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81"/>
  </p:notesMasterIdLst>
  <p:sldIdLst>
    <p:sldId id="312" r:id="rId2"/>
    <p:sldId id="313" r:id="rId3"/>
    <p:sldId id="314" r:id="rId4"/>
    <p:sldId id="315" r:id="rId5"/>
    <p:sldId id="316" r:id="rId6"/>
    <p:sldId id="256" r:id="rId7"/>
    <p:sldId id="257" r:id="rId8"/>
    <p:sldId id="258" r:id="rId9"/>
    <p:sldId id="259" r:id="rId10"/>
    <p:sldId id="306" r:id="rId11"/>
    <p:sldId id="318" r:id="rId12"/>
    <p:sldId id="319" r:id="rId13"/>
    <p:sldId id="320" r:id="rId14"/>
    <p:sldId id="321" r:id="rId15"/>
    <p:sldId id="260" r:id="rId16"/>
    <p:sldId id="322" r:id="rId17"/>
    <p:sldId id="323" r:id="rId18"/>
    <p:sldId id="324" r:id="rId19"/>
    <p:sldId id="325" r:id="rId20"/>
    <p:sldId id="326" r:id="rId21"/>
    <p:sldId id="327" r:id="rId22"/>
    <p:sldId id="261" r:id="rId23"/>
    <p:sldId id="262" r:id="rId24"/>
    <p:sldId id="263" r:id="rId25"/>
    <p:sldId id="264" r:id="rId26"/>
    <p:sldId id="265" r:id="rId27"/>
    <p:sldId id="266" r:id="rId28"/>
    <p:sldId id="267" r:id="rId29"/>
    <p:sldId id="268" r:id="rId30"/>
    <p:sldId id="269" r:id="rId31"/>
    <p:sldId id="328" r:id="rId32"/>
    <p:sldId id="329" r:id="rId33"/>
    <p:sldId id="330" r:id="rId34"/>
    <p:sldId id="331" r:id="rId35"/>
    <p:sldId id="332" r:id="rId36"/>
    <p:sldId id="333" r:id="rId37"/>
    <p:sldId id="334" r:id="rId38"/>
    <p:sldId id="335" r:id="rId39"/>
    <p:sldId id="336" r:id="rId40"/>
    <p:sldId id="270" r:id="rId41"/>
    <p:sldId id="271" r:id="rId42"/>
    <p:sldId id="272" r:id="rId43"/>
    <p:sldId id="337" r:id="rId44"/>
    <p:sldId id="273" r:id="rId45"/>
    <p:sldId id="274" r:id="rId46"/>
    <p:sldId id="275" r:id="rId47"/>
    <p:sldId id="339" r:id="rId48"/>
    <p:sldId id="340" r:id="rId49"/>
    <p:sldId id="341" r:id="rId50"/>
    <p:sldId id="276" r:id="rId51"/>
    <p:sldId id="277" r:id="rId52"/>
    <p:sldId id="279" r:id="rId53"/>
    <p:sldId id="280" r:id="rId54"/>
    <p:sldId id="278" r:id="rId55"/>
    <p:sldId id="342" r:id="rId56"/>
    <p:sldId id="343" r:id="rId57"/>
    <p:sldId id="282" r:id="rId58"/>
    <p:sldId id="338" r:id="rId59"/>
    <p:sldId id="283" r:id="rId60"/>
    <p:sldId id="284" r:id="rId61"/>
    <p:sldId id="285" r:id="rId62"/>
    <p:sldId id="286" r:id="rId63"/>
    <p:sldId id="288" r:id="rId64"/>
    <p:sldId id="344" r:id="rId65"/>
    <p:sldId id="345" r:id="rId66"/>
    <p:sldId id="287" r:id="rId67"/>
    <p:sldId id="289" r:id="rId68"/>
    <p:sldId id="346" r:id="rId69"/>
    <p:sldId id="347" r:id="rId70"/>
    <p:sldId id="290" r:id="rId71"/>
    <p:sldId id="291" r:id="rId72"/>
    <p:sldId id="348" r:id="rId73"/>
    <p:sldId id="349" r:id="rId74"/>
    <p:sldId id="350" r:id="rId75"/>
    <p:sldId id="351" r:id="rId76"/>
    <p:sldId id="300" r:id="rId77"/>
    <p:sldId id="301" r:id="rId78"/>
    <p:sldId id="303" r:id="rId79"/>
    <p:sldId id="304" r:id="rId80"/>
  </p:sldIdLst>
  <p:sldSz cx="14630400" cy="8229600"/>
  <p:notesSz cx="8229600" cy="14630400"/>
  <p:embeddedFontLst>
    <p:embeddedFont>
      <p:font typeface="Cambria Math" panose="02040503050406030204" pitchFamily="18" charset="0"/>
      <p:regular r:id="rId82"/>
    </p:embeddedFont>
    <p:embeddedFont>
      <p:font typeface="Inter" panose="020B0604020202020204" charset="0"/>
      <p:regular r:id="rId83"/>
      <p:bold r:id="rId84"/>
      <p:italic r:id="rId85"/>
      <p:boldItalic r:id="rId86"/>
    </p:embeddedFont>
    <p:embeddedFont>
      <p:font typeface="Inter Light" panose="020B0604020202020204" charset="0"/>
      <p:regular r:id="rId87"/>
      <p:bold r:id="rId88"/>
      <p:italic r:id="rId89"/>
      <p:boldItalic r:id="rId9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6" roundtripDataSignature="AMtx7mjTH9Pdjpg+GKd+tploJyOO2sLw2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78" autoAdjust="0"/>
    <p:restoredTop sz="74034" autoAdjust="0"/>
  </p:normalViewPr>
  <p:slideViewPr>
    <p:cSldViewPr snapToGrid="0">
      <p:cViewPr varScale="1">
        <p:scale>
          <a:sx n="54" d="100"/>
          <a:sy n="54" d="100"/>
        </p:scale>
        <p:origin x="1101" y="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3.fntdata"/><Relationship Id="rId89" Type="http://schemas.openxmlformats.org/officeDocument/2006/relationships/font" Target="fonts/font8.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font" Target="fonts/font9.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font" Target="fonts/font4.fntdata"/><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2.fntdata"/><Relationship Id="rId88" Type="http://schemas.openxmlformats.org/officeDocument/2006/relationships/font" Target="fonts/font7.fntdata"/><Relationship Id="rId96"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font" Target="fonts/font5.fntdata"/><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6.fntdata"/><Relationship Id="rId61" Type="http://schemas.openxmlformats.org/officeDocument/2006/relationships/slide" Target="slides/slide60.xml"/><Relationship Id="rId82" Type="http://schemas.openxmlformats.org/officeDocument/2006/relationships/font" Target="fonts/font1.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a:t>
            </a:fld>
            <a:endParaRPr sz="12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38c0c685371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g38c0c685371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1" name="Google Shape;101;g38c0c685371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a:extLst>
            <a:ext uri="{FF2B5EF4-FFF2-40B4-BE49-F238E27FC236}">
              <a16:creationId xmlns:a16="http://schemas.microsoft.com/office/drawing/2014/main" id="{9BF637B5-60A8-CC94-3415-3F8CC32DE687}"/>
            </a:ext>
          </a:extLst>
        </p:cNvPr>
        <p:cNvGrpSpPr/>
        <p:nvPr/>
      </p:nvGrpSpPr>
      <p:grpSpPr>
        <a:xfrm>
          <a:off x="0" y="0"/>
          <a:ext cx="0" cy="0"/>
          <a:chOff x="0" y="0"/>
          <a:chExt cx="0" cy="0"/>
        </a:xfrm>
      </p:grpSpPr>
      <p:sp>
        <p:nvSpPr>
          <p:cNvPr id="146" name="Google Shape;146;p3:notes">
            <a:extLst>
              <a:ext uri="{FF2B5EF4-FFF2-40B4-BE49-F238E27FC236}">
                <a16:creationId xmlns:a16="http://schemas.microsoft.com/office/drawing/2014/main" id="{64ED7297-7083-1734-66CD-07E83278D72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3:notes">
            <a:extLst>
              <a:ext uri="{FF2B5EF4-FFF2-40B4-BE49-F238E27FC236}">
                <a16:creationId xmlns:a16="http://schemas.microsoft.com/office/drawing/2014/main" id="{3106E6F2-CA0B-D1C7-77E7-1E11223B473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dirty="0"/>
          </a:p>
        </p:txBody>
      </p:sp>
      <p:sp>
        <p:nvSpPr>
          <p:cNvPr id="148" name="Google Shape;148;p3:notes">
            <a:extLst>
              <a:ext uri="{FF2B5EF4-FFF2-40B4-BE49-F238E27FC236}">
                <a16:creationId xmlns:a16="http://schemas.microsoft.com/office/drawing/2014/main" id="{730342DD-69CD-7305-12BF-CA07D0DF1E4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2678931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a:extLst>
            <a:ext uri="{FF2B5EF4-FFF2-40B4-BE49-F238E27FC236}">
              <a16:creationId xmlns:a16="http://schemas.microsoft.com/office/drawing/2014/main" id="{1B5F60C4-963A-80F7-3530-B55A5CE7D4A9}"/>
            </a:ext>
          </a:extLst>
        </p:cNvPr>
        <p:cNvGrpSpPr/>
        <p:nvPr/>
      </p:nvGrpSpPr>
      <p:grpSpPr>
        <a:xfrm>
          <a:off x="0" y="0"/>
          <a:ext cx="0" cy="0"/>
          <a:chOff x="0" y="0"/>
          <a:chExt cx="0" cy="0"/>
        </a:xfrm>
      </p:grpSpPr>
      <p:sp>
        <p:nvSpPr>
          <p:cNvPr id="146" name="Google Shape;146;p3:notes">
            <a:extLst>
              <a:ext uri="{FF2B5EF4-FFF2-40B4-BE49-F238E27FC236}">
                <a16:creationId xmlns:a16="http://schemas.microsoft.com/office/drawing/2014/main" id="{7A071CF5-6077-8BC4-885C-D495DAE8D0C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3:notes">
            <a:extLst>
              <a:ext uri="{FF2B5EF4-FFF2-40B4-BE49-F238E27FC236}">
                <a16:creationId xmlns:a16="http://schemas.microsoft.com/office/drawing/2014/main" id="{B16557E3-7EEF-F9E8-B98B-C5C4F8AFFA1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dirty="0"/>
          </a:p>
        </p:txBody>
      </p:sp>
      <p:sp>
        <p:nvSpPr>
          <p:cNvPr id="148" name="Google Shape;148;p3:notes">
            <a:extLst>
              <a:ext uri="{FF2B5EF4-FFF2-40B4-BE49-F238E27FC236}">
                <a16:creationId xmlns:a16="http://schemas.microsoft.com/office/drawing/2014/main" id="{5B7E643A-D4AB-1CB4-F9FC-51F941C61F1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652644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a:extLst>
            <a:ext uri="{FF2B5EF4-FFF2-40B4-BE49-F238E27FC236}">
              <a16:creationId xmlns:a16="http://schemas.microsoft.com/office/drawing/2014/main" id="{F7EFAB81-7781-0986-0F69-417365241844}"/>
            </a:ext>
          </a:extLst>
        </p:cNvPr>
        <p:cNvGrpSpPr/>
        <p:nvPr/>
      </p:nvGrpSpPr>
      <p:grpSpPr>
        <a:xfrm>
          <a:off x="0" y="0"/>
          <a:ext cx="0" cy="0"/>
          <a:chOff x="0" y="0"/>
          <a:chExt cx="0" cy="0"/>
        </a:xfrm>
      </p:grpSpPr>
      <p:sp>
        <p:nvSpPr>
          <p:cNvPr id="146" name="Google Shape;146;p3:notes">
            <a:extLst>
              <a:ext uri="{FF2B5EF4-FFF2-40B4-BE49-F238E27FC236}">
                <a16:creationId xmlns:a16="http://schemas.microsoft.com/office/drawing/2014/main" id="{F3F942AF-00F7-0FA1-133F-C8CDB043BF7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3:notes">
            <a:extLst>
              <a:ext uri="{FF2B5EF4-FFF2-40B4-BE49-F238E27FC236}">
                <a16:creationId xmlns:a16="http://schemas.microsoft.com/office/drawing/2014/main" id="{863F914B-7C87-563F-BC10-5EE5B15424B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dirty="0"/>
          </a:p>
        </p:txBody>
      </p:sp>
      <p:sp>
        <p:nvSpPr>
          <p:cNvPr id="148" name="Google Shape;148;p3:notes">
            <a:extLst>
              <a:ext uri="{FF2B5EF4-FFF2-40B4-BE49-F238E27FC236}">
                <a16:creationId xmlns:a16="http://schemas.microsoft.com/office/drawing/2014/main" id="{E001CB84-5D9D-F76E-4F71-9AB77A991B8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2217354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a:extLst>
            <a:ext uri="{FF2B5EF4-FFF2-40B4-BE49-F238E27FC236}">
              <a16:creationId xmlns:a16="http://schemas.microsoft.com/office/drawing/2014/main" id="{0BB177EA-272D-FEA8-FBD4-C3E257E839D2}"/>
            </a:ext>
          </a:extLst>
        </p:cNvPr>
        <p:cNvGrpSpPr/>
        <p:nvPr/>
      </p:nvGrpSpPr>
      <p:grpSpPr>
        <a:xfrm>
          <a:off x="0" y="0"/>
          <a:ext cx="0" cy="0"/>
          <a:chOff x="0" y="0"/>
          <a:chExt cx="0" cy="0"/>
        </a:xfrm>
      </p:grpSpPr>
      <p:sp>
        <p:nvSpPr>
          <p:cNvPr id="146" name="Google Shape;146;p3:notes">
            <a:extLst>
              <a:ext uri="{FF2B5EF4-FFF2-40B4-BE49-F238E27FC236}">
                <a16:creationId xmlns:a16="http://schemas.microsoft.com/office/drawing/2014/main" id="{B1296533-5874-BD00-4EF3-CB56147DDDF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3:notes">
            <a:extLst>
              <a:ext uri="{FF2B5EF4-FFF2-40B4-BE49-F238E27FC236}">
                <a16:creationId xmlns:a16="http://schemas.microsoft.com/office/drawing/2014/main" id="{3F561EB6-9246-4262-1B13-0FAF06EC5FA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dirty="0"/>
          </a:p>
        </p:txBody>
      </p:sp>
      <p:sp>
        <p:nvSpPr>
          <p:cNvPr id="148" name="Google Shape;148;p3:notes">
            <a:extLst>
              <a:ext uri="{FF2B5EF4-FFF2-40B4-BE49-F238E27FC236}">
                <a16:creationId xmlns:a16="http://schemas.microsoft.com/office/drawing/2014/main" id="{6B468B7A-B571-3C7C-8D19-F65B479C316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extLst>
      <p:ext uri="{BB962C8B-B14F-4D97-AF65-F5344CB8AC3E}">
        <p14:creationId xmlns:p14="http://schemas.microsoft.com/office/powerpoint/2010/main" val="1955935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a:extLst>
            <a:ext uri="{FF2B5EF4-FFF2-40B4-BE49-F238E27FC236}">
              <a16:creationId xmlns:a16="http://schemas.microsoft.com/office/drawing/2014/main" id="{2C91E36D-3B32-2EB0-5824-383722267162}"/>
            </a:ext>
          </a:extLst>
        </p:cNvPr>
        <p:cNvGrpSpPr/>
        <p:nvPr/>
      </p:nvGrpSpPr>
      <p:grpSpPr>
        <a:xfrm>
          <a:off x="0" y="0"/>
          <a:ext cx="0" cy="0"/>
          <a:chOff x="0" y="0"/>
          <a:chExt cx="0" cy="0"/>
        </a:xfrm>
      </p:grpSpPr>
      <p:sp>
        <p:nvSpPr>
          <p:cNvPr id="146" name="Google Shape;146;p3:notes">
            <a:extLst>
              <a:ext uri="{FF2B5EF4-FFF2-40B4-BE49-F238E27FC236}">
                <a16:creationId xmlns:a16="http://schemas.microsoft.com/office/drawing/2014/main" id="{807CBF16-ED38-A9B9-F130-5C222D8C027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3:notes">
            <a:extLst>
              <a:ext uri="{FF2B5EF4-FFF2-40B4-BE49-F238E27FC236}">
                <a16:creationId xmlns:a16="http://schemas.microsoft.com/office/drawing/2014/main" id="{D0EAD5D8-D23C-6973-ED82-3699DD1A6C0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dirty="0"/>
          </a:p>
        </p:txBody>
      </p:sp>
      <p:sp>
        <p:nvSpPr>
          <p:cNvPr id="148" name="Google Shape;148;p3:notes">
            <a:extLst>
              <a:ext uri="{FF2B5EF4-FFF2-40B4-BE49-F238E27FC236}">
                <a16:creationId xmlns:a16="http://schemas.microsoft.com/office/drawing/2014/main" id="{B5550E88-645C-AF4C-FDAF-60A68C15A1E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12684486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8a2def6c57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g38a2def6c57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dirty="0"/>
          </a:p>
        </p:txBody>
      </p:sp>
      <p:sp>
        <p:nvSpPr>
          <p:cNvPr id="169" name="Google Shape;169;g38a2def6c57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A544C1C5-8BFA-1387-58FB-F7BF531D9A0C}"/>
            </a:ext>
          </a:extLst>
        </p:cNvPr>
        <p:cNvGrpSpPr/>
        <p:nvPr/>
      </p:nvGrpSpPr>
      <p:grpSpPr>
        <a:xfrm>
          <a:off x="0" y="0"/>
          <a:ext cx="0" cy="0"/>
          <a:chOff x="0" y="0"/>
          <a:chExt cx="0" cy="0"/>
        </a:xfrm>
      </p:grpSpPr>
      <p:sp>
        <p:nvSpPr>
          <p:cNvPr id="167" name="Google Shape;167;g38a2def6c57_0_8:notes">
            <a:extLst>
              <a:ext uri="{FF2B5EF4-FFF2-40B4-BE49-F238E27FC236}">
                <a16:creationId xmlns:a16="http://schemas.microsoft.com/office/drawing/2014/main" id="{93B1E5F7-408E-BAD4-F1E8-8AD545CD685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g38a2def6c57_0_8:notes">
            <a:extLst>
              <a:ext uri="{FF2B5EF4-FFF2-40B4-BE49-F238E27FC236}">
                <a16:creationId xmlns:a16="http://schemas.microsoft.com/office/drawing/2014/main" id="{A755BF60-7EB4-9C46-175D-310DD02EC40B}"/>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endParaRPr dirty="0"/>
          </a:p>
        </p:txBody>
      </p:sp>
      <p:sp>
        <p:nvSpPr>
          <p:cNvPr id="169" name="Google Shape;169;g38a2def6c57_0_8:notes">
            <a:extLst>
              <a:ext uri="{FF2B5EF4-FFF2-40B4-BE49-F238E27FC236}">
                <a16:creationId xmlns:a16="http://schemas.microsoft.com/office/drawing/2014/main" id="{90C3F211-3A16-BBDE-7FBA-9FAF11CF7A98}"/>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16</a:t>
            </a:fld>
            <a:endParaRPr/>
          </a:p>
        </p:txBody>
      </p:sp>
    </p:spTree>
    <p:extLst>
      <p:ext uri="{BB962C8B-B14F-4D97-AF65-F5344CB8AC3E}">
        <p14:creationId xmlns:p14="http://schemas.microsoft.com/office/powerpoint/2010/main" val="32533036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80D0DD3E-C17D-9790-1EDD-D4597ED9F5EB}"/>
            </a:ext>
          </a:extLst>
        </p:cNvPr>
        <p:cNvGrpSpPr/>
        <p:nvPr/>
      </p:nvGrpSpPr>
      <p:grpSpPr>
        <a:xfrm>
          <a:off x="0" y="0"/>
          <a:ext cx="0" cy="0"/>
          <a:chOff x="0" y="0"/>
          <a:chExt cx="0" cy="0"/>
        </a:xfrm>
      </p:grpSpPr>
      <p:sp>
        <p:nvSpPr>
          <p:cNvPr id="167" name="Google Shape;167;g38a2def6c57_0_8:notes">
            <a:extLst>
              <a:ext uri="{FF2B5EF4-FFF2-40B4-BE49-F238E27FC236}">
                <a16:creationId xmlns:a16="http://schemas.microsoft.com/office/drawing/2014/main" id="{B0CBA1A1-0262-887B-A401-AFB2B2A938F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g38a2def6c57_0_8:notes">
            <a:extLst>
              <a:ext uri="{FF2B5EF4-FFF2-40B4-BE49-F238E27FC236}">
                <a16:creationId xmlns:a16="http://schemas.microsoft.com/office/drawing/2014/main" id="{950C25F4-499C-9822-EC64-969C56FB855F}"/>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endParaRPr dirty="0"/>
          </a:p>
        </p:txBody>
      </p:sp>
      <p:sp>
        <p:nvSpPr>
          <p:cNvPr id="169" name="Google Shape;169;g38a2def6c57_0_8:notes">
            <a:extLst>
              <a:ext uri="{FF2B5EF4-FFF2-40B4-BE49-F238E27FC236}">
                <a16:creationId xmlns:a16="http://schemas.microsoft.com/office/drawing/2014/main" id="{3A16F638-F12A-B376-EAB2-F91D1A57C848}"/>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17</a:t>
            </a:fld>
            <a:endParaRPr/>
          </a:p>
        </p:txBody>
      </p:sp>
    </p:spTree>
    <p:extLst>
      <p:ext uri="{BB962C8B-B14F-4D97-AF65-F5344CB8AC3E}">
        <p14:creationId xmlns:p14="http://schemas.microsoft.com/office/powerpoint/2010/main" val="32990017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7403E09E-D258-ABDD-D749-A8C21E59F081}"/>
            </a:ext>
          </a:extLst>
        </p:cNvPr>
        <p:cNvGrpSpPr/>
        <p:nvPr/>
      </p:nvGrpSpPr>
      <p:grpSpPr>
        <a:xfrm>
          <a:off x="0" y="0"/>
          <a:ext cx="0" cy="0"/>
          <a:chOff x="0" y="0"/>
          <a:chExt cx="0" cy="0"/>
        </a:xfrm>
      </p:grpSpPr>
      <p:sp>
        <p:nvSpPr>
          <p:cNvPr id="167" name="Google Shape;167;g38a2def6c57_0_8:notes">
            <a:extLst>
              <a:ext uri="{FF2B5EF4-FFF2-40B4-BE49-F238E27FC236}">
                <a16:creationId xmlns:a16="http://schemas.microsoft.com/office/drawing/2014/main" id="{74D62A3E-2DFB-908E-FB29-5FD9C67ECC6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g38a2def6c57_0_8:notes">
            <a:extLst>
              <a:ext uri="{FF2B5EF4-FFF2-40B4-BE49-F238E27FC236}">
                <a16:creationId xmlns:a16="http://schemas.microsoft.com/office/drawing/2014/main" id="{83EB1245-4200-83FD-3963-6635F1134412}"/>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endParaRPr dirty="0"/>
          </a:p>
        </p:txBody>
      </p:sp>
      <p:sp>
        <p:nvSpPr>
          <p:cNvPr id="169" name="Google Shape;169;g38a2def6c57_0_8:notes">
            <a:extLst>
              <a:ext uri="{FF2B5EF4-FFF2-40B4-BE49-F238E27FC236}">
                <a16:creationId xmlns:a16="http://schemas.microsoft.com/office/drawing/2014/main" id="{9858E563-3FB1-5F43-28A7-542366FDF2B7}"/>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18</a:t>
            </a:fld>
            <a:endParaRPr/>
          </a:p>
        </p:txBody>
      </p:sp>
    </p:spTree>
    <p:extLst>
      <p:ext uri="{BB962C8B-B14F-4D97-AF65-F5344CB8AC3E}">
        <p14:creationId xmlns:p14="http://schemas.microsoft.com/office/powerpoint/2010/main" val="21233639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A7FFA420-68E5-9627-0E61-366E622EDA02}"/>
            </a:ext>
          </a:extLst>
        </p:cNvPr>
        <p:cNvGrpSpPr/>
        <p:nvPr/>
      </p:nvGrpSpPr>
      <p:grpSpPr>
        <a:xfrm>
          <a:off x="0" y="0"/>
          <a:ext cx="0" cy="0"/>
          <a:chOff x="0" y="0"/>
          <a:chExt cx="0" cy="0"/>
        </a:xfrm>
      </p:grpSpPr>
      <p:sp>
        <p:nvSpPr>
          <p:cNvPr id="167" name="Google Shape;167;g38a2def6c57_0_8:notes">
            <a:extLst>
              <a:ext uri="{FF2B5EF4-FFF2-40B4-BE49-F238E27FC236}">
                <a16:creationId xmlns:a16="http://schemas.microsoft.com/office/drawing/2014/main" id="{AD4CA443-1AAC-41AE-F90B-A648FC1F3DB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g38a2def6c57_0_8:notes">
            <a:extLst>
              <a:ext uri="{FF2B5EF4-FFF2-40B4-BE49-F238E27FC236}">
                <a16:creationId xmlns:a16="http://schemas.microsoft.com/office/drawing/2014/main" id="{332DEDF8-685C-5B0D-9311-13CBAA69ADD4}"/>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endParaRPr dirty="0"/>
          </a:p>
        </p:txBody>
      </p:sp>
      <p:sp>
        <p:nvSpPr>
          <p:cNvPr id="169" name="Google Shape;169;g38a2def6c57_0_8:notes">
            <a:extLst>
              <a:ext uri="{FF2B5EF4-FFF2-40B4-BE49-F238E27FC236}">
                <a16:creationId xmlns:a16="http://schemas.microsoft.com/office/drawing/2014/main" id="{2EC5537E-AB26-ED56-35B1-678F3A9CA655}"/>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19</a:t>
            </a:fld>
            <a:endParaRPr/>
          </a:p>
        </p:txBody>
      </p:sp>
    </p:spTree>
    <p:extLst>
      <p:ext uri="{BB962C8B-B14F-4D97-AF65-F5344CB8AC3E}">
        <p14:creationId xmlns:p14="http://schemas.microsoft.com/office/powerpoint/2010/main" val="3845937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8c0c685371_1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g38c0c685371_1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el-GR" b="1" dirty="0"/>
              <a:t>ο</a:t>
            </a:r>
            <a:r>
              <a:rPr lang="el-GR" dirty="0"/>
              <a:t>.</a:t>
            </a:r>
          </a:p>
          <a:p>
            <a:pPr marL="0" lvl="0" indent="0" algn="l" rtl="0">
              <a:lnSpc>
                <a:spcPct val="100000"/>
              </a:lnSpc>
              <a:spcBef>
                <a:spcPts val="0"/>
              </a:spcBef>
              <a:spcAft>
                <a:spcPts val="0"/>
              </a:spcAft>
              <a:buSzPts val="1400"/>
              <a:buNone/>
            </a:pPr>
            <a:endParaRPr dirty="0"/>
          </a:p>
        </p:txBody>
      </p:sp>
      <p:sp>
        <p:nvSpPr>
          <p:cNvPr id="111" name="Google Shape;111;g38c0c685371_1_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F6B7DA56-7D58-1506-EF48-02E7EF616999}"/>
            </a:ext>
          </a:extLst>
        </p:cNvPr>
        <p:cNvGrpSpPr/>
        <p:nvPr/>
      </p:nvGrpSpPr>
      <p:grpSpPr>
        <a:xfrm>
          <a:off x="0" y="0"/>
          <a:ext cx="0" cy="0"/>
          <a:chOff x="0" y="0"/>
          <a:chExt cx="0" cy="0"/>
        </a:xfrm>
      </p:grpSpPr>
      <p:sp>
        <p:nvSpPr>
          <p:cNvPr id="167" name="Google Shape;167;g38a2def6c57_0_8:notes">
            <a:extLst>
              <a:ext uri="{FF2B5EF4-FFF2-40B4-BE49-F238E27FC236}">
                <a16:creationId xmlns:a16="http://schemas.microsoft.com/office/drawing/2014/main" id="{D7E72F0C-4402-7585-C6B2-9EC9ED4C3EB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g38a2def6c57_0_8:notes">
            <a:extLst>
              <a:ext uri="{FF2B5EF4-FFF2-40B4-BE49-F238E27FC236}">
                <a16:creationId xmlns:a16="http://schemas.microsoft.com/office/drawing/2014/main" id="{A65EBD5E-CE12-DE69-91CF-3BFD894E4050}"/>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endParaRPr dirty="0"/>
          </a:p>
        </p:txBody>
      </p:sp>
      <p:sp>
        <p:nvSpPr>
          <p:cNvPr id="169" name="Google Shape;169;g38a2def6c57_0_8:notes">
            <a:extLst>
              <a:ext uri="{FF2B5EF4-FFF2-40B4-BE49-F238E27FC236}">
                <a16:creationId xmlns:a16="http://schemas.microsoft.com/office/drawing/2014/main" id="{4D3992A7-850B-325F-1E0B-85F01A6C1443}"/>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20</a:t>
            </a:fld>
            <a:endParaRPr/>
          </a:p>
        </p:txBody>
      </p:sp>
    </p:spTree>
    <p:extLst>
      <p:ext uri="{BB962C8B-B14F-4D97-AF65-F5344CB8AC3E}">
        <p14:creationId xmlns:p14="http://schemas.microsoft.com/office/powerpoint/2010/main" val="917798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E7FE58F2-E4C3-1AAC-8CC7-686E3A8B7F93}"/>
            </a:ext>
          </a:extLst>
        </p:cNvPr>
        <p:cNvGrpSpPr/>
        <p:nvPr/>
      </p:nvGrpSpPr>
      <p:grpSpPr>
        <a:xfrm>
          <a:off x="0" y="0"/>
          <a:ext cx="0" cy="0"/>
          <a:chOff x="0" y="0"/>
          <a:chExt cx="0" cy="0"/>
        </a:xfrm>
      </p:grpSpPr>
      <p:sp>
        <p:nvSpPr>
          <p:cNvPr id="167" name="Google Shape;167;g38a2def6c57_0_8:notes">
            <a:extLst>
              <a:ext uri="{FF2B5EF4-FFF2-40B4-BE49-F238E27FC236}">
                <a16:creationId xmlns:a16="http://schemas.microsoft.com/office/drawing/2014/main" id="{ED6E4470-DB44-188F-C5F9-2298F190D36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g38a2def6c57_0_8:notes">
            <a:extLst>
              <a:ext uri="{FF2B5EF4-FFF2-40B4-BE49-F238E27FC236}">
                <a16:creationId xmlns:a16="http://schemas.microsoft.com/office/drawing/2014/main" id="{2F040749-7BB8-9629-33AE-3E27FAD26606}"/>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endParaRPr dirty="0"/>
          </a:p>
        </p:txBody>
      </p:sp>
      <p:sp>
        <p:nvSpPr>
          <p:cNvPr id="169" name="Google Shape;169;g38a2def6c57_0_8:notes">
            <a:extLst>
              <a:ext uri="{FF2B5EF4-FFF2-40B4-BE49-F238E27FC236}">
                <a16:creationId xmlns:a16="http://schemas.microsoft.com/office/drawing/2014/main" id="{C26ACF07-D056-2FDB-01FC-667A57CBB70D}"/>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21</a:t>
            </a:fld>
            <a:endParaRPr/>
          </a:p>
        </p:txBody>
      </p:sp>
    </p:spTree>
    <p:extLst>
      <p:ext uri="{BB962C8B-B14F-4D97-AF65-F5344CB8AC3E}">
        <p14:creationId xmlns:p14="http://schemas.microsoft.com/office/powerpoint/2010/main" val="20385481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dirty="0"/>
          </a:p>
        </p:txBody>
      </p:sp>
      <p:sp>
        <p:nvSpPr>
          <p:cNvPr id="192" name="Google Shape;19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38a2def6c57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g38a2def6c57_0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dirty="0"/>
          </a:p>
        </p:txBody>
      </p:sp>
      <p:sp>
        <p:nvSpPr>
          <p:cNvPr id="214" name="Google Shape;214;g38a2def6c57_0_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l-GR" sz="1100" dirty="0"/>
          </a:p>
        </p:txBody>
      </p:sp>
      <p:sp>
        <p:nvSpPr>
          <p:cNvPr id="230" name="Google Shape;23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l-GR" sz="1100" dirty="0"/>
          </a:p>
        </p:txBody>
      </p:sp>
      <p:sp>
        <p:nvSpPr>
          <p:cNvPr id="249" name="Google Shape;24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dirty="0">
              <a:latin typeface="Arial"/>
              <a:ea typeface="Arial"/>
              <a:cs typeface="Arial"/>
              <a:sym typeface="Arial"/>
            </a:endParaRPr>
          </a:p>
        </p:txBody>
      </p:sp>
      <p:sp>
        <p:nvSpPr>
          <p:cNvPr id="268" name="Google Shape;26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900"/>
              </a:spcAft>
              <a:buClr>
                <a:schemeClr val="dk1"/>
              </a:buClr>
              <a:buSzPts val="1100"/>
              <a:buFont typeface="Arial"/>
              <a:buNone/>
            </a:pPr>
            <a:endParaRPr dirty="0">
              <a:latin typeface="Arial"/>
              <a:ea typeface="Arial"/>
              <a:cs typeface="Arial"/>
              <a:sym typeface="Arial"/>
            </a:endParaRPr>
          </a:p>
        </p:txBody>
      </p:sp>
      <p:sp>
        <p:nvSpPr>
          <p:cNvPr id="294" name="Google Shape;29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38a2def6c57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g38a2def6c57_0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dirty="0"/>
          </a:p>
        </p:txBody>
      </p:sp>
      <p:sp>
        <p:nvSpPr>
          <p:cNvPr id="307" name="Google Shape;307;g38a2def6c57_0_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sz="1100" dirty="0">
              <a:latin typeface="Arial"/>
              <a:ea typeface="Arial"/>
              <a:cs typeface="Arial"/>
              <a:sym typeface="Arial"/>
            </a:endParaRPr>
          </a:p>
        </p:txBody>
      </p:sp>
      <p:sp>
        <p:nvSpPr>
          <p:cNvPr id="330" name="Google Shape;33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8c0c685371_1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g38c0c685371_1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21" name="Google Shape;121;g38c0c685371_1_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dirty="0">
              <a:latin typeface="Arial"/>
              <a:ea typeface="Arial"/>
              <a:cs typeface="Arial"/>
              <a:sym typeface="Arial"/>
            </a:endParaRPr>
          </a:p>
        </p:txBody>
      </p:sp>
      <p:sp>
        <p:nvSpPr>
          <p:cNvPr id="350" name="Google Shape;35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a:extLst>
            <a:ext uri="{FF2B5EF4-FFF2-40B4-BE49-F238E27FC236}">
              <a16:creationId xmlns:a16="http://schemas.microsoft.com/office/drawing/2014/main" id="{14669E6F-B65B-F5A1-4A1F-5057A8F04C18}"/>
            </a:ext>
          </a:extLst>
        </p:cNvPr>
        <p:cNvGrpSpPr/>
        <p:nvPr/>
      </p:nvGrpSpPr>
      <p:grpSpPr>
        <a:xfrm>
          <a:off x="0" y="0"/>
          <a:ext cx="0" cy="0"/>
          <a:chOff x="0" y="0"/>
          <a:chExt cx="0" cy="0"/>
        </a:xfrm>
      </p:grpSpPr>
      <p:sp>
        <p:nvSpPr>
          <p:cNvPr id="348" name="Google Shape;348;p10:notes">
            <a:extLst>
              <a:ext uri="{FF2B5EF4-FFF2-40B4-BE49-F238E27FC236}">
                <a16:creationId xmlns:a16="http://schemas.microsoft.com/office/drawing/2014/main" id="{39D8DAF0-E82F-BE49-8D97-02896853CC7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mc:AlternateContent xmlns:mc="http://schemas.openxmlformats.org/markup-compatibility/2006" xmlns:a14="http://schemas.microsoft.com/office/drawing/2010/main">
        <mc:Choice Requires="a14">
          <p:sp>
            <p:nvSpPr>
              <p:cNvPr id="349" name="Google Shape;349;p10:notes">
                <a:extLst>
                  <a:ext uri="{FF2B5EF4-FFF2-40B4-BE49-F238E27FC236}">
                    <a16:creationId xmlns:a16="http://schemas.microsoft.com/office/drawing/2014/main" id="{EE87D2E9-FC7A-34F4-E4F3-AD0C4C4194A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dirty="0">
                  <a:latin typeface="Arial"/>
                  <a:ea typeface="Arial"/>
                  <a:cs typeface="Arial"/>
                  <a:sym typeface="Arial"/>
                </a:endParaRPr>
              </a:p>
            </p:txBody>
          </p:sp>
        </mc:Choice>
        <mc:Fallback xmlns="">
          <p:sp>
            <p:nvSpPr>
              <p:cNvPr id="349" name="Google Shape;349;p10:notes">
                <a:extLst>
                  <a:ext uri="{FF2B5EF4-FFF2-40B4-BE49-F238E27FC236}">
                    <a16:creationId xmlns:a16="http://schemas.microsoft.com/office/drawing/2014/main" id="{EE87D2E9-FC7A-34F4-E4F3-AD0C4C4194A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l-GR" b="1" dirty="0"/>
                  <a:t>Τι σημαίνει φέρουσα ικανότητα</a:t>
                </a:r>
              </a:p>
              <a:p>
                <a:r>
                  <a:rPr lang="el-GR" dirty="0"/>
                  <a:t>Όταν λέμε «φέρουσα ικανότητα» εννοούμε </a:t>
                </a:r>
                <a:r>
                  <a:rPr lang="el-GR" b="1" dirty="0"/>
                  <a:t>το μέγιστο φορτίο</a:t>
                </a:r>
                <a:r>
                  <a:rPr lang="el-GR" dirty="0"/>
                  <a:t> που ένα σύστημα μπορεί να υποστηρίξει </a:t>
                </a:r>
                <a:r>
                  <a:rPr lang="el-GR" b="1" dirty="0"/>
                  <a:t>για μεγάλο χρονικό διάστημα</a:t>
                </a:r>
                <a:r>
                  <a:rPr lang="el-GR" dirty="0"/>
                  <a:t>, χωρίς να χάσει την ισορροπία του.</a:t>
                </a:r>
                <a:br>
                  <a:rPr lang="el-GR" dirty="0"/>
                </a:br>
                <a:r>
                  <a:rPr lang="el-GR" dirty="0"/>
                  <a:t>Δεν αφορά μόνο τη φύση — μπορεί να ισχύει για ένα νησί, μια πόλη ή ακόμη και για ένα τουριστικό σύστημα.</a:t>
                </a:r>
              </a:p>
              <a:p>
                <a:r>
                  <a:rPr lang="el-GR" dirty="0"/>
                  <a:t>Στη διαφάνεια βλέπουμε ότι η φέρουσα ικανότητα είναι </a:t>
                </a:r>
                <a:r>
                  <a:rPr lang="el-GR" b="1" dirty="0"/>
                  <a:t>μια σχέση ισορροπίας</a:t>
                </a:r>
                <a:r>
                  <a:rPr lang="el-GR" dirty="0"/>
                  <a:t> ανάμεσα σε δύο πλευρές:</a:t>
                </a:r>
              </a:p>
              <a:p>
                <a:r>
                  <a:rPr lang="el-GR" dirty="0"/>
                  <a:t>την </a:t>
                </a:r>
                <a:r>
                  <a:rPr lang="el-GR" b="1" dirty="0"/>
                  <a:t>προσφορά πόρων (</a:t>
                </a:r>
                <a:r>
                  <a:rPr lang="en-GB" b="1" dirty="0"/>
                  <a:t>supply)</a:t>
                </a:r>
                <a:r>
                  <a:rPr lang="en-GB" dirty="0"/>
                  <a:t> — </a:t>
                </a:r>
                <a:r>
                  <a:rPr lang="el-GR" dirty="0"/>
                  <a:t>δηλαδή ό,τι μας δίνει το περιβάλλον ή το σύστημα (νερό, ενέργεια, έδαφος, υποδομές, κοινωνική συνοχή), και</a:t>
                </a:r>
              </a:p>
              <a:p>
                <a:r>
                  <a:rPr lang="el-GR" dirty="0"/>
                  <a:t>τη </a:t>
                </a:r>
                <a:r>
                  <a:rPr lang="el-GR" b="1" dirty="0"/>
                  <a:t>ζήτηση ή κατανάλωση (</a:t>
                </a:r>
                <a:r>
                  <a:rPr lang="en-GB" b="1" dirty="0"/>
                  <a:t>demand)</a:t>
                </a:r>
                <a:r>
                  <a:rPr lang="en-GB" dirty="0"/>
                  <a:t> — </a:t>
                </a:r>
                <a:r>
                  <a:rPr lang="el-GR" dirty="0"/>
                  <a:t>δηλαδή ό,τι απορροφούμε από αυτό το σύστημα (τροφή, ενέργεια, προϊόντα, υπηρεσίες).</a:t>
                </a:r>
              </a:p>
              <a:p>
                <a:r>
                  <a:rPr lang="el-GR" dirty="0"/>
                  <a:t>Αν αυτές οι δύο πλευρές ισορροπούν, τότε το σύστημα είναι βιώσιμο.</a:t>
                </a:r>
                <a:br>
                  <a:rPr lang="el-GR" dirty="0"/>
                </a:br>
                <a:r>
                  <a:rPr lang="el-GR" dirty="0"/>
                  <a:t>Αν η ζήτηση υπερβεί την προσφορά, αρχίζει να φθείρεται.</a:t>
                </a:r>
              </a:p>
              <a:p>
                <a:br>
                  <a:rPr lang="el-GR" dirty="0"/>
                </a:br>
                <a:endParaRPr lang="el-GR" dirty="0"/>
              </a:p>
              <a:p>
                <a:r>
                  <a:rPr lang="en-GB" b="1" dirty="0"/>
                  <a:t>🔹 </a:t>
                </a:r>
                <a:r>
                  <a:rPr lang="el-GR" b="1" dirty="0"/>
                  <a:t>Γιατί λέμε ότι μετράμε «τα όρια» ενός συστήματος</a:t>
                </a:r>
              </a:p>
              <a:p>
                <a:r>
                  <a:rPr lang="el-GR" dirty="0"/>
                  <a:t>Η φέρουσα ικανότητα είναι στην ουσία ένα </a:t>
                </a:r>
                <a:r>
                  <a:rPr lang="el-GR" b="1" dirty="0"/>
                  <a:t>όριο δυναμικής ισορροπίας</a:t>
                </a:r>
                <a:r>
                  <a:rPr lang="el-GR" dirty="0"/>
                  <a:t>.</a:t>
                </a:r>
                <a:br>
                  <a:rPr lang="el-GR" dirty="0"/>
                </a:br>
                <a:r>
                  <a:rPr lang="el-GR" dirty="0"/>
                  <a:t>Δεν δείχνει απλώς πότε “τελειώνουν” οι πόροι, αλλά πότε ο ρυθμός με τον οποίο τους χρησιμοποιούμε </a:t>
                </a:r>
                <a:r>
                  <a:rPr lang="el-GR" b="1" dirty="0"/>
                  <a:t>ξεπερνά τον ρυθμό με τον οποίο ανανεώνονται</a:t>
                </a:r>
                <a:r>
                  <a:rPr lang="el-GR" dirty="0"/>
                  <a:t>.</a:t>
                </a:r>
              </a:p>
              <a:p>
                <a:r>
                  <a:rPr lang="el-GR" dirty="0"/>
                  <a:t>Γι’ αυτό τη χρησιμοποιούμε για να εκτιμήσουμε </a:t>
                </a:r>
                <a:r>
                  <a:rPr lang="el-GR" b="1" dirty="0"/>
                  <a:t>τα όρια ενός συστήματος</a:t>
                </a:r>
                <a:r>
                  <a:rPr lang="el-GR" dirty="0"/>
                  <a:t> — δηλαδή, μέχρι πού μπορούμε να φτάσουμε χωρίς να προκαλέσουμε υποβάθμιση.</a:t>
                </a:r>
              </a:p>
              <a:p>
                <a:br>
                  <a:rPr lang="el-GR" dirty="0"/>
                </a:br>
                <a:endParaRPr lang="el-GR" dirty="0"/>
              </a:p>
              <a:p>
                <a:r>
                  <a:rPr lang="en-GB" b="1" dirty="0"/>
                  <a:t>🔹 </a:t>
                </a:r>
                <a:r>
                  <a:rPr lang="el-GR" b="1" dirty="0"/>
                  <a:t>Θεωρητικές αρχές πίσω από τη μέτρηση</a:t>
                </a:r>
              </a:p>
              <a:p>
                <a:r>
                  <a:rPr lang="el-GR" dirty="0"/>
                  <a:t>Για να καταλάβουμε πώς μετριέται, πρέπει να θυμηθούμε κάτι βασικό από τη συστημική σκέψη:</a:t>
                </a:r>
                <a:br>
                  <a:rPr lang="el-GR" dirty="0"/>
                </a:br>
                <a:r>
                  <a:rPr lang="el-GR" dirty="0"/>
                  <a:t>Κάθε σύστημα έχει </a:t>
                </a:r>
                <a:r>
                  <a:rPr lang="el-GR" b="1" dirty="0"/>
                  <a:t>αποθέματα (</a:t>
                </a:r>
                <a:r>
                  <a:rPr lang="en-GB" b="1" dirty="0"/>
                  <a:t>stocks)</a:t>
                </a:r>
                <a:r>
                  <a:rPr lang="en-GB" dirty="0"/>
                  <a:t> </a:t>
                </a:r>
                <a:r>
                  <a:rPr lang="el-GR" dirty="0"/>
                  <a:t>και </a:t>
                </a:r>
                <a:r>
                  <a:rPr lang="el-GR" b="1" dirty="0"/>
                  <a:t>ροές (</a:t>
                </a:r>
                <a:r>
                  <a:rPr lang="en-GB" b="1" dirty="0"/>
                  <a:t>flows)</a:t>
                </a:r>
                <a:r>
                  <a:rPr lang="en-GB" dirty="0"/>
                  <a:t>.</a:t>
                </a:r>
              </a:p>
              <a:p>
                <a:r>
                  <a:rPr lang="el-GR" dirty="0"/>
                  <a:t>Στη διαφάνεια αναφέρονται και τα δύο:</a:t>
                </a:r>
              </a:p>
              <a:p>
                <a:r>
                  <a:rPr lang="el-GR" b="1" dirty="0"/>
                  <a:t>Αποθέματα (</a:t>
                </a:r>
                <a:r>
                  <a:rPr lang="en-GB" b="1" dirty="0"/>
                  <a:t>stocks):</a:t>
                </a:r>
                <a:r>
                  <a:rPr lang="en-GB" dirty="0"/>
                  <a:t> </a:t>
                </a:r>
                <a:r>
                  <a:rPr lang="el-GR" dirty="0"/>
                  <a:t>Είναι οι “δεξαμενές” που κρατούν πόρους — όπως το νερό, η βιομάζα, η ενέργεια, ο πληθυσμός ή ακόμη και το χρήμα σε ένα οικονομικό σύστημα.</a:t>
                </a:r>
              </a:p>
              <a:p>
                <a:r>
                  <a:rPr lang="el-GR" dirty="0"/>
                  <a:t>Μπορούμε να φανταστούμε ένα δάσος, μια λίμνη, έναν πληθυσμό ανθρώπων — όλα αυτά έχουν ένα απόθεμα που μπορεί να αυξηθεί ή να μειωθεί.</a:t>
                </a:r>
              </a:p>
              <a:p>
                <a:r>
                  <a:rPr lang="el-GR" b="1" dirty="0"/>
                  <a:t>Ροές (</a:t>
                </a:r>
                <a:r>
                  <a:rPr lang="en-GB" b="1" dirty="0"/>
                  <a:t>flows):</a:t>
                </a:r>
                <a:r>
                  <a:rPr lang="en-GB" dirty="0"/>
                  <a:t> </a:t>
                </a:r>
                <a:r>
                  <a:rPr lang="el-GR" dirty="0"/>
                  <a:t>Είναι οι κινήσεις αυτών των πόρων —</a:t>
                </a:r>
                <a:br>
                  <a:rPr lang="el-GR" dirty="0"/>
                </a:br>
                <a:r>
                  <a:rPr lang="el-GR" dirty="0"/>
                  <a:t>δηλαδή οι </a:t>
                </a:r>
                <a:r>
                  <a:rPr lang="el-GR" b="1" dirty="0"/>
                  <a:t>εισροές</a:t>
                </a:r>
                <a:r>
                  <a:rPr lang="el-GR" dirty="0"/>
                  <a:t> (αναγέννηση, ανανέωση, παραγωγή)</a:t>
                </a:r>
                <a:br>
                  <a:rPr lang="el-GR" dirty="0"/>
                </a:br>
                <a:r>
                  <a:rPr lang="el-GR" dirty="0"/>
                  <a:t>και οι </a:t>
                </a:r>
                <a:r>
                  <a:rPr lang="el-GR" b="1" dirty="0"/>
                  <a:t>εκροές</a:t>
                </a:r>
                <a:r>
                  <a:rPr lang="el-GR" dirty="0"/>
                  <a:t> (κατανάλωση, ρύπανση, απώλεια).</a:t>
                </a:r>
              </a:p>
              <a:p>
                <a:r>
                  <a:rPr lang="el-GR" dirty="0"/>
                  <a:t>Οι ροές καθορίζουν τον ρυθμό με τον οποίο αλλάζει το απόθεμα.</a:t>
                </a:r>
              </a:p>
              <a:p>
                <a:br>
                  <a:rPr lang="el-GR" dirty="0"/>
                </a:br>
                <a:endParaRPr lang="el-GR" dirty="0"/>
              </a:p>
              <a:p>
                <a:r>
                  <a:rPr lang="en-GB" b="1" dirty="0"/>
                  <a:t>🔹 </a:t>
                </a:r>
                <a:r>
                  <a:rPr lang="el-GR" b="1" dirty="0"/>
                  <a:t>Πώς προκύπτει η φέρουσα ικανότητα</a:t>
                </a:r>
              </a:p>
              <a:p>
                <a:r>
                  <a:rPr lang="el-GR" dirty="0"/>
                  <a:t>Η φέρουσα ικανότητα προκύπτει </a:t>
                </a:r>
                <a:r>
                  <a:rPr lang="el-GR" b="1" dirty="0"/>
                  <a:t>όταν οι εισροές και εκροές ισορροπούν</a:t>
                </a:r>
                <a:r>
                  <a:rPr lang="el-GR" dirty="0"/>
                  <a:t>, έτσι ώστε το απόθεμα του συστήματος να παραμένει σταθερό στον χρόνο.</a:t>
                </a:r>
              </a:p>
              <a:p>
                <a:r>
                  <a:rPr lang="el-GR" dirty="0"/>
                  <a:t>Και το εκφράζουμε με την απλή σχέση:</a:t>
                </a:r>
              </a:p>
              <a:p>
                <a:r>
                  <a:rPr lang="el-GR" b="0" i="0">
                    <a:latin typeface="Cambria Math" panose="02040503050406030204" pitchFamily="18" charset="0"/>
                  </a:rPr>
                  <a:t>"Αναγ</a:t>
                </a:r>
                <a:r>
                  <a:rPr lang="ar-AE" sz="1200" b="0" i="0" u="none" strike="noStrike" cap="none">
                    <a:solidFill>
                      <a:schemeClr val="dk1"/>
                    </a:solidFill>
                    <a:sym typeface="Calibri"/>
                  </a:rPr>
                  <a:t>" </a:t>
                </a:r>
                <a:r>
                  <a:rPr lang="el-GR" b="0" i="0"/>
                  <a:t> "ε</a:t>
                </a:r>
                <a:r>
                  <a:rPr lang="ar-AE" sz="1200" b="0" i="0" u="none" strike="noStrike" cap="none">
                    <a:solidFill>
                      <a:schemeClr val="dk1"/>
                    </a:solidFill>
                    <a:sym typeface="Calibri"/>
                  </a:rPr>
                  <a:t>" ┴</a:t>
                </a:r>
                <a:r>
                  <a:rPr lang="ar-AE" sz="1200" b="0" i="0" u="none" strike="noStrike" cap="none">
                    <a:solidFill>
                      <a:schemeClr val="dk1"/>
                    </a:solidFill>
                    <a:latin typeface="Calibri"/>
                    <a:ea typeface="Calibri"/>
                    <a:cs typeface="Calibri"/>
                    <a:sym typeface="Calibri"/>
                  </a:rPr>
                  <a:t>ˊ</a:t>
                </a:r>
                <a:r>
                  <a:rPr lang="el-GR" sz="1200" b="0" i="0" u="none" strike="noStrike" cap="none">
                    <a:solidFill>
                      <a:schemeClr val="dk1"/>
                    </a:solidFill>
                    <a:latin typeface="Calibri"/>
                    <a:ea typeface="Calibri"/>
                    <a:cs typeface="Calibri"/>
                    <a:sym typeface="Calibri"/>
                  </a:rPr>
                  <a:t> </a:t>
                </a:r>
                <a:r>
                  <a:rPr lang="el-GR" sz="1200" b="0" i="0" u="none" strike="noStrike" cap="none">
                    <a:solidFill>
                      <a:schemeClr val="dk1"/>
                    </a:solidFill>
                    <a:latin typeface="Cambria Math" panose="02040503050406030204" pitchFamily="18" charset="0"/>
                    <a:ea typeface="Calibri"/>
                    <a:cs typeface="Calibri"/>
                    <a:sym typeface="Calibri"/>
                  </a:rPr>
                  <a:t>"ννηση (</a:t>
                </a:r>
                <a:r>
                  <a:rPr lang="en-GB" sz="1200" b="0" i="0" u="none" strike="noStrike" cap="none">
                    <a:solidFill>
                      <a:schemeClr val="dk1"/>
                    </a:solidFill>
                    <a:latin typeface="Cambria Math" panose="02040503050406030204" pitchFamily="18" charset="0"/>
                    <a:ea typeface="Calibri"/>
                    <a:cs typeface="Calibri"/>
                    <a:sym typeface="Calibri"/>
                  </a:rPr>
                  <a:t>inflows)</a:t>
                </a:r>
                <a:r>
                  <a:rPr lang="en-GB" sz="1200" b="0" i="0" u="none" strike="noStrike" cap="none">
                    <a:solidFill>
                      <a:schemeClr val="dk1"/>
                    </a:solidFill>
                    <a:latin typeface="Calibri"/>
                    <a:ea typeface="Calibri"/>
                    <a:cs typeface="Calibri"/>
                    <a:sym typeface="Calibri"/>
                  </a:rPr>
                  <a:t>"=</a:t>
                </a:r>
                <a:r>
                  <a:rPr lang="el-GR" sz="1200" b="0" i="0" u="none" strike="noStrike" cap="none">
                    <a:solidFill>
                      <a:schemeClr val="dk1"/>
                    </a:solidFill>
                    <a:latin typeface="Cambria Math" panose="02040503050406030204" pitchFamily="18" charset="0"/>
                    <a:ea typeface="Calibri"/>
                    <a:cs typeface="Calibri"/>
                    <a:sym typeface="Calibri"/>
                  </a:rPr>
                  <a:t>"Καταν</a:t>
                </a:r>
                <a:r>
                  <a:rPr lang="ar-AE" sz="1200" b="0" i="0" u="none" strike="noStrike" cap="none">
                    <a:solidFill>
                      <a:schemeClr val="dk1"/>
                    </a:solidFill>
                    <a:latin typeface="Calibri"/>
                    <a:ea typeface="Calibri"/>
                    <a:cs typeface="Calibri"/>
                    <a:sym typeface="Calibri"/>
                  </a:rPr>
                  <a:t>" </a:t>
                </a:r>
                <a:r>
                  <a:rPr lang="el-GR" sz="1200" b="0" i="0" u="none" strike="noStrike" cap="none">
                    <a:solidFill>
                      <a:schemeClr val="dk1"/>
                    </a:solidFill>
                    <a:latin typeface="Calibri"/>
                    <a:ea typeface="Calibri"/>
                    <a:cs typeface="Calibri"/>
                    <a:sym typeface="Calibri"/>
                  </a:rPr>
                  <a:t> "α</a:t>
                </a:r>
                <a:r>
                  <a:rPr lang="ar-AE" sz="1200" b="0" i="0" u="none" strike="noStrike" cap="none">
                    <a:solidFill>
                      <a:schemeClr val="dk1"/>
                    </a:solidFill>
                    <a:latin typeface="Calibri"/>
                    <a:ea typeface="Calibri"/>
                    <a:cs typeface="Calibri"/>
                    <a:sym typeface="Calibri"/>
                  </a:rPr>
                  <a:t>" ┴ˊ</a:t>
                </a:r>
                <a:r>
                  <a:rPr lang="el-GR" sz="1200" b="0" i="0" u="none" strike="noStrike" cap="none">
                    <a:solidFill>
                      <a:schemeClr val="dk1"/>
                    </a:solidFill>
                    <a:latin typeface="Calibri"/>
                    <a:ea typeface="Calibri"/>
                    <a:cs typeface="Calibri"/>
                    <a:sym typeface="Calibri"/>
                  </a:rPr>
                  <a:t> </a:t>
                </a:r>
                <a:r>
                  <a:rPr lang="el-GR" sz="1200" b="0" i="0" u="none" strike="noStrike" cap="none">
                    <a:solidFill>
                      <a:schemeClr val="dk1"/>
                    </a:solidFill>
                    <a:latin typeface="Cambria Math" panose="02040503050406030204" pitchFamily="18" charset="0"/>
                    <a:ea typeface="Calibri"/>
                    <a:cs typeface="Calibri"/>
                    <a:sym typeface="Calibri"/>
                  </a:rPr>
                  <a:t>"λωση (</a:t>
                </a:r>
                <a:r>
                  <a:rPr lang="en-GB" sz="1200" b="0" i="0" u="none" strike="noStrike" cap="none">
                    <a:solidFill>
                      <a:schemeClr val="dk1"/>
                    </a:solidFill>
                    <a:latin typeface="Cambria Math" panose="02040503050406030204" pitchFamily="18" charset="0"/>
                    <a:ea typeface="Calibri"/>
                    <a:cs typeface="Calibri"/>
                    <a:sym typeface="Calibri"/>
                  </a:rPr>
                  <a:t>outflows)</a:t>
                </a:r>
                <a:r>
                  <a:rPr lang="en-GB" sz="1200" b="0" i="0" u="none" strike="noStrike" cap="none">
                    <a:solidFill>
                      <a:schemeClr val="dk1"/>
                    </a:solidFill>
                    <a:latin typeface="Calibri"/>
                    <a:ea typeface="Calibri"/>
                    <a:cs typeface="Calibri"/>
                    <a:sym typeface="Calibri"/>
                  </a:rPr>
                  <a:t>"</a:t>
                </a:r>
                <a:endParaRPr lang="en-GB" b="0" dirty="0"/>
              </a:p>
              <a:p>
                <a:r>
                  <a:rPr lang="el-GR" dirty="0"/>
                  <a:t>Όσο αυτή η ισότητα διατηρείται, το σύστημα μπορεί να λειτουργεί επ’ άπειρον χωρίς να εξαντληθεί.</a:t>
                </a:r>
                <a:br>
                  <a:rPr lang="el-GR" dirty="0"/>
                </a:br>
                <a:r>
                  <a:rPr lang="el-GR" dirty="0"/>
                  <a:t>Αν όμως σπάσει, αρχίζουν τα προβλήματα.</a:t>
                </a:r>
              </a:p>
              <a:p>
                <a:br>
                  <a:rPr lang="el-GR" dirty="0"/>
                </a:br>
                <a:endParaRPr lang="el-GR" dirty="0"/>
              </a:p>
              <a:p>
                <a:r>
                  <a:rPr lang="en-GB" b="1" dirty="0"/>
                  <a:t>🔹 </a:t>
                </a:r>
                <a:r>
                  <a:rPr lang="el-GR" b="1" dirty="0"/>
                  <a:t>Αν σπάσει η ισορροπία</a:t>
                </a:r>
              </a:p>
              <a:p>
                <a:r>
                  <a:rPr lang="el-GR" dirty="0"/>
                  <a:t>Στη διαφάνεια το βλέπουμε με τα δύο βασικά σενάρια:</a:t>
                </a:r>
              </a:p>
              <a:p>
                <a:r>
                  <a:rPr lang="el-GR" b="1" dirty="0"/>
                  <a:t>Αν </a:t>
                </a:r>
                <a:r>
                  <a:rPr lang="en-GB" b="1" dirty="0"/>
                  <a:t>inflows &gt; outflows → </a:t>
                </a:r>
                <a:r>
                  <a:rPr lang="el-GR" b="1" dirty="0"/>
                  <a:t>συσσώρευση (πιθανή ανάπτυξη).</a:t>
                </a:r>
                <a:br>
                  <a:rPr lang="el-GR" dirty="0"/>
                </a:br>
                <a:r>
                  <a:rPr lang="el-GR" dirty="0"/>
                  <a:t>Το σύστημα αυξάνει το απόθεμά του — όπως ένα δάσος που μεγαλώνει γιατί φυτρώνουν περισσότερα δέντρα απ’ όσα κόβονται.</a:t>
                </a:r>
              </a:p>
              <a:p>
                <a:r>
                  <a:rPr lang="el-GR" b="1" dirty="0"/>
                  <a:t>Αν </a:t>
                </a:r>
                <a:r>
                  <a:rPr lang="en-GB" b="1" dirty="0"/>
                  <a:t>outflows &gt; inflows → </a:t>
                </a:r>
                <a:r>
                  <a:rPr lang="el-GR" b="1" dirty="0"/>
                  <a:t>εξάντληση → υπέρβαση → κατάρρευση.</a:t>
                </a:r>
                <a:br>
                  <a:rPr lang="el-GR" dirty="0"/>
                </a:br>
                <a:r>
                  <a:rPr lang="el-GR" dirty="0"/>
                  <a:t>Το σύστημα αρχίζει να καταναλώνει τα αποθέματά του, όπως μια λίμνη που εξατμίζεται πιο γρήγορα απ’ όσο τροφοδοτείται.</a:t>
                </a:r>
              </a:p>
              <a:p>
                <a:r>
                  <a:rPr lang="el-GR" dirty="0"/>
                  <a:t>Στην αρχή ίσως δεν φαίνεται, αλλά με τον χρόνο οδηγεί σε </a:t>
                </a:r>
                <a:r>
                  <a:rPr lang="en-GB" b="1" dirty="0"/>
                  <a:t>overshoot</a:t>
                </a:r>
                <a:r>
                  <a:rPr lang="en-GB" dirty="0"/>
                  <a:t> </a:t>
                </a:r>
                <a:r>
                  <a:rPr lang="el-GR" dirty="0"/>
                  <a:t>και τελικά σε </a:t>
                </a:r>
                <a:r>
                  <a:rPr lang="en-GB" b="1" dirty="0"/>
                  <a:t>collapse</a:t>
                </a:r>
                <a:r>
                  <a:rPr lang="en-GB" dirty="0"/>
                  <a:t>.</a:t>
                </a:r>
              </a:p>
              <a:p>
                <a:br>
                  <a:rPr lang="en-GB" dirty="0"/>
                </a:br>
                <a:endParaRPr lang="en-GB" dirty="0"/>
              </a:p>
              <a:p>
                <a:r>
                  <a:rPr lang="en-GB" b="1" dirty="0"/>
                  <a:t>🔹 </a:t>
                </a:r>
                <a:r>
                  <a:rPr lang="el-GR" b="1" dirty="0"/>
                  <a:t>Παράδειγμα για κατανόηση</a:t>
                </a:r>
              </a:p>
              <a:p>
                <a:r>
                  <a:rPr lang="el-GR" dirty="0"/>
                  <a:t>Φανταστείτε ένα απλό παράδειγμα: μια μπανιέρα που γεμίζει και αδειάζει ταυτόχρονα.</a:t>
                </a:r>
                <a:br>
                  <a:rPr lang="el-GR" dirty="0"/>
                </a:br>
                <a:r>
                  <a:rPr lang="el-GR" dirty="0"/>
                  <a:t>Αν η βρύση τρέχει με την ίδια ροή που φεύγει το νερό από την αποχέτευση, η στάθμη μένει σταθερή — αυτό είναι ισορροπία.</a:t>
                </a:r>
                <a:br>
                  <a:rPr lang="el-GR" dirty="0"/>
                </a:br>
                <a:r>
                  <a:rPr lang="el-GR" dirty="0"/>
                  <a:t>Αν όμως αφήσουμε τη βρύση να τρέχει πιο δυνατά, κάποια στιγμή η μπανιέρα θα ξεχειλίσει.</a:t>
                </a:r>
                <a:br>
                  <a:rPr lang="el-GR" dirty="0"/>
                </a:br>
                <a:r>
                  <a:rPr lang="el-GR" dirty="0"/>
                  <a:t>Το ίδιο ακριβώς συμβαίνει και με τους φυσικούς πόρους του πλανήτη.</a:t>
                </a:r>
              </a:p>
              <a:p>
                <a:r>
                  <a:rPr lang="el-GR" dirty="0"/>
                  <a:t>Αυτή η αναλογία της μπανιέρας είναι θεμελιώδης: κάνει την έννοια της φέρουσας ικανότητας </a:t>
                </a:r>
                <a:r>
                  <a:rPr lang="el-GR" b="1" dirty="0"/>
                  <a:t>απτή</a:t>
                </a:r>
                <a:r>
                  <a:rPr lang="el-GR" dirty="0"/>
                  <a:t> και οπτικά κατανοητή.</a:t>
                </a:r>
              </a:p>
              <a:p>
                <a:endParaRPr dirty="0">
                  <a:latin typeface="Arial"/>
                  <a:ea typeface="Arial"/>
                  <a:cs typeface="Arial"/>
                  <a:sym typeface="Arial"/>
                </a:endParaRPr>
              </a:p>
            </p:txBody>
          </p:sp>
        </mc:Fallback>
      </mc:AlternateContent>
      <p:sp>
        <p:nvSpPr>
          <p:cNvPr id="350" name="Google Shape;350;p10:notes">
            <a:extLst>
              <a:ext uri="{FF2B5EF4-FFF2-40B4-BE49-F238E27FC236}">
                <a16:creationId xmlns:a16="http://schemas.microsoft.com/office/drawing/2014/main" id="{5D4BE04E-DF7A-1330-65CF-521682C9872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extLst>
      <p:ext uri="{BB962C8B-B14F-4D97-AF65-F5344CB8AC3E}">
        <p14:creationId xmlns:p14="http://schemas.microsoft.com/office/powerpoint/2010/main" val="41119462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a:extLst>
            <a:ext uri="{FF2B5EF4-FFF2-40B4-BE49-F238E27FC236}">
              <a16:creationId xmlns:a16="http://schemas.microsoft.com/office/drawing/2014/main" id="{A422718D-1F1E-0466-9268-748FE01CFD47}"/>
            </a:ext>
          </a:extLst>
        </p:cNvPr>
        <p:cNvGrpSpPr/>
        <p:nvPr/>
      </p:nvGrpSpPr>
      <p:grpSpPr>
        <a:xfrm>
          <a:off x="0" y="0"/>
          <a:ext cx="0" cy="0"/>
          <a:chOff x="0" y="0"/>
          <a:chExt cx="0" cy="0"/>
        </a:xfrm>
      </p:grpSpPr>
      <p:sp>
        <p:nvSpPr>
          <p:cNvPr id="348" name="Google Shape;348;p10:notes">
            <a:extLst>
              <a:ext uri="{FF2B5EF4-FFF2-40B4-BE49-F238E27FC236}">
                <a16:creationId xmlns:a16="http://schemas.microsoft.com/office/drawing/2014/main" id="{28002626-9A5D-3BD6-721A-1B850DD3385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mc:AlternateContent xmlns:mc="http://schemas.openxmlformats.org/markup-compatibility/2006" xmlns:a14="http://schemas.microsoft.com/office/drawing/2010/main">
        <mc:Choice Requires="a14">
          <p:sp>
            <p:nvSpPr>
              <p:cNvPr id="349" name="Google Shape;349;p10:notes">
                <a:extLst>
                  <a:ext uri="{FF2B5EF4-FFF2-40B4-BE49-F238E27FC236}">
                    <a16:creationId xmlns:a16="http://schemas.microsoft.com/office/drawing/2014/main" id="{8E23FA93-F159-C946-12A8-6B306A586CD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dirty="0">
                  <a:latin typeface="Arial"/>
                  <a:ea typeface="Arial"/>
                  <a:cs typeface="Arial"/>
                  <a:sym typeface="Arial"/>
                </a:endParaRPr>
              </a:p>
            </p:txBody>
          </p:sp>
        </mc:Choice>
        <mc:Fallback xmlns="">
          <p:sp>
            <p:nvSpPr>
              <p:cNvPr id="349" name="Google Shape;349;p10:notes">
                <a:extLst>
                  <a:ext uri="{FF2B5EF4-FFF2-40B4-BE49-F238E27FC236}">
                    <a16:creationId xmlns:a16="http://schemas.microsoft.com/office/drawing/2014/main" id="{8E23FA93-F159-C946-12A8-6B306A586CD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l-GR" dirty="0"/>
                  <a:t>Μέχρι τώρα μιλήσαμε θεωρητικά για τη φέρουσα ικανότητα ως μια ισορροπία ροών — είδαμε ότι το σύστημα διατηρείται σταθερό όταν οι εισροές και οι εκροές ισοσκελίζονται.</a:t>
                </a:r>
                <a:br>
                  <a:rPr lang="el-GR" dirty="0"/>
                </a:br>
                <a:r>
                  <a:rPr lang="el-GR" dirty="0"/>
                  <a:t>Στην πράξη όμως, πώς μπορούμε να το μετρήσουμε;</a:t>
                </a:r>
                <a:br>
                  <a:rPr lang="el-GR" dirty="0"/>
                </a:br>
                <a:r>
                  <a:rPr lang="el-GR" dirty="0"/>
                  <a:t>Δεν μπορούμε πάντα να λύσουμε πολύπλοκες εξισώσεις όπως αυτές της δυναμικής των συστημάτων.</a:t>
                </a:r>
                <a:br>
                  <a:rPr lang="el-GR" dirty="0"/>
                </a:br>
                <a:r>
                  <a:rPr lang="el-GR" dirty="0"/>
                  <a:t>Γι’ αυτό χρησιμοποιούμε μια </a:t>
                </a:r>
                <a:r>
                  <a:rPr lang="el-GR" b="1" dirty="0"/>
                  <a:t>απλούστερη, εμπειρική μορφή</a:t>
                </a:r>
                <a:r>
                  <a:rPr lang="el-GR" dirty="0"/>
                  <a:t> που μας επιτρέπει να εκτιμήσουμε τη φέρουσα ικανότητα ενός συστήματος με πραγματικά δεδομένα.</a:t>
                </a:r>
              </a:p>
              <a:p>
                <a:br>
                  <a:rPr lang="el-GR" dirty="0"/>
                </a:br>
                <a:endParaRPr lang="el-GR" dirty="0"/>
              </a:p>
              <a:p>
                <a:r>
                  <a:rPr lang="en-GB" b="1" dirty="0"/>
                  <a:t>🔹 </a:t>
                </a:r>
                <a:r>
                  <a:rPr lang="el-GR" b="1" dirty="0"/>
                  <a:t>Παρουσίαση του τύπου</a:t>
                </a:r>
              </a:p>
              <a:p>
                <a:r>
                  <a:rPr lang="el-GR" dirty="0"/>
                  <a:t>Στη διαφάνεια βλέπετε τον απλό τύπο:</a:t>
                </a:r>
              </a:p>
              <a:p>
                <a:r>
                  <a:rPr lang="el-GR" b="0" i="0">
                    <a:latin typeface="Cambria Math" panose="02040503050406030204" pitchFamily="18" charset="0"/>
                  </a:rPr>
                  <a:t>"Φ</a:t>
                </a:r>
                <a:r>
                  <a:rPr lang="ar-AE" sz="1200" b="0" i="0" u="none" strike="noStrike" cap="none">
                    <a:solidFill>
                      <a:schemeClr val="dk1"/>
                    </a:solidFill>
                    <a:sym typeface="Calibri"/>
                  </a:rPr>
                  <a:t>" </a:t>
                </a:r>
                <a:r>
                  <a:rPr lang="el-GR" b="0" i="0"/>
                  <a:t> "ε</a:t>
                </a:r>
                <a:r>
                  <a:rPr lang="ar-AE" sz="1200" b="0" i="0" u="none" strike="noStrike" cap="none">
                    <a:solidFill>
                      <a:schemeClr val="dk1"/>
                    </a:solidFill>
                    <a:sym typeface="Calibri"/>
                  </a:rPr>
                  <a:t>" ┴</a:t>
                </a:r>
                <a:r>
                  <a:rPr lang="ar-AE" sz="1200" b="0" i="0" u="none" strike="noStrike" cap="none">
                    <a:solidFill>
                      <a:schemeClr val="dk1"/>
                    </a:solidFill>
                    <a:latin typeface="Calibri"/>
                    <a:ea typeface="Calibri"/>
                    <a:cs typeface="Calibri"/>
                    <a:sym typeface="Calibri"/>
                  </a:rPr>
                  <a:t>ˊ</a:t>
                </a:r>
                <a:r>
                  <a:rPr lang="el-GR" sz="1200" b="0" i="0" u="none" strike="noStrike" cap="none">
                    <a:solidFill>
                      <a:schemeClr val="dk1"/>
                    </a:solidFill>
                    <a:latin typeface="Calibri"/>
                    <a:ea typeface="Calibri"/>
                    <a:cs typeface="Calibri"/>
                    <a:sym typeface="Calibri"/>
                  </a:rPr>
                  <a:t> </a:t>
                </a:r>
                <a:r>
                  <a:rPr lang="el-GR" sz="1200" b="0" i="0" u="none" strike="noStrike" cap="none">
                    <a:solidFill>
                      <a:schemeClr val="dk1"/>
                    </a:solidFill>
                    <a:latin typeface="Cambria Math" panose="02040503050406030204" pitchFamily="18" charset="0"/>
                    <a:ea typeface="Calibri"/>
                    <a:cs typeface="Calibri"/>
                    <a:sym typeface="Calibri"/>
                  </a:rPr>
                  <a:t>"ρουσα Ικαν</a:t>
                </a:r>
                <a:r>
                  <a:rPr lang="ar-AE" sz="1200" b="0" i="0" u="none" strike="noStrike" cap="none">
                    <a:solidFill>
                      <a:schemeClr val="dk1"/>
                    </a:solidFill>
                    <a:latin typeface="Calibri"/>
                    <a:ea typeface="Calibri"/>
                    <a:cs typeface="Calibri"/>
                    <a:sym typeface="Calibri"/>
                  </a:rPr>
                  <a:t>" </a:t>
                </a:r>
                <a:r>
                  <a:rPr lang="el-GR" sz="1200" b="0" i="0" u="none" strike="noStrike" cap="none">
                    <a:solidFill>
                      <a:schemeClr val="dk1"/>
                    </a:solidFill>
                    <a:latin typeface="Calibri"/>
                    <a:ea typeface="Calibri"/>
                    <a:cs typeface="Calibri"/>
                    <a:sym typeface="Calibri"/>
                  </a:rPr>
                  <a:t> "ο</a:t>
                </a:r>
                <a:r>
                  <a:rPr lang="ar-AE" sz="1200" b="0" i="0" u="none" strike="noStrike" cap="none">
                    <a:solidFill>
                      <a:schemeClr val="dk1"/>
                    </a:solidFill>
                    <a:latin typeface="Calibri"/>
                    <a:ea typeface="Calibri"/>
                    <a:cs typeface="Calibri"/>
                    <a:sym typeface="Calibri"/>
                  </a:rPr>
                  <a:t>" ┴ˊ</a:t>
                </a:r>
                <a:r>
                  <a:rPr lang="el-GR" sz="1200" b="0" i="0" u="none" strike="noStrike" cap="none">
                    <a:solidFill>
                      <a:schemeClr val="dk1"/>
                    </a:solidFill>
                    <a:latin typeface="Calibri"/>
                    <a:ea typeface="Calibri"/>
                    <a:cs typeface="Calibri"/>
                    <a:sym typeface="Calibri"/>
                  </a:rPr>
                  <a:t> </a:t>
                </a:r>
                <a:r>
                  <a:rPr lang="el-GR" sz="1200" b="0" i="0" u="none" strike="noStrike" cap="none">
                    <a:solidFill>
                      <a:schemeClr val="dk1"/>
                    </a:solidFill>
                    <a:latin typeface="Cambria Math" panose="02040503050406030204" pitchFamily="18" charset="0"/>
                    <a:ea typeface="Calibri"/>
                    <a:cs typeface="Calibri"/>
                    <a:sym typeface="Calibri"/>
                  </a:rPr>
                  <a:t>"τητα (</a:t>
                </a:r>
                <a:r>
                  <a:rPr lang="en-GB" sz="1200" b="0" i="0" u="none" strike="noStrike" cap="none">
                    <a:solidFill>
                      <a:schemeClr val="dk1"/>
                    </a:solidFill>
                    <a:latin typeface="Cambria Math" panose="02040503050406030204" pitchFamily="18" charset="0"/>
                    <a:ea typeface="Calibri"/>
                    <a:cs typeface="Calibri"/>
                    <a:sym typeface="Calibri"/>
                  </a:rPr>
                  <a:t>Nₘₐₓ)</a:t>
                </a:r>
                <a:r>
                  <a:rPr lang="en-GB" sz="1200" b="0" i="0" u="none" strike="noStrike" cap="none">
                    <a:solidFill>
                      <a:schemeClr val="dk1"/>
                    </a:solidFill>
                    <a:latin typeface="Calibri"/>
                    <a:ea typeface="Calibri"/>
                    <a:cs typeface="Calibri"/>
                    <a:sym typeface="Calibri"/>
                  </a:rPr>
                  <a:t>"=</a:t>
                </a:r>
                <a:r>
                  <a:rPr lang="ar-AE" sz="1200" b="0" i="0" u="none" strike="noStrike" cap="none">
                    <a:solidFill>
                      <a:schemeClr val="dk1"/>
                    </a:solidFill>
                    <a:latin typeface="Calibri"/>
                    <a:ea typeface="Calibri"/>
                    <a:cs typeface="Calibri"/>
                    <a:sym typeface="Calibri"/>
                  </a:rPr>
                  <a:t>(</a:t>
                </a:r>
                <a:r>
                  <a:rPr lang="el-GR" sz="1200" b="0" i="0" u="none" strike="noStrike" cap="none">
                    <a:solidFill>
                      <a:schemeClr val="dk1"/>
                    </a:solidFill>
                    <a:latin typeface="Calibri"/>
                    <a:ea typeface="Calibri"/>
                    <a:cs typeface="Calibri"/>
                    <a:sym typeface="Calibri"/>
                  </a:rPr>
                  <a:t>"Διαθ</a:t>
                </a:r>
                <a:r>
                  <a:rPr lang="ar-AE" sz="1200" b="0" i="0" u="none" strike="noStrike" cap="none">
                    <a:solidFill>
                      <a:schemeClr val="dk1"/>
                    </a:solidFill>
                    <a:latin typeface="Calibri"/>
                    <a:ea typeface="Calibri"/>
                    <a:cs typeface="Calibri"/>
                    <a:sym typeface="Calibri"/>
                  </a:rPr>
                  <a:t>" </a:t>
                </a:r>
                <a:r>
                  <a:rPr lang="el-GR" sz="1200" b="0" i="0" u="none" strike="noStrike" cap="none">
                    <a:solidFill>
                      <a:schemeClr val="dk1"/>
                    </a:solidFill>
                    <a:latin typeface="Calibri"/>
                    <a:ea typeface="Calibri"/>
                    <a:cs typeface="Calibri"/>
                    <a:sym typeface="Calibri"/>
                  </a:rPr>
                  <a:t> "ε</a:t>
                </a:r>
                <a:r>
                  <a:rPr lang="ar-AE" sz="1200" b="0" i="0" u="none" strike="noStrike" cap="none">
                    <a:solidFill>
                      <a:schemeClr val="dk1"/>
                    </a:solidFill>
                    <a:latin typeface="Calibri"/>
                    <a:ea typeface="Calibri"/>
                    <a:cs typeface="Calibri"/>
                    <a:sym typeface="Calibri"/>
                  </a:rPr>
                  <a:t>" ┴ˊ</a:t>
                </a:r>
                <a:r>
                  <a:rPr lang="el-GR" sz="1200" b="0" i="0" u="none" strike="noStrike" cap="none">
                    <a:solidFill>
                      <a:schemeClr val="dk1"/>
                    </a:solidFill>
                    <a:latin typeface="Calibri"/>
                    <a:ea typeface="Calibri"/>
                    <a:cs typeface="Calibri"/>
                    <a:sym typeface="Calibri"/>
                  </a:rPr>
                  <a:t> "σιμος ανανε</a:t>
                </a:r>
                <a:r>
                  <a:rPr lang="ar-AE" sz="1200" b="0" i="0" u="none" strike="noStrike" cap="none">
                    <a:solidFill>
                      <a:schemeClr val="dk1"/>
                    </a:solidFill>
                    <a:latin typeface="Calibri"/>
                    <a:ea typeface="Calibri"/>
                    <a:cs typeface="Calibri"/>
                    <a:sym typeface="Calibri"/>
                  </a:rPr>
                  <a:t>" </a:t>
                </a:r>
                <a:r>
                  <a:rPr lang="el-GR" sz="1200" b="0" i="0" u="none" strike="noStrike" cap="none">
                    <a:solidFill>
                      <a:schemeClr val="dk1"/>
                    </a:solidFill>
                    <a:latin typeface="Calibri"/>
                    <a:ea typeface="Calibri"/>
                    <a:cs typeface="Calibri"/>
                    <a:sym typeface="Calibri"/>
                  </a:rPr>
                  <a:t> "ω</a:t>
                </a:r>
                <a:r>
                  <a:rPr lang="ar-AE" sz="1200" b="0" i="0" u="none" strike="noStrike" cap="none">
                    <a:solidFill>
                      <a:schemeClr val="dk1"/>
                    </a:solidFill>
                    <a:latin typeface="Calibri"/>
                    <a:ea typeface="Calibri"/>
                    <a:cs typeface="Calibri"/>
                    <a:sym typeface="Calibri"/>
                  </a:rPr>
                  <a:t>" ┴ˊ</a:t>
                </a:r>
                <a:r>
                  <a:rPr lang="el-GR" sz="1200" b="0" i="0" u="none" strike="noStrike" cap="none">
                    <a:solidFill>
                      <a:schemeClr val="dk1"/>
                    </a:solidFill>
                    <a:latin typeface="Calibri"/>
                    <a:ea typeface="Calibri"/>
                    <a:cs typeface="Calibri"/>
                    <a:sym typeface="Calibri"/>
                  </a:rPr>
                  <a:t> "σιμος π</a:t>
                </a:r>
                <a:r>
                  <a:rPr lang="ar-AE" sz="1200" b="0" i="0" u="none" strike="noStrike" cap="none">
                    <a:solidFill>
                      <a:schemeClr val="dk1"/>
                    </a:solidFill>
                    <a:latin typeface="Calibri"/>
                    <a:ea typeface="Calibri"/>
                    <a:cs typeface="Calibri"/>
                    <a:sym typeface="Calibri"/>
                  </a:rPr>
                  <a:t>" </a:t>
                </a:r>
                <a:r>
                  <a:rPr lang="el-GR" sz="1200" b="0" i="0" u="none" strike="noStrike" cap="none">
                    <a:solidFill>
                      <a:schemeClr val="dk1"/>
                    </a:solidFill>
                    <a:latin typeface="Calibri"/>
                    <a:ea typeface="Calibri"/>
                    <a:cs typeface="Calibri"/>
                    <a:sym typeface="Calibri"/>
                  </a:rPr>
                  <a:t> "ο</a:t>
                </a:r>
                <a:r>
                  <a:rPr lang="ar-AE" sz="1200" b="0" i="0" u="none" strike="noStrike" cap="none">
                    <a:solidFill>
                      <a:schemeClr val="dk1"/>
                    </a:solidFill>
                    <a:latin typeface="Calibri"/>
                    <a:ea typeface="Calibri"/>
                    <a:cs typeface="Calibri"/>
                    <a:sym typeface="Calibri"/>
                  </a:rPr>
                  <a:t>" ┴ˊ</a:t>
                </a:r>
                <a:r>
                  <a:rPr lang="el-GR" sz="1200" b="0" i="0" u="none" strike="noStrike" cap="none">
                    <a:solidFill>
                      <a:schemeClr val="dk1"/>
                    </a:solidFill>
                    <a:latin typeface="Calibri"/>
                    <a:ea typeface="Calibri"/>
                    <a:cs typeface="Calibri"/>
                    <a:sym typeface="Calibri"/>
                  </a:rPr>
                  <a:t> "ρος (</a:t>
                </a:r>
                <a:r>
                  <a:rPr lang="en-GB" sz="1200" b="0" i="0" u="none" strike="noStrike" cap="none">
                    <a:solidFill>
                      <a:schemeClr val="dk1"/>
                    </a:solidFill>
                    <a:latin typeface="Calibri"/>
                    <a:ea typeface="Calibri"/>
                    <a:cs typeface="Calibri"/>
                    <a:sym typeface="Calibri"/>
                  </a:rPr>
                  <a:t>R)</a:t>
                </a:r>
                <a:r>
                  <a:rPr lang="ar-AE" sz="1200" b="0" i="0" u="none" strike="noStrike" cap="none">
                    <a:solidFill>
                      <a:schemeClr val="dk1"/>
                    </a:solidFill>
                    <a:latin typeface="Calibri"/>
                    <a:ea typeface="Calibri"/>
                    <a:cs typeface="Calibri"/>
                    <a:sym typeface="Calibri"/>
                  </a:rPr>
                  <a:t>" )/(</a:t>
                </a:r>
                <a:r>
                  <a:rPr lang="el-GR" sz="1200" b="0" i="0" u="none" strike="noStrike" cap="none">
                    <a:solidFill>
                      <a:schemeClr val="dk1"/>
                    </a:solidFill>
                    <a:latin typeface="Calibri"/>
                    <a:ea typeface="Calibri"/>
                    <a:cs typeface="Calibri"/>
                    <a:sym typeface="Calibri"/>
                  </a:rPr>
                  <a:t>"Καταν</a:t>
                </a:r>
                <a:r>
                  <a:rPr lang="ar-AE" sz="1200" b="0" i="0" u="none" strike="noStrike" cap="none">
                    <a:solidFill>
                      <a:schemeClr val="dk1"/>
                    </a:solidFill>
                    <a:latin typeface="Calibri"/>
                    <a:ea typeface="Calibri"/>
                    <a:cs typeface="Calibri"/>
                    <a:sym typeface="Calibri"/>
                  </a:rPr>
                  <a:t>" </a:t>
                </a:r>
                <a:r>
                  <a:rPr lang="el-GR" sz="1200" b="0" i="0" u="none" strike="noStrike" cap="none">
                    <a:solidFill>
                      <a:schemeClr val="dk1"/>
                    </a:solidFill>
                    <a:latin typeface="Calibri"/>
                    <a:ea typeface="Calibri"/>
                    <a:cs typeface="Calibri"/>
                    <a:sym typeface="Calibri"/>
                  </a:rPr>
                  <a:t> "α</a:t>
                </a:r>
                <a:r>
                  <a:rPr lang="ar-AE" sz="1200" b="0" i="0" u="none" strike="noStrike" cap="none">
                    <a:solidFill>
                      <a:schemeClr val="dk1"/>
                    </a:solidFill>
                    <a:latin typeface="Calibri"/>
                    <a:ea typeface="Calibri"/>
                    <a:cs typeface="Calibri"/>
                    <a:sym typeface="Calibri"/>
                  </a:rPr>
                  <a:t>" ┴ˊ</a:t>
                </a:r>
                <a:r>
                  <a:rPr lang="el-GR" sz="1200" b="0" i="0" u="none" strike="noStrike" cap="none">
                    <a:solidFill>
                      <a:schemeClr val="dk1"/>
                    </a:solidFill>
                    <a:latin typeface="Calibri"/>
                    <a:ea typeface="Calibri"/>
                    <a:cs typeface="Calibri"/>
                    <a:sym typeface="Calibri"/>
                  </a:rPr>
                  <a:t> "λωση αν</a:t>
                </a:r>
                <a:r>
                  <a:rPr lang="ar-AE" sz="1200" b="0" i="0" u="none" strike="noStrike" cap="none">
                    <a:solidFill>
                      <a:schemeClr val="dk1"/>
                    </a:solidFill>
                    <a:latin typeface="Calibri"/>
                    <a:ea typeface="Calibri"/>
                    <a:cs typeface="Calibri"/>
                    <a:sym typeface="Calibri"/>
                  </a:rPr>
                  <a:t>" </a:t>
                </a:r>
                <a:r>
                  <a:rPr lang="el-GR" sz="1200" b="0" i="0" u="none" strike="noStrike" cap="none">
                    <a:solidFill>
                      <a:schemeClr val="dk1"/>
                    </a:solidFill>
                    <a:latin typeface="Calibri"/>
                    <a:ea typeface="Calibri"/>
                    <a:cs typeface="Calibri"/>
                    <a:sym typeface="Calibri"/>
                  </a:rPr>
                  <a:t> "α</a:t>
                </a:r>
                <a:r>
                  <a:rPr lang="ar-AE" sz="1200" b="0" i="0" u="none" strike="noStrike" cap="none">
                    <a:solidFill>
                      <a:schemeClr val="dk1"/>
                    </a:solidFill>
                    <a:latin typeface="Calibri"/>
                    <a:ea typeface="Calibri"/>
                    <a:cs typeface="Calibri"/>
                    <a:sym typeface="Calibri"/>
                  </a:rPr>
                  <a:t>" ┴ˊ " </a:t>
                </a:r>
                <a:r>
                  <a:rPr lang="el-GR" sz="1200" b="0" i="0" u="none" strike="noStrike" cap="none">
                    <a:solidFill>
                      <a:schemeClr val="dk1"/>
                    </a:solidFill>
                    <a:latin typeface="Calibri"/>
                    <a:ea typeface="Calibri"/>
                    <a:cs typeface="Calibri"/>
                    <a:sym typeface="Calibri"/>
                  </a:rPr>
                  <a:t>μον</a:t>
                </a:r>
                <a:r>
                  <a:rPr lang="ar-AE" sz="1200" b="0" i="0" u="none" strike="noStrike" cap="none">
                    <a:solidFill>
                      <a:schemeClr val="dk1"/>
                    </a:solidFill>
                    <a:latin typeface="Calibri"/>
                    <a:ea typeface="Calibri"/>
                    <a:cs typeface="Calibri"/>
                    <a:sym typeface="Calibri"/>
                  </a:rPr>
                  <a:t>" </a:t>
                </a:r>
                <a:r>
                  <a:rPr lang="el-GR" sz="1200" b="0" i="0" u="none" strike="noStrike" cap="none">
                    <a:solidFill>
                      <a:schemeClr val="dk1"/>
                    </a:solidFill>
                    <a:latin typeface="Calibri"/>
                    <a:ea typeface="Calibri"/>
                    <a:cs typeface="Calibri"/>
                    <a:sym typeface="Calibri"/>
                  </a:rPr>
                  <a:t> "α</a:t>
                </a:r>
                <a:r>
                  <a:rPr lang="ar-AE" sz="1200" b="0" i="0" u="none" strike="noStrike" cap="none">
                    <a:solidFill>
                      <a:schemeClr val="dk1"/>
                    </a:solidFill>
                    <a:latin typeface="Calibri"/>
                    <a:ea typeface="Calibri"/>
                    <a:cs typeface="Calibri"/>
                    <a:sym typeface="Calibri"/>
                  </a:rPr>
                  <a:t>" ┴ˊ</a:t>
                </a:r>
                <a:r>
                  <a:rPr lang="el-GR" sz="1200" b="0" i="0" u="none" strike="noStrike" cap="none">
                    <a:solidFill>
                      <a:schemeClr val="dk1"/>
                    </a:solidFill>
                    <a:latin typeface="Calibri"/>
                    <a:ea typeface="Calibri"/>
                    <a:cs typeface="Calibri"/>
                    <a:sym typeface="Calibri"/>
                  </a:rPr>
                  <a:t> "δα (</a:t>
                </a:r>
                <a:r>
                  <a:rPr lang="en-GB" sz="1200" b="0" i="0" u="none" strike="noStrike" cap="none">
                    <a:solidFill>
                      <a:schemeClr val="dk1"/>
                    </a:solidFill>
                    <a:latin typeface="Calibri"/>
                    <a:ea typeface="Calibri"/>
                    <a:cs typeface="Calibri"/>
                    <a:sym typeface="Calibri"/>
                  </a:rPr>
                  <a:t>C)" ×</a:t>
                </a:r>
                <a:r>
                  <a:rPr lang="el-GR" sz="1200" b="0" i="0" u="none" strike="noStrike" cap="none">
                    <a:solidFill>
                      <a:schemeClr val="dk1"/>
                    </a:solidFill>
                    <a:latin typeface="Calibri"/>
                    <a:ea typeface="Calibri"/>
                    <a:cs typeface="Calibri"/>
                    <a:sym typeface="Calibri"/>
                  </a:rPr>
                  <a:t>"Χρ</a:t>
                </a:r>
                <a:r>
                  <a:rPr lang="ar-AE" sz="1200" b="0" i="0" u="none" strike="noStrike" cap="none">
                    <a:solidFill>
                      <a:schemeClr val="dk1"/>
                    </a:solidFill>
                    <a:latin typeface="Calibri"/>
                    <a:ea typeface="Calibri"/>
                    <a:cs typeface="Calibri"/>
                    <a:sym typeface="Calibri"/>
                  </a:rPr>
                  <a:t>" </a:t>
                </a:r>
                <a:r>
                  <a:rPr lang="el-GR" sz="1200" b="0" i="0" u="none" strike="noStrike" cap="none">
                    <a:solidFill>
                      <a:schemeClr val="dk1"/>
                    </a:solidFill>
                    <a:latin typeface="Calibri"/>
                    <a:ea typeface="Calibri"/>
                    <a:cs typeface="Calibri"/>
                    <a:sym typeface="Calibri"/>
                  </a:rPr>
                  <a:t> "ο</a:t>
                </a:r>
                <a:r>
                  <a:rPr lang="ar-AE" sz="1200" b="0" i="0" u="none" strike="noStrike" cap="none">
                    <a:solidFill>
                      <a:schemeClr val="dk1"/>
                    </a:solidFill>
                    <a:latin typeface="Calibri"/>
                    <a:ea typeface="Calibri"/>
                    <a:cs typeface="Calibri"/>
                    <a:sym typeface="Calibri"/>
                  </a:rPr>
                  <a:t>" ┴ˊ</a:t>
                </a:r>
                <a:r>
                  <a:rPr lang="el-GR" sz="1200" b="0" i="0" u="none" strike="noStrike" cap="none">
                    <a:solidFill>
                      <a:schemeClr val="dk1"/>
                    </a:solidFill>
                    <a:latin typeface="Calibri"/>
                    <a:ea typeface="Calibri"/>
                    <a:cs typeface="Calibri"/>
                    <a:sym typeface="Calibri"/>
                  </a:rPr>
                  <a:t> "νος (</a:t>
                </a:r>
                <a:r>
                  <a:rPr lang="en-GB" sz="1200" b="0" i="0" u="none" strike="noStrike" cap="none">
                    <a:solidFill>
                      <a:schemeClr val="dk1"/>
                    </a:solidFill>
                    <a:latin typeface="Calibri"/>
                    <a:ea typeface="Calibri"/>
                    <a:cs typeface="Calibri"/>
                    <a:sym typeface="Calibri"/>
                  </a:rPr>
                  <a:t>T)</a:t>
                </a:r>
                <a:r>
                  <a:rPr lang="ar-AE" sz="1200" b="0" i="0" u="none" strike="noStrike" cap="none">
                    <a:solidFill>
                      <a:schemeClr val="dk1"/>
                    </a:solidFill>
                    <a:latin typeface="Calibri"/>
                    <a:ea typeface="Calibri"/>
                    <a:cs typeface="Calibri"/>
                    <a:sym typeface="Calibri"/>
                  </a:rPr>
                  <a:t>" )</a:t>
                </a:r>
                <a:endParaRPr lang="ar-AE" b="0" dirty="0"/>
              </a:p>
              <a:p>
                <a:r>
                  <a:rPr lang="el-GR" dirty="0"/>
                  <a:t>Αυτός ο τύπος μας λέει, με απλά λόγια, </a:t>
                </a:r>
                <a:r>
                  <a:rPr lang="el-GR" b="1" dirty="0"/>
                  <a:t>πόσα “άτομα”, “μονάδες” ή “δραστηριότητες” μπορεί να υποστηρίξει</a:t>
                </a:r>
                <a:r>
                  <a:rPr lang="el-GR" dirty="0"/>
                  <a:t> ένα συγκεκριμένο σύστημα με τους διαθέσιμους του πόρους.</a:t>
                </a:r>
              </a:p>
              <a:p>
                <a:br>
                  <a:rPr lang="el-GR" dirty="0"/>
                </a:br>
                <a:endParaRPr lang="el-GR" dirty="0"/>
              </a:p>
              <a:p>
                <a:r>
                  <a:rPr lang="en-GB" b="1" dirty="0"/>
                  <a:t>🔹 </a:t>
                </a:r>
                <a:r>
                  <a:rPr lang="el-GR" b="1" dirty="0"/>
                  <a:t>Ανάλυση των μεταβλητών</a:t>
                </a:r>
              </a:p>
              <a:p>
                <a:r>
                  <a:rPr lang="en-GB" b="1" dirty="0"/>
                  <a:t>R</a:t>
                </a:r>
                <a:r>
                  <a:rPr lang="en-GB" dirty="0"/>
                  <a:t> → </a:t>
                </a:r>
                <a:r>
                  <a:rPr lang="el-GR" dirty="0"/>
                  <a:t>είναι ο </a:t>
                </a:r>
                <a:r>
                  <a:rPr lang="el-GR" b="1" dirty="0"/>
                  <a:t>ρυθμός ανανέωσης ή διαθέσιμος πόρος</a:t>
                </a:r>
                <a:r>
                  <a:rPr lang="el-GR" dirty="0"/>
                  <a:t> σε ένα συγκεκριμένο διάστημα.</a:t>
                </a:r>
                <a:br>
                  <a:rPr lang="el-GR" dirty="0"/>
                </a:br>
                <a:r>
                  <a:rPr lang="el-GR" dirty="0"/>
                  <a:t>Για παράδειγμα:</a:t>
                </a:r>
              </a:p>
              <a:p>
                <a:pPr lvl="1"/>
                <a:r>
                  <a:rPr lang="el-GR" dirty="0"/>
                  <a:t>τα κυβικά μέτρα νερού που συλλέγονται κάθε χρόνο,</a:t>
                </a:r>
              </a:p>
              <a:p>
                <a:pPr lvl="1"/>
                <a:r>
                  <a:rPr lang="el-GR" dirty="0"/>
                  <a:t>η ενέργεια που παράγεται από τον ήλιο ή τον άνεμο,</a:t>
                </a:r>
              </a:p>
              <a:p>
                <a:pPr lvl="1"/>
                <a:r>
                  <a:rPr lang="el-GR" dirty="0"/>
                  <a:t>ή η βιομάζα που παράγει ένα δάσος.</a:t>
                </a:r>
              </a:p>
              <a:p>
                <a:r>
                  <a:rPr lang="el-GR" dirty="0"/>
                  <a:t>Μετρά, δηλαδή, τη φυσική “εισροή” του συστήματος.</a:t>
                </a:r>
              </a:p>
              <a:p>
                <a:r>
                  <a:rPr lang="en-GB" b="1" dirty="0"/>
                  <a:t>C</a:t>
                </a:r>
                <a:r>
                  <a:rPr lang="en-GB" dirty="0"/>
                  <a:t> → </a:t>
                </a:r>
                <a:r>
                  <a:rPr lang="el-GR" dirty="0"/>
                  <a:t>είναι η </a:t>
                </a:r>
                <a:r>
                  <a:rPr lang="el-GR" b="1" dirty="0"/>
                  <a:t>κατανάλωση ανά μονάδα</a:t>
                </a:r>
                <a:r>
                  <a:rPr lang="el-GR" dirty="0"/>
                  <a:t>.</a:t>
                </a:r>
                <a:br>
                  <a:rPr lang="el-GR" dirty="0"/>
                </a:br>
                <a:r>
                  <a:rPr lang="el-GR" dirty="0"/>
                  <a:t>Αυτό μπορεί να είναι:</a:t>
                </a:r>
              </a:p>
              <a:p>
                <a:pPr lvl="1"/>
                <a:r>
                  <a:rPr lang="el-GR" dirty="0"/>
                  <a:t>η κατανάλωση νερού ανά άτομο,</a:t>
                </a:r>
              </a:p>
              <a:p>
                <a:pPr lvl="1"/>
                <a:r>
                  <a:rPr lang="el-GR" dirty="0"/>
                  <a:t>η ενέργεια που χρειάζεται ένα νοικοκυριό,</a:t>
                </a:r>
              </a:p>
              <a:p>
                <a:pPr lvl="1"/>
                <a:r>
                  <a:rPr lang="el-GR" dirty="0"/>
                  <a:t>ή η χρήση εδάφους ανά τουρίστα.</a:t>
                </a:r>
              </a:p>
              <a:p>
                <a:r>
                  <a:rPr lang="el-GR" dirty="0"/>
                  <a:t>Ουσιαστικά δείχνει πόσο απαιτητική είναι η συμπεριφορά κάθε χρήστη.</a:t>
                </a:r>
              </a:p>
              <a:p>
                <a:r>
                  <a:rPr lang="en-GB" b="1" dirty="0"/>
                  <a:t>T</a:t>
                </a:r>
                <a:r>
                  <a:rPr lang="en-GB" dirty="0"/>
                  <a:t> → </a:t>
                </a:r>
                <a:r>
                  <a:rPr lang="el-GR" dirty="0"/>
                  <a:t>είναι ο </a:t>
                </a:r>
                <a:r>
                  <a:rPr lang="el-GR" b="1" dirty="0"/>
                  <a:t>χρόνος κατανάλωσης</a:t>
                </a:r>
                <a:r>
                  <a:rPr lang="el-GR" dirty="0"/>
                  <a:t>, δηλαδή η διάρκεια κατά την οποία ασκείται η πίεση στο σύστημα.</a:t>
                </a:r>
              </a:p>
              <a:p>
                <a:r>
                  <a:rPr lang="el-GR" dirty="0"/>
                  <a:t>Για παράδειγμα, η τουριστική περίοδος μπορεί να είναι 4 μήνες, άρα Τ = 4. Αν αυξηθεί στους 8 μήνες, η συνολική πίεση διπλασιάζεται.</a:t>
                </a:r>
              </a:p>
              <a:p>
                <a:br>
                  <a:rPr lang="el-GR" dirty="0"/>
                </a:br>
                <a:endParaRPr lang="el-GR" dirty="0"/>
              </a:p>
              <a:p>
                <a:r>
                  <a:rPr lang="en-GB" b="1" dirty="0"/>
                  <a:t>🔹 </a:t>
                </a:r>
                <a:r>
                  <a:rPr lang="el-GR" b="1" dirty="0"/>
                  <a:t>Ερμηνεία του τύπου</a:t>
                </a:r>
              </a:p>
              <a:p>
                <a:r>
                  <a:rPr lang="el-GR" dirty="0"/>
                  <a:t>Ο τύπος αυτός μάς δείχνει τη </a:t>
                </a:r>
                <a:r>
                  <a:rPr lang="el-GR" b="1" dirty="0"/>
                  <a:t>σχέση ισορροπίας</a:t>
                </a:r>
                <a:r>
                  <a:rPr lang="el-GR" dirty="0"/>
                  <a:t> ανάμεσα σε αυτό που ένα σύστημα </a:t>
                </a:r>
                <a:r>
                  <a:rPr lang="el-GR" b="1" dirty="0"/>
                  <a:t>παράγει ή ανανεώνει</a:t>
                </a:r>
                <a:r>
                  <a:rPr lang="el-GR" dirty="0"/>
                  <a:t> και σε αυτό που </a:t>
                </a:r>
                <a:r>
                  <a:rPr lang="el-GR" b="1" dirty="0"/>
                  <a:t>καταναλώνουμε</a:t>
                </a:r>
                <a:r>
                  <a:rPr lang="el-GR" dirty="0"/>
                  <a:t>.</a:t>
                </a:r>
              </a:p>
              <a:p>
                <a:r>
                  <a:rPr lang="en-GB" b="1" dirty="0"/>
                  <a:t>➕ </a:t>
                </a:r>
                <a:r>
                  <a:rPr lang="el-GR" b="1" dirty="0"/>
                  <a:t>Αν </a:t>
                </a:r>
                <a:r>
                  <a:rPr lang="en-GB" b="1" dirty="0"/>
                  <a:t>R </a:t>
                </a:r>
                <a:r>
                  <a:rPr lang="el-GR" b="1" dirty="0"/>
                  <a:t>αυξηθεί → αυξάνεται η φέρουσα ικανότητα</a:t>
                </a:r>
              </a:p>
              <a:p>
                <a:r>
                  <a:rPr lang="el-GR" dirty="0"/>
                  <a:t>(π.χ. περισσότερες βροχοπτώσεις, καλύτερη ανακύκλωση, πιο αποδοτικά ενεργειακά συστήματα)</a:t>
                </a:r>
              </a:p>
              <a:p>
                <a:r>
                  <a:rPr lang="el-GR" dirty="0"/>
                  <a:t>Το σύστημα έχει μεγαλύτερη «τροφή» για να συντηρήσει περισσότερους χρήστες ή δραστηριότητες.</a:t>
                </a:r>
              </a:p>
              <a:p>
                <a:r>
                  <a:rPr lang="en-GB" b="1" dirty="0"/>
                  <a:t>➖ </a:t>
                </a:r>
                <a:r>
                  <a:rPr lang="el-GR" b="1" dirty="0"/>
                  <a:t>Αν </a:t>
                </a:r>
                <a:r>
                  <a:rPr lang="en-GB" b="1" dirty="0"/>
                  <a:t>C </a:t>
                </a:r>
                <a:r>
                  <a:rPr lang="el-GR" b="1" dirty="0"/>
                  <a:t>ή Τ αυξηθούν → μειώνεται η φέρουσα ικανότητα</a:t>
                </a:r>
              </a:p>
              <a:p>
                <a:r>
                  <a:rPr lang="el-GR" dirty="0"/>
                  <a:t>(π.χ. αν αυξηθεί η κατανάλωση ανά άτομο ή η διάρκεια της πίεσης)</a:t>
                </a:r>
              </a:p>
              <a:p>
                <a:r>
                  <a:rPr lang="el-GR" dirty="0"/>
                  <a:t>Για παράδειγμα, αν κάθε τουρίστας χρησιμοποιεί περισσότερο νερό ή αν η τουριστική περίοδος παραταθεί, τότε οι πόροι εξαντλούνται πιο γρήγορα.</a:t>
                </a:r>
              </a:p>
              <a:p>
                <a:r>
                  <a:rPr lang="el-GR" b="1" dirty="0"/>
                  <a:t>⚠️ Αν </a:t>
                </a:r>
                <a:r>
                  <a:rPr lang="en-GB" b="1" dirty="0"/>
                  <a:t>R &lt; C × T × N → </a:t>
                </a:r>
                <a:r>
                  <a:rPr lang="el-GR" b="1" dirty="0"/>
                  <a:t>υπέρβαση (</a:t>
                </a:r>
                <a:r>
                  <a:rPr lang="en-GB" b="1" dirty="0"/>
                  <a:t>overshoot)</a:t>
                </a:r>
              </a:p>
              <a:p>
                <a:r>
                  <a:rPr lang="el-GR" dirty="0"/>
                  <a:t>Το σύστημα αρχίζει να καταναλώνει από τα αποθέματά του (</a:t>
                </a:r>
                <a:r>
                  <a:rPr lang="en-GB" dirty="0"/>
                  <a:t>stocks).</a:t>
                </a:r>
                <a:br>
                  <a:rPr lang="en-GB" dirty="0"/>
                </a:br>
                <a:r>
                  <a:rPr lang="el-GR" dirty="0"/>
                  <a:t>Δηλαδή χρησιμοποιεί “κεφάλαιο” αντί για “τόκο”.</a:t>
                </a:r>
              </a:p>
              <a:p>
                <a:r>
                  <a:rPr lang="el-GR" dirty="0"/>
                  <a:t>Στην αρχή μπορεί να φαίνεται ότι “όλα δουλεύουν”, αλλά στην πραγματικότητα το σύστημα </a:t>
                </a:r>
                <a:r>
                  <a:rPr lang="el-GR" b="1" dirty="0"/>
                  <a:t>δανείζεται</a:t>
                </a:r>
                <a:r>
                  <a:rPr lang="el-GR" dirty="0"/>
                  <a:t> από το μέλλον.</a:t>
                </a:r>
              </a:p>
              <a:p>
                <a:r>
                  <a:rPr lang="el-GR" dirty="0"/>
                  <a:t>Μακροπρόθεσμα, τα αποθέματα μειώνονται και το σύστημα </a:t>
                </a:r>
                <a:r>
                  <a:rPr lang="el-GR" b="1" dirty="0"/>
                  <a:t>καταρρέει (</a:t>
                </a:r>
                <a:r>
                  <a:rPr lang="en-GB" b="1" dirty="0"/>
                  <a:t>collapse)</a:t>
                </a:r>
                <a:r>
                  <a:rPr lang="en-GB" dirty="0"/>
                  <a:t> — </a:t>
                </a:r>
                <a:r>
                  <a:rPr lang="el-GR" dirty="0"/>
                  <a:t>όπως ένα οικοσύστημα που </a:t>
                </a:r>
                <a:r>
                  <a:rPr lang="el-GR" dirty="0" err="1"/>
                  <a:t>ερημοποιείται</a:t>
                </a:r>
                <a:r>
                  <a:rPr lang="el-GR" dirty="0"/>
                  <a:t> ή μια πόλη που στερεύει από νερό.</a:t>
                </a:r>
              </a:p>
              <a:p>
                <a:endParaRPr dirty="0">
                  <a:latin typeface="Arial"/>
                  <a:ea typeface="Arial"/>
                  <a:cs typeface="Arial"/>
                  <a:sym typeface="Arial"/>
                </a:endParaRPr>
              </a:p>
            </p:txBody>
          </p:sp>
        </mc:Fallback>
      </mc:AlternateContent>
      <p:sp>
        <p:nvSpPr>
          <p:cNvPr id="350" name="Google Shape;350;p10:notes">
            <a:extLst>
              <a:ext uri="{FF2B5EF4-FFF2-40B4-BE49-F238E27FC236}">
                <a16:creationId xmlns:a16="http://schemas.microsoft.com/office/drawing/2014/main" id="{9590FECA-C93D-EC4C-4BCE-2B0A36A2E0B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extLst>
      <p:ext uri="{BB962C8B-B14F-4D97-AF65-F5344CB8AC3E}">
        <p14:creationId xmlns:p14="http://schemas.microsoft.com/office/powerpoint/2010/main" val="30088464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a:extLst>
            <a:ext uri="{FF2B5EF4-FFF2-40B4-BE49-F238E27FC236}">
              <a16:creationId xmlns:a16="http://schemas.microsoft.com/office/drawing/2014/main" id="{139BC1F7-08D2-4637-3168-20706F6E89D7}"/>
            </a:ext>
          </a:extLst>
        </p:cNvPr>
        <p:cNvGrpSpPr/>
        <p:nvPr/>
      </p:nvGrpSpPr>
      <p:grpSpPr>
        <a:xfrm>
          <a:off x="0" y="0"/>
          <a:ext cx="0" cy="0"/>
          <a:chOff x="0" y="0"/>
          <a:chExt cx="0" cy="0"/>
        </a:xfrm>
      </p:grpSpPr>
      <p:sp>
        <p:nvSpPr>
          <p:cNvPr id="348" name="Google Shape;348;p10:notes">
            <a:extLst>
              <a:ext uri="{FF2B5EF4-FFF2-40B4-BE49-F238E27FC236}">
                <a16:creationId xmlns:a16="http://schemas.microsoft.com/office/drawing/2014/main" id="{4480DEE1-4574-FC48-81C8-EBAA609BBED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10:notes">
            <a:extLst>
              <a:ext uri="{FF2B5EF4-FFF2-40B4-BE49-F238E27FC236}">
                <a16:creationId xmlns:a16="http://schemas.microsoft.com/office/drawing/2014/main" id="{4442F335-9390-F944-4BF5-371711C8506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dirty="0">
              <a:latin typeface="Arial"/>
              <a:ea typeface="Arial"/>
              <a:cs typeface="Arial"/>
              <a:sym typeface="Arial"/>
            </a:endParaRPr>
          </a:p>
        </p:txBody>
      </p:sp>
      <p:sp>
        <p:nvSpPr>
          <p:cNvPr id="350" name="Google Shape;350;p10:notes">
            <a:extLst>
              <a:ext uri="{FF2B5EF4-FFF2-40B4-BE49-F238E27FC236}">
                <a16:creationId xmlns:a16="http://schemas.microsoft.com/office/drawing/2014/main" id="{73434944-E7FA-26BE-CDC3-30E8ED9606A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extLst>
      <p:ext uri="{BB962C8B-B14F-4D97-AF65-F5344CB8AC3E}">
        <p14:creationId xmlns:p14="http://schemas.microsoft.com/office/powerpoint/2010/main" val="25191114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a:extLst>
            <a:ext uri="{FF2B5EF4-FFF2-40B4-BE49-F238E27FC236}">
              <a16:creationId xmlns:a16="http://schemas.microsoft.com/office/drawing/2014/main" id="{44B5562D-057B-A0D7-1C61-3545C30A56C4}"/>
            </a:ext>
          </a:extLst>
        </p:cNvPr>
        <p:cNvGrpSpPr/>
        <p:nvPr/>
      </p:nvGrpSpPr>
      <p:grpSpPr>
        <a:xfrm>
          <a:off x="0" y="0"/>
          <a:ext cx="0" cy="0"/>
          <a:chOff x="0" y="0"/>
          <a:chExt cx="0" cy="0"/>
        </a:xfrm>
      </p:grpSpPr>
      <p:sp>
        <p:nvSpPr>
          <p:cNvPr id="348" name="Google Shape;348;p10:notes">
            <a:extLst>
              <a:ext uri="{FF2B5EF4-FFF2-40B4-BE49-F238E27FC236}">
                <a16:creationId xmlns:a16="http://schemas.microsoft.com/office/drawing/2014/main" id="{5F88333C-9B4D-DDF6-2196-BA525C335A1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mc:AlternateContent xmlns:mc="http://schemas.openxmlformats.org/markup-compatibility/2006" xmlns:a14="http://schemas.microsoft.com/office/drawing/2010/main">
        <mc:Choice Requires="a14">
          <p:sp>
            <p:nvSpPr>
              <p:cNvPr id="349" name="Google Shape;349;p10:notes">
                <a:extLst>
                  <a:ext uri="{FF2B5EF4-FFF2-40B4-BE49-F238E27FC236}">
                    <a16:creationId xmlns:a16="http://schemas.microsoft.com/office/drawing/2014/main" id="{5698F73F-DD99-00E2-39FA-56293A96FE8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dirty="0">
                  <a:latin typeface="Arial"/>
                  <a:ea typeface="Arial"/>
                  <a:cs typeface="Arial"/>
                  <a:sym typeface="Arial"/>
                </a:endParaRPr>
              </a:p>
            </p:txBody>
          </p:sp>
        </mc:Choice>
        <mc:Fallback xmlns="">
          <p:sp>
            <p:nvSpPr>
              <p:cNvPr id="349" name="Google Shape;349;p10:notes">
                <a:extLst>
                  <a:ext uri="{FF2B5EF4-FFF2-40B4-BE49-F238E27FC236}">
                    <a16:creationId xmlns:a16="http://schemas.microsoft.com/office/drawing/2014/main" id="{5698F73F-DD99-00E2-39FA-56293A96FE8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l-GR" dirty="0"/>
                  <a:t>Αφού είδαμε τι σημαίνει φέρουσα ικανότητα και πώς υπολογίζεται θεωρητικά,</a:t>
                </a:r>
                <a:br>
                  <a:rPr lang="el-GR" dirty="0"/>
                </a:br>
                <a:r>
                  <a:rPr lang="el-GR" dirty="0"/>
                  <a:t>τώρα θα το δούμε </a:t>
                </a:r>
                <a:r>
                  <a:rPr lang="el-GR" b="1" dirty="0"/>
                  <a:t>στην πράξη</a:t>
                </a:r>
                <a:r>
                  <a:rPr lang="el-GR" dirty="0"/>
                  <a:t>, μέσα από μια </a:t>
                </a:r>
                <a:r>
                  <a:rPr lang="el-GR" b="1" dirty="0"/>
                  <a:t>απλή, μεθοδική διαδικασία έξι βημάτων</a:t>
                </a:r>
                <a:r>
                  <a:rPr lang="el-GR" dirty="0"/>
                  <a:t>.</a:t>
                </a:r>
                <a:br>
                  <a:rPr lang="el-GR" dirty="0"/>
                </a:br>
                <a:r>
                  <a:rPr lang="el-GR" dirty="0"/>
                  <a:t>Ο στόχος είναι να μάθουμε πώς μπορούμε να εκτιμήσουμε τη φέρουσα ικανότητα για </a:t>
                </a:r>
                <a:r>
                  <a:rPr lang="el-GR" b="1" dirty="0"/>
                  <a:t>οποιοδήποτε σύστημα</a:t>
                </a:r>
                <a:r>
                  <a:rPr lang="el-GR" dirty="0"/>
                  <a:t> —</a:t>
                </a:r>
                <a:br>
                  <a:rPr lang="el-GR" dirty="0"/>
                </a:br>
                <a:r>
                  <a:rPr lang="el-GR" dirty="0"/>
                  <a:t>από μια πόλη ή ένα νησί, μέχρι ένα πάρκο ή έναν φυσικό πόρο όπως το νερό.</a:t>
                </a:r>
              </a:p>
              <a:p>
                <a:br>
                  <a:rPr lang="el-GR" dirty="0"/>
                </a:br>
                <a:endParaRPr lang="el-GR" dirty="0"/>
              </a:p>
              <a:p>
                <a:r>
                  <a:rPr lang="el-GR" b="1" dirty="0"/>
                  <a:t>1️⃣ Ορίζουμε το σύστημα</a:t>
                </a:r>
              </a:p>
              <a:p>
                <a:r>
                  <a:rPr lang="el-GR" dirty="0"/>
                  <a:t>Το πρώτο βήμα είναι να </a:t>
                </a:r>
                <a:r>
                  <a:rPr lang="el-GR" b="1" dirty="0"/>
                  <a:t>ορίσουμε ποιο σύστημα</a:t>
                </a:r>
                <a:r>
                  <a:rPr lang="el-GR" dirty="0"/>
                  <a:t> εξετάζουμε.</a:t>
                </a:r>
                <a:br>
                  <a:rPr lang="el-GR" dirty="0"/>
                </a:br>
                <a:r>
                  <a:rPr lang="el-GR" dirty="0"/>
                  <a:t>Δηλαδή: ποιος είναι ο </a:t>
                </a:r>
                <a:r>
                  <a:rPr lang="el-GR" b="1" dirty="0"/>
                  <a:t>χώρος</a:t>
                </a:r>
                <a:r>
                  <a:rPr lang="el-GR" dirty="0"/>
                  <a:t> ή ο </a:t>
                </a:r>
                <a:r>
                  <a:rPr lang="el-GR" b="1" dirty="0"/>
                  <a:t>πόρος</a:t>
                </a:r>
                <a:r>
                  <a:rPr lang="el-GR" dirty="0"/>
                  <a:t> που μας ενδιαφέρει.</a:t>
                </a:r>
              </a:p>
              <a:p>
                <a:r>
                  <a:rPr lang="el-GR" dirty="0"/>
                  <a:t>Παραδείγματα:</a:t>
                </a:r>
              </a:p>
              <a:p>
                <a:r>
                  <a:rPr lang="el-GR" dirty="0"/>
                  <a:t>Μπορεί να είναι μια </a:t>
                </a:r>
                <a:r>
                  <a:rPr lang="el-GR" b="1" dirty="0"/>
                  <a:t>λίμνη</a:t>
                </a:r>
                <a:r>
                  <a:rPr lang="el-GR" dirty="0"/>
                  <a:t> (όπως η Παμβώτιδα) όπου θέλουμε να δούμε πόσα ψάρια ή επισκέπτες μπορεί να υποστηρίξει.</a:t>
                </a:r>
              </a:p>
              <a:p>
                <a:r>
                  <a:rPr lang="el-GR" dirty="0"/>
                  <a:t>Μπορεί να είναι ένα </a:t>
                </a:r>
                <a:r>
                  <a:rPr lang="el-GR" b="1" dirty="0"/>
                  <a:t>νησί</a:t>
                </a:r>
                <a:r>
                  <a:rPr lang="el-GR" dirty="0"/>
                  <a:t> (π.χ. η Πάρος) και να εξετάζουμε την τουριστική φέρουσα ικανότητα του καλοκαιριού.</a:t>
                </a:r>
              </a:p>
              <a:p>
                <a:r>
                  <a:rPr lang="el-GR" dirty="0"/>
                  <a:t>Ή ένα </a:t>
                </a:r>
                <a:r>
                  <a:rPr lang="el-GR" b="1" dirty="0"/>
                  <a:t>αστικό πάρκο</a:t>
                </a:r>
                <a:r>
                  <a:rPr lang="el-GR" dirty="0"/>
                  <a:t>, όπου μετράμε πόσους επισκέπτες αντέχει πριν αρχίσει η φθορά ή η υποβάθμιση.</a:t>
                </a:r>
              </a:p>
              <a:p>
                <a:r>
                  <a:rPr lang="el-GR" dirty="0"/>
                  <a:t>Ο καθορισμός του συστήματος είναι κρίσιμος, γιατί από αυτό εξαρτάται τι δεδομένα θα χρειαστούμε και ποια κλίμακα θα χρησιμοποιήσουμε.</a:t>
                </a:r>
              </a:p>
              <a:p>
                <a:br>
                  <a:rPr lang="el-GR" dirty="0"/>
                </a:br>
                <a:endParaRPr lang="el-GR" dirty="0"/>
              </a:p>
              <a:p>
                <a:r>
                  <a:rPr lang="el-GR" b="1" dirty="0"/>
                  <a:t>2️⃣ Προσδιορίζουμε τον κρίσιμο πόρο</a:t>
                </a:r>
              </a:p>
              <a:p>
                <a:r>
                  <a:rPr lang="el-GR" dirty="0"/>
                  <a:t>Στη συνέχεια, ρωτάμε: </a:t>
                </a:r>
                <a:r>
                  <a:rPr lang="el-GR" b="1" dirty="0"/>
                  <a:t>ποιος είναι ο περιοριστικός παράγοντας</a:t>
                </a:r>
                <a:r>
                  <a:rPr lang="el-GR" dirty="0"/>
                  <a:t>;</a:t>
                </a:r>
                <a:br>
                  <a:rPr lang="el-GR" dirty="0"/>
                </a:br>
                <a:r>
                  <a:rPr lang="el-GR" dirty="0"/>
                  <a:t>Δηλαδή, τι είναι αυτό που ορίζει τη βιωσιμότητα του συστήματος;</a:t>
                </a:r>
                <a:br>
                  <a:rPr lang="el-GR" dirty="0"/>
                </a:br>
                <a:r>
                  <a:rPr lang="el-GR" dirty="0"/>
                  <a:t>Είναι το </a:t>
                </a:r>
                <a:r>
                  <a:rPr lang="el-GR" b="1" dirty="0"/>
                  <a:t>νερό</a:t>
                </a:r>
                <a:r>
                  <a:rPr lang="el-GR" dirty="0"/>
                  <a:t>; Η </a:t>
                </a:r>
                <a:r>
                  <a:rPr lang="el-GR" b="1" dirty="0"/>
                  <a:t>ενέργεια</a:t>
                </a:r>
                <a:r>
                  <a:rPr lang="el-GR" dirty="0"/>
                  <a:t>; Ο </a:t>
                </a:r>
                <a:r>
                  <a:rPr lang="el-GR" b="1" dirty="0"/>
                  <a:t>χώρος</a:t>
                </a:r>
                <a:r>
                  <a:rPr lang="el-GR" dirty="0"/>
                  <a:t>; Η </a:t>
                </a:r>
                <a:r>
                  <a:rPr lang="el-GR" b="1" dirty="0"/>
                  <a:t>τροφή</a:t>
                </a:r>
                <a:r>
                  <a:rPr lang="el-GR" dirty="0"/>
                  <a:t>; Ή ίσως ο </a:t>
                </a:r>
                <a:r>
                  <a:rPr lang="el-GR" b="1" dirty="0"/>
                  <a:t>χρόνος</a:t>
                </a:r>
                <a:r>
                  <a:rPr lang="ja-JP" altLang="en-US" b="1" dirty="0"/>
                  <a:t>滞 </a:t>
                </a:r>
                <a:r>
                  <a:rPr lang="el-GR" b="1" dirty="0"/>
                  <a:t>παραμονής</a:t>
                </a:r>
                <a:r>
                  <a:rPr lang="el-GR" dirty="0"/>
                  <a:t>;</a:t>
                </a:r>
              </a:p>
              <a:p>
                <a:r>
                  <a:rPr lang="el-GR" dirty="0"/>
                  <a:t>Παράδειγμα:</a:t>
                </a:r>
              </a:p>
              <a:p>
                <a:r>
                  <a:rPr lang="el-GR" dirty="0"/>
                  <a:t>Σε ένα νησί το καλοκαίρι, ο κρίσιμος πόρος είναι </a:t>
                </a:r>
                <a:r>
                  <a:rPr lang="el-GR" b="1" dirty="0"/>
                  <a:t>το νερό</a:t>
                </a:r>
                <a:r>
                  <a:rPr lang="el-GR" dirty="0"/>
                  <a:t> ή η </a:t>
                </a:r>
                <a:r>
                  <a:rPr lang="el-GR" b="1" dirty="0"/>
                  <a:t>ενέργεια</a:t>
                </a:r>
                <a:r>
                  <a:rPr lang="el-GR" dirty="0"/>
                  <a:t>.</a:t>
                </a:r>
              </a:p>
              <a:p>
                <a:r>
                  <a:rPr lang="el-GR" dirty="0"/>
                  <a:t>Σε ένα δάσος, μπορεί να είναι η </a:t>
                </a:r>
                <a:r>
                  <a:rPr lang="el-GR" b="1" dirty="0"/>
                  <a:t>διαθεσιμότητα φωτός ή θρεπτικών στοιχείων</a:t>
                </a:r>
                <a:r>
                  <a:rPr lang="el-GR" dirty="0"/>
                  <a:t>.</a:t>
                </a:r>
              </a:p>
              <a:p>
                <a:r>
                  <a:rPr lang="el-GR" dirty="0"/>
                  <a:t>Σε ένα αστικό δίκτυο μεταφορών, μπορεί να είναι </a:t>
                </a:r>
                <a:r>
                  <a:rPr lang="el-GR" b="1" dirty="0"/>
                  <a:t>η μεταφορική ικανότητα</a:t>
                </a:r>
                <a:r>
                  <a:rPr lang="el-GR" dirty="0"/>
                  <a:t>.</a:t>
                </a:r>
              </a:p>
              <a:p>
                <a:r>
                  <a:rPr lang="el-GR" dirty="0"/>
                  <a:t>Η φέρουσα ικανότητα πάντα εξαρτάται από τον πιο περιορισμένο πόρο — αυτόν που “τελειώνει πρώτος”.</a:t>
                </a:r>
              </a:p>
              <a:p>
                <a:br>
                  <a:rPr lang="el-GR" dirty="0"/>
                </a:br>
                <a:endParaRPr lang="el-GR" dirty="0"/>
              </a:p>
              <a:p>
                <a:r>
                  <a:rPr lang="el-GR" b="1" dirty="0"/>
                  <a:t>3️⃣ Μετράμε ή εκτιμούμε τη φυσική ανανέωση (</a:t>
                </a:r>
                <a:r>
                  <a:rPr lang="en-GB" b="1" dirty="0"/>
                  <a:t>R)</a:t>
                </a:r>
              </a:p>
              <a:p>
                <a:r>
                  <a:rPr lang="el-GR" dirty="0"/>
                  <a:t>Το τρίτο βήμα είναι να μετρήσουμε </a:t>
                </a:r>
                <a:r>
                  <a:rPr lang="el-GR" b="1" dirty="0"/>
                  <a:t>πόσος πόρος εισέρχεται φυσικά στο σύστημα ανά έτος</a:t>
                </a:r>
                <a:r>
                  <a:rPr lang="el-GR" dirty="0"/>
                  <a:t>.</a:t>
                </a:r>
                <a:br>
                  <a:rPr lang="el-GR" dirty="0"/>
                </a:br>
                <a:r>
                  <a:rPr lang="el-GR" dirty="0"/>
                  <a:t>Αυτό είναι το “</a:t>
                </a:r>
                <a:r>
                  <a:rPr lang="en-GB" dirty="0"/>
                  <a:t>R” </a:t>
                </a:r>
                <a:r>
                  <a:rPr lang="el-GR" dirty="0"/>
                  <a:t>στον τύπο μας — δηλαδή η “ανανεώσιμη προσφορά”.</a:t>
                </a:r>
              </a:p>
              <a:p>
                <a:r>
                  <a:rPr lang="el-GR" dirty="0"/>
                  <a:t>Παραδείγματα:</a:t>
                </a:r>
              </a:p>
              <a:p>
                <a:r>
                  <a:rPr lang="el-GR" dirty="0"/>
                  <a:t>Πόσο </a:t>
                </a:r>
                <a:r>
                  <a:rPr lang="el-GR" b="1" dirty="0"/>
                  <a:t>νερό</a:t>
                </a:r>
                <a:r>
                  <a:rPr lang="el-GR" dirty="0"/>
                  <a:t> εισέρχεται στη λεκάνη απορροής κάθε χρόνο (σε κυβικά μέτρα).</a:t>
                </a:r>
              </a:p>
              <a:p>
                <a:r>
                  <a:rPr lang="el-GR" dirty="0"/>
                  <a:t>Πόση </a:t>
                </a:r>
                <a:r>
                  <a:rPr lang="el-GR" b="1" dirty="0"/>
                  <a:t>ενέργεια</a:t>
                </a:r>
                <a:r>
                  <a:rPr lang="el-GR" dirty="0"/>
                  <a:t> παράγεται από ΑΠΕ.</a:t>
                </a:r>
              </a:p>
              <a:p>
                <a:r>
                  <a:rPr lang="el-GR" dirty="0"/>
                  <a:t>Πόση </a:t>
                </a:r>
                <a:r>
                  <a:rPr lang="el-GR" b="1" dirty="0"/>
                  <a:t>τροφή</a:t>
                </a:r>
                <a:r>
                  <a:rPr lang="el-GR" dirty="0"/>
                  <a:t> παράγει τοπικά το έδαφος ή η γεωργία.</a:t>
                </a:r>
              </a:p>
              <a:p>
                <a:r>
                  <a:rPr lang="el-GR" dirty="0"/>
                  <a:t>Η τιμή αυτή αντιστοιχεί στη φυσική “εισροή” (</a:t>
                </a:r>
                <a:r>
                  <a:rPr lang="en-GB" dirty="0"/>
                  <a:t>inflow) </a:t>
                </a:r>
                <a:r>
                  <a:rPr lang="el-GR" dirty="0"/>
                  <a:t>του συστήματος.</a:t>
                </a:r>
              </a:p>
              <a:p>
                <a:br>
                  <a:rPr lang="el-GR" dirty="0"/>
                </a:br>
                <a:endParaRPr lang="el-GR" dirty="0"/>
              </a:p>
              <a:p>
                <a:r>
                  <a:rPr lang="el-GR" b="1" dirty="0"/>
                  <a:t>4️⃣ Μετράμε την κατανάλωση ανά άτομο (</a:t>
                </a:r>
                <a:r>
                  <a:rPr lang="en-GB" b="1" dirty="0"/>
                  <a:t>C)</a:t>
                </a:r>
              </a:p>
              <a:p>
                <a:r>
                  <a:rPr lang="el-GR" dirty="0"/>
                  <a:t>Μετά μετράμε πόσο καταναλώνει κάθε μονάδα του συστήματος — συνήθως ένα άτομο ή ένας τουρίστας.</a:t>
                </a:r>
              </a:p>
              <a:p>
                <a:r>
                  <a:rPr lang="el-GR" dirty="0"/>
                  <a:t>Παραδείγματα:</a:t>
                </a:r>
              </a:p>
              <a:p>
                <a:r>
                  <a:rPr lang="el-GR" dirty="0"/>
                  <a:t>Ένας κάτοικος ή τουρίστας μπορεί να χρησιμοποιεί </a:t>
                </a:r>
                <a:r>
                  <a:rPr lang="el-GR" b="1" dirty="0"/>
                  <a:t>300 λίτρα νερό την ημέρα</a:t>
                </a:r>
                <a:r>
                  <a:rPr lang="el-GR" dirty="0"/>
                  <a:t>,</a:t>
                </a:r>
              </a:p>
              <a:p>
                <a:r>
                  <a:rPr lang="el-GR" dirty="0"/>
                  <a:t>ή </a:t>
                </a:r>
                <a:r>
                  <a:rPr lang="el-GR" b="1" dirty="0"/>
                  <a:t>2 κιλά τροφής</a:t>
                </a:r>
                <a:r>
                  <a:rPr lang="el-GR" dirty="0"/>
                  <a:t>,</a:t>
                </a:r>
              </a:p>
              <a:p>
                <a:r>
                  <a:rPr lang="el-GR" dirty="0"/>
                  <a:t>ή </a:t>
                </a:r>
                <a:r>
                  <a:rPr lang="el-GR" b="1" dirty="0"/>
                  <a:t>1 </a:t>
                </a:r>
                <a:r>
                  <a:rPr lang="en-GB" b="1" dirty="0"/>
                  <a:t>kWh </a:t>
                </a:r>
                <a:r>
                  <a:rPr lang="el-GR" b="1" dirty="0"/>
                  <a:t>ενέργειας</a:t>
                </a:r>
                <a:r>
                  <a:rPr lang="el-GR" dirty="0"/>
                  <a:t>.</a:t>
                </a:r>
              </a:p>
              <a:p>
                <a:r>
                  <a:rPr lang="el-GR" dirty="0"/>
                  <a:t>Αυτή είναι η “εκροή” (</a:t>
                </a:r>
                <a:r>
                  <a:rPr lang="en-GB" dirty="0"/>
                  <a:t>outflow) </a:t>
                </a:r>
                <a:r>
                  <a:rPr lang="el-GR" dirty="0"/>
                  <a:t>σε επίπεδο ατόμου ή δραστηριότητας.</a:t>
                </a:r>
              </a:p>
              <a:p>
                <a:br>
                  <a:rPr lang="el-GR" dirty="0"/>
                </a:br>
                <a:endParaRPr lang="el-GR" dirty="0"/>
              </a:p>
              <a:p>
                <a:r>
                  <a:rPr lang="el-GR" b="1" dirty="0"/>
                  <a:t>5️⃣ Υπολογίζουμε τη συνολική διάρκεια (</a:t>
                </a:r>
                <a:r>
                  <a:rPr lang="en-GB" b="1" dirty="0"/>
                  <a:t>T)</a:t>
                </a:r>
              </a:p>
              <a:p>
                <a:r>
                  <a:rPr lang="el-GR" dirty="0"/>
                  <a:t>Το “</a:t>
                </a:r>
                <a:r>
                  <a:rPr lang="en-GB" dirty="0"/>
                  <a:t>T” </a:t>
                </a:r>
                <a:r>
                  <a:rPr lang="el-GR" dirty="0"/>
                  <a:t>δηλώνει </a:t>
                </a:r>
                <a:r>
                  <a:rPr lang="el-GR" b="1" dirty="0"/>
                  <a:t>για πόσο διάστημα</a:t>
                </a:r>
                <a:r>
                  <a:rPr lang="el-GR" dirty="0"/>
                  <a:t> ασκείται η πίεση στο σύστημα.</a:t>
                </a:r>
                <a:br>
                  <a:rPr lang="el-GR" dirty="0"/>
                </a:br>
                <a:r>
                  <a:rPr lang="el-GR" dirty="0"/>
                  <a:t>Μπορεί να είναι μερικές ημέρες, μήνες ή όλο το έτος.</a:t>
                </a:r>
              </a:p>
              <a:p>
                <a:r>
                  <a:rPr lang="el-GR" dirty="0"/>
                  <a:t>Παραδείγματα:</a:t>
                </a:r>
              </a:p>
              <a:p>
                <a:r>
                  <a:rPr lang="el-GR" dirty="0"/>
                  <a:t>Αν πρόκειται για τουριστική περίοδο, μπορεί να είναι </a:t>
                </a:r>
                <a:r>
                  <a:rPr lang="el-GR" b="1" dirty="0"/>
                  <a:t>3 μήνες</a:t>
                </a:r>
                <a:r>
                  <a:rPr lang="el-GR" dirty="0"/>
                  <a:t>.</a:t>
                </a:r>
              </a:p>
              <a:p>
                <a:r>
                  <a:rPr lang="el-GR" dirty="0"/>
                  <a:t>Αν πρόκειται για κατανάλωση κατοίκων, το </a:t>
                </a:r>
                <a:r>
                  <a:rPr lang="el-GR" b="1" dirty="0"/>
                  <a:t>έτος</a:t>
                </a:r>
                <a:r>
                  <a:rPr lang="el-GR" dirty="0"/>
                  <a:t> (365 ημέρες).</a:t>
                </a:r>
              </a:p>
              <a:p>
                <a:r>
                  <a:rPr lang="el-GR" dirty="0"/>
                  <a:t>Αν μιλάμε για εποχιακή άρδευση, μπορεί να είναι </a:t>
                </a:r>
                <a:r>
                  <a:rPr lang="el-GR" b="1" dirty="0"/>
                  <a:t>60 ημέρες</a:t>
                </a:r>
                <a:r>
                  <a:rPr lang="el-GR" dirty="0"/>
                  <a:t>.</a:t>
                </a:r>
              </a:p>
              <a:p>
                <a:r>
                  <a:rPr lang="el-GR" dirty="0"/>
                  <a:t>Ο χρόνος αυτός είναι σημαντικός γιατί μετατρέπει τη μεμονωμένη κατανάλωση σε συνολικό φορτίο.</a:t>
                </a:r>
              </a:p>
              <a:p>
                <a:br>
                  <a:rPr lang="el-GR" dirty="0"/>
                </a:br>
                <a:endParaRPr lang="el-GR" dirty="0"/>
              </a:p>
              <a:p>
                <a:r>
                  <a:rPr lang="el-GR" b="1" dirty="0"/>
                  <a:t>6️⃣ Εφαρμόζουμε τον τύπο</a:t>
                </a:r>
              </a:p>
              <a:p>
                <a:r>
                  <a:rPr lang="ar-AE" sz="1200" b="0" i="0" u="none" strike="noStrike" cap="none">
                    <a:solidFill>
                      <a:schemeClr val="dk1"/>
                    </a:solidFill>
                    <a:latin typeface="Calibri"/>
                    <a:ea typeface="Calibri"/>
                    <a:cs typeface="Calibri"/>
                    <a:sym typeface="Calibri"/>
                  </a:rPr>
                  <a:t>𝑁_𝑚𝑎𝑥=𝑅/(𝐶×𝑇)</a:t>
                </a:r>
                <a:endParaRPr lang="ar-AE" dirty="0"/>
              </a:p>
              <a:p>
                <a:r>
                  <a:rPr lang="el-GR" dirty="0"/>
                  <a:t>Τώρα απλώς αντικαθιστούμε τις τιμές.</a:t>
                </a:r>
                <a:br>
                  <a:rPr lang="el-GR" dirty="0"/>
                </a:br>
                <a:r>
                  <a:rPr lang="el-GR" dirty="0"/>
                  <a:t>Ο τύπος μας δίνει </a:t>
                </a:r>
                <a:r>
                  <a:rPr lang="el-GR" b="1" dirty="0"/>
                  <a:t>το μέγιστο πλήθος ατόμων ή δραστηριοτήτων</a:t>
                </a:r>
                <a:r>
                  <a:rPr lang="el-GR" dirty="0"/>
                  <a:t> που μπορούν να υποστηριχθούν χωρίς υπέρβαση.</a:t>
                </a:r>
              </a:p>
              <a:p>
                <a:r>
                  <a:rPr lang="el-GR" dirty="0"/>
                  <a:t>Παράδειγμα:</a:t>
                </a:r>
              </a:p>
              <a:p>
                <a:r>
                  <a:rPr lang="el-GR" dirty="0"/>
                  <a:t>Αν μια περιοχή έχει διαθέσιμα </a:t>
                </a:r>
                <a:r>
                  <a:rPr lang="el-GR" b="1" dirty="0"/>
                  <a:t>900.000 λίτρα νερού/έτος (</a:t>
                </a:r>
                <a:r>
                  <a:rPr lang="en-GB" b="1" dirty="0"/>
                  <a:t>R)</a:t>
                </a:r>
                <a:r>
                  <a:rPr lang="en-GB" dirty="0"/>
                  <a:t>,</a:t>
                </a:r>
              </a:p>
              <a:p>
                <a:r>
                  <a:rPr lang="el-GR" dirty="0"/>
                  <a:t>κάθε άτομο καταναλώνει </a:t>
                </a:r>
                <a:r>
                  <a:rPr lang="el-GR" b="1" dirty="0"/>
                  <a:t>300 λίτρα/ημέρα (</a:t>
                </a:r>
                <a:r>
                  <a:rPr lang="en-GB" b="1" dirty="0"/>
                  <a:t>C)</a:t>
                </a:r>
                <a:r>
                  <a:rPr lang="en-GB" dirty="0"/>
                  <a:t>,</a:t>
                </a:r>
              </a:p>
              <a:p>
                <a:r>
                  <a:rPr lang="el-GR" dirty="0"/>
                  <a:t>και η πίεση διαρκεί </a:t>
                </a:r>
                <a:r>
                  <a:rPr lang="el-GR" b="1" dirty="0"/>
                  <a:t>10 ημέρες (</a:t>
                </a:r>
                <a:r>
                  <a:rPr lang="en-GB" b="1" dirty="0"/>
                  <a:t>T)</a:t>
                </a:r>
                <a:r>
                  <a:rPr lang="en-GB" dirty="0"/>
                  <a:t>,</a:t>
                </a:r>
                <a:br>
                  <a:rPr lang="en-GB" dirty="0"/>
                </a:br>
                <a:r>
                  <a:rPr lang="el-GR" dirty="0"/>
                  <a:t>τότε:</a:t>
                </a:r>
              </a:p>
              <a:p>
                <a:r>
                  <a:rPr lang="ar-AE" sz="1200" b="0" i="0" u="none" strike="noStrike" cap="none">
                    <a:solidFill>
                      <a:schemeClr val="dk1"/>
                    </a:solidFill>
                    <a:latin typeface="Calibri"/>
                    <a:ea typeface="Calibri"/>
                    <a:cs typeface="Calibri"/>
                    <a:sym typeface="Calibri"/>
                  </a:rPr>
                  <a:t>𝑁_𝑚𝑎𝑥=900.000/(300×10)=300 𝛼┴ˊ 𝜏𝜊𝜇𝛼</a:t>
                </a:r>
                <a:endParaRPr lang="ar-AE" dirty="0"/>
              </a:p>
              <a:p>
                <a:r>
                  <a:rPr lang="el-GR" dirty="0"/>
                  <a:t>Δηλαδή, η φέρουσα ικανότητα της περιοχής είναι </a:t>
                </a:r>
                <a:r>
                  <a:rPr lang="el-GR" b="1" dirty="0"/>
                  <a:t>300 επισκέπτες για 10 ημέρες</a:t>
                </a:r>
                <a:r>
                  <a:rPr lang="el-GR" dirty="0"/>
                  <a:t>, χωρίς υπέρβαση.</a:t>
                </a:r>
              </a:p>
              <a:p>
                <a:br>
                  <a:rPr lang="el-GR" dirty="0"/>
                </a:br>
                <a:endParaRPr lang="el-GR" dirty="0"/>
              </a:p>
              <a:p>
                <a:r>
                  <a:rPr lang="el-GR" b="1" dirty="0"/>
                  <a:t>7️⃣ Ελέγχουμε τα σενάρια</a:t>
                </a:r>
              </a:p>
              <a:p>
                <a:r>
                  <a:rPr lang="el-GR" dirty="0"/>
                  <a:t>Το τελευταίο βήμα είναι να εξετάσουμε </a:t>
                </a:r>
                <a:r>
                  <a:rPr lang="el-GR" b="1" dirty="0"/>
                  <a:t>τι συμβαίνει αν αλλάξουν οι παράμετροι</a:t>
                </a:r>
                <a:r>
                  <a:rPr lang="el-GR" dirty="0"/>
                  <a:t> —</a:t>
                </a:r>
                <a:br>
                  <a:rPr lang="el-GR" dirty="0"/>
                </a:br>
                <a:r>
                  <a:rPr lang="el-GR" dirty="0"/>
                  <a:t>γιατί στη συστημική σκέψη, η φέρουσα ικανότητα δεν είναι στατική.</a:t>
                </a:r>
              </a:p>
              <a:p>
                <a:r>
                  <a:rPr lang="el-GR" dirty="0"/>
                  <a:t>Αν </a:t>
                </a:r>
                <a:r>
                  <a:rPr lang="el-GR" b="1" dirty="0"/>
                  <a:t>αυξηθεί ο πληθυσμός</a:t>
                </a:r>
                <a:r>
                  <a:rPr lang="el-GR" dirty="0"/>
                  <a:t> πέρα από το </a:t>
                </a:r>
                <a:r>
                  <a:rPr lang="ar-AE" sz="1200" b="0" i="0" u="none" strike="noStrike" cap="none">
                    <a:solidFill>
                      <a:schemeClr val="dk1"/>
                    </a:solidFill>
                    <a:latin typeface="Calibri"/>
                    <a:ea typeface="Calibri"/>
                    <a:cs typeface="Calibri"/>
                    <a:sym typeface="Calibri"/>
                  </a:rPr>
                  <a:t>𝑁_𝑚𝑎𝑥</a:t>
                </a:r>
                <a:r>
                  <a:rPr lang="ar-AE" dirty="0"/>
                  <a:t>→ </a:t>
                </a:r>
                <a:r>
                  <a:rPr lang="el-GR" dirty="0"/>
                  <a:t>έχουμε </a:t>
                </a:r>
                <a:r>
                  <a:rPr lang="en-GB" b="1" dirty="0"/>
                  <a:t>overshoot</a:t>
                </a:r>
                <a:r>
                  <a:rPr lang="en-GB" dirty="0"/>
                  <a:t>, </a:t>
                </a:r>
                <a:r>
                  <a:rPr lang="el-GR" dirty="0"/>
                  <a:t>δηλαδή υπέρβαση.</a:t>
                </a:r>
              </a:p>
              <a:p>
                <a:r>
                  <a:rPr lang="el-GR" dirty="0"/>
                  <a:t>Αν </a:t>
                </a:r>
                <a:r>
                  <a:rPr lang="el-GR" b="1" dirty="0"/>
                  <a:t>μειώσουμε την κατανάλωση</a:t>
                </a:r>
                <a:r>
                  <a:rPr lang="el-GR" dirty="0"/>
                  <a:t> (π.χ. με εξοικονόμηση), → αυξάνεται το </a:t>
                </a:r>
                <a:r>
                  <a:rPr lang="ar-AE" sz="1200" b="0" i="0" u="none" strike="noStrike" cap="none">
                    <a:solidFill>
                      <a:schemeClr val="dk1"/>
                    </a:solidFill>
                    <a:latin typeface="Calibri"/>
                    <a:ea typeface="Calibri"/>
                    <a:cs typeface="Calibri"/>
                    <a:sym typeface="Calibri"/>
                  </a:rPr>
                  <a:t>𝑁_𝑚𝑎𝑥</a:t>
                </a:r>
                <a:r>
                  <a:rPr lang="ar-AE" dirty="0"/>
                  <a:t>.</a:t>
                </a:r>
              </a:p>
              <a:p>
                <a:r>
                  <a:rPr lang="el-GR" dirty="0"/>
                  <a:t>Αν </a:t>
                </a:r>
                <a:r>
                  <a:rPr lang="el-GR" b="1" dirty="0"/>
                  <a:t>αυξήσουμε την απόδοση ή τη φυσική ανανέωση</a:t>
                </a:r>
                <a:r>
                  <a:rPr lang="el-GR" dirty="0"/>
                  <a:t> (π.χ. ανακύκλωση νερού, ΑΠΕ), → αυξάνεται το </a:t>
                </a:r>
                <a:r>
                  <a:rPr lang="en-GB" dirty="0"/>
                  <a:t>R.</a:t>
                </a:r>
              </a:p>
              <a:p>
                <a:r>
                  <a:rPr lang="el-GR" dirty="0"/>
                  <a:t>Έτσι, μπορούμε να “παίξουμε” με τα σενάρια και να δούμε πώς μικρές αλλαγές στην κατανάλωση ή στη διαχείριση των πόρων μεταμορφώνουν τη βιωσιμότητα ενός τόπου.</a:t>
                </a:r>
              </a:p>
              <a:p>
                <a:endParaRPr dirty="0">
                  <a:latin typeface="Arial"/>
                  <a:ea typeface="Arial"/>
                  <a:cs typeface="Arial"/>
                  <a:sym typeface="Arial"/>
                </a:endParaRPr>
              </a:p>
            </p:txBody>
          </p:sp>
        </mc:Fallback>
      </mc:AlternateContent>
      <p:sp>
        <p:nvSpPr>
          <p:cNvPr id="350" name="Google Shape;350;p10:notes">
            <a:extLst>
              <a:ext uri="{FF2B5EF4-FFF2-40B4-BE49-F238E27FC236}">
                <a16:creationId xmlns:a16="http://schemas.microsoft.com/office/drawing/2014/main" id="{76233C6D-E7BC-B512-ED64-C07405703D1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extLst>
      <p:ext uri="{BB962C8B-B14F-4D97-AF65-F5344CB8AC3E}">
        <p14:creationId xmlns:p14="http://schemas.microsoft.com/office/powerpoint/2010/main" val="38793312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a:extLst>
            <a:ext uri="{FF2B5EF4-FFF2-40B4-BE49-F238E27FC236}">
              <a16:creationId xmlns:a16="http://schemas.microsoft.com/office/drawing/2014/main" id="{52BC6307-AA44-CDC0-1351-3992CE65F105}"/>
            </a:ext>
          </a:extLst>
        </p:cNvPr>
        <p:cNvGrpSpPr/>
        <p:nvPr/>
      </p:nvGrpSpPr>
      <p:grpSpPr>
        <a:xfrm>
          <a:off x="0" y="0"/>
          <a:ext cx="0" cy="0"/>
          <a:chOff x="0" y="0"/>
          <a:chExt cx="0" cy="0"/>
        </a:xfrm>
      </p:grpSpPr>
      <p:sp>
        <p:nvSpPr>
          <p:cNvPr id="348" name="Google Shape;348;p10:notes">
            <a:extLst>
              <a:ext uri="{FF2B5EF4-FFF2-40B4-BE49-F238E27FC236}">
                <a16:creationId xmlns:a16="http://schemas.microsoft.com/office/drawing/2014/main" id="{96657022-BD1F-A871-D060-9EFFBF684C3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mc:AlternateContent xmlns:mc="http://schemas.openxmlformats.org/markup-compatibility/2006" xmlns:a14="http://schemas.microsoft.com/office/drawing/2010/main">
        <mc:Choice Requires="a14">
          <p:sp>
            <p:nvSpPr>
              <p:cNvPr id="349" name="Google Shape;349;p10:notes">
                <a:extLst>
                  <a:ext uri="{FF2B5EF4-FFF2-40B4-BE49-F238E27FC236}">
                    <a16:creationId xmlns:a16="http://schemas.microsoft.com/office/drawing/2014/main" id="{B4E09837-7FB4-96DF-4D91-1236C2D6756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dirty="0">
                  <a:latin typeface="Arial"/>
                  <a:ea typeface="Arial"/>
                  <a:cs typeface="Arial"/>
                  <a:sym typeface="Arial"/>
                </a:endParaRPr>
              </a:p>
            </p:txBody>
          </p:sp>
        </mc:Choice>
        <mc:Fallback xmlns="">
          <p:sp>
            <p:nvSpPr>
              <p:cNvPr id="349" name="Google Shape;349;p10:notes">
                <a:extLst>
                  <a:ext uri="{FF2B5EF4-FFF2-40B4-BE49-F238E27FC236}">
                    <a16:creationId xmlns:a16="http://schemas.microsoft.com/office/drawing/2014/main" id="{B4E09837-7FB4-96DF-4D91-1236C2D6756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l-GR" dirty="0"/>
                  <a:t>όπου:</a:t>
                </a:r>
              </a:p>
              <a:p>
                <a:r>
                  <a:rPr lang="ar-AE" sz="1200" b="0" i="0" u="none" strike="noStrike" cap="none">
                    <a:solidFill>
                      <a:schemeClr val="dk1"/>
                    </a:solidFill>
                    <a:latin typeface="Calibri"/>
                    <a:ea typeface="Calibri"/>
                    <a:cs typeface="Calibri"/>
                    <a:sym typeface="Calibri"/>
                  </a:rPr>
                  <a:t>𝑁_𝑚𝑎𝑥</a:t>
                </a:r>
                <a:r>
                  <a:rPr lang="ar-AE" dirty="0"/>
                  <a:t>: </a:t>
                </a:r>
                <a:r>
                  <a:rPr lang="el-GR" dirty="0"/>
                  <a:t>μέγιστος αριθμός ατόμων (τουριστών) που μπορούν να φιλοξενηθούν χωρίς να ξεπεραστεί η φέρουσα ικανότητα,</a:t>
                </a:r>
              </a:p>
              <a:p>
                <a:r>
                  <a:rPr lang="el-GR" sz="1200" b="0" i="0" u="none" strike="noStrike" cap="none">
                    <a:solidFill>
                      <a:schemeClr val="dk1"/>
                    </a:solidFill>
                    <a:latin typeface="Calibri"/>
                    <a:ea typeface="Calibri"/>
                    <a:cs typeface="Calibri"/>
                    <a:sym typeface="Calibri"/>
                  </a:rPr>
                  <a:t>𝑅</a:t>
                </a:r>
                <a:r>
                  <a:rPr lang="el-GR" dirty="0"/>
                  <a:t>: διαθέσιμη ποσότητα ανανεώσιμου πόρου,</a:t>
                </a:r>
              </a:p>
              <a:p>
                <a:r>
                  <a:rPr lang="el-GR" sz="1200" b="0" i="0" u="none" strike="noStrike" cap="none">
                    <a:solidFill>
                      <a:schemeClr val="dk1"/>
                    </a:solidFill>
                    <a:latin typeface="Calibri"/>
                    <a:ea typeface="Calibri"/>
                    <a:cs typeface="Calibri"/>
                    <a:sym typeface="Calibri"/>
                  </a:rPr>
                  <a:t>𝐶</a:t>
                </a:r>
                <a:r>
                  <a:rPr lang="el-GR" dirty="0"/>
                  <a:t>: κατανάλωση ανά άτομο και ανά ημέρα,</a:t>
                </a:r>
              </a:p>
              <a:p>
                <a:r>
                  <a:rPr lang="el-GR" sz="1200" b="0" i="0" u="none" strike="noStrike" cap="none">
                    <a:solidFill>
                      <a:schemeClr val="dk1"/>
                    </a:solidFill>
                    <a:latin typeface="Calibri"/>
                    <a:ea typeface="Calibri"/>
                    <a:cs typeface="Calibri"/>
                    <a:sym typeface="Calibri"/>
                  </a:rPr>
                  <a:t>𝑇</a:t>
                </a:r>
                <a:r>
                  <a:rPr lang="el-GR" dirty="0"/>
                  <a:t>: διάρκεια της πίεσης (σε ημέρες).</a:t>
                </a:r>
              </a:p>
              <a:p>
                <a:endParaRPr lang="el-GR" dirty="0">
                  <a:latin typeface="Arial"/>
                  <a:ea typeface="Arial"/>
                  <a:cs typeface="Arial"/>
                  <a:sym typeface="Arial"/>
                </a:endParaRPr>
              </a:p>
              <a:p>
                <a:r>
                  <a:rPr lang="el-GR" b="1" dirty="0"/>
                  <a:t>2️⃣ Τι είδους μέτρα θα μπορούσαν να αυξήσουν το R (ανανεώσιμη προσφορά) ή να μειώσουν το C (κατανάλωση);</a:t>
                </a:r>
              </a:p>
              <a:p>
                <a:r>
                  <a:rPr lang="el-GR" dirty="0"/>
                  <a:t>Αυτή είναι η ουσία του </a:t>
                </a:r>
                <a:r>
                  <a:rPr lang="el-GR" b="1" dirty="0"/>
                  <a:t>σχεδιασμού για βιωσιμότητα</a:t>
                </a:r>
                <a:r>
                  <a:rPr lang="el-GR" dirty="0"/>
                  <a:t> — δεν αλλάζουμε τους φυσικούς νόμους, αλλά </a:t>
                </a:r>
                <a:r>
                  <a:rPr lang="el-GR" b="1" dirty="0"/>
                  <a:t>βελτιώνουμε την ισορροπία</a:t>
                </a:r>
                <a:r>
                  <a:rPr lang="el-GR" dirty="0"/>
                  <a:t> μέσα στο σύστημα.</a:t>
                </a:r>
              </a:p>
              <a:p>
                <a:r>
                  <a:rPr lang="el-GR" b="1" dirty="0"/>
                  <a:t>🔼 Αύξηση του R (της προσφοράς)</a:t>
                </a:r>
              </a:p>
              <a:p>
                <a:r>
                  <a:rPr lang="el-GR" dirty="0"/>
                  <a:t>Εγκατάσταση </a:t>
                </a:r>
                <a:r>
                  <a:rPr lang="el-GR" b="1" dirty="0"/>
                  <a:t>συστημάτων συλλογής βρόχινου νερού</a:t>
                </a:r>
                <a:r>
                  <a:rPr lang="el-GR" dirty="0"/>
                  <a:t> σε στέγες, δεξαμενές, δημόσια κτίρια.</a:t>
                </a:r>
              </a:p>
              <a:p>
                <a:r>
                  <a:rPr lang="el-GR" b="1" dirty="0"/>
                  <a:t>Αφαλάτωση</a:t>
                </a:r>
                <a:r>
                  <a:rPr lang="el-GR" dirty="0"/>
                  <a:t> με χρήση ανανεώσιμης ενέργειας.</a:t>
                </a:r>
              </a:p>
              <a:p>
                <a:r>
                  <a:rPr lang="el-GR" b="1" dirty="0"/>
                  <a:t>Ανακύκλωση και επαναχρησιμοποίηση</a:t>
                </a:r>
                <a:r>
                  <a:rPr lang="el-GR" dirty="0"/>
                  <a:t> νερού (</a:t>
                </a:r>
                <a:r>
                  <a:rPr lang="el-GR" dirty="0" err="1"/>
                  <a:t>greywater</a:t>
                </a:r>
                <a:r>
                  <a:rPr lang="el-GR" dirty="0"/>
                  <a:t> </a:t>
                </a:r>
                <a:r>
                  <a:rPr lang="el-GR" dirty="0" err="1"/>
                  <a:t>systems</a:t>
                </a:r>
                <a:r>
                  <a:rPr lang="el-GR" dirty="0"/>
                  <a:t> για καζανάκια ή πότισμα).</a:t>
                </a:r>
              </a:p>
              <a:p>
                <a:r>
                  <a:rPr lang="el-GR" b="1" dirty="0"/>
                  <a:t>Φυσική αποκατάσταση</a:t>
                </a:r>
                <a:r>
                  <a:rPr lang="el-GR" dirty="0"/>
                  <a:t>: φύτευση και απορρόφηση υδάτων για καλύτερη ανανέωση του υδροφόρου ορίζοντα.</a:t>
                </a:r>
              </a:p>
              <a:p>
                <a:r>
                  <a:rPr lang="el-GR" b="1" dirty="0"/>
                  <a:t>🔽 Μείωση του C (της κατανάλωσης)</a:t>
                </a:r>
              </a:p>
              <a:p>
                <a:r>
                  <a:rPr lang="el-GR" dirty="0"/>
                  <a:t>Εγκατάσταση </a:t>
                </a:r>
                <a:r>
                  <a:rPr lang="el-GR" b="1" dirty="0" err="1"/>
                  <a:t>εξοικονομητικών</a:t>
                </a:r>
                <a:r>
                  <a:rPr lang="el-GR" b="1" dirty="0"/>
                  <a:t> συσκευών</a:t>
                </a:r>
                <a:r>
                  <a:rPr lang="el-GR" dirty="0"/>
                  <a:t> (ντους, βρύσες, καζανάκια διπλής ροής).</a:t>
                </a:r>
              </a:p>
              <a:p>
                <a:r>
                  <a:rPr lang="el-GR" b="1" dirty="0"/>
                  <a:t>Εκστρατείες ευαισθητοποίησης</a:t>
                </a:r>
                <a:r>
                  <a:rPr lang="el-GR" dirty="0"/>
                  <a:t> για τους επισκέπτες (π.χ. “</a:t>
                </a:r>
                <a:r>
                  <a:rPr lang="el-GR" dirty="0" err="1"/>
                  <a:t>save</a:t>
                </a:r>
                <a:r>
                  <a:rPr lang="el-GR" dirty="0"/>
                  <a:t> </a:t>
                </a:r>
                <a:r>
                  <a:rPr lang="el-GR" dirty="0" err="1"/>
                  <a:t>water</a:t>
                </a:r>
                <a:r>
                  <a:rPr lang="el-GR" dirty="0"/>
                  <a:t>” στα ξενοδοχεία).</a:t>
                </a:r>
              </a:p>
              <a:p>
                <a:r>
                  <a:rPr lang="el-GR" b="1" dirty="0"/>
                  <a:t>Διαχείριση ροών τουριστών</a:t>
                </a:r>
                <a:r>
                  <a:rPr lang="el-GR" dirty="0"/>
                  <a:t> (π.χ. περιορισμός πληρότητας, εναλλαγή ημερών).</a:t>
                </a:r>
              </a:p>
              <a:p>
                <a:r>
                  <a:rPr lang="el-GR" b="1" dirty="0"/>
                  <a:t>Διατίμηση πόρου</a:t>
                </a:r>
                <a:r>
                  <a:rPr lang="el-GR" dirty="0"/>
                  <a:t>: αν το νερό έχει πραγματικό κόστος, η χρήση του γίνεται πιο υπεύθυνη.</a:t>
                </a:r>
              </a:p>
              <a:p>
                <a:r>
                  <a:rPr lang="el-GR" dirty="0"/>
                  <a:t>🟩 </a:t>
                </a:r>
                <a:r>
                  <a:rPr lang="el-GR" b="1" dirty="0"/>
                  <a:t>Συμπέρασμα:</a:t>
                </a:r>
                <a:br>
                  <a:rPr lang="el-GR" dirty="0"/>
                </a:br>
                <a:r>
                  <a:rPr lang="el-GR" dirty="0"/>
                  <a:t>Κάθε παρέμβαση που ενισχύει την ανανέωση ή μειώνει την πίεση </a:t>
                </a:r>
                <a:r>
                  <a:rPr lang="el-GR" b="1" dirty="0"/>
                  <a:t>μετατοπίζει τη φέρουσα ικανότητα προς τα πάνω</a:t>
                </a:r>
                <a:r>
                  <a:rPr lang="el-GR" dirty="0"/>
                  <a:t>, δηλαδή κάνει το σύστημα πιο ανθεκτικό.</a:t>
                </a:r>
              </a:p>
              <a:p>
                <a:endParaRPr lang="el-GR" dirty="0"/>
              </a:p>
              <a:p>
                <a:r>
                  <a:rPr lang="el-GR" b="1" dirty="0"/>
                  <a:t>Πώς θα επηρέαζε το αποτέλεσμα η κλιματική αλλαγή (π.χ. λιγότερες βροχές);</a:t>
                </a:r>
              </a:p>
              <a:p>
                <a:r>
                  <a:rPr lang="el-GR" dirty="0"/>
                  <a:t>Η κλιματική αλλαγή επηρεάζει </a:t>
                </a:r>
                <a:r>
                  <a:rPr lang="el-GR" b="1" dirty="0"/>
                  <a:t>άμεσα τη μεταβλητή R</a:t>
                </a:r>
                <a:r>
                  <a:rPr lang="el-GR" dirty="0"/>
                  <a:t> (προσφορά) και </a:t>
                </a:r>
                <a:r>
                  <a:rPr lang="el-GR" b="1" dirty="0"/>
                  <a:t>έμμεσα τη μεταβλητή C</a:t>
                </a:r>
                <a:r>
                  <a:rPr lang="el-GR" dirty="0"/>
                  <a:t> (ζήτηση).</a:t>
                </a:r>
              </a:p>
              <a:p>
                <a:r>
                  <a:rPr lang="el-GR" dirty="0"/>
                  <a:t>🌧️ </a:t>
                </a:r>
                <a:r>
                  <a:rPr lang="el-GR" b="1" dirty="0"/>
                  <a:t>Μείωση βροχοπτώσεων</a:t>
                </a:r>
                <a:r>
                  <a:rPr lang="el-GR" dirty="0"/>
                  <a:t> → μειωμένο R → μικρότερη φέρουσα ικανότητα.</a:t>
                </a:r>
              </a:p>
              <a:p>
                <a:r>
                  <a:rPr lang="el-GR" dirty="0"/>
                  <a:t>☀️ </a:t>
                </a:r>
                <a:r>
                  <a:rPr lang="el-GR" b="1" dirty="0"/>
                  <a:t>Αύξηση θερμοκρασιών</a:t>
                </a:r>
                <a:r>
                  <a:rPr lang="el-GR" dirty="0"/>
                  <a:t> → αυξημένη ανάγκη για νερό (C ανεβαίνει).</a:t>
                </a:r>
              </a:p>
              <a:p>
                <a:r>
                  <a:rPr lang="el-GR" dirty="0"/>
                  <a:t>🌀 </a:t>
                </a:r>
                <a:r>
                  <a:rPr lang="el-GR" b="1" dirty="0"/>
                  <a:t>Ακραία φαινόμενα</a:t>
                </a:r>
                <a:r>
                  <a:rPr lang="el-GR" dirty="0"/>
                  <a:t> (ξηρασίες, θύελλες) → αυξημένη απώλεια αποθεμάτων.</a:t>
                </a:r>
              </a:p>
              <a:p>
                <a:r>
                  <a:rPr lang="el-GR" dirty="0"/>
                  <a:t>💸 </a:t>
                </a:r>
                <a:r>
                  <a:rPr lang="el-GR" b="1" dirty="0"/>
                  <a:t>Κοινωνικές και οικονομικές πιέσεις</a:t>
                </a:r>
                <a:r>
                  <a:rPr lang="el-GR" dirty="0"/>
                  <a:t> → περισσότερη εξάρτηση από μεταφορά νερού, δηλαδή μη βιώσιμη λύση.</a:t>
                </a:r>
              </a:p>
              <a:p>
                <a:endParaRPr lang="el-GR" dirty="0"/>
              </a:p>
              <a:p>
                <a:endParaRPr dirty="0">
                  <a:latin typeface="Arial"/>
                  <a:ea typeface="Arial"/>
                  <a:cs typeface="Arial"/>
                  <a:sym typeface="Arial"/>
                </a:endParaRPr>
              </a:p>
            </p:txBody>
          </p:sp>
        </mc:Fallback>
      </mc:AlternateContent>
      <p:sp>
        <p:nvSpPr>
          <p:cNvPr id="350" name="Google Shape;350;p10:notes">
            <a:extLst>
              <a:ext uri="{FF2B5EF4-FFF2-40B4-BE49-F238E27FC236}">
                <a16:creationId xmlns:a16="http://schemas.microsoft.com/office/drawing/2014/main" id="{61ECF77B-6D4B-59AA-9725-0DBB4FC35DD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extLst>
      <p:ext uri="{BB962C8B-B14F-4D97-AF65-F5344CB8AC3E}">
        <p14:creationId xmlns:p14="http://schemas.microsoft.com/office/powerpoint/2010/main" val="36860313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a:extLst>
            <a:ext uri="{FF2B5EF4-FFF2-40B4-BE49-F238E27FC236}">
              <a16:creationId xmlns:a16="http://schemas.microsoft.com/office/drawing/2014/main" id="{3DD27A24-0CEA-3936-E91F-54412922AA4C}"/>
            </a:ext>
          </a:extLst>
        </p:cNvPr>
        <p:cNvGrpSpPr/>
        <p:nvPr/>
      </p:nvGrpSpPr>
      <p:grpSpPr>
        <a:xfrm>
          <a:off x="0" y="0"/>
          <a:ext cx="0" cy="0"/>
          <a:chOff x="0" y="0"/>
          <a:chExt cx="0" cy="0"/>
        </a:xfrm>
      </p:grpSpPr>
      <p:sp>
        <p:nvSpPr>
          <p:cNvPr id="348" name="Google Shape;348;p10:notes">
            <a:extLst>
              <a:ext uri="{FF2B5EF4-FFF2-40B4-BE49-F238E27FC236}">
                <a16:creationId xmlns:a16="http://schemas.microsoft.com/office/drawing/2014/main" id="{F8BFB283-77FD-2E51-F49F-BE68F4E50E9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10:notes">
            <a:extLst>
              <a:ext uri="{FF2B5EF4-FFF2-40B4-BE49-F238E27FC236}">
                <a16:creationId xmlns:a16="http://schemas.microsoft.com/office/drawing/2014/main" id="{18B2D2DD-E434-F829-8995-7D1C69DFDE6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dirty="0">
              <a:latin typeface="Arial"/>
              <a:ea typeface="Arial"/>
              <a:cs typeface="Arial"/>
              <a:sym typeface="Arial"/>
            </a:endParaRPr>
          </a:p>
        </p:txBody>
      </p:sp>
      <p:sp>
        <p:nvSpPr>
          <p:cNvPr id="350" name="Google Shape;350;p10:notes">
            <a:extLst>
              <a:ext uri="{FF2B5EF4-FFF2-40B4-BE49-F238E27FC236}">
                <a16:creationId xmlns:a16="http://schemas.microsoft.com/office/drawing/2014/main" id="{CCD9AF3E-3B30-48D8-D771-2994E3B53D4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extLst>
      <p:ext uri="{BB962C8B-B14F-4D97-AF65-F5344CB8AC3E}">
        <p14:creationId xmlns:p14="http://schemas.microsoft.com/office/powerpoint/2010/main" val="4360610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a:extLst>
            <a:ext uri="{FF2B5EF4-FFF2-40B4-BE49-F238E27FC236}">
              <a16:creationId xmlns:a16="http://schemas.microsoft.com/office/drawing/2014/main" id="{10D88BD7-D071-4FBC-4F12-225D47B4E6DA}"/>
            </a:ext>
          </a:extLst>
        </p:cNvPr>
        <p:cNvGrpSpPr/>
        <p:nvPr/>
      </p:nvGrpSpPr>
      <p:grpSpPr>
        <a:xfrm>
          <a:off x="0" y="0"/>
          <a:ext cx="0" cy="0"/>
          <a:chOff x="0" y="0"/>
          <a:chExt cx="0" cy="0"/>
        </a:xfrm>
      </p:grpSpPr>
      <p:sp>
        <p:nvSpPr>
          <p:cNvPr id="348" name="Google Shape;348;p10:notes">
            <a:extLst>
              <a:ext uri="{FF2B5EF4-FFF2-40B4-BE49-F238E27FC236}">
                <a16:creationId xmlns:a16="http://schemas.microsoft.com/office/drawing/2014/main" id="{951E7698-1F93-771B-4381-A5D9940448C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10:notes">
            <a:extLst>
              <a:ext uri="{FF2B5EF4-FFF2-40B4-BE49-F238E27FC236}">
                <a16:creationId xmlns:a16="http://schemas.microsoft.com/office/drawing/2014/main" id="{6B551DE2-43E7-1C96-CDD4-B0C6F49D25D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dirty="0">
              <a:latin typeface="Arial"/>
              <a:ea typeface="Arial"/>
              <a:cs typeface="Arial"/>
              <a:sym typeface="Arial"/>
            </a:endParaRPr>
          </a:p>
        </p:txBody>
      </p:sp>
      <p:sp>
        <p:nvSpPr>
          <p:cNvPr id="350" name="Google Shape;350;p10:notes">
            <a:extLst>
              <a:ext uri="{FF2B5EF4-FFF2-40B4-BE49-F238E27FC236}">
                <a16:creationId xmlns:a16="http://schemas.microsoft.com/office/drawing/2014/main" id="{7197EDFE-C52B-5CCA-73AA-B133C1E71CB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extLst>
      <p:ext uri="{BB962C8B-B14F-4D97-AF65-F5344CB8AC3E}">
        <p14:creationId xmlns:p14="http://schemas.microsoft.com/office/powerpoint/2010/main" val="10522899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a:extLst>
            <a:ext uri="{FF2B5EF4-FFF2-40B4-BE49-F238E27FC236}">
              <a16:creationId xmlns:a16="http://schemas.microsoft.com/office/drawing/2014/main" id="{62CB2A48-1756-86AC-C68F-C2223F1233DF}"/>
            </a:ext>
          </a:extLst>
        </p:cNvPr>
        <p:cNvGrpSpPr/>
        <p:nvPr/>
      </p:nvGrpSpPr>
      <p:grpSpPr>
        <a:xfrm>
          <a:off x="0" y="0"/>
          <a:ext cx="0" cy="0"/>
          <a:chOff x="0" y="0"/>
          <a:chExt cx="0" cy="0"/>
        </a:xfrm>
      </p:grpSpPr>
      <p:sp>
        <p:nvSpPr>
          <p:cNvPr id="348" name="Google Shape;348;p10:notes">
            <a:extLst>
              <a:ext uri="{FF2B5EF4-FFF2-40B4-BE49-F238E27FC236}">
                <a16:creationId xmlns:a16="http://schemas.microsoft.com/office/drawing/2014/main" id="{36279528-CB70-C5F8-5C6F-4B7BE0B57D8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10:notes">
            <a:extLst>
              <a:ext uri="{FF2B5EF4-FFF2-40B4-BE49-F238E27FC236}">
                <a16:creationId xmlns:a16="http://schemas.microsoft.com/office/drawing/2014/main" id="{2074E709-C540-177B-DCE6-616B28344FB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dirty="0">
              <a:latin typeface="Arial"/>
              <a:ea typeface="Arial"/>
              <a:cs typeface="Arial"/>
              <a:sym typeface="Arial"/>
            </a:endParaRPr>
          </a:p>
        </p:txBody>
      </p:sp>
      <p:sp>
        <p:nvSpPr>
          <p:cNvPr id="350" name="Google Shape;350;p10:notes">
            <a:extLst>
              <a:ext uri="{FF2B5EF4-FFF2-40B4-BE49-F238E27FC236}">
                <a16:creationId xmlns:a16="http://schemas.microsoft.com/office/drawing/2014/main" id="{7A371120-8A0D-5F8D-A5DC-6EC1AD8FD8B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extLst>
      <p:ext uri="{BB962C8B-B14F-4D97-AF65-F5344CB8AC3E}">
        <p14:creationId xmlns:p14="http://schemas.microsoft.com/office/powerpoint/2010/main" val="2334010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a:extLst>
            <a:ext uri="{FF2B5EF4-FFF2-40B4-BE49-F238E27FC236}">
              <a16:creationId xmlns:a16="http://schemas.microsoft.com/office/drawing/2014/main" id="{4B922FD5-1256-DCFA-9347-11369F99D636}"/>
            </a:ext>
          </a:extLst>
        </p:cNvPr>
        <p:cNvGrpSpPr/>
        <p:nvPr/>
      </p:nvGrpSpPr>
      <p:grpSpPr>
        <a:xfrm>
          <a:off x="0" y="0"/>
          <a:ext cx="0" cy="0"/>
          <a:chOff x="0" y="0"/>
          <a:chExt cx="0" cy="0"/>
        </a:xfrm>
      </p:grpSpPr>
      <p:sp>
        <p:nvSpPr>
          <p:cNvPr id="348" name="Google Shape;348;p10:notes">
            <a:extLst>
              <a:ext uri="{FF2B5EF4-FFF2-40B4-BE49-F238E27FC236}">
                <a16:creationId xmlns:a16="http://schemas.microsoft.com/office/drawing/2014/main" id="{F1C49391-4203-D564-3259-5AEED1DD69B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mc:AlternateContent xmlns:mc="http://schemas.openxmlformats.org/markup-compatibility/2006" xmlns:a14="http://schemas.microsoft.com/office/drawing/2010/main">
        <mc:Choice Requires="a14">
          <p:sp>
            <p:nvSpPr>
              <p:cNvPr id="349" name="Google Shape;349;p10:notes">
                <a:extLst>
                  <a:ext uri="{FF2B5EF4-FFF2-40B4-BE49-F238E27FC236}">
                    <a16:creationId xmlns:a16="http://schemas.microsoft.com/office/drawing/2014/main" id="{21CEF719-10E5-D1EE-1E1F-AC0D33A4250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dirty="0">
                  <a:latin typeface="Arial"/>
                  <a:ea typeface="Arial"/>
                  <a:cs typeface="Arial"/>
                  <a:sym typeface="Arial"/>
                </a:endParaRPr>
              </a:p>
            </p:txBody>
          </p:sp>
        </mc:Choice>
        <mc:Fallback xmlns="">
          <p:sp>
            <p:nvSpPr>
              <p:cNvPr id="349" name="Google Shape;349;p10:notes">
                <a:extLst>
                  <a:ext uri="{FF2B5EF4-FFF2-40B4-BE49-F238E27FC236}">
                    <a16:creationId xmlns:a16="http://schemas.microsoft.com/office/drawing/2014/main" id="{21CEF719-10E5-D1EE-1E1F-AC0D33A4250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l-GR" b="1" dirty="0"/>
                  <a:t>Παράδειγμα Δεδομένων (ενέργεια σε νησί)</a:t>
                </a:r>
              </a:p>
              <a:p>
                <a:r>
                  <a:rPr lang="el-GR" dirty="0"/>
                  <a:t>Βάση:</a:t>
                </a:r>
              </a:p>
              <a:p>
                <a:r>
                  <a:rPr lang="el-GR" sz="1200" b="0" i="0" u="none" strike="noStrike" cap="none">
                    <a:solidFill>
                      <a:schemeClr val="dk1"/>
                    </a:solidFill>
                    <a:latin typeface="Calibri"/>
                    <a:ea typeface="Calibri"/>
                    <a:cs typeface="Calibri"/>
                    <a:sym typeface="Calibri"/>
                  </a:rPr>
                  <a:t>𝑅=24.000</a:t>
                </a:r>
                <a:r>
                  <a:rPr lang="el-GR" sz="1200" b="0" i="0" u="none" strike="noStrike" cap="none">
                    <a:solidFill>
                      <a:schemeClr val="dk1"/>
                    </a:solidFill>
                    <a:latin typeface="Cambria Math" panose="02040503050406030204" pitchFamily="18" charset="0"/>
                    <a:ea typeface="Calibri"/>
                    <a:cs typeface="Calibri"/>
                    <a:sym typeface="Calibri"/>
                  </a:rPr>
                  <a:t>" </a:t>
                </a:r>
                <a:r>
                  <a:rPr lang="en-GB" sz="1200" b="0" i="0" u="none" strike="noStrike" cap="none">
                    <a:solidFill>
                      <a:schemeClr val="dk1"/>
                    </a:solidFill>
                    <a:latin typeface="Cambria Math" panose="02040503050406030204" pitchFamily="18" charset="0"/>
                    <a:ea typeface="Calibri"/>
                    <a:cs typeface="Calibri"/>
                    <a:sym typeface="Calibri"/>
                  </a:rPr>
                  <a:t>kWh/</a:t>
                </a:r>
                <a:r>
                  <a:rPr lang="el-GR" sz="1200" b="0" i="0" u="none" strike="noStrike" cap="none">
                    <a:solidFill>
                      <a:schemeClr val="dk1"/>
                    </a:solidFill>
                    <a:latin typeface="Cambria Math" panose="02040503050406030204" pitchFamily="18" charset="0"/>
                    <a:ea typeface="Calibri"/>
                    <a:cs typeface="Calibri"/>
                    <a:sym typeface="Calibri"/>
                  </a:rPr>
                  <a:t>ημ</a:t>
                </a:r>
                <a:r>
                  <a:rPr lang="ar-AE" sz="1200" b="0" i="0" u="none" strike="noStrike" cap="none">
                    <a:solidFill>
                      <a:schemeClr val="dk1"/>
                    </a:solidFill>
                    <a:latin typeface="Calibri"/>
                    <a:ea typeface="Calibri"/>
                    <a:cs typeface="Calibri"/>
                    <a:sym typeface="Calibri"/>
                  </a:rPr>
                  <a:t>" </a:t>
                </a:r>
                <a:r>
                  <a:rPr lang="el-GR" sz="1200" b="0" i="0" u="none" strike="noStrike" cap="none">
                    <a:solidFill>
                      <a:schemeClr val="dk1"/>
                    </a:solidFill>
                    <a:latin typeface="Calibri"/>
                    <a:ea typeface="Calibri"/>
                    <a:cs typeface="Calibri"/>
                    <a:sym typeface="Calibri"/>
                  </a:rPr>
                  <a:t> "ε</a:t>
                </a:r>
                <a:r>
                  <a:rPr lang="ar-AE" sz="1200" b="0" i="0" u="none" strike="noStrike" cap="none">
                    <a:solidFill>
                      <a:schemeClr val="dk1"/>
                    </a:solidFill>
                    <a:latin typeface="Calibri"/>
                    <a:ea typeface="Calibri"/>
                    <a:cs typeface="Calibri"/>
                    <a:sym typeface="Calibri"/>
                  </a:rPr>
                  <a:t>" ┴ˊ</a:t>
                </a:r>
                <a:r>
                  <a:rPr lang="el-GR" sz="1200" b="0" i="0" u="none" strike="noStrike" cap="none">
                    <a:solidFill>
                      <a:schemeClr val="dk1"/>
                    </a:solidFill>
                    <a:latin typeface="Calibri"/>
                    <a:ea typeface="Calibri"/>
                    <a:cs typeface="Calibri"/>
                    <a:sym typeface="Calibri"/>
                  </a:rPr>
                  <a:t> </a:t>
                </a:r>
                <a:r>
                  <a:rPr lang="el-GR" sz="1200" b="0" i="0" u="none" strike="noStrike" cap="none">
                    <a:solidFill>
                      <a:schemeClr val="dk1"/>
                    </a:solidFill>
                    <a:latin typeface="Cambria Math" panose="02040503050406030204" pitchFamily="18" charset="0"/>
                    <a:ea typeface="Calibri"/>
                    <a:cs typeface="Calibri"/>
                    <a:sym typeface="Calibri"/>
                  </a:rPr>
                  <a:t>"ρα</a:t>
                </a:r>
                <a:r>
                  <a:rPr lang="el-GR" sz="1200" b="0" i="0" u="none" strike="noStrike" cap="none">
                    <a:solidFill>
                      <a:schemeClr val="dk1"/>
                    </a:solidFill>
                    <a:latin typeface="Calibri"/>
                    <a:ea typeface="Calibri"/>
                    <a:cs typeface="Calibri"/>
                    <a:sym typeface="Calibri"/>
                  </a:rPr>
                  <a:t>", 𝐶=12</a:t>
                </a:r>
                <a:r>
                  <a:rPr lang="el-GR" sz="1200" b="0" i="0" u="none" strike="noStrike" cap="none">
                    <a:solidFill>
                      <a:schemeClr val="dk1"/>
                    </a:solidFill>
                    <a:latin typeface="Cambria Math" panose="02040503050406030204" pitchFamily="18" charset="0"/>
                    <a:ea typeface="Calibri"/>
                    <a:cs typeface="Calibri"/>
                    <a:sym typeface="Calibri"/>
                  </a:rPr>
                  <a:t>" </a:t>
                </a:r>
                <a:r>
                  <a:rPr lang="en-GB" sz="1200" b="0" i="0" u="none" strike="noStrike" cap="none">
                    <a:solidFill>
                      <a:schemeClr val="dk1"/>
                    </a:solidFill>
                    <a:latin typeface="Cambria Math" panose="02040503050406030204" pitchFamily="18" charset="0"/>
                    <a:ea typeface="Calibri"/>
                    <a:cs typeface="Calibri"/>
                    <a:sym typeface="Calibri"/>
                  </a:rPr>
                  <a:t>kWh/</a:t>
                </a:r>
                <a:r>
                  <a:rPr lang="ar-AE" sz="1200" b="0" i="0" u="none" strike="noStrike" cap="none">
                    <a:solidFill>
                      <a:schemeClr val="dk1"/>
                    </a:solidFill>
                    <a:latin typeface="Calibri"/>
                    <a:ea typeface="Calibri"/>
                    <a:cs typeface="Calibri"/>
                    <a:sym typeface="Calibri"/>
                  </a:rPr>
                  <a:t>" </a:t>
                </a:r>
                <a:r>
                  <a:rPr lang="el-GR" sz="1200" b="0" i="0" u="none" strike="noStrike" cap="none">
                    <a:solidFill>
                      <a:schemeClr val="dk1"/>
                    </a:solidFill>
                    <a:latin typeface="Calibri"/>
                    <a:ea typeface="Calibri"/>
                    <a:cs typeface="Calibri"/>
                    <a:sym typeface="Calibri"/>
                  </a:rPr>
                  <a:t> "α</a:t>
                </a:r>
                <a:r>
                  <a:rPr lang="ar-AE" sz="1200" b="0" i="0" u="none" strike="noStrike" cap="none">
                    <a:solidFill>
                      <a:schemeClr val="dk1"/>
                    </a:solidFill>
                    <a:latin typeface="Calibri"/>
                    <a:ea typeface="Calibri"/>
                    <a:cs typeface="Calibri"/>
                    <a:sym typeface="Calibri"/>
                  </a:rPr>
                  <a:t>" ┴ˊ</a:t>
                </a:r>
                <a:r>
                  <a:rPr lang="el-GR" sz="1200" b="0" i="0" u="none" strike="noStrike" cap="none">
                    <a:solidFill>
                      <a:schemeClr val="dk1"/>
                    </a:solidFill>
                    <a:latin typeface="Calibri"/>
                    <a:ea typeface="Calibri"/>
                    <a:cs typeface="Calibri"/>
                    <a:sym typeface="Calibri"/>
                  </a:rPr>
                  <a:t> </a:t>
                </a:r>
                <a:r>
                  <a:rPr lang="el-GR" sz="1200" b="0" i="0" u="none" strike="noStrike" cap="none">
                    <a:solidFill>
                      <a:schemeClr val="dk1"/>
                    </a:solidFill>
                    <a:latin typeface="Cambria Math" panose="02040503050406030204" pitchFamily="18" charset="0"/>
                    <a:ea typeface="Calibri"/>
                    <a:cs typeface="Calibri"/>
                    <a:sym typeface="Calibri"/>
                  </a:rPr>
                  <a:t>"τομο/ημ</a:t>
                </a:r>
                <a:r>
                  <a:rPr lang="ar-AE" sz="1200" b="0" i="0" u="none" strike="noStrike" cap="none">
                    <a:solidFill>
                      <a:schemeClr val="dk1"/>
                    </a:solidFill>
                    <a:latin typeface="Calibri"/>
                    <a:ea typeface="Calibri"/>
                    <a:cs typeface="Calibri"/>
                    <a:sym typeface="Calibri"/>
                  </a:rPr>
                  <a:t>" </a:t>
                </a:r>
                <a:r>
                  <a:rPr lang="el-GR" sz="1200" b="0" i="0" u="none" strike="noStrike" cap="none">
                    <a:solidFill>
                      <a:schemeClr val="dk1"/>
                    </a:solidFill>
                    <a:latin typeface="Calibri"/>
                    <a:ea typeface="Calibri"/>
                    <a:cs typeface="Calibri"/>
                    <a:sym typeface="Calibri"/>
                  </a:rPr>
                  <a:t> "ε</a:t>
                </a:r>
                <a:r>
                  <a:rPr lang="ar-AE" sz="1200" b="0" i="0" u="none" strike="noStrike" cap="none">
                    <a:solidFill>
                      <a:schemeClr val="dk1"/>
                    </a:solidFill>
                    <a:latin typeface="Calibri"/>
                    <a:ea typeface="Calibri"/>
                    <a:cs typeface="Calibri"/>
                    <a:sym typeface="Calibri"/>
                  </a:rPr>
                  <a:t>" ┴ˊ</a:t>
                </a:r>
                <a:r>
                  <a:rPr lang="el-GR" sz="1200" b="0" i="0" u="none" strike="noStrike" cap="none">
                    <a:solidFill>
                      <a:schemeClr val="dk1"/>
                    </a:solidFill>
                    <a:latin typeface="Calibri"/>
                    <a:ea typeface="Calibri"/>
                    <a:cs typeface="Calibri"/>
                    <a:sym typeface="Calibri"/>
                  </a:rPr>
                  <a:t> </a:t>
                </a:r>
                <a:r>
                  <a:rPr lang="el-GR" sz="1200" b="0" i="0" u="none" strike="noStrike" cap="none">
                    <a:solidFill>
                      <a:schemeClr val="dk1"/>
                    </a:solidFill>
                    <a:latin typeface="Cambria Math" panose="02040503050406030204" pitchFamily="18" charset="0"/>
                    <a:ea typeface="Calibri"/>
                    <a:cs typeface="Calibri"/>
                    <a:sym typeface="Calibri"/>
                  </a:rPr>
                  <a:t>"ρα</a:t>
                </a:r>
                <a:r>
                  <a:rPr lang="el-GR" sz="1200" b="0" i="0" u="none" strike="noStrike" cap="none">
                    <a:solidFill>
                      <a:schemeClr val="dk1"/>
                    </a:solidFill>
                    <a:latin typeface="Calibri"/>
                    <a:ea typeface="Calibri"/>
                    <a:cs typeface="Calibri"/>
                    <a:sym typeface="Calibri"/>
                  </a:rPr>
                  <a:t>", 𝑇=15</a:t>
                </a:r>
                <a:r>
                  <a:rPr lang="el-GR" sz="1200" b="0" i="0" u="none" strike="noStrike" cap="none">
                    <a:solidFill>
                      <a:schemeClr val="dk1"/>
                    </a:solidFill>
                    <a:latin typeface="Cambria Math" panose="02040503050406030204" pitchFamily="18" charset="0"/>
                    <a:ea typeface="Calibri"/>
                    <a:cs typeface="Calibri"/>
                    <a:sym typeface="Calibri"/>
                  </a:rPr>
                  <a:t>" ημ</a:t>
                </a:r>
                <a:r>
                  <a:rPr lang="ar-AE" sz="1200" b="0" i="0" u="none" strike="noStrike" cap="none">
                    <a:solidFill>
                      <a:schemeClr val="dk1"/>
                    </a:solidFill>
                    <a:latin typeface="Calibri"/>
                    <a:ea typeface="Calibri"/>
                    <a:cs typeface="Calibri"/>
                    <a:sym typeface="Calibri"/>
                  </a:rPr>
                  <a:t>" </a:t>
                </a:r>
                <a:r>
                  <a:rPr lang="el-GR" sz="1200" b="0" i="0" u="none" strike="noStrike" cap="none">
                    <a:solidFill>
                      <a:schemeClr val="dk1"/>
                    </a:solidFill>
                    <a:latin typeface="Calibri"/>
                    <a:ea typeface="Calibri"/>
                    <a:cs typeface="Calibri"/>
                    <a:sym typeface="Calibri"/>
                  </a:rPr>
                  <a:t> "ε</a:t>
                </a:r>
                <a:r>
                  <a:rPr lang="ar-AE" sz="1200" b="0" i="0" u="none" strike="noStrike" cap="none">
                    <a:solidFill>
                      <a:schemeClr val="dk1"/>
                    </a:solidFill>
                    <a:latin typeface="Calibri"/>
                    <a:ea typeface="Calibri"/>
                    <a:cs typeface="Calibri"/>
                    <a:sym typeface="Calibri"/>
                  </a:rPr>
                  <a:t>" ┴ˊ</a:t>
                </a:r>
                <a:r>
                  <a:rPr lang="el-GR" sz="1200" b="0" i="0" u="none" strike="noStrike" cap="none">
                    <a:solidFill>
                      <a:schemeClr val="dk1"/>
                    </a:solidFill>
                    <a:latin typeface="Calibri"/>
                    <a:ea typeface="Calibri"/>
                    <a:cs typeface="Calibri"/>
                    <a:sym typeface="Calibri"/>
                  </a:rPr>
                  <a:t> </a:t>
                </a:r>
                <a:r>
                  <a:rPr lang="el-GR" sz="1200" b="0" i="0" u="none" strike="noStrike" cap="none">
                    <a:solidFill>
                      <a:schemeClr val="dk1"/>
                    </a:solidFill>
                    <a:latin typeface="Cambria Math" panose="02040503050406030204" pitchFamily="18" charset="0"/>
                    <a:ea typeface="Calibri"/>
                    <a:cs typeface="Calibri"/>
                    <a:sym typeface="Calibri"/>
                  </a:rPr>
                  <a:t>"ρες</a:t>
                </a:r>
                <a:r>
                  <a:rPr lang="en-GB" sz="1200" b="0" i="0" u="none" strike="noStrike" cap="none">
                    <a:solidFill>
                      <a:schemeClr val="dk1"/>
                    </a:solidFill>
                    <a:latin typeface="Calibri"/>
                    <a:ea typeface="Calibri"/>
                    <a:cs typeface="Calibri"/>
                    <a:sym typeface="Calibri"/>
                  </a:rPr>
                  <a:t>"</a:t>
                </a:r>
                <a:endParaRPr lang="el-GR" b="0" dirty="0"/>
              </a:p>
              <a:p>
                <a:r>
                  <a:rPr lang="ar-AE" sz="1200" b="0" i="0" u="none" strike="noStrike" cap="none">
                    <a:solidFill>
                      <a:schemeClr val="dk1"/>
                    </a:solidFill>
                    <a:latin typeface="Calibri"/>
                    <a:ea typeface="Calibri"/>
                    <a:cs typeface="Calibri"/>
                    <a:sym typeface="Calibri"/>
                  </a:rPr>
                  <a:t>𝑁_𝑚𝑎𝑥=24.000/(12×15)=133 𝛼┴ˊ 𝜏𝜊𝜇𝛼</a:t>
                </a:r>
                <a:endParaRPr lang="ar-AE" dirty="0"/>
              </a:p>
              <a:p>
                <a:r>
                  <a:rPr lang="el-GR" b="1" dirty="0"/>
                  <a:t>Πίνακας </a:t>
                </a:r>
                <a:r>
                  <a:rPr lang="el-GR" b="1" dirty="0" err="1"/>
                  <a:t>Σενάριων</a:t>
                </a:r>
                <a:r>
                  <a:rPr lang="el-GR" b="1" dirty="0"/>
                  <a:t> Μεταβολής (να συμπληρωθεί από τους φοιτητές)</a:t>
                </a:r>
              </a:p>
              <a:p>
                <a:r>
                  <a:rPr lang="el-GR" dirty="0" err="1"/>
                  <a:t>ΣενάριοΜεταβολήΝέες</a:t>
                </a:r>
                <a:r>
                  <a:rPr lang="el-GR" dirty="0"/>
                  <a:t> τιμές (</a:t>
                </a:r>
                <a:r>
                  <a:rPr lang="en-GB" dirty="0"/>
                  <a:t>R, C, T)</a:t>
                </a:r>
                <a:r>
                  <a:rPr lang="el-GR" dirty="0"/>
                  <a:t>Υπολογισμός </a:t>
                </a:r>
                <a:r>
                  <a:rPr lang="ar-AE" sz="1200" b="0" i="0" u="none" strike="noStrike" cap="none">
                    <a:solidFill>
                      <a:schemeClr val="dk1"/>
                    </a:solidFill>
                    <a:latin typeface="Calibri"/>
                    <a:ea typeface="Calibri"/>
                    <a:cs typeface="Calibri"/>
                    <a:sym typeface="Calibri"/>
                  </a:rPr>
                  <a:t>𝑁_𝑚𝑎𝑥</a:t>
                </a:r>
                <a:r>
                  <a:rPr lang="el-GR" dirty="0"/>
                  <a:t>Ερμηνεία / </a:t>
                </a:r>
                <a:r>
                  <a:rPr lang="el-GR" dirty="0" err="1"/>
                  <a:t>ΑποτέλεσμαΠραγματική</a:t>
                </a:r>
                <a:r>
                  <a:rPr lang="el-GR" dirty="0"/>
                  <a:t> ή Σχεδιαστική Παρέμβαση1️⃣Αύξηση </a:t>
                </a:r>
                <a:r>
                  <a:rPr lang="en-GB" dirty="0"/>
                  <a:t>R (</a:t>
                </a:r>
                <a:r>
                  <a:rPr lang="el-GR" dirty="0"/>
                  <a:t>προσφοράς) κατά 20%</a:t>
                </a:r>
                <a:r>
                  <a:rPr lang="en-GB" dirty="0"/>
                  <a:t>R = 28.800</a:t>
                </a:r>
                <a:r>
                  <a:rPr lang="ar-AE" sz="1200" b="0" i="0" u="none" strike="noStrike" cap="none">
                    <a:solidFill>
                      <a:schemeClr val="dk1"/>
                    </a:solidFill>
                    <a:latin typeface="Calibri"/>
                    <a:ea typeface="Calibri"/>
                    <a:cs typeface="Calibri"/>
                    <a:sym typeface="Calibri"/>
                  </a:rPr>
                  <a:t>𝑁_𝑚𝑎𝑥=160</a:t>
                </a:r>
                <a:r>
                  <a:rPr lang="el-GR" dirty="0"/>
                  <a:t>Περισσότερη ενέργεια, μεγαλύτερη </a:t>
                </a:r>
                <a:r>
                  <a:rPr lang="el-GR" dirty="0" err="1"/>
                  <a:t>ανθεκτικότηταΕγκατάσταση</a:t>
                </a:r>
                <a:r>
                  <a:rPr lang="el-GR" dirty="0"/>
                  <a:t> νέων φωτοβολταϊκών2️⃣Μείωση </a:t>
                </a:r>
                <a:r>
                  <a:rPr lang="en-GB" dirty="0"/>
                  <a:t>C (</a:t>
                </a:r>
                <a:r>
                  <a:rPr lang="el-GR" dirty="0"/>
                  <a:t>κατανάλωσης) κατά 25%</a:t>
                </a:r>
                <a:r>
                  <a:rPr lang="en-GB" dirty="0"/>
                  <a:t>C = 9</a:t>
                </a:r>
                <a:r>
                  <a:rPr lang="ar-AE" sz="1200" b="0" i="0" u="none" strike="noStrike" cap="none">
                    <a:solidFill>
                      <a:schemeClr val="dk1"/>
                    </a:solidFill>
                    <a:latin typeface="Calibri"/>
                    <a:ea typeface="Calibri"/>
                    <a:cs typeface="Calibri"/>
                    <a:sym typeface="Calibri"/>
                  </a:rPr>
                  <a:t>𝑁_𝑚𝑎𝑥=178</a:t>
                </a:r>
                <a:r>
                  <a:rPr lang="el-GR" dirty="0"/>
                  <a:t>Καλύτερη απόδοση, λιγότερη </a:t>
                </a:r>
                <a:r>
                  <a:rPr lang="el-GR" dirty="0" err="1"/>
                  <a:t>πίεσηΑντικατάσταση</a:t>
                </a:r>
                <a:r>
                  <a:rPr lang="el-GR" dirty="0"/>
                  <a:t> με </a:t>
                </a:r>
                <a:r>
                  <a:rPr lang="en-GB" dirty="0"/>
                  <a:t>LED, </a:t>
                </a:r>
                <a:r>
                  <a:rPr lang="el-GR" dirty="0"/>
                  <a:t>εκπαίδευση3️⃣Εξομάλυνση </a:t>
                </a:r>
                <a:r>
                  <a:rPr lang="en-GB" dirty="0"/>
                  <a:t>T (</a:t>
                </a:r>
                <a:r>
                  <a:rPr lang="el-GR" dirty="0"/>
                  <a:t>διάρκειας αιχμής) → 10 ημέρες</a:t>
                </a:r>
                <a:r>
                  <a:rPr lang="en-GB" dirty="0"/>
                  <a:t>T = 10</a:t>
                </a:r>
                <a:r>
                  <a:rPr lang="ar-AE" sz="1200" b="0" i="0" u="none" strike="noStrike" cap="none">
                    <a:solidFill>
                      <a:schemeClr val="dk1"/>
                    </a:solidFill>
                    <a:latin typeface="Calibri"/>
                    <a:ea typeface="Calibri"/>
                    <a:cs typeface="Calibri"/>
                    <a:sym typeface="Calibri"/>
                  </a:rPr>
                  <a:t>𝑁_𝑚𝑎𝑥=200</a:t>
                </a:r>
                <a:r>
                  <a:rPr lang="el-GR" dirty="0"/>
                  <a:t>Μικρότερη περίοδος αιχμής → σταθερότερο </a:t>
                </a:r>
                <a:r>
                  <a:rPr lang="el-GR" dirty="0" err="1"/>
                  <a:t>σύστημαΔιασπορά</a:t>
                </a:r>
                <a:r>
                  <a:rPr lang="el-GR" dirty="0"/>
                  <a:t> τουρισμού / δυναμική τιμολόγηση4️⃣Συνδυασμένο σενάριο (</a:t>
                </a:r>
                <a:r>
                  <a:rPr lang="en-GB" dirty="0"/>
                  <a:t>R↑ + C↓)R = 28.800, C = 9</a:t>
                </a:r>
                <a:r>
                  <a:rPr lang="ar-AE" sz="1200" b="0" i="0" u="none" strike="noStrike" cap="none">
                    <a:solidFill>
                      <a:schemeClr val="dk1"/>
                    </a:solidFill>
                    <a:latin typeface="Calibri"/>
                    <a:ea typeface="Calibri"/>
                    <a:cs typeface="Calibri"/>
                    <a:sym typeface="Calibri"/>
                  </a:rPr>
                  <a:t>𝑁_𝑚𝑎𝑥=213</a:t>
                </a:r>
                <a:r>
                  <a:rPr lang="el-GR" dirty="0" err="1"/>
                  <a:t>Συνεργιστικό</a:t>
                </a:r>
                <a:r>
                  <a:rPr lang="el-GR"/>
                  <a:t> αποτέλεσμα – πιο βιώσιμη ισορροπία</a:t>
                </a:r>
              </a:p>
              <a:p>
                <a:endParaRPr dirty="0">
                  <a:latin typeface="Arial"/>
                  <a:ea typeface="Arial"/>
                  <a:cs typeface="Arial"/>
                  <a:sym typeface="Arial"/>
                </a:endParaRPr>
              </a:p>
            </p:txBody>
          </p:sp>
        </mc:Fallback>
      </mc:AlternateContent>
      <p:sp>
        <p:nvSpPr>
          <p:cNvPr id="350" name="Google Shape;350;p10:notes">
            <a:extLst>
              <a:ext uri="{FF2B5EF4-FFF2-40B4-BE49-F238E27FC236}">
                <a16:creationId xmlns:a16="http://schemas.microsoft.com/office/drawing/2014/main" id="{364872DA-F868-619E-E06A-E166B78038D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extLst>
      <p:ext uri="{BB962C8B-B14F-4D97-AF65-F5344CB8AC3E}">
        <p14:creationId xmlns:p14="http://schemas.microsoft.com/office/powerpoint/2010/main" val="2877913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38c0c685371_1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38c0c685371_1_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8" name="Google Shape;148;g38c0c685371_1_6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38a2def6c57_0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g38a2def6c57_0_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endParaRPr dirty="0"/>
          </a:p>
        </p:txBody>
      </p:sp>
      <p:sp>
        <p:nvSpPr>
          <p:cNvPr id="370" name="Google Shape;370;g38a2def6c57_0_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dirty="0">
              <a:latin typeface="Arial"/>
              <a:ea typeface="Arial"/>
              <a:cs typeface="Arial"/>
              <a:sym typeface="Arial"/>
            </a:endParaRPr>
          </a:p>
        </p:txBody>
      </p:sp>
      <p:sp>
        <p:nvSpPr>
          <p:cNvPr id="385" name="Google Shape;38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389c9f8762c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g389c9f8762c_0_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dirty="0"/>
          </a:p>
        </p:txBody>
      </p:sp>
      <p:sp>
        <p:nvSpPr>
          <p:cNvPr id="417" name="Google Shape;417;g389c9f8762c_0_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43</a:t>
            </a:fld>
            <a:endParaRPr lang="en-US"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242504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38a2def6c57_0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g38a2def6c57_0_1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dirty="0"/>
          </a:p>
        </p:txBody>
      </p:sp>
      <p:sp>
        <p:nvSpPr>
          <p:cNvPr id="442" name="Google Shape;442;g38a2def6c57_0_1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dirty="0">
              <a:latin typeface="Arial"/>
              <a:ea typeface="Arial"/>
              <a:cs typeface="Arial"/>
              <a:sym typeface="Arial"/>
            </a:endParaRPr>
          </a:p>
        </p:txBody>
      </p:sp>
      <p:sp>
        <p:nvSpPr>
          <p:cNvPr id="467" name="Google Shape;46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38a2def6c57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g38a2def6c57_0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dirty="0"/>
          </a:p>
        </p:txBody>
      </p:sp>
      <p:sp>
        <p:nvSpPr>
          <p:cNvPr id="501" name="Google Shape;501;g38a2def6c57_0_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 name="Google Shape;52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dirty="0"/>
          </a:p>
        </p:txBody>
      </p:sp>
      <p:sp>
        <p:nvSpPr>
          <p:cNvPr id="526" name="Google Shape;526;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38af5871cb1_1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1" name="Google Shape;551;g38af5871cb1_1_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dirty="0"/>
          </a:p>
        </p:txBody>
      </p:sp>
      <p:sp>
        <p:nvSpPr>
          <p:cNvPr id="552" name="Google Shape;552;g38af5871cb1_1_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3" name="Google Shape;58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dirty="0">
              <a:latin typeface="Arial"/>
              <a:ea typeface="Arial"/>
              <a:cs typeface="Arial"/>
              <a:sym typeface="Arial"/>
            </a:endParaRPr>
          </a:p>
        </p:txBody>
      </p:sp>
      <p:sp>
        <p:nvSpPr>
          <p:cNvPr id="584" name="Google Shape;58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8c0c685371_1_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g38c0c685371_1_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66" name="Google Shape;166;g38c0c685371_1_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38a2def6c57_0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2" name="Google Shape;612;g38a2def6c57_0_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dirty="0"/>
          </a:p>
        </p:txBody>
      </p:sp>
      <p:sp>
        <p:nvSpPr>
          <p:cNvPr id="613" name="Google Shape;613;g38a2def6c57_0_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53</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38a2def6c57_0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g38a2def6c57_0_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b="1" dirty="0"/>
          </a:p>
        </p:txBody>
      </p:sp>
      <p:sp>
        <p:nvSpPr>
          <p:cNvPr id="566" name="Google Shape;566;g38a2def6c57_0_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54</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55</a:t>
            </a:fld>
            <a:endParaRPr lang="en-US"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209878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56</a:t>
            </a:fld>
            <a:endParaRPr lang="en-US"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62239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7" name="Google Shape;657;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dirty="0">
              <a:latin typeface="Arial"/>
              <a:ea typeface="Arial"/>
              <a:cs typeface="Arial"/>
              <a:sym typeface="Arial"/>
            </a:endParaRPr>
          </a:p>
        </p:txBody>
      </p:sp>
      <p:sp>
        <p:nvSpPr>
          <p:cNvPr id="658" name="Google Shape;658;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0" name="Google Shape;680;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1200"/>
              </a:spcAft>
              <a:buClr>
                <a:schemeClr val="dk1"/>
              </a:buClr>
              <a:buSzPts val="1100"/>
              <a:buFont typeface="Arial"/>
              <a:buNone/>
            </a:pPr>
            <a:endParaRPr dirty="0">
              <a:latin typeface="Arial"/>
              <a:ea typeface="Arial"/>
              <a:cs typeface="Arial"/>
              <a:sym typeface="Arial"/>
            </a:endParaRPr>
          </a:p>
        </p:txBody>
      </p:sp>
      <p:sp>
        <p:nvSpPr>
          <p:cNvPr id="681" name="Google Shape;681;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389c9f8762c_0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0" name="Google Shape;700;g389c9f8762c_0_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dirty="0"/>
          </a:p>
        </p:txBody>
      </p:sp>
      <p:sp>
        <p:nvSpPr>
          <p:cNvPr id="701" name="Google Shape;701;g389c9f8762c_0_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60</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3" name="Google Shape;72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dirty="0"/>
          </a:p>
        </p:txBody>
      </p:sp>
      <p:sp>
        <p:nvSpPr>
          <p:cNvPr id="724" name="Google Shape;724;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0" name="Google Shape;740;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dirty="0">
              <a:latin typeface="Arial"/>
              <a:ea typeface="Arial"/>
              <a:cs typeface="Arial"/>
              <a:sym typeface="Arial"/>
            </a:endParaRPr>
          </a:p>
        </p:txBody>
      </p:sp>
      <p:sp>
        <p:nvSpPr>
          <p:cNvPr id="741" name="Google Shape;741;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2" name="Google Shape;79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dirty="0"/>
          </a:p>
        </p:txBody>
      </p:sp>
      <p:sp>
        <p:nvSpPr>
          <p:cNvPr id="793" name="Google Shape;79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900"/>
              </a:spcAft>
              <a:buClr>
                <a:schemeClr val="dk1"/>
              </a:buClr>
              <a:buSzPts val="1100"/>
              <a:buFont typeface="Arial"/>
              <a:buNone/>
            </a:pPr>
            <a:endParaRPr dirty="0"/>
          </a:p>
        </p:txBody>
      </p:sp>
      <p:sp>
        <p:nvSpPr>
          <p:cNvPr id="101" name="Google Shape;10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64</a:t>
            </a:fld>
            <a:endParaRPr lang="en-US"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4172194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65</a:t>
            </a:fld>
            <a:endParaRPr lang="en-US"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283027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389c9f8762c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9" name="Google Shape;769;g389c9f8762c_0_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dirty="0"/>
          </a:p>
        </p:txBody>
      </p:sp>
      <p:sp>
        <p:nvSpPr>
          <p:cNvPr id="770" name="Google Shape;770;g389c9f8762c_0_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66</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2" name="Google Shape;81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dirty="0"/>
          </a:p>
        </p:txBody>
      </p:sp>
      <p:sp>
        <p:nvSpPr>
          <p:cNvPr id="813" name="Google Shape;813;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67</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68</a:t>
            </a:fld>
            <a:endParaRPr lang="en-US"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4007859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69</a:t>
            </a:fld>
            <a:endParaRPr lang="en-US"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3747279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8" name="Google Shape;83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dirty="0"/>
          </a:p>
        </p:txBody>
      </p:sp>
      <p:sp>
        <p:nvSpPr>
          <p:cNvPr id="839" name="Google Shape;839;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70</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g38af5871cb1_1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7" name="Google Shape;857;g38af5871cb1_1_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dirty="0"/>
          </a:p>
        </p:txBody>
      </p:sp>
      <p:sp>
        <p:nvSpPr>
          <p:cNvPr id="858" name="Google Shape;858;g38af5871cb1_1_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71</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72</a:t>
            </a:fld>
            <a:endParaRPr lang="en-US"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865193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73</a:t>
            </a:fld>
            <a:endParaRPr lang="en-US"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70609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dirty="0"/>
          </a:p>
        </p:txBody>
      </p:sp>
      <p:sp>
        <p:nvSpPr>
          <p:cNvPr id="109" name="Google Shape;10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endParaRPr lang="el-GR" sz="1200" dirty="0"/>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75</a:t>
            </a:fld>
            <a:endParaRPr lang="en-US"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7501454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38a2def6c57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7" name="Google Shape;1037;g38a2def6c57_0_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1200"/>
              </a:spcAft>
              <a:buClr>
                <a:schemeClr val="dk1"/>
              </a:buClr>
              <a:buSzPts val="1100"/>
              <a:buFont typeface="Arial"/>
              <a:buNone/>
            </a:pPr>
            <a:endParaRPr sz="1100" dirty="0">
              <a:latin typeface="Arial"/>
              <a:ea typeface="Arial"/>
              <a:cs typeface="Arial"/>
              <a:sym typeface="Arial"/>
            </a:endParaRPr>
          </a:p>
        </p:txBody>
      </p:sp>
      <p:sp>
        <p:nvSpPr>
          <p:cNvPr id="1038" name="Google Shape;1038;g38a2def6c57_0_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76</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4" name="Google Shape;1064;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dirty="0"/>
          </a:p>
        </p:txBody>
      </p:sp>
      <p:sp>
        <p:nvSpPr>
          <p:cNvPr id="1065" name="Google Shape;1065;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77</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5" name="Google Shape;1095;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1100" dirty="0">
                <a:latin typeface="Arial"/>
                <a:ea typeface="Arial"/>
                <a:cs typeface="Arial"/>
                <a:sym typeface="Arial"/>
              </a:rPr>
              <a:t> </a:t>
            </a:r>
            <a:endParaRPr dirty="0"/>
          </a:p>
        </p:txBody>
      </p:sp>
      <p:sp>
        <p:nvSpPr>
          <p:cNvPr id="1096" name="Google Shape;1096;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78</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g38a2def6c57_0_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0" name="Google Shape;1110;g38a2def6c57_0_1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11" name="Google Shape;1111;g38a2def6c57_0_1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8a2def6c5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g38a2def6c57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dirty="0"/>
          </a:p>
        </p:txBody>
      </p:sp>
      <p:sp>
        <p:nvSpPr>
          <p:cNvPr id="135" name="Google Shape;135;g38a2def6c57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dirty="0"/>
          </a:p>
        </p:txBody>
      </p:sp>
      <p:sp>
        <p:nvSpPr>
          <p:cNvPr id="148" name="Google Shape;14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1 master">
  <p:cSld name="Slide 1 master">
    <p:bg>
      <p:bgPr>
        <a:solidFill>
          <a:srgbClr val="000000"/>
        </a:solidFill>
        <a:effectLst/>
      </p:bgPr>
    </p:bg>
    <p:spTree>
      <p:nvGrpSpPr>
        <p:cNvPr id="1" name="Shape 10"/>
        <p:cNvGrpSpPr/>
        <p:nvPr/>
      </p:nvGrpSpPr>
      <p:grpSpPr>
        <a:xfrm>
          <a:off x="0" y="0"/>
          <a:ext cx="0" cy="0"/>
          <a:chOff x="0" y="0"/>
          <a:chExt cx="0" cy="0"/>
        </a:xfrm>
      </p:grpSpPr>
      <p:sp>
        <p:nvSpPr>
          <p:cNvPr id="11" name="Google Shape;11;p31"/>
          <p:cNvSpPr/>
          <p:nvPr/>
        </p:nvSpPr>
        <p:spPr>
          <a:xfrm>
            <a:off x="0" y="0"/>
            <a:ext cx="14630400" cy="8229600"/>
          </a:xfrm>
          <a:prstGeom prst="rect">
            <a:avLst/>
          </a:prstGeom>
          <a:solidFill>
            <a:srgbClr val="F6F4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31"/>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lide 10 master">
  <p:cSld name="Slide 10 master">
    <p:bg>
      <p:bgPr>
        <a:solidFill>
          <a:srgbClr val="000000"/>
        </a:solidFill>
        <a:effectLst/>
      </p:bgPr>
    </p:bg>
    <p:spTree>
      <p:nvGrpSpPr>
        <p:cNvPr id="1" name="Shape 37"/>
        <p:cNvGrpSpPr/>
        <p:nvPr/>
      </p:nvGrpSpPr>
      <p:grpSpPr>
        <a:xfrm>
          <a:off x="0" y="0"/>
          <a:ext cx="0" cy="0"/>
          <a:chOff x="0" y="0"/>
          <a:chExt cx="0" cy="0"/>
        </a:xfrm>
      </p:grpSpPr>
      <p:sp>
        <p:nvSpPr>
          <p:cNvPr id="38" name="Google Shape;38;p40"/>
          <p:cNvSpPr/>
          <p:nvPr/>
        </p:nvSpPr>
        <p:spPr>
          <a:xfrm>
            <a:off x="0" y="0"/>
            <a:ext cx="14630400" cy="8229600"/>
          </a:xfrm>
          <a:prstGeom prst="rect">
            <a:avLst/>
          </a:prstGeom>
          <a:solidFill>
            <a:srgbClr val="F6F4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40"/>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lide 11 master">
  <p:cSld name="Slide 11 master">
    <p:bg>
      <p:bgPr>
        <a:solidFill>
          <a:srgbClr val="000000"/>
        </a:solidFill>
        <a:effectLst/>
      </p:bgPr>
    </p:bg>
    <p:spTree>
      <p:nvGrpSpPr>
        <p:cNvPr id="1" name="Shape 40"/>
        <p:cNvGrpSpPr/>
        <p:nvPr/>
      </p:nvGrpSpPr>
      <p:grpSpPr>
        <a:xfrm>
          <a:off x="0" y="0"/>
          <a:ext cx="0" cy="0"/>
          <a:chOff x="0" y="0"/>
          <a:chExt cx="0" cy="0"/>
        </a:xfrm>
      </p:grpSpPr>
      <p:sp>
        <p:nvSpPr>
          <p:cNvPr id="41" name="Google Shape;41;p41"/>
          <p:cNvSpPr/>
          <p:nvPr/>
        </p:nvSpPr>
        <p:spPr>
          <a:xfrm>
            <a:off x="0" y="0"/>
            <a:ext cx="14630400" cy="8229600"/>
          </a:xfrm>
          <a:prstGeom prst="rect">
            <a:avLst/>
          </a:prstGeom>
          <a:solidFill>
            <a:srgbClr val="F6F4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41"/>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lide 12 master">
  <p:cSld name="Slide 12 master">
    <p:bg>
      <p:bgPr>
        <a:solidFill>
          <a:srgbClr val="000000"/>
        </a:solidFill>
        <a:effectLst/>
      </p:bgPr>
    </p:bg>
    <p:spTree>
      <p:nvGrpSpPr>
        <p:cNvPr id="1" name="Shape 43"/>
        <p:cNvGrpSpPr/>
        <p:nvPr/>
      </p:nvGrpSpPr>
      <p:grpSpPr>
        <a:xfrm>
          <a:off x="0" y="0"/>
          <a:ext cx="0" cy="0"/>
          <a:chOff x="0" y="0"/>
          <a:chExt cx="0" cy="0"/>
        </a:xfrm>
      </p:grpSpPr>
      <p:sp>
        <p:nvSpPr>
          <p:cNvPr id="44" name="Google Shape;44;p42"/>
          <p:cNvSpPr/>
          <p:nvPr/>
        </p:nvSpPr>
        <p:spPr>
          <a:xfrm>
            <a:off x="0" y="0"/>
            <a:ext cx="14630400" cy="8229600"/>
          </a:xfrm>
          <a:prstGeom prst="rect">
            <a:avLst/>
          </a:prstGeom>
          <a:solidFill>
            <a:srgbClr val="F6F4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42"/>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lide 13 master">
  <p:cSld name="Slide 13 master">
    <p:bg>
      <p:bgPr>
        <a:solidFill>
          <a:srgbClr val="000000"/>
        </a:solidFill>
        <a:effectLst/>
      </p:bgPr>
    </p:bg>
    <p:spTree>
      <p:nvGrpSpPr>
        <p:cNvPr id="1" name="Shape 46"/>
        <p:cNvGrpSpPr/>
        <p:nvPr/>
      </p:nvGrpSpPr>
      <p:grpSpPr>
        <a:xfrm>
          <a:off x="0" y="0"/>
          <a:ext cx="0" cy="0"/>
          <a:chOff x="0" y="0"/>
          <a:chExt cx="0" cy="0"/>
        </a:xfrm>
      </p:grpSpPr>
      <p:sp>
        <p:nvSpPr>
          <p:cNvPr id="47" name="Google Shape;47;p43"/>
          <p:cNvSpPr/>
          <p:nvPr/>
        </p:nvSpPr>
        <p:spPr>
          <a:xfrm>
            <a:off x="0" y="0"/>
            <a:ext cx="14630400" cy="8229600"/>
          </a:xfrm>
          <a:prstGeom prst="rect">
            <a:avLst/>
          </a:prstGeom>
          <a:solidFill>
            <a:srgbClr val="F6F4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43"/>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lide 14 master">
  <p:cSld name="Slide 14 master">
    <p:bg>
      <p:bgPr>
        <a:solidFill>
          <a:srgbClr val="000000"/>
        </a:solidFill>
        <a:effectLst/>
      </p:bgPr>
    </p:bg>
    <p:spTree>
      <p:nvGrpSpPr>
        <p:cNvPr id="1" name="Shape 49"/>
        <p:cNvGrpSpPr/>
        <p:nvPr/>
      </p:nvGrpSpPr>
      <p:grpSpPr>
        <a:xfrm>
          <a:off x="0" y="0"/>
          <a:ext cx="0" cy="0"/>
          <a:chOff x="0" y="0"/>
          <a:chExt cx="0" cy="0"/>
        </a:xfrm>
      </p:grpSpPr>
      <p:sp>
        <p:nvSpPr>
          <p:cNvPr id="50" name="Google Shape;50;p44"/>
          <p:cNvSpPr/>
          <p:nvPr/>
        </p:nvSpPr>
        <p:spPr>
          <a:xfrm>
            <a:off x="0" y="0"/>
            <a:ext cx="14630400" cy="8229600"/>
          </a:xfrm>
          <a:prstGeom prst="rect">
            <a:avLst/>
          </a:prstGeom>
          <a:solidFill>
            <a:srgbClr val="F6F4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44"/>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lide 15 master">
  <p:cSld name="Slide 15 master">
    <p:bg>
      <p:bgPr>
        <a:solidFill>
          <a:srgbClr val="000000"/>
        </a:solidFill>
        <a:effectLst/>
      </p:bgPr>
    </p:bg>
    <p:spTree>
      <p:nvGrpSpPr>
        <p:cNvPr id="1" name="Shape 52"/>
        <p:cNvGrpSpPr/>
        <p:nvPr/>
      </p:nvGrpSpPr>
      <p:grpSpPr>
        <a:xfrm>
          <a:off x="0" y="0"/>
          <a:ext cx="0" cy="0"/>
          <a:chOff x="0" y="0"/>
          <a:chExt cx="0" cy="0"/>
        </a:xfrm>
      </p:grpSpPr>
      <p:sp>
        <p:nvSpPr>
          <p:cNvPr id="53" name="Google Shape;53;p45"/>
          <p:cNvSpPr/>
          <p:nvPr/>
        </p:nvSpPr>
        <p:spPr>
          <a:xfrm>
            <a:off x="0" y="0"/>
            <a:ext cx="14630400" cy="8229600"/>
          </a:xfrm>
          <a:prstGeom prst="rect">
            <a:avLst/>
          </a:prstGeom>
          <a:solidFill>
            <a:srgbClr val="F6F4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45"/>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lide 16 master">
  <p:cSld name="Slide 16 master">
    <p:bg>
      <p:bgPr>
        <a:solidFill>
          <a:srgbClr val="000000"/>
        </a:solidFill>
        <a:effectLst/>
      </p:bgPr>
    </p:bg>
    <p:spTree>
      <p:nvGrpSpPr>
        <p:cNvPr id="1" name="Shape 55"/>
        <p:cNvGrpSpPr/>
        <p:nvPr/>
      </p:nvGrpSpPr>
      <p:grpSpPr>
        <a:xfrm>
          <a:off x="0" y="0"/>
          <a:ext cx="0" cy="0"/>
          <a:chOff x="0" y="0"/>
          <a:chExt cx="0" cy="0"/>
        </a:xfrm>
      </p:grpSpPr>
      <p:sp>
        <p:nvSpPr>
          <p:cNvPr id="56" name="Google Shape;56;p46"/>
          <p:cNvSpPr/>
          <p:nvPr/>
        </p:nvSpPr>
        <p:spPr>
          <a:xfrm>
            <a:off x="0" y="0"/>
            <a:ext cx="14630400" cy="8229600"/>
          </a:xfrm>
          <a:prstGeom prst="rect">
            <a:avLst/>
          </a:prstGeom>
          <a:solidFill>
            <a:srgbClr val="F6F4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46"/>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lide 17 master">
  <p:cSld name="Slide 17 master">
    <p:bg>
      <p:bgPr>
        <a:solidFill>
          <a:srgbClr val="000000"/>
        </a:solidFill>
        <a:effectLst/>
      </p:bgPr>
    </p:bg>
    <p:spTree>
      <p:nvGrpSpPr>
        <p:cNvPr id="1" name="Shape 58"/>
        <p:cNvGrpSpPr/>
        <p:nvPr/>
      </p:nvGrpSpPr>
      <p:grpSpPr>
        <a:xfrm>
          <a:off x="0" y="0"/>
          <a:ext cx="0" cy="0"/>
          <a:chOff x="0" y="0"/>
          <a:chExt cx="0" cy="0"/>
        </a:xfrm>
      </p:grpSpPr>
      <p:sp>
        <p:nvSpPr>
          <p:cNvPr id="59" name="Google Shape;59;p47"/>
          <p:cNvSpPr/>
          <p:nvPr/>
        </p:nvSpPr>
        <p:spPr>
          <a:xfrm>
            <a:off x="0" y="0"/>
            <a:ext cx="14630400" cy="8229600"/>
          </a:xfrm>
          <a:prstGeom prst="rect">
            <a:avLst/>
          </a:prstGeom>
          <a:solidFill>
            <a:srgbClr val="F6F4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47"/>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lide 18 master">
  <p:cSld name="Slide 18 master">
    <p:bg>
      <p:bgPr>
        <a:solidFill>
          <a:srgbClr val="000000"/>
        </a:solidFill>
        <a:effectLst/>
      </p:bgPr>
    </p:bg>
    <p:spTree>
      <p:nvGrpSpPr>
        <p:cNvPr id="1" name="Shape 61"/>
        <p:cNvGrpSpPr/>
        <p:nvPr/>
      </p:nvGrpSpPr>
      <p:grpSpPr>
        <a:xfrm>
          <a:off x="0" y="0"/>
          <a:ext cx="0" cy="0"/>
          <a:chOff x="0" y="0"/>
          <a:chExt cx="0" cy="0"/>
        </a:xfrm>
      </p:grpSpPr>
      <p:sp>
        <p:nvSpPr>
          <p:cNvPr id="62" name="Google Shape;62;p48"/>
          <p:cNvSpPr/>
          <p:nvPr/>
        </p:nvSpPr>
        <p:spPr>
          <a:xfrm>
            <a:off x="0" y="0"/>
            <a:ext cx="14630400" cy="8229600"/>
          </a:xfrm>
          <a:prstGeom prst="rect">
            <a:avLst/>
          </a:prstGeom>
          <a:solidFill>
            <a:srgbClr val="F6F4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48"/>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lide 19 master">
  <p:cSld name="Slide 19 master">
    <p:bg>
      <p:bgPr>
        <a:solidFill>
          <a:srgbClr val="000000"/>
        </a:solidFill>
        <a:effectLst/>
      </p:bgPr>
    </p:bg>
    <p:spTree>
      <p:nvGrpSpPr>
        <p:cNvPr id="1" name="Shape 64"/>
        <p:cNvGrpSpPr/>
        <p:nvPr/>
      </p:nvGrpSpPr>
      <p:grpSpPr>
        <a:xfrm>
          <a:off x="0" y="0"/>
          <a:ext cx="0" cy="0"/>
          <a:chOff x="0" y="0"/>
          <a:chExt cx="0" cy="0"/>
        </a:xfrm>
      </p:grpSpPr>
      <p:sp>
        <p:nvSpPr>
          <p:cNvPr id="65" name="Google Shape;65;p49"/>
          <p:cNvSpPr/>
          <p:nvPr/>
        </p:nvSpPr>
        <p:spPr>
          <a:xfrm>
            <a:off x="0" y="0"/>
            <a:ext cx="14630400" cy="8229600"/>
          </a:xfrm>
          <a:prstGeom prst="rect">
            <a:avLst/>
          </a:prstGeom>
          <a:solidFill>
            <a:srgbClr val="F6F4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49"/>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2 master">
  <p:cSld name="Slide 2 master">
    <p:bg>
      <p:bgPr>
        <a:solidFill>
          <a:srgbClr val="000000"/>
        </a:solidFill>
        <a:effectLst/>
      </p:bgPr>
    </p:bg>
    <p:spTree>
      <p:nvGrpSpPr>
        <p:cNvPr id="1" name="Shape 13"/>
        <p:cNvGrpSpPr/>
        <p:nvPr/>
      </p:nvGrpSpPr>
      <p:grpSpPr>
        <a:xfrm>
          <a:off x="0" y="0"/>
          <a:ext cx="0" cy="0"/>
          <a:chOff x="0" y="0"/>
          <a:chExt cx="0" cy="0"/>
        </a:xfrm>
      </p:grpSpPr>
      <p:sp>
        <p:nvSpPr>
          <p:cNvPr id="14" name="Google Shape;14;p32"/>
          <p:cNvSpPr/>
          <p:nvPr/>
        </p:nvSpPr>
        <p:spPr>
          <a:xfrm>
            <a:off x="0" y="0"/>
            <a:ext cx="14630400" cy="8229600"/>
          </a:xfrm>
          <a:prstGeom prst="rect">
            <a:avLst/>
          </a:prstGeom>
          <a:solidFill>
            <a:srgbClr val="F6F4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32"/>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lide 20 master">
  <p:cSld name="Slide 20 master">
    <p:bg>
      <p:bgPr>
        <a:solidFill>
          <a:srgbClr val="000000"/>
        </a:solidFill>
        <a:effectLst/>
      </p:bgPr>
    </p:bg>
    <p:spTree>
      <p:nvGrpSpPr>
        <p:cNvPr id="1" name="Shape 67"/>
        <p:cNvGrpSpPr/>
        <p:nvPr/>
      </p:nvGrpSpPr>
      <p:grpSpPr>
        <a:xfrm>
          <a:off x="0" y="0"/>
          <a:ext cx="0" cy="0"/>
          <a:chOff x="0" y="0"/>
          <a:chExt cx="0" cy="0"/>
        </a:xfrm>
      </p:grpSpPr>
      <p:sp>
        <p:nvSpPr>
          <p:cNvPr id="68" name="Google Shape;68;p50"/>
          <p:cNvSpPr/>
          <p:nvPr/>
        </p:nvSpPr>
        <p:spPr>
          <a:xfrm>
            <a:off x="0" y="0"/>
            <a:ext cx="14630400" cy="8229600"/>
          </a:xfrm>
          <a:prstGeom prst="rect">
            <a:avLst/>
          </a:prstGeom>
          <a:solidFill>
            <a:srgbClr val="F6F4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50"/>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lide 21 master">
  <p:cSld name="Slide 21 master">
    <p:bg>
      <p:bgPr>
        <a:solidFill>
          <a:srgbClr val="000000"/>
        </a:solidFill>
        <a:effectLst/>
      </p:bgPr>
    </p:bg>
    <p:spTree>
      <p:nvGrpSpPr>
        <p:cNvPr id="1" name="Shape 70"/>
        <p:cNvGrpSpPr/>
        <p:nvPr/>
      </p:nvGrpSpPr>
      <p:grpSpPr>
        <a:xfrm>
          <a:off x="0" y="0"/>
          <a:ext cx="0" cy="0"/>
          <a:chOff x="0" y="0"/>
          <a:chExt cx="0" cy="0"/>
        </a:xfrm>
      </p:grpSpPr>
      <p:sp>
        <p:nvSpPr>
          <p:cNvPr id="71" name="Google Shape;71;p51"/>
          <p:cNvSpPr/>
          <p:nvPr/>
        </p:nvSpPr>
        <p:spPr>
          <a:xfrm>
            <a:off x="0" y="0"/>
            <a:ext cx="14630400" cy="8229600"/>
          </a:xfrm>
          <a:prstGeom prst="rect">
            <a:avLst/>
          </a:prstGeom>
          <a:solidFill>
            <a:srgbClr val="F6F4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51"/>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lide 26 master">
  <p:cSld name="Slide 26 master">
    <p:bg>
      <p:bgPr>
        <a:solidFill>
          <a:srgbClr val="000000"/>
        </a:solidFill>
        <a:effectLst/>
      </p:bgPr>
    </p:bg>
    <p:spTree>
      <p:nvGrpSpPr>
        <p:cNvPr id="1" name="Shape 85"/>
        <p:cNvGrpSpPr/>
        <p:nvPr/>
      </p:nvGrpSpPr>
      <p:grpSpPr>
        <a:xfrm>
          <a:off x="0" y="0"/>
          <a:ext cx="0" cy="0"/>
          <a:chOff x="0" y="0"/>
          <a:chExt cx="0" cy="0"/>
        </a:xfrm>
      </p:grpSpPr>
      <p:sp>
        <p:nvSpPr>
          <p:cNvPr id="86" name="Google Shape;86;p56"/>
          <p:cNvSpPr/>
          <p:nvPr/>
        </p:nvSpPr>
        <p:spPr>
          <a:xfrm>
            <a:off x="0" y="0"/>
            <a:ext cx="14630400" cy="8229600"/>
          </a:xfrm>
          <a:prstGeom prst="rect">
            <a:avLst/>
          </a:prstGeom>
          <a:solidFill>
            <a:srgbClr val="F6F4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56"/>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lide 27 master">
  <p:cSld name="Slide 27 master">
    <p:bg>
      <p:bgPr>
        <a:solidFill>
          <a:srgbClr val="000000"/>
        </a:solidFill>
        <a:effectLst/>
      </p:bgPr>
    </p:bg>
    <p:spTree>
      <p:nvGrpSpPr>
        <p:cNvPr id="1" name="Shape 88"/>
        <p:cNvGrpSpPr/>
        <p:nvPr/>
      </p:nvGrpSpPr>
      <p:grpSpPr>
        <a:xfrm>
          <a:off x="0" y="0"/>
          <a:ext cx="0" cy="0"/>
          <a:chOff x="0" y="0"/>
          <a:chExt cx="0" cy="0"/>
        </a:xfrm>
      </p:grpSpPr>
      <p:sp>
        <p:nvSpPr>
          <p:cNvPr id="89" name="Google Shape;89;p57"/>
          <p:cNvSpPr/>
          <p:nvPr/>
        </p:nvSpPr>
        <p:spPr>
          <a:xfrm>
            <a:off x="0" y="0"/>
            <a:ext cx="14630400" cy="8229600"/>
          </a:xfrm>
          <a:prstGeom prst="rect">
            <a:avLst/>
          </a:prstGeom>
          <a:solidFill>
            <a:srgbClr val="F6F4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57"/>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lide 29 master">
  <p:cSld name="Slide 29 master">
    <p:bg>
      <p:bgPr>
        <a:solidFill>
          <a:srgbClr val="000000"/>
        </a:solidFill>
        <a:effectLst/>
      </p:bgPr>
    </p:bg>
    <p:spTree>
      <p:nvGrpSpPr>
        <p:cNvPr id="1" name="Shape 94"/>
        <p:cNvGrpSpPr/>
        <p:nvPr/>
      </p:nvGrpSpPr>
      <p:grpSpPr>
        <a:xfrm>
          <a:off x="0" y="0"/>
          <a:ext cx="0" cy="0"/>
          <a:chOff x="0" y="0"/>
          <a:chExt cx="0" cy="0"/>
        </a:xfrm>
      </p:grpSpPr>
      <p:sp>
        <p:nvSpPr>
          <p:cNvPr id="95" name="Google Shape;95;p59"/>
          <p:cNvSpPr/>
          <p:nvPr/>
        </p:nvSpPr>
        <p:spPr>
          <a:xfrm>
            <a:off x="0" y="0"/>
            <a:ext cx="14630400" cy="8229600"/>
          </a:xfrm>
          <a:prstGeom prst="rect">
            <a:avLst/>
          </a:prstGeom>
          <a:solidFill>
            <a:srgbClr val="F6F4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59"/>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97"/>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3 master">
  <p:cSld name="Slide 3 master">
    <p:bg>
      <p:bgPr>
        <a:solidFill>
          <a:srgbClr val="000000"/>
        </a:solidFill>
        <a:effectLst/>
      </p:bgPr>
    </p:bg>
    <p:spTree>
      <p:nvGrpSpPr>
        <p:cNvPr id="1" name="Shape 16"/>
        <p:cNvGrpSpPr/>
        <p:nvPr/>
      </p:nvGrpSpPr>
      <p:grpSpPr>
        <a:xfrm>
          <a:off x="0" y="0"/>
          <a:ext cx="0" cy="0"/>
          <a:chOff x="0" y="0"/>
          <a:chExt cx="0" cy="0"/>
        </a:xfrm>
      </p:grpSpPr>
      <p:sp>
        <p:nvSpPr>
          <p:cNvPr id="17" name="Google Shape;17;p33"/>
          <p:cNvSpPr/>
          <p:nvPr/>
        </p:nvSpPr>
        <p:spPr>
          <a:xfrm>
            <a:off x="0" y="0"/>
            <a:ext cx="14630400" cy="8229600"/>
          </a:xfrm>
          <a:prstGeom prst="rect">
            <a:avLst/>
          </a:prstGeom>
          <a:solidFill>
            <a:srgbClr val="F6F4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33"/>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4 master">
  <p:cSld name="Slide 4 master">
    <p:bg>
      <p:bgPr>
        <a:solidFill>
          <a:srgbClr val="000000"/>
        </a:solidFill>
        <a:effectLst/>
      </p:bgPr>
    </p:bg>
    <p:spTree>
      <p:nvGrpSpPr>
        <p:cNvPr id="1" name="Shape 19"/>
        <p:cNvGrpSpPr/>
        <p:nvPr/>
      </p:nvGrpSpPr>
      <p:grpSpPr>
        <a:xfrm>
          <a:off x="0" y="0"/>
          <a:ext cx="0" cy="0"/>
          <a:chOff x="0" y="0"/>
          <a:chExt cx="0" cy="0"/>
        </a:xfrm>
      </p:grpSpPr>
      <p:sp>
        <p:nvSpPr>
          <p:cNvPr id="20" name="Google Shape;20;p34"/>
          <p:cNvSpPr/>
          <p:nvPr/>
        </p:nvSpPr>
        <p:spPr>
          <a:xfrm>
            <a:off x="0" y="0"/>
            <a:ext cx="14630400" cy="8229600"/>
          </a:xfrm>
          <a:prstGeom prst="rect">
            <a:avLst/>
          </a:prstGeom>
          <a:solidFill>
            <a:srgbClr val="F6F4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34"/>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lide 5 master">
  <p:cSld name="Slide 5 master">
    <p:bg>
      <p:bgPr>
        <a:solidFill>
          <a:srgbClr val="000000"/>
        </a:solidFill>
        <a:effectLst/>
      </p:bgPr>
    </p:bg>
    <p:spTree>
      <p:nvGrpSpPr>
        <p:cNvPr id="1" name="Shape 22"/>
        <p:cNvGrpSpPr/>
        <p:nvPr/>
      </p:nvGrpSpPr>
      <p:grpSpPr>
        <a:xfrm>
          <a:off x="0" y="0"/>
          <a:ext cx="0" cy="0"/>
          <a:chOff x="0" y="0"/>
          <a:chExt cx="0" cy="0"/>
        </a:xfrm>
      </p:grpSpPr>
      <p:sp>
        <p:nvSpPr>
          <p:cNvPr id="23" name="Google Shape;23;p35"/>
          <p:cNvSpPr/>
          <p:nvPr/>
        </p:nvSpPr>
        <p:spPr>
          <a:xfrm>
            <a:off x="0" y="0"/>
            <a:ext cx="14630400" cy="8229600"/>
          </a:xfrm>
          <a:prstGeom prst="rect">
            <a:avLst/>
          </a:prstGeom>
          <a:solidFill>
            <a:srgbClr val="F6F4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4;p35"/>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lide 6 master">
  <p:cSld name="Slide 6 master">
    <p:bg>
      <p:bgPr>
        <a:solidFill>
          <a:srgbClr val="000000"/>
        </a:solidFill>
        <a:effectLst/>
      </p:bgPr>
    </p:bg>
    <p:spTree>
      <p:nvGrpSpPr>
        <p:cNvPr id="1" name="Shape 25"/>
        <p:cNvGrpSpPr/>
        <p:nvPr/>
      </p:nvGrpSpPr>
      <p:grpSpPr>
        <a:xfrm>
          <a:off x="0" y="0"/>
          <a:ext cx="0" cy="0"/>
          <a:chOff x="0" y="0"/>
          <a:chExt cx="0" cy="0"/>
        </a:xfrm>
      </p:grpSpPr>
      <p:sp>
        <p:nvSpPr>
          <p:cNvPr id="26" name="Google Shape;26;p36"/>
          <p:cNvSpPr/>
          <p:nvPr/>
        </p:nvSpPr>
        <p:spPr>
          <a:xfrm>
            <a:off x="0" y="0"/>
            <a:ext cx="14630400" cy="8229600"/>
          </a:xfrm>
          <a:prstGeom prst="rect">
            <a:avLst/>
          </a:prstGeom>
          <a:solidFill>
            <a:srgbClr val="F6F4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36"/>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lide 7 master">
  <p:cSld name="Slide 7 master">
    <p:bg>
      <p:bgPr>
        <a:solidFill>
          <a:srgbClr val="000000"/>
        </a:solidFill>
        <a:effectLst/>
      </p:bgPr>
    </p:bg>
    <p:spTree>
      <p:nvGrpSpPr>
        <p:cNvPr id="1" name="Shape 28"/>
        <p:cNvGrpSpPr/>
        <p:nvPr/>
      </p:nvGrpSpPr>
      <p:grpSpPr>
        <a:xfrm>
          <a:off x="0" y="0"/>
          <a:ext cx="0" cy="0"/>
          <a:chOff x="0" y="0"/>
          <a:chExt cx="0" cy="0"/>
        </a:xfrm>
      </p:grpSpPr>
      <p:sp>
        <p:nvSpPr>
          <p:cNvPr id="29" name="Google Shape;29;p37"/>
          <p:cNvSpPr/>
          <p:nvPr/>
        </p:nvSpPr>
        <p:spPr>
          <a:xfrm>
            <a:off x="0" y="0"/>
            <a:ext cx="14630400" cy="8229600"/>
          </a:xfrm>
          <a:prstGeom prst="rect">
            <a:avLst/>
          </a:prstGeom>
          <a:solidFill>
            <a:srgbClr val="F6F4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37"/>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lide 8 master">
  <p:cSld name="Slide 8 master">
    <p:bg>
      <p:bgPr>
        <a:solidFill>
          <a:srgbClr val="000000"/>
        </a:solidFill>
        <a:effectLst/>
      </p:bgPr>
    </p:bg>
    <p:spTree>
      <p:nvGrpSpPr>
        <p:cNvPr id="1" name="Shape 31"/>
        <p:cNvGrpSpPr/>
        <p:nvPr/>
      </p:nvGrpSpPr>
      <p:grpSpPr>
        <a:xfrm>
          <a:off x="0" y="0"/>
          <a:ext cx="0" cy="0"/>
          <a:chOff x="0" y="0"/>
          <a:chExt cx="0" cy="0"/>
        </a:xfrm>
      </p:grpSpPr>
      <p:sp>
        <p:nvSpPr>
          <p:cNvPr id="32" name="Google Shape;32;p38"/>
          <p:cNvSpPr/>
          <p:nvPr/>
        </p:nvSpPr>
        <p:spPr>
          <a:xfrm>
            <a:off x="0" y="0"/>
            <a:ext cx="14630400" cy="8229600"/>
          </a:xfrm>
          <a:prstGeom prst="rect">
            <a:avLst/>
          </a:prstGeom>
          <a:solidFill>
            <a:srgbClr val="F6F4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38"/>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lide 9 master">
  <p:cSld name="Slide 9 master">
    <p:bg>
      <p:bgPr>
        <a:solidFill>
          <a:srgbClr val="000000"/>
        </a:solidFill>
        <a:effectLst/>
      </p:bgPr>
    </p:bg>
    <p:spTree>
      <p:nvGrpSpPr>
        <p:cNvPr id="1" name="Shape 34"/>
        <p:cNvGrpSpPr/>
        <p:nvPr/>
      </p:nvGrpSpPr>
      <p:grpSpPr>
        <a:xfrm>
          <a:off x="0" y="0"/>
          <a:ext cx="0" cy="0"/>
          <a:chOff x="0" y="0"/>
          <a:chExt cx="0" cy="0"/>
        </a:xfrm>
      </p:grpSpPr>
      <p:sp>
        <p:nvSpPr>
          <p:cNvPr id="35" name="Google Shape;35;p39"/>
          <p:cNvSpPr/>
          <p:nvPr/>
        </p:nvSpPr>
        <p:spPr>
          <a:xfrm>
            <a:off x="0" y="0"/>
            <a:ext cx="14630400" cy="8229600"/>
          </a:xfrm>
          <a:prstGeom prst="rect">
            <a:avLst/>
          </a:prstGeom>
          <a:solidFill>
            <a:srgbClr val="F6F4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39"/>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4" r:id="rId22"/>
    <p:sldLayoutId id="2147483675" r:id="rId23"/>
    <p:sldLayoutId id="2147483677" r:id="rId24"/>
    <p:sldLayoutId id="2147483678"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8.xml"/><Relationship Id="rId5" Type="http://schemas.openxmlformats.org/officeDocument/2006/relationships/image" Target="../media/image20.pn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10.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10.xml"/><Relationship Id="rId5" Type="http://schemas.openxmlformats.org/officeDocument/2006/relationships/image" Target="../media/image30.png"/><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1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1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5.xml"/><Relationship Id="rId1" Type="http://schemas.openxmlformats.org/officeDocument/2006/relationships/slideLayout" Target="../slideLayouts/slideLayout16.xml"/><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6.xml"/><Relationship Id="rId1" Type="http://schemas.openxmlformats.org/officeDocument/2006/relationships/slideLayout" Target="../slideLayouts/slideLayout1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17.xml"/><Relationship Id="rId4" Type="http://schemas.openxmlformats.org/officeDocument/2006/relationships/image" Target="../media/image6.png"/></Relationships>
</file>

<file path=ppt/slides/_rels/slide6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58.xml"/><Relationship Id="rId1" Type="http://schemas.openxmlformats.org/officeDocument/2006/relationships/slideLayout" Target="../slideLayouts/slideLayout18.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2.xml"/><Relationship Id="rId1" Type="http://schemas.openxmlformats.org/officeDocument/2006/relationships/slideLayout" Target="../slideLayouts/slideLayout18.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6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63.xml"/><Relationship Id="rId1" Type="http://schemas.openxmlformats.org/officeDocument/2006/relationships/slideLayout" Target="../slideLayouts/slideLayout20.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6.xml"/><Relationship Id="rId1" Type="http://schemas.openxmlformats.org/officeDocument/2006/relationships/slideLayout" Target="../slideLayouts/slideLayout21.xml"/></Relationships>
</file>

<file path=ppt/slides/_rels/slide7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1.xml"/><Relationship Id="rId1" Type="http://schemas.openxmlformats.org/officeDocument/2006/relationships/slideLayout" Target="../slideLayouts/slideLayout22.xml"/><Relationship Id="rId5" Type="http://schemas.openxmlformats.org/officeDocument/2006/relationships/image" Target="../media/image88.png"/><Relationship Id="rId4" Type="http://schemas.openxmlformats.org/officeDocument/2006/relationships/image" Target="../media/image87.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3.xml"/></Relationships>
</file>

<file path=ppt/slides/_rels/slide7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3.xml"/><Relationship Id="rId1" Type="http://schemas.openxmlformats.org/officeDocument/2006/relationships/slideLayout" Target="../slideLayouts/slideLayout24.xml"/><Relationship Id="rId5" Type="http://schemas.openxmlformats.org/officeDocument/2006/relationships/image" Target="../media/image90.png"/><Relationship Id="rId4" Type="http://schemas.openxmlformats.org/officeDocument/2006/relationships/image" Target="../media/image6.png"/></Relationships>
</file>

<file path=ppt/slides/_rels/slide7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4.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g38c0c685371_1_0" descr="preencoded.png"/>
          <p:cNvPicPr preferRelativeResize="0"/>
          <p:nvPr/>
        </p:nvPicPr>
        <p:blipFill rotWithShape="1">
          <a:blip r:embed="rId3">
            <a:alphaModFix/>
          </a:blip>
          <a:srcRect/>
          <a:stretch/>
        </p:blipFill>
        <p:spPr>
          <a:xfrm>
            <a:off x="0" y="0"/>
            <a:ext cx="5486400" cy="8229600"/>
          </a:xfrm>
          <a:prstGeom prst="rect">
            <a:avLst/>
          </a:prstGeom>
          <a:noFill/>
          <a:ln>
            <a:noFill/>
          </a:ln>
        </p:spPr>
      </p:pic>
      <p:sp>
        <p:nvSpPr>
          <p:cNvPr id="104" name="Google Shape;104;g38c0c685371_1_0"/>
          <p:cNvSpPr/>
          <p:nvPr/>
        </p:nvSpPr>
        <p:spPr>
          <a:xfrm>
            <a:off x="6280190" y="1809119"/>
            <a:ext cx="7008600" cy="708900"/>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000000"/>
              </a:buClr>
              <a:buSzPts val="4450"/>
              <a:buFont typeface="Inter"/>
              <a:buNone/>
            </a:pPr>
            <a:r>
              <a:rPr lang="en-US" sz="4450" b="1" i="0" u="none" strike="noStrike" cap="none">
                <a:solidFill>
                  <a:srgbClr val="000000"/>
                </a:solidFill>
                <a:latin typeface="Inter"/>
                <a:ea typeface="Inter"/>
                <a:cs typeface="Inter"/>
                <a:sym typeface="Inter"/>
              </a:rPr>
              <a:t>Παρουσίαση Μαθήματος</a:t>
            </a:r>
            <a:endParaRPr sz="4450" b="0" i="0" u="none" strike="noStrike" cap="none">
              <a:solidFill>
                <a:srgbClr val="000000"/>
              </a:solidFill>
              <a:latin typeface="Arial"/>
              <a:ea typeface="Arial"/>
              <a:cs typeface="Arial"/>
              <a:sym typeface="Arial"/>
            </a:endParaRPr>
          </a:p>
        </p:txBody>
      </p:sp>
      <p:sp>
        <p:nvSpPr>
          <p:cNvPr id="105" name="Google Shape;105;g38c0c685371_1_0"/>
          <p:cNvSpPr/>
          <p:nvPr/>
        </p:nvSpPr>
        <p:spPr>
          <a:xfrm>
            <a:off x="6280190" y="2858060"/>
            <a:ext cx="7556400" cy="3630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000000"/>
              </a:buClr>
              <a:buSzPts val="1750"/>
              <a:buFont typeface="Arial"/>
              <a:buNone/>
            </a:pPr>
            <a:endParaRPr sz="1750" b="0" i="0" u="none" strike="noStrike" cap="none">
              <a:solidFill>
                <a:srgbClr val="000000"/>
              </a:solidFill>
              <a:latin typeface="Arial"/>
              <a:ea typeface="Arial"/>
              <a:cs typeface="Arial"/>
              <a:sym typeface="Arial"/>
            </a:endParaRPr>
          </a:p>
        </p:txBody>
      </p:sp>
      <p:sp>
        <p:nvSpPr>
          <p:cNvPr id="106" name="Google Shape;106;g38c0c685371_1_0"/>
          <p:cNvSpPr/>
          <p:nvPr/>
        </p:nvSpPr>
        <p:spPr>
          <a:xfrm>
            <a:off x="6280190" y="3476113"/>
            <a:ext cx="7556400" cy="3630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000000"/>
              </a:buClr>
              <a:buSzPts val="1750"/>
              <a:buFont typeface="Arial"/>
              <a:buNone/>
            </a:pPr>
            <a:endParaRPr sz="1750" b="0" i="0" u="none" strike="noStrike" cap="none">
              <a:solidFill>
                <a:srgbClr val="000000"/>
              </a:solidFill>
              <a:latin typeface="Arial"/>
              <a:ea typeface="Arial"/>
              <a:cs typeface="Arial"/>
              <a:sym typeface="Arial"/>
            </a:endParaRPr>
          </a:p>
        </p:txBody>
      </p:sp>
      <p:sp>
        <p:nvSpPr>
          <p:cNvPr id="107" name="Google Shape;107;g38c0c685371_1_0"/>
          <p:cNvSpPr/>
          <p:nvPr/>
        </p:nvSpPr>
        <p:spPr>
          <a:xfrm>
            <a:off x="6280190" y="4179177"/>
            <a:ext cx="7556400" cy="1134000"/>
          </a:xfrm>
          <a:prstGeom prst="rect">
            <a:avLst/>
          </a:prstGeom>
          <a:noFill/>
          <a:ln>
            <a:noFill/>
          </a:ln>
        </p:spPr>
        <p:txBody>
          <a:bodyPr spcFirstLastPara="1" wrap="square" lIns="0" tIns="0" rIns="0" bIns="0" anchor="t" anchorCtr="0">
            <a:noAutofit/>
          </a:bodyPr>
          <a:lstStyle/>
          <a:p>
            <a:pPr marL="0" marR="0" lvl="0" indent="0" algn="l" rtl="0">
              <a:lnSpc>
                <a:spcPct val="125352"/>
              </a:lnSpc>
              <a:spcBef>
                <a:spcPts val="0"/>
              </a:spcBef>
              <a:spcAft>
                <a:spcPts val="0"/>
              </a:spcAft>
              <a:buClr>
                <a:srgbClr val="000000"/>
              </a:buClr>
              <a:buSzPts val="3550"/>
              <a:buFont typeface="Inter"/>
              <a:buNone/>
            </a:pPr>
            <a:r>
              <a:rPr lang="en-US" sz="3550" b="1" i="0" u="none" strike="noStrike" cap="none">
                <a:solidFill>
                  <a:srgbClr val="000000"/>
                </a:solidFill>
                <a:latin typeface="Inter"/>
                <a:ea typeface="Inter"/>
                <a:cs typeface="Inter"/>
                <a:sym typeface="Inter"/>
              </a:rPr>
              <a:t>Σχεδίαση Βιώσιμων και Ανθεκτικών Οικοσυστημάτων</a:t>
            </a:r>
            <a:endParaRPr sz="355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9">
          <a:extLst>
            <a:ext uri="{FF2B5EF4-FFF2-40B4-BE49-F238E27FC236}">
              <a16:creationId xmlns:a16="http://schemas.microsoft.com/office/drawing/2014/main" id="{B021003A-3BB8-59F5-5EAC-3E5D64B14B90}"/>
            </a:ext>
          </a:extLst>
        </p:cNvPr>
        <p:cNvGrpSpPr/>
        <p:nvPr/>
      </p:nvGrpSpPr>
      <p:grpSpPr>
        <a:xfrm>
          <a:off x="0" y="0"/>
          <a:ext cx="0" cy="0"/>
          <a:chOff x="0" y="0"/>
          <a:chExt cx="0" cy="0"/>
        </a:xfrm>
      </p:grpSpPr>
      <p:sp>
        <p:nvSpPr>
          <p:cNvPr id="150" name="Google Shape;150;p3">
            <a:extLst>
              <a:ext uri="{FF2B5EF4-FFF2-40B4-BE49-F238E27FC236}">
                <a16:creationId xmlns:a16="http://schemas.microsoft.com/office/drawing/2014/main" id="{F753FAF0-8293-8611-865E-3DCB26F6BEED}"/>
              </a:ext>
            </a:extLst>
          </p:cNvPr>
          <p:cNvSpPr/>
          <p:nvPr/>
        </p:nvSpPr>
        <p:spPr>
          <a:xfrm>
            <a:off x="771048" y="782241"/>
            <a:ext cx="7621255" cy="688419"/>
          </a:xfrm>
          <a:prstGeom prst="rect">
            <a:avLst/>
          </a:prstGeom>
          <a:noFill/>
          <a:ln>
            <a:noFill/>
          </a:ln>
        </p:spPr>
        <p:txBody>
          <a:bodyPr spcFirstLastPara="1" wrap="square" lIns="0" tIns="0" rIns="0" bIns="0" anchor="t" anchorCtr="0">
            <a:noAutofit/>
          </a:bodyPr>
          <a:lstStyle/>
          <a:p>
            <a:pPr marL="0" marR="0" lvl="0" indent="0" algn="l" rtl="0">
              <a:lnSpc>
                <a:spcPct val="125581"/>
              </a:lnSpc>
              <a:spcBef>
                <a:spcPts val="0"/>
              </a:spcBef>
              <a:spcAft>
                <a:spcPts val="0"/>
              </a:spcAft>
              <a:buClr>
                <a:srgbClr val="000000"/>
              </a:buClr>
              <a:buSzPts val="4300"/>
              <a:buFont typeface="Inter"/>
              <a:buNone/>
            </a:pPr>
            <a:r>
              <a:rPr lang="el-GR" sz="4300" b="1" dirty="0">
                <a:latin typeface="Inter"/>
                <a:ea typeface="Inter"/>
                <a:cs typeface="Inter"/>
                <a:sym typeface="Inter"/>
              </a:rPr>
              <a:t>Π</a:t>
            </a:r>
            <a:r>
              <a:rPr lang="el-GR" sz="4300" b="1" i="0" u="none" strike="noStrike" cap="none" dirty="0">
                <a:solidFill>
                  <a:srgbClr val="000000"/>
                </a:solidFill>
                <a:latin typeface="Inter"/>
                <a:ea typeface="Inter"/>
                <a:cs typeface="Inter"/>
                <a:sym typeface="Inter"/>
              </a:rPr>
              <a:t>οια είδη συστημάτων υπάρχουν;</a:t>
            </a:r>
            <a:endParaRPr sz="4300" b="0" i="0" u="none" strike="noStrike" cap="none" dirty="0">
              <a:solidFill>
                <a:srgbClr val="000000"/>
              </a:solidFill>
              <a:latin typeface="Arial"/>
              <a:ea typeface="Arial"/>
              <a:cs typeface="Arial"/>
              <a:sym typeface="Arial"/>
            </a:endParaRPr>
          </a:p>
        </p:txBody>
      </p:sp>
      <p:pic>
        <p:nvPicPr>
          <p:cNvPr id="151" name="Google Shape;151;p3" descr="preencoded.png">
            <a:extLst>
              <a:ext uri="{FF2B5EF4-FFF2-40B4-BE49-F238E27FC236}">
                <a16:creationId xmlns:a16="http://schemas.microsoft.com/office/drawing/2014/main" id="{C68BC1E5-3222-35BF-3352-41FA8442D891}"/>
              </a:ext>
            </a:extLst>
          </p:cNvPr>
          <p:cNvPicPr preferRelativeResize="0"/>
          <p:nvPr/>
        </p:nvPicPr>
        <p:blipFill rotWithShape="1">
          <a:blip r:embed="rId3">
            <a:alphaModFix/>
          </a:blip>
          <a:srcRect/>
          <a:stretch/>
        </p:blipFill>
        <p:spPr>
          <a:xfrm>
            <a:off x="-29505" y="2498420"/>
            <a:ext cx="4430435" cy="4198025"/>
          </a:xfrm>
          <a:prstGeom prst="rect">
            <a:avLst/>
          </a:prstGeom>
          <a:noFill/>
          <a:ln>
            <a:noFill/>
          </a:ln>
        </p:spPr>
      </p:pic>
      <p:sp>
        <p:nvSpPr>
          <p:cNvPr id="153" name="Google Shape;153;p3">
            <a:extLst>
              <a:ext uri="{FF2B5EF4-FFF2-40B4-BE49-F238E27FC236}">
                <a16:creationId xmlns:a16="http://schemas.microsoft.com/office/drawing/2014/main" id="{5371A050-5E7E-2CAF-F2FF-5AC1DEDC0EFA}"/>
              </a:ext>
            </a:extLst>
          </p:cNvPr>
          <p:cNvSpPr/>
          <p:nvPr/>
        </p:nvSpPr>
        <p:spPr>
          <a:xfrm>
            <a:off x="771049" y="6494621"/>
            <a:ext cx="30480" cy="704850"/>
          </a:xfrm>
          <a:prstGeom prst="rect">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3">
            <a:extLst>
              <a:ext uri="{FF2B5EF4-FFF2-40B4-BE49-F238E27FC236}">
                <a16:creationId xmlns:a16="http://schemas.microsoft.com/office/drawing/2014/main" id="{0E06B6DF-139B-0FAA-273E-254F558CCC74}"/>
              </a:ext>
            </a:extLst>
          </p:cNvPr>
          <p:cNvSpPr/>
          <p:nvPr/>
        </p:nvSpPr>
        <p:spPr>
          <a:xfrm>
            <a:off x="3863662" y="2068419"/>
            <a:ext cx="10586434" cy="1334047"/>
          </a:xfrm>
          <a:prstGeom prst="roundRect">
            <a:avLst>
              <a:gd name="adj" fmla="val 21832"/>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3">
            <a:extLst>
              <a:ext uri="{FF2B5EF4-FFF2-40B4-BE49-F238E27FC236}">
                <a16:creationId xmlns:a16="http://schemas.microsoft.com/office/drawing/2014/main" id="{509BB367-6676-2FF6-90BE-15A8D6A3E0CE}"/>
              </a:ext>
            </a:extLst>
          </p:cNvPr>
          <p:cNvSpPr/>
          <p:nvPr/>
        </p:nvSpPr>
        <p:spPr>
          <a:xfrm>
            <a:off x="3863068" y="2203634"/>
            <a:ext cx="10587028" cy="688500"/>
          </a:xfrm>
          <a:prstGeom prst="rect">
            <a:avLst/>
          </a:prstGeom>
          <a:noFill/>
          <a:ln>
            <a:noFill/>
          </a:ln>
        </p:spPr>
        <p:txBody>
          <a:bodyPr spcFirstLastPara="1" wrap="square" lIns="0" tIns="0" rIns="0" bIns="0" anchor="t" anchorCtr="0">
            <a:noAutofit/>
          </a:bodyPr>
          <a:lstStyle/>
          <a:p>
            <a:pPr lvl="0" algn="ctr">
              <a:lnSpc>
                <a:spcPct val="125581"/>
              </a:lnSpc>
              <a:buClr>
                <a:srgbClr val="272525"/>
              </a:buClr>
              <a:buSzPts val="2150"/>
            </a:pPr>
            <a:r>
              <a:rPr lang="el-GR" sz="2400" b="1" dirty="0"/>
              <a:t>Φυσικά Συστήματα</a:t>
            </a:r>
            <a:r>
              <a:rPr lang="en-US" sz="2400" b="1" dirty="0"/>
              <a:t>: </a:t>
            </a:r>
            <a:r>
              <a:rPr lang="el-GR" sz="2400" dirty="0"/>
              <a:t>συστήματα της φύσης – οικοσυστήματα, ροές νερού και ενέργειας, κλιματικοί κύκλοι, ακόμη και ο ίδιος ο ανθρώπινος οργανισμός..</a:t>
            </a:r>
            <a:endParaRPr sz="2150" b="0" i="0" u="none" strike="noStrike" cap="none" dirty="0">
              <a:solidFill>
                <a:srgbClr val="000000"/>
              </a:solidFill>
              <a:latin typeface="Arial"/>
              <a:ea typeface="Arial"/>
              <a:cs typeface="Arial"/>
              <a:sym typeface="Arial"/>
            </a:endParaRPr>
          </a:p>
        </p:txBody>
      </p:sp>
      <p:sp>
        <p:nvSpPr>
          <p:cNvPr id="157" name="Google Shape;157;p3">
            <a:extLst>
              <a:ext uri="{FF2B5EF4-FFF2-40B4-BE49-F238E27FC236}">
                <a16:creationId xmlns:a16="http://schemas.microsoft.com/office/drawing/2014/main" id="{A216E9B8-F5AC-B302-47AA-2120471387DF}"/>
              </a:ext>
            </a:extLst>
          </p:cNvPr>
          <p:cNvSpPr/>
          <p:nvPr/>
        </p:nvSpPr>
        <p:spPr>
          <a:xfrm>
            <a:off x="3882742" y="3537682"/>
            <a:ext cx="10586433" cy="1412784"/>
          </a:xfrm>
          <a:prstGeom prst="roundRect">
            <a:avLst>
              <a:gd name="adj" fmla="val 21832"/>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3">
            <a:extLst>
              <a:ext uri="{FF2B5EF4-FFF2-40B4-BE49-F238E27FC236}">
                <a16:creationId xmlns:a16="http://schemas.microsoft.com/office/drawing/2014/main" id="{0298DD5F-A721-7A96-09E3-CF28E5719869}"/>
              </a:ext>
            </a:extLst>
          </p:cNvPr>
          <p:cNvSpPr/>
          <p:nvPr/>
        </p:nvSpPr>
        <p:spPr>
          <a:xfrm>
            <a:off x="3863067" y="5273174"/>
            <a:ext cx="10586432" cy="1597365"/>
          </a:xfrm>
          <a:prstGeom prst="roundRect">
            <a:avLst>
              <a:gd name="adj" fmla="val 21759"/>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3">
            <a:extLst>
              <a:ext uri="{FF2B5EF4-FFF2-40B4-BE49-F238E27FC236}">
                <a16:creationId xmlns:a16="http://schemas.microsoft.com/office/drawing/2014/main" id="{A6DC9600-F0BA-7F73-DC98-791DECDEBE84}"/>
              </a:ext>
            </a:extLst>
          </p:cNvPr>
          <p:cNvSpPr/>
          <p:nvPr/>
        </p:nvSpPr>
        <p:spPr>
          <a:xfrm>
            <a:off x="3863068" y="5380467"/>
            <a:ext cx="10586431" cy="769809"/>
          </a:xfrm>
          <a:prstGeom prst="rect">
            <a:avLst/>
          </a:prstGeom>
          <a:noFill/>
          <a:ln>
            <a:noFill/>
          </a:ln>
        </p:spPr>
        <p:txBody>
          <a:bodyPr spcFirstLastPara="1" wrap="square" lIns="0" tIns="0" rIns="0" bIns="0" anchor="t" anchorCtr="0">
            <a:noAutofit/>
          </a:bodyPr>
          <a:lstStyle/>
          <a:p>
            <a:pPr lvl="0" algn="ctr">
              <a:lnSpc>
                <a:spcPct val="125581"/>
              </a:lnSpc>
              <a:buClr>
                <a:srgbClr val="272525"/>
              </a:buClr>
              <a:buSzPts val="2150"/>
            </a:pPr>
            <a:r>
              <a:rPr lang="el-GR" sz="2400" b="1" dirty="0"/>
              <a:t>Τεχνολογικά Συστήματα</a:t>
            </a:r>
            <a:r>
              <a:rPr lang="en-US" sz="2400" dirty="0"/>
              <a:t>:</a:t>
            </a:r>
            <a:r>
              <a:rPr lang="el-GR" sz="2400" dirty="0"/>
              <a:t>Τεχνολογικές υποδομές και τα ψηφιακά δίκτυα που υποστηρίζουν τη ζωή μας — από τα δίκτυα ενέργειας και μεταφορών μέχρι τα κοινωνικά μέσα και τους αλγορίθμους.</a:t>
            </a:r>
            <a:endParaRPr sz="2150" b="0" i="0" u="none" strike="noStrike" cap="none" dirty="0">
              <a:solidFill>
                <a:srgbClr val="000000"/>
              </a:solidFill>
              <a:latin typeface="Arial"/>
              <a:ea typeface="Arial"/>
              <a:cs typeface="Arial"/>
              <a:sym typeface="Arial"/>
            </a:endParaRPr>
          </a:p>
        </p:txBody>
      </p:sp>
      <p:sp>
        <p:nvSpPr>
          <p:cNvPr id="162" name="Google Shape;162;p3">
            <a:extLst>
              <a:ext uri="{FF2B5EF4-FFF2-40B4-BE49-F238E27FC236}">
                <a16:creationId xmlns:a16="http://schemas.microsoft.com/office/drawing/2014/main" id="{390262D0-4E5C-0013-F7EB-4EF0FE11C6FB}"/>
              </a:ext>
            </a:extLst>
          </p:cNvPr>
          <p:cNvSpPr/>
          <p:nvPr/>
        </p:nvSpPr>
        <p:spPr>
          <a:xfrm>
            <a:off x="7001828" y="4950465"/>
            <a:ext cx="2980500" cy="1409700"/>
          </a:xfrm>
          <a:prstGeom prst="rect">
            <a:avLst/>
          </a:prstGeom>
          <a:noFill/>
          <a:ln>
            <a:noFill/>
          </a:ln>
        </p:spPr>
        <p:txBody>
          <a:bodyPr spcFirstLastPara="1" wrap="square" lIns="0" tIns="0" rIns="0" bIns="0" anchor="t" anchorCtr="0">
            <a:noAutofit/>
          </a:bodyPr>
          <a:lstStyle/>
          <a:p>
            <a:pPr marL="0" marR="0" lvl="0" indent="0" algn="ctr" rtl="0">
              <a:lnSpc>
                <a:spcPct val="161764"/>
              </a:lnSpc>
              <a:spcBef>
                <a:spcPts val="0"/>
              </a:spcBef>
              <a:spcAft>
                <a:spcPts val="0"/>
              </a:spcAft>
              <a:buClr>
                <a:srgbClr val="272525"/>
              </a:buClr>
              <a:buSzPts val="1700"/>
              <a:buFont typeface="Inter"/>
              <a:buNone/>
            </a:pPr>
            <a:endParaRPr sz="1700" b="0" i="0" u="none" strike="noStrike" cap="none" dirty="0">
              <a:solidFill>
                <a:srgbClr val="000000"/>
              </a:solidFill>
              <a:latin typeface="Arial"/>
              <a:ea typeface="Arial"/>
              <a:cs typeface="Arial"/>
              <a:sym typeface="Arial"/>
            </a:endParaRPr>
          </a:p>
        </p:txBody>
      </p:sp>
      <p:sp>
        <p:nvSpPr>
          <p:cNvPr id="2" name="Google Shape;158;p3">
            <a:extLst>
              <a:ext uri="{FF2B5EF4-FFF2-40B4-BE49-F238E27FC236}">
                <a16:creationId xmlns:a16="http://schemas.microsoft.com/office/drawing/2014/main" id="{6A989AC0-D6AF-C7F9-306F-36623DD8D2F9}"/>
              </a:ext>
            </a:extLst>
          </p:cNvPr>
          <p:cNvSpPr/>
          <p:nvPr/>
        </p:nvSpPr>
        <p:spPr>
          <a:xfrm>
            <a:off x="3476702" y="3832467"/>
            <a:ext cx="10709186" cy="769809"/>
          </a:xfrm>
          <a:prstGeom prst="rect">
            <a:avLst/>
          </a:prstGeom>
          <a:noFill/>
          <a:ln>
            <a:noFill/>
          </a:ln>
        </p:spPr>
        <p:txBody>
          <a:bodyPr spcFirstLastPara="1" wrap="square" lIns="0" tIns="0" rIns="0" bIns="0" anchor="t" anchorCtr="0">
            <a:noAutofit/>
          </a:bodyPr>
          <a:lstStyle/>
          <a:p>
            <a:pPr lvl="0" algn="ctr">
              <a:lnSpc>
                <a:spcPct val="125581"/>
              </a:lnSpc>
              <a:buClr>
                <a:srgbClr val="272525"/>
              </a:buClr>
              <a:buSzPts val="2150"/>
            </a:pPr>
            <a:r>
              <a:rPr lang="el-GR" sz="2400" b="1" dirty="0"/>
              <a:t>Κοινωνικά Συστήματα</a:t>
            </a:r>
            <a:r>
              <a:rPr lang="en-US" sz="2400" dirty="0"/>
              <a:t>: </a:t>
            </a:r>
            <a:r>
              <a:rPr lang="el-GR" sz="2400" dirty="0"/>
              <a:t>Περιλαμβάνουν τις ανθρώπινες κοινότητες, τους θεσμούς, τους πολιτισμούς, τις οικονομίες.</a:t>
            </a:r>
            <a:endParaRPr sz="215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735126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9">
          <a:extLst>
            <a:ext uri="{FF2B5EF4-FFF2-40B4-BE49-F238E27FC236}">
              <a16:creationId xmlns:a16="http://schemas.microsoft.com/office/drawing/2014/main" id="{4789A6D6-A0FF-F6CA-315B-BC2DA25E0A66}"/>
            </a:ext>
          </a:extLst>
        </p:cNvPr>
        <p:cNvGrpSpPr/>
        <p:nvPr/>
      </p:nvGrpSpPr>
      <p:grpSpPr>
        <a:xfrm>
          <a:off x="0" y="0"/>
          <a:ext cx="0" cy="0"/>
          <a:chOff x="0" y="0"/>
          <a:chExt cx="0" cy="0"/>
        </a:xfrm>
      </p:grpSpPr>
      <p:sp>
        <p:nvSpPr>
          <p:cNvPr id="150" name="Google Shape;150;p3">
            <a:extLst>
              <a:ext uri="{FF2B5EF4-FFF2-40B4-BE49-F238E27FC236}">
                <a16:creationId xmlns:a16="http://schemas.microsoft.com/office/drawing/2014/main" id="{EBF8AB77-0170-B994-B832-D4CA4D34A297}"/>
              </a:ext>
            </a:extLst>
          </p:cNvPr>
          <p:cNvSpPr/>
          <p:nvPr/>
        </p:nvSpPr>
        <p:spPr>
          <a:xfrm>
            <a:off x="771048" y="782241"/>
            <a:ext cx="9750991" cy="688419"/>
          </a:xfrm>
          <a:prstGeom prst="rect">
            <a:avLst/>
          </a:prstGeom>
          <a:noFill/>
          <a:ln>
            <a:noFill/>
          </a:ln>
        </p:spPr>
        <p:txBody>
          <a:bodyPr spcFirstLastPara="1" wrap="square" lIns="0" tIns="0" rIns="0" bIns="0" anchor="t" anchorCtr="0">
            <a:noAutofit/>
          </a:bodyPr>
          <a:lstStyle/>
          <a:p>
            <a:pPr marL="0" marR="0" lvl="0" indent="0" algn="l" rtl="0">
              <a:lnSpc>
                <a:spcPct val="125581"/>
              </a:lnSpc>
              <a:spcBef>
                <a:spcPts val="0"/>
              </a:spcBef>
              <a:spcAft>
                <a:spcPts val="0"/>
              </a:spcAft>
              <a:buClr>
                <a:srgbClr val="000000"/>
              </a:buClr>
              <a:buSzPts val="4300"/>
              <a:buFont typeface="Inter"/>
              <a:buNone/>
            </a:pPr>
            <a:r>
              <a:rPr lang="el-GR" sz="4300" b="1" i="0" u="none" strike="noStrike" cap="none" dirty="0">
                <a:solidFill>
                  <a:srgbClr val="000000"/>
                </a:solidFill>
                <a:latin typeface="Inter"/>
                <a:ea typeface="Inter"/>
                <a:cs typeface="Inter"/>
                <a:sym typeface="Inter"/>
              </a:rPr>
              <a:t>Αλληλε</a:t>
            </a:r>
            <a:r>
              <a:rPr lang="el-GR" sz="4300" b="1" dirty="0">
                <a:latin typeface="Inter"/>
                <a:ea typeface="Inter"/>
                <a:cs typeface="Inter"/>
                <a:sym typeface="Inter"/>
              </a:rPr>
              <a:t>ξάρτηση και </a:t>
            </a:r>
            <a:r>
              <a:rPr lang="el-GR" sz="4300" b="1" dirty="0" err="1">
                <a:latin typeface="Inter"/>
                <a:ea typeface="Inter"/>
                <a:cs typeface="Inter"/>
                <a:sym typeface="Inter"/>
              </a:rPr>
              <a:t>Υβριδικότητα</a:t>
            </a:r>
            <a:endParaRPr sz="4300" b="0" i="0" u="none" strike="noStrike" cap="none" dirty="0">
              <a:solidFill>
                <a:srgbClr val="000000"/>
              </a:solidFill>
              <a:latin typeface="Arial"/>
              <a:ea typeface="Arial"/>
              <a:cs typeface="Arial"/>
              <a:sym typeface="Arial"/>
            </a:endParaRPr>
          </a:p>
        </p:txBody>
      </p:sp>
      <p:sp>
        <p:nvSpPr>
          <p:cNvPr id="153" name="Google Shape;153;p3">
            <a:extLst>
              <a:ext uri="{FF2B5EF4-FFF2-40B4-BE49-F238E27FC236}">
                <a16:creationId xmlns:a16="http://schemas.microsoft.com/office/drawing/2014/main" id="{CE8DACA9-1BE4-90B4-63AE-78989C0A8F86}"/>
              </a:ext>
            </a:extLst>
          </p:cNvPr>
          <p:cNvSpPr/>
          <p:nvPr/>
        </p:nvSpPr>
        <p:spPr>
          <a:xfrm>
            <a:off x="771049" y="6494621"/>
            <a:ext cx="30480" cy="704850"/>
          </a:xfrm>
          <a:prstGeom prst="rect">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3">
            <a:extLst>
              <a:ext uri="{FF2B5EF4-FFF2-40B4-BE49-F238E27FC236}">
                <a16:creationId xmlns:a16="http://schemas.microsoft.com/office/drawing/2014/main" id="{445CE374-FEE0-F401-1CB1-7653EC9B66DE}"/>
              </a:ext>
            </a:extLst>
          </p:cNvPr>
          <p:cNvSpPr/>
          <p:nvPr/>
        </p:nvSpPr>
        <p:spPr>
          <a:xfrm>
            <a:off x="7001828" y="4950465"/>
            <a:ext cx="2980500" cy="1409700"/>
          </a:xfrm>
          <a:prstGeom prst="rect">
            <a:avLst/>
          </a:prstGeom>
          <a:noFill/>
          <a:ln>
            <a:noFill/>
          </a:ln>
        </p:spPr>
        <p:txBody>
          <a:bodyPr spcFirstLastPara="1" wrap="square" lIns="0" tIns="0" rIns="0" bIns="0" anchor="t" anchorCtr="0">
            <a:noAutofit/>
          </a:bodyPr>
          <a:lstStyle/>
          <a:p>
            <a:pPr marL="0" marR="0" lvl="0" indent="0" algn="ctr" rtl="0">
              <a:lnSpc>
                <a:spcPct val="161764"/>
              </a:lnSpc>
              <a:spcBef>
                <a:spcPts val="0"/>
              </a:spcBef>
              <a:spcAft>
                <a:spcPts val="0"/>
              </a:spcAft>
              <a:buClr>
                <a:srgbClr val="272525"/>
              </a:buClr>
              <a:buSzPts val="1700"/>
              <a:buFont typeface="Inter"/>
              <a:buNone/>
            </a:pPr>
            <a:endParaRPr sz="1700" b="0" i="0" u="none" strike="noStrike" cap="none" dirty="0">
              <a:solidFill>
                <a:srgbClr val="000000"/>
              </a:solidFill>
              <a:latin typeface="Arial"/>
              <a:ea typeface="Arial"/>
              <a:cs typeface="Arial"/>
              <a:sym typeface="Arial"/>
            </a:endParaRPr>
          </a:p>
        </p:txBody>
      </p:sp>
      <p:graphicFrame>
        <p:nvGraphicFramePr>
          <p:cNvPr id="3" name="Table 2">
            <a:extLst>
              <a:ext uri="{FF2B5EF4-FFF2-40B4-BE49-F238E27FC236}">
                <a16:creationId xmlns:a16="http://schemas.microsoft.com/office/drawing/2014/main" id="{D811180C-12B0-6C64-EB8D-1F1FF883423E}"/>
              </a:ext>
            </a:extLst>
          </p:cNvPr>
          <p:cNvGraphicFramePr>
            <a:graphicFrameLocks noGrp="1"/>
          </p:cNvGraphicFramePr>
          <p:nvPr>
            <p:extLst>
              <p:ext uri="{D42A27DB-BD31-4B8C-83A1-F6EECF244321}">
                <p14:modId xmlns:p14="http://schemas.microsoft.com/office/powerpoint/2010/main" val="1418007359"/>
              </p:ext>
            </p:extLst>
          </p:nvPr>
        </p:nvGraphicFramePr>
        <p:xfrm>
          <a:off x="7770683" y="1609859"/>
          <a:ext cx="6768276" cy="6314457"/>
        </p:xfrm>
        <a:graphic>
          <a:graphicData uri="http://schemas.openxmlformats.org/drawingml/2006/table">
            <a:tbl>
              <a:tblPr/>
              <a:tblGrid>
                <a:gridCol w="2256092">
                  <a:extLst>
                    <a:ext uri="{9D8B030D-6E8A-4147-A177-3AD203B41FA5}">
                      <a16:colId xmlns:a16="http://schemas.microsoft.com/office/drawing/2014/main" val="2850564710"/>
                    </a:ext>
                  </a:extLst>
                </a:gridCol>
                <a:gridCol w="2256092">
                  <a:extLst>
                    <a:ext uri="{9D8B030D-6E8A-4147-A177-3AD203B41FA5}">
                      <a16:colId xmlns:a16="http://schemas.microsoft.com/office/drawing/2014/main" val="2684425409"/>
                    </a:ext>
                  </a:extLst>
                </a:gridCol>
                <a:gridCol w="2256092">
                  <a:extLst>
                    <a:ext uri="{9D8B030D-6E8A-4147-A177-3AD203B41FA5}">
                      <a16:colId xmlns:a16="http://schemas.microsoft.com/office/drawing/2014/main" val="3575330848"/>
                    </a:ext>
                  </a:extLst>
                </a:gridCol>
              </a:tblGrid>
              <a:tr h="553737">
                <a:tc>
                  <a:txBody>
                    <a:bodyPr/>
                    <a:lstStyle/>
                    <a:p>
                      <a:pPr>
                        <a:buNone/>
                      </a:pPr>
                      <a:r>
                        <a:rPr lang="el-GR" sz="2400">
                          <a:solidFill>
                            <a:srgbClr val="0070C0"/>
                          </a:solidFill>
                        </a:rPr>
                        <a:t>Επίπεδο</a:t>
                      </a:r>
                    </a:p>
                  </a:txBody>
                  <a:tcPr anchor="ctr">
                    <a:lnL>
                      <a:noFill/>
                    </a:lnL>
                    <a:lnR>
                      <a:noFill/>
                    </a:lnR>
                    <a:lnT>
                      <a:noFill/>
                    </a:lnT>
                    <a:lnB>
                      <a:noFill/>
                    </a:lnB>
                    <a:noFill/>
                  </a:tcPr>
                </a:tc>
                <a:tc>
                  <a:txBody>
                    <a:bodyPr/>
                    <a:lstStyle/>
                    <a:p>
                      <a:pPr>
                        <a:buNone/>
                      </a:pPr>
                      <a:r>
                        <a:rPr lang="el-GR" sz="2400">
                          <a:solidFill>
                            <a:srgbClr val="0070C0"/>
                          </a:solidFill>
                        </a:rPr>
                        <a:t>Περιεχόμενο</a:t>
                      </a:r>
                    </a:p>
                  </a:txBody>
                  <a:tcPr anchor="ctr">
                    <a:lnL>
                      <a:noFill/>
                    </a:lnL>
                    <a:lnR>
                      <a:noFill/>
                    </a:lnR>
                    <a:lnT>
                      <a:noFill/>
                    </a:lnT>
                    <a:lnB>
                      <a:noFill/>
                    </a:lnB>
                    <a:noFill/>
                  </a:tcPr>
                </a:tc>
                <a:tc>
                  <a:txBody>
                    <a:bodyPr/>
                    <a:lstStyle/>
                    <a:p>
                      <a:pPr>
                        <a:buNone/>
                      </a:pPr>
                      <a:r>
                        <a:rPr lang="el-GR" sz="2400" dirty="0">
                          <a:solidFill>
                            <a:srgbClr val="0070C0"/>
                          </a:solidFill>
                        </a:rPr>
                        <a:t>Ρόλος</a:t>
                      </a:r>
                    </a:p>
                  </a:txBody>
                  <a:tcPr anchor="ctr">
                    <a:lnL>
                      <a:noFill/>
                    </a:lnL>
                    <a:lnR>
                      <a:noFill/>
                    </a:lnR>
                    <a:lnT>
                      <a:noFill/>
                    </a:lnT>
                    <a:lnB>
                      <a:noFill/>
                    </a:lnB>
                    <a:noFill/>
                  </a:tcPr>
                </a:tc>
                <a:extLst>
                  <a:ext uri="{0D108BD9-81ED-4DB2-BD59-A6C34878D82A}">
                    <a16:rowId xmlns:a16="http://schemas.microsoft.com/office/drawing/2014/main" val="533668035"/>
                  </a:ext>
                </a:extLst>
              </a:tr>
              <a:tr h="1267827">
                <a:tc>
                  <a:txBody>
                    <a:bodyPr/>
                    <a:lstStyle/>
                    <a:p>
                      <a:pPr>
                        <a:buNone/>
                      </a:pPr>
                      <a:r>
                        <a:rPr lang="el-GR" sz="2400" b="1" dirty="0"/>
                        <a:t>Φυσικό</a:t>
                      </a:r>
                      <a:endParaRPr lang="el-GR" sz="2400" dirty="0"/>
                    </a:p>
                  </a:txBody>
                  <a:tcPr anchor="ctr">
                    <a:lnL>
                      <a:noFill/>
                    </a:lnL>
                    <a:lnR>
                      <a:noFill/>
                    </a:lnR>
                    <a:lnT>
                      <a:noFill/>
                    </a:lnT>
                    <a:lnB>
                      <a:noFill/>
                    </a:lnB>
                    <a:noFill/>
                  </a:tcPr>
                </a:tc>
                <a:tc>
                  <a:txBody>
                    <a:bodyPr/>
                    <a:lstStyle/>
                    <a:p>
                      <a:pPr>
                        <a:buNone/>
                      </a:pPr>
                      <a:r>
                        <a:rPr lang="el-GR" sz="2400" dirty="0"/>
                        <a:t>Πόροι, ενέργεια, οικολογικά όρια, γη, νερό, υλικά</a:t>
                      </a:r>
                    </a:p>
                  </a:txBody>
                  <a:tcPr anchor="ctr">
                    <a:lnL>
                      <a:noFill/>
                    </a:lnL>
                    <a:lnR>
                      <a:noFill/>
                    </a:lnR>
                    <a:lnT>
                      <a:noFill/>
                    </a:lnT>
                    <a:lnB>
                      <a:noFill/>
                    </a:lnB>
                    <a:noFill/>
                  </a:tcPr>
                </a:tc>
                <a:tc>
                  <a:txBody>
                    <a:bodyPr/>
                    <a:lstStyle/>
                    <a:p>
                      <a:pPr>
                        <a:buNone/>
                      </a:pPr>
                      <a:r>
                        <a:rPr lang="el-GR" sz="2400"/>
                        <a:t>Παρέχει το πλαίσιο της ζωής και τις βασικές ροές</a:t>
                      </a:r>
                    </a:p>
                  </a:txBody>
                  <a:tcPr anchor="ctr">
                    <a:lnL>
                      <a:noFill/>
                    </a:lnL>
                    <a:lnR>
                      <a:noFill/>
                    </a:lnR>
                    <a:lnT>
                      <a:noFill/>
                    </a:lnT>
                    <a:lnB>
                      <a:noFill/>
                    </a:lnB>
                    <a:noFill/>
                  </a:tcPr>
                </a:tc>
                <a:extLst>
                  <a:ext uri="{0D108BD9-81ED-4DB2-BD59-A6C34878D82A}">
                    <a16:rowId xmlns:a16="http://schemas.microsoft.com/office/drawing/2014/main" val="186894275"/>
                  </a:ext>
                </a:extLst>
              </a:tr>
              <a:tr h="1267827">
                <a:tc>
                  <a:txBody>
                    <a:bodyPr/>
                    <a:lstStyle/>
                    <a:p>
                      <a:pPr>
                        <a:buNone/>
                      </a:pPr>
                      <a:r>
                        <a:rPr lang="el-GR" sz="2400" b="1"/>
                        <a:t>Κοινωνικό</a:t>
                      </a:r>
                      <a:endParaRPr lang="el-GR" sz="2400"/>
                    </a:p>
                  </a:txBody>
                  <a:tcPr anchor="ctr">
                    <a:lnL>
                      <a:noFill/>
                    </a:lnL>
                    <a:lnR>
                      <a:noFill/>
                    </a:lnR>
                    <a:lnT>
                      <a:noFill/>
                    </a:lnT>
                    <a:lnB>
                      <a:noFill/>
                    </a:lnB>
                    <a:noFill/>
                  </a:tcPr>
                </a:tc>
                <a:tc>
                  <a:txBody>
                    <a:bodyPr/>
                    <a:lstStyle/>
                    <a:p>
                      <a:pPr>
                        <a:buNone/>
                      </a:pPr>
                      <a:r>
                        <a:rPr lang="el-GR" sz="2400"/>
                        <a:t>Άνθρωποι, αξίες, σχέσεις, κοινότητες, κουλτούρες</a:t>
                      </a:r>
                    </a:p>
                  </a:txBody>
                  <a:tcPr anchor="ctr">
                    <a:lnL>
                      <a:noFill/>
                    </a:lnL>
                    <a:lnR>
                      <a:noFill/>
                    </a:lnR>
                    <a:lnT>
                      <a:noFill/>
                    </a:lnT>
                    <a:lnB>
                      <a:noFill/>
                    </a:lnB>
                    <a:noFill/>
                  </a:tcPr>
                </a:tc>
                <a:tc>
                  <a:txBody>
                    <a:bodyPr/>
                    <a:lstStyle/>
                    <a:p>
                      <a:pPr>
                        <a:buNone/>
                      </a:pPr>
                      <a:r>
                        <a:rPr lang="el-GR" sz="2400"/>
                        <a:t>Προσδίδει νόημα, ταυτότητα και σκοπό</a:t>
                      </a:r>
                    </a:p>
                  </a:txBody>
                  <a:tcPr anchor="ctr">
                    <a:lnL>
                      <a:noFill/>
                    </a:lnL>
                    <a:lnR>
                      <a:noFill/>
                    </a:lnR>
                    <a:lnT>
                      <a:noFill/>
                    </a:lnT>
                    <a:lnB>
                      <a:noFill/>
                    </a:lnB>
                    <a:noFill/>
                  </a:tcPr>
                </a:tc>
                <a:extLst>
                  <a:ext uri="{0D108BD9-81ED-4DB2-BD59-A6C34878D82A}">
                    <a16:rowId xmlns:a16="http://schemas.microsoft.com/office/drawing/2014/main" val="2110380145"/>
                  </a:ext>
                </a:extLst>
              </a:tr>
              <a:tr h="1657928">
                <a:tc>
                  <a:txBody>
                    <a:bodyPr/>
                    <a:lstStyle/>
                    <a:p>
                      <a:pPr>
                        <a:buNone/>
                      </a:pPr>
                      <a:r>
                        <a:rPr lang="el-GR" sz="2400" b="1"/>
                        <a:t>Τεχνολογικό</a:t>
                      </a:r>
                      <a:endParaRPr lang="el-GR" sz="2400"/>
                    </a:p>
                  </a:txBody>
                  <a:tcPr anchor="ctr">
                    <a:lnL>
                      <a:noFill/>
                    </a:lnL>
                    <a:lnR>
                      <a:noFill/>
                    </a:lnR>
                    <a:lnT>
                      <a:noFill/>
                    </a:lnT>
                    <a:lnB>
                      <a:noFill/>
                    </a:lnB>
                    <a:noFill/>
                  </a:tcPr>
                </a:tc>
                <a:tc>
                  <a:txBody>
                    <a:bodyPr/>
                    <a:lstStyle/>
                    <a:p>
                      <a:pPr>
                        <a:buNone/>
                      </a:pPr>
                      <a:r>
                        <a:rPr lang="el-GR" sz="2400"/>
                        <a:t>Δίκτυα, δεδομένα, υποδομές, εργαλεία, πληροφοριακά συστήματα</a:t>
                      </a:r>
                    </a:p>
                  </a:txBody>
                  <a:tcPr anchor="ctr">
                    <a:lnL>
                      <a:noFill/>
                    </a:lnL>
                    <a:lnR>
                      <a:noFill/>
                    </a:lnR>
                    <a:lnT>
                      <a:noFill/>
                    </a:lnT>
                    <a:lnB>
                      <a:noFill/>
                    </a:lnB>
                    <a:noFill/>
                  </a:tcPr>
                </a:tc>
                <a:tc>
                  <a:txBody>
                    <a:bodyPr/>
                    <a:lstStyle/>
                    <a:p>
                      <a:pPr>
                        <a:buNone/>
                      </a:pPr>
                      <a:r>
                        <a:rPr lang="el-GR" sz="2400" dirty="0"/>
                        <a:t>Οργανώνει, συντονίζει και ενισχύει τη δράση</a:t>
                      </a:r>
                    </a:p>
                  </a:txBody>
                  <a:tcPr anchor="ctr">
                    <a:lnL>
                      <a:noFill/>
                    </a:lnL>
                    <a:lnR>
                      <a:noFill/>
                    </a:lnR>
                    <a:lnT>
                      <a:noFill/>
                    </a:lnT>
                    <a:lnB>
                      <a:noFill/>
                    </a:lnB>
                    <a:noFill/>
                  </a:tcPr>
                </a:tc>
                <a:extLst>
                  <a:ext uri="{0D108BD9-81ED-4DB2-BD59-A6C34878D82A}">
                    <a16:rowId xmlns:a16="http://schemas.microsoft.com/office/drawing/2014/main" val="3283174198"/>
                  </a:ext>
                </a:extLst>
              </a:tr>
            </a:tbl>
          </a:graphicData>
        </a:graphic>
      </p:graphicFrame>
      <p:sp>
        <p:nvSpPr>
          <p:cNvPr id="6" name="TextBox 5">
            <a:extLst>
              <a:ext uri="{FF2B5EF4-FFF2-40B4-BE49-F238E27FC236}">
                <a16:creationId xmlns:a16="http://schemas.microsoft.com/office/drawing/2014/main" id="{9B44F4CD-3F6E-0E55-561D-321240EC3DAB}"/>
              </a:ext>
            </a:extLst>
          </p:cNvPr>
          <p:cNvSpPr txBox="1"/>
          <p:nvPr/>
        </p:nvSpPr>
        <p:spPr>
          <a:xfrm>
            <a:off x="296214" y="2013815"/>
            <a:ext cx="7315200" cy="6001643"/>
          </a:xfrm>
          <a:prstGeom prst="rect">
            <a:avLst/>
          </a:prstGeom>
          <a:noFill/>
        </p:spPr>
        <p:txBody>
          <a:bodyPr wrap="square">
            <a:spAutoFit/>
          </a:bodyPr>
          <a:lstStyle/>
          <a:p>
            <a:pPr marL="342900" indent="-342900">
              <a:buFont typeface="Arial" panose="020B0604020202020204" pitchFamily="34" charset="0"/>
              <a:buChar char="•"/>
            </a:pPr>
            <a:r>
              <a:rPr lang="el-GR" sz="2400" dirty="0"/>
              <a:t>Τα φυσικά, κοινωνικά και τεχνολογικά συστήματα δεν υπάρχουν ανεξάρτητα· συνυφαίνονται σε ένα </a:t>
            </a:r>
            <a:r>
              <a:rPr lang="el-GR" sz="2400" b="1" dirty="0"/>
              <a:t>υβριδικό οικοσύστημα συνεχών ροών και αλληλεπιδράσεων.</a:t>
            </a:r>
          </a:p>
          <a:p>
            <a:endParaRPr lang="el-GR" sz="2400" dirty="0"/>
          </a:p>
          <a:p>
            <a:pPr marL="342900" indent="-342900">
              <a:buFont typeface="Arial" panose="020B0604020202020204" pitchFamily="34" charset="0"/>
              <a:buChar char="•"/>
            </a:pPr>
            <a:r>
              <a:rPr lang="el-GR" sz="2400" dirty="0"/>
              <a:t>Το φυσικό επίπεδο παρέχει το πλαίσιο της ζωής· το κοινωνικό δίνει νόημα και σκοπό· το τεχνολογικό οργανώνει και συντονίζει τη δράση.</a:t>
            </a:r>
          </a:p>
          <a:p>
            <a:endParaRPr lang="el-GR" sz="2400" dirty="0"/>
          </a:p>
          <a:p>
            <a:pPr marL="342900" indent="-342900">
              <a:buFont typeface="Arial" panose="020B0604020202020204" pitchFamily="34" charset="0"/>
              <a:buChar char="•"/>
            </a:pPr>
            <a:r>
              <a:rPr lang="el-GR" sz="2400" dirty="0"/>
              <a:t>Κάθε σχεδιαστική παρέμβαση — από ένα προϊόν έως μια πόλη — πρέπει </a:t>
            </a:r>
            <a:r>
              <a:rPr lang="el-GR" sz="2400" b="1" dirty="0"/>
              <a:t>να ισορροπεί και τα τρία επίπεδα</a:t>
            </a:r>
            <a:r>
              <a:rPr lang="el-GR" sz="2400" dirty="0"/>
              <a:t> για να είναι βιώσιμη και ανθεκτική.</a:t>
            </a:r>
          </a:p>
          <a:p>
            <a:endParaRPr lang="el-GR" sz="2400" dirty="0"/>
          </a:p>
          <a:p>
            <a:pPr marL="342900" indent="-342900">
              <a:buFont typeface="Arial" panose="020B0604020202020204" pitchFamily="34" charset="0"/>
              <a:buChar char="•"/>
            </a:pPr>
            <a:r>
              <a:rPr lang="el-GR" sz="2400" dirty="0"/>
              <a:t>Η συστημική σχεδίαση δεν εστιάζει μόνο σε λύσεις, αλλά στη </a:t>
            </a:r>
            <a:r>
              <a:rPr lang="el-GR" sz="2400" b="1" dirty="0"/>
              <a:t>φροντίδα των σχέσεων ανάμεσα σε ανθρώπους, φύση και τεχνολογία.</a:t>
            </a:r>
            <a:endParaRPr lang="en-GB" sz="2400" b="1" dirty="0"/>
          </a:p>
        </p:txBody>
      </p:sp>
    </p:spTree>
    <p:extLst>
      <p:ext uri="{BB962C8B-B14F-4D97-AF65-F5344CB8AC3E}">
        <p14:creationId xmlns:p14="http://schemas.microsoft.com/office/powerpoint/2010/main" val="42180868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9">
          <a:extLst>
            <a:ext uri="{FF2B5EF4-FFF2-40B4-BE49-F238E27FC236}">
              <a16:creationId xmlns:a16="http://schemas.microsoft.com/office/drawing/2014/main" id="{926A8874-278C-FBD9-FE7C-23E5F3E37502}"/>
            </a:ext>
          </a:extLst>
        </p:cNvPr>
        <p:cNvGrpSpPr/>
        <p:nvPr/>
      </p:nvGrpSpPr>
      <p:grpSpPr>
        <a:xfrm>
          <a:off x="0" y="0"/>
          <a:ext cx="0" cy="0"/>
          <a:chOff x="0" y="0"/>
          <a:chExt cx="0" cy="0"/>
        </a:xfrm>
      </p:grpSpPr>
      <p:sp>
        <p:nvSpPr>
          <p:cNvPr id="150" name="Google Shape;150;p3">
            <a:extLst>
              <a:ext uri="{FF2B5EF4-FFF2-40B4-BE49-F238E27FC236}">
                <a16:creationId xmlns:a16="http://schemas.microsoft.com/office/drawing/2014/main" id="{69B36749-386D-8EA7-E093-C2A4E9F7578E}"/>
              </a:ext>
            </a:extLst>
          </p:cNvPr>
          <p:cNvSpPr/>
          <p:nvPr/>
        </p:nvSpPr>
        <p:spPr>
          <a:xfrm>
            <a:off x="771048" y="782241"/>
            <a:ext cx="13035104" cy="688419"/>
          </a:xfrm>
          <a:prstGeom prst="rect">
            <a:avLst/>
          </a:prstGeom>
          <a:noFill/>
          <a:ln>
            <a:noFill/>
          </a:ln>
        </p:spPr>
        <p:txBody>
          <a:bodyPr spcFirstLastPara="1" wrap="square" lIns="0" tIns="0" rIns="0" bIns="0" anchor="t" anchorCtr="0">
            <a:noAutofit/>
          </a:bodyPr>
          <a:lstStyle/>
          <a:p>
            <a:pPr marL="0" marR="0" lvl="0" indent="0" algn="l" rtl="0">
              <a:lnSpc>
                <a:spcPct val="125581"/>
              </a:lnSpc>
              <a:spcBef>
                <a:spcPts val="0"/>
              </a:spcBef>
              <a:spcAft>
                <a:spcPts val="0"/>
              </a:spcAft>
              <a:buClr>
                <a:srgbClr val="000000"/>
              </a:buClr>
              <a:buSzPts val="4300"/>
              <a:buFont typeface="Inter"/>
              <a:buNone/>
            </a:pPr>
            <a:r>
              <a:rPr lang="el-GR" sz="4300" b="1" i="0" u="none" strike="noStrike" cap="none" dirty="0">
                <a:solidFill>
                  <a:srgbClr val="000000"/>
                </a:solidFill>
                <a:latin typeface="Inter"/>
                <a:ea typeface="Inter"/>
                <a:cs typeface="Inter"/>
                <a:sym typeface="Inter"/>
              </a:rPr>
              <a:t>Αλληλε</a:t>
            </a:r>
            <a:r>
              <a:rPr lang="el-GR" sz="4300" b="1" dirty="0">
                <a:latin typeface="Inter"/>
                <a:ea typeface="Inter"/>
                <a:cs typeface="Inter"/>
                <a:sym typeface="Inter"/>
              </a:rPr>
              <a:t>ξάρτηση και </a:t>
            </a:r>
            <a:r>
              <a:rPr lang="el-GR" sz="4300" b="1" dirty="0" err="1">
                <a:latin typeface="Inter"/>
                <a:ea typeface="Inter"/>
                <a:cs typeface="Inter"/>
                <a:sym typeface="Inter"/>
              </a:rPr>
              <a:t>Υβριδικότητα</a:t>
            </a:r>
            <a:r>
              <a:rPr lang="el-GR" sz="4300" b="1" dirty="0">
                <a:latin typeface="Inter"/>
                <a:ea typeface="Inter"/>
                <a:cs typeface="Inter"/>
                <a:sym typeface="Inter"/>
              </a:rPr>
              <a:t>-Παράδειγμα</a:t>
            </a:r>
            <a:endParaRPr sz="4300" b="0" i="0" u="none" strike="noStrike" cap="none" dirty="0">
              <a:solidFill>
                <a:srgbClr val="000000"/>
              </a:solidFill>
              <a:latin typeface="Arial"/>
              <a:ea typeface="Arial"/>
              <a:cs typeface="Arial"/>
              <a:sym typeface="Arial"/>
            </a:endParaRPr>
          </a:p>
        </p:txBody>
      </p:sp>
      <p:sp>
        <p:nvSpPr>
          <p:cNvPr id="153" name="Google Shape;153;p3">
            <a:extLst>
              <a:ext uri="{FF2B5EF4-FFF2-40B4-BE49-F238E27FC236}">
                <a16:creationId xmlns:a16="http://schemas.microsoft.com/office/drawing/2014/main" id="{C30BCD04-BBDF-1322-6A60-C0D6C116287F}"/>
              </a:ext>
            </a:extLst>
          </p:cNvPr>
          <p:cNvSpPr/>
          <p:nvPr/>
        </p:nvSpPr>
        <p:spPr>
          <a:xfrm>
            <a:off x="771049" y="6494621"/>
            <a:ext cx="30480" cy="704850"/>
          </a:xfrm>
          <a:prstGeom prst="rect">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3">
            <a:extLst>
              <a:ext uri="{FF2B5EF4-FFF2-40B4-BE49-F238E27FC236}">
                <a16:creationId xmlns:a16="http://schemas.microsoft.com/office/drawing/2014/main" id="{D5C1C5E7-2906-4FCE-E8D0-3C7EAB653D8C}"/>
              </a:ext>
            </a:extLst>
          </p:cNvPr>
          <p:cNvSpPr/>
          <p:nvPr/>
        </p:nvSpPr>
        <p:spPr>
          <a:xfrm>
            <a:off x="7001828" y="4950465"/>
            <a:ext cx="2980500" cy="1409700"/>
          </a:xfrm>
          <a:prstGeom prst="rect">
            <a:avLst/>
          </a:prstGeom>
          <a:noFill/>
          <a:ln>
            <a:noFill/>
          </a:ln>
        </p:spPr>
        <p:txBody>
          <a:bodyPr spcFirstLastPara="1" wrap="square" lIns="0" tIns="0" rIns="0" bIns="0" anchor="t" anchorCtr="0">
            <a:noAutofit/>
          </a:bodyPr>
          <a:lstStyle/>
          <a:p>
            <a:pPr marL="0" marR="0" lvl="0" indent="0" algn="ctr" rtl="0">
              <a:lnSpc>
                <a:spcPct val="161764"/>
              </a:lnSpc>
              <a:spcBef>
                <a:spcPts val="0"/>
              </a:spcBef>
              <a:spcAft>
                <a:spcPts val="0"/>
              </a:spcAft>
              <a:buClr>
                <a:srgbClr val="272525"/>
              </a:buClr>
              <a:buSzPts val="1700"/>
              <a:buFont typeface="Inter"/>
              <a:buNone/>
            </a:pPr>
            <a:endParaRPr sz="1700" b="0" i="0" u="none" strike="noStrike" cap="none" dirty="0">
              <a:solidFill>
                <a:srgbClr val="000000"/>
              </a:solidFill>
              <a:latin typeface="Arial"/>
              <a:ea typeface="Arial"/>
              <a:cs typeface="Arial"/>
              <a:sym typeface="Arial"/>
            </a:endParaRPr>
          </a:p>
        </p:txBody>
      </p:sp>
      <p:sp>
        <p:nvSpPr>
          <p:cNvPr id="6" name="TextBox 5">
            <a:extLst>
              <a:ext uri="{FF2B5EF4-FFF2-40B4-BE49-F238E27FC236}">
                <a16:creationId xmlns:a16="http://schemas.microsoft.com/office/drawing/2014/main" id="{2613BFD6-DD3A-FC7C-42B7-7418FDCB5BC4}"/>
              </a:ext>
            </a:extLst>
          </p:cNvPr>
          <p:cNvSpPr txBox="1"/>
          <p:nvPr/>
        </p:nvSpPr>
        <p:spPr>
          <a:xfrm>
            <a:off x="296214" y="2013815"/>
            <a:ext cx="5528471" cy="5632311"/>
          </a:xfrm>
          <a:prstGeom prst="rect">
            <a:avLst/>
          </a:prstGeom>
          <a:noFill/>
        </p:spPr>
        <p:txBody>
          <a:bodyPr wrap="square">
            <a:spAutoFit/>
          </a:bodyPr>
          <a:lstStyle/>
          <a:p>
            <a:pPr marL="342900" indent="-342900">
              <a:buFont typeface="Arial" panose="020B0604020202020204" pitchFamily="34" charset="0"/>
              <a:buChar char="•"/>
            </a:pPr>
            <a:r>
              <a:rPr lang="el-GR" sz="2400" b="1" dirty="0"/>
              <a:t>Θέμα:</a:t>
            </a:r>
            <a:r>
              <a:rPr lang="el-GR" sz="2400" dirty="0"/>
              <a:t> Το σύστημα μιας πανεπιστημιακής βιβλιοθήκης</a:t>
            </a:r>
            <a:r>
              <a:rPr lang="el-GR" sz="2400" b="1" dirty="0"/>
              <a:t>.</a:t>
            </a:r>
          </a:p>
          <a:p>
            <a:pPr marL="342900" indent="-342900">
              <a:buFont typeface="Arial" panose="020B0604020202020204" pitchFamily="34" charset="0"/>
              <a:buChar char="•"/>
            </a:pPr>
            <a:endParaRPr lang="el-GR" sz="2400" b="1" dirty="0"/>
          </a:p>
          <a:p>
            <a:pPr marL="342900" indent="-342900">
              <a:buFont typeface="Arial" panose="020B0604020202020204" pitchFamily="34" charset="0"/>
              <a:buChar char="•"/>
            </a:pPr>
            <a:r>
              <a:rPr lang="el-GR" sz="2400" dirty="0"/>
              <a:t>Η βιβλιοθήκη όχι απλώς ως έναν χώρο με βιβλία,</a:t>
            </a:r>
            <a:br>
              <a:rPr lang="el-GR" sz="2400" dirty="0"/>
            </a:br>
            <a:r>
              <a:rPr lang="el-GR" sz="2400" dirty="0"/>
              <a:t>αλλά ως ένα σύστημα όπου συνυπάρχουν φυσικό, κοινωνικό και τεχνολογικό επίπεδο.</a:t>
            </a:r>
          </a:p>
          <a:p>
            <a:pPr marL="342900" indent="-342900">
              <a:buFont typeface="Arial" panose="020B0604020202020204" pitchFamily="34" charset="0"/>
              <a:buChar char="•"/>
            </a:pPr>
            <a:endParaRPr lang="el-GR" sz="2400" dirty="0"/>
          </a:p>
          <a:p>
            <a:pPr marL="342900" indent="-342900">
              <a:buFont typeface="Arial" panose="020B0604020202020204" pitchFamily="34" charset="0"/>
              <a:buChar char="•"/>
            </a:pPr>
            <a:endParaRPr lang="el-GR" sz="2400" dirty="0"/>
          </a:p>
          <a:p>
            <a:pPr marL="342900" indent="-342900">
              <a:buFont typeface="Arial" panose="020B0604020202020204" pitchFamily="34" charset="0"/>
              <a:buChar char="•"/>
            </a:pPr>
            <a:r>
              <a:rPr lang="el-GR" sz="2400" dirty="0"/>
              <a:t>Χωρίς κοινωνικό επίπεδο, το κτίριο μένει άδειο· χωρίς τεχνολογία, η γνώση μένει στα ράφια· χωρίς φυσικό πλαίσιο, δεν υπάρχει καν η δυνατότητα μελέτης.</a:t>
            </a:r>
            <a:endParaRPr lang="en-GB" sz="2400" b="1" dirty="0"/>
          </a:p>
        </p:txBody>
      </p:sp>
      <p:graphicFrame>
        <p:nvGraphicFramePr>
          <p:cNvPr id="2" name="Table 1">
            <a:extLst>
              <a:ext uri="{FF2B5EF4-FFF2-40B4-BE49-F238E27FC236}">
                <a16:creationId xmlns:a16="http://schemas.microsoft.com/office/drawing/2014/main" id="{A2FC92A2-5AFE-FF1A-42F3-92463CD18765}"/>
              </a:ext>
            </a:extLst>
          </p:cNvPr>
          <p:cNvGraphicFramePr>
            <a:graphicFrameLocks noGrp="1"/>
          </p:cNvGraphicFramePr>
          <p:nvPr>
            <p:extLst>
              <p:ext uri="{D42A27DB-BD31-4B8C-83A1-F6EECF244321}">
                <p14:modId xmlns:p14="http://schemas.microsoft.com/office/powerpoint/2010/main" val="1902256350"/>
              </p:ext>
            </p:extLst>
          </p:nvPr>
        </p:nvGraphicFramePr>
        <p:xfrm>
          <a:off x="5824685" y="1992768"/>
          <a:ext cx="8590209" cy="6138915"/>
        </p:xfrm>
        <a:graphic>
          <a:graphicData uri="http://schemas.openxmlformats.org/drawingml/2006/table">
            <a:tbl>
              <a:tblPr/>
              <a:tblGrid>
                <a:gridCol w="2863403">
                  <a:extLst>
                    <a:ext uri="{9D8B030D-6E8A-4147-A177-3AD203B41FA5}">
                      <a16:colId xmlns:a16="http://schemas.microsoft.com/office/drawing/2014/main" val="2275633742"/>
                    </a:ext>
                  </a:extLst>
                </a:gridCol>
                <a:gridCol w="2863403">
                  <a:extLst>
                    <a:ext uri="{9D8B030D-6E8A-4147-A177-3AD203B41FA5}">
                      <a16:colId xmlns:a16="http://schemas.microsoft.com/office/drawing/2014/main" val="1951283436"/>
                    </a:ext>
                  </a:extLst>
                </a:gridCol>
                <a:gridCol w="2863403">
                  <a:extLst>
                    <a:ext uri="{9D8B030D-6E8A-4147-A177-3AD203B41FA5}">
                      <a16:colId xmlns:a16="http://schemas.microsoft.com/office/drawing/2014/main" val="3256033787"/>
                    </a:ext>
                  </a:extLst>
                </a:gridCol>
              </a:tblGrid>
              <a:tr h="357200">
                <a:tc>
                  <a:txBody>
                    <a:bodyPr/>
                    <a:lstStyle/>
                    <a:p>
                      <a:pPr>
                        <a:buNone/>
                      </a:pPr>
                      <a:r>
                        <a:rPr lang="el-GR" sz="2000" b="1">
                          <a:solidFill>
                            <a:srgbClr val="0070C0"/>
                          </a:solidFill>
                        </a:rPr>
                        <a:t>Επίπεδο</a:t>
                      </a:r>
                      <a:endParaRPr lang="el-GR" sz="2000">
                        <a:solidFill>
                          <a:srgbClr val="0070C0"/>
                        </a:solidFill>
                      </a:endParaRPr>
                    </a:p>
                  </a:txBody>
                  <a:tcPr anchor="ctr">
                    <a:lnL>
                      <a:noFill/>
                    </a:lnL>
                    <a:lnR>
                      <a:noFill/>
                    </a:lnR>
                    <a:lnT>
                      <a:noFill/>
                    </a:lnT>
                    <a:lnB>
                      <a:noFill/>
                    </a:lnB>
                    <a:noFill/>
                  </a:tcPr>
                </a:tc>
                <a:tc>
                  <a:txBody>
                    <a:bodyPr/>
                    <a:lstStyle/>
                    <a:p>
                      <a:pPr>
                        <a:buNone/>
                      </a:pPr>
                      <a:r>
                        <a:rPr lang="el-GR" sz="2000" b="1">
                          <a:solidFill>
                            <a:srgbClr val="0070C0"/>
                          </a:solidFill>
                        </a:rPr>
                        <a:t>Περιεχόμενο</a:t>
                      </a:r>
                      <a:endParaRPr lang="el-GR" sz="2000">
                        <a:solidFill>
                          <a:srgbClr val="0070C0"/>
                        </a:solidFill>
                      </a:endParaRPr>
                    </a:p>
                  </a:txBody>
                  <a:tcPr anchor="ctr">
                    <a:lnL>
                      <a:noFill/>
                    </a:lnL>
                    <a:lnR>
                      <a:noFill/>
                    </a:lnR>
                    <a:lnT>
                      <a:noFill/>
                    </a:lnT>
                    <a:lnB>
                      <a:noFill/>
                    </a:lnB>
                    <a:noFill/>
                  </a:tcPr>
                </a:tc>
                <a:tc>
                  <a:txBody>
                    <a:bodyPr/>
                    <a:lstStyle/>
                    <a:p>
                      <a:pPr>
                        <a:buNone/>
                      </a:pPr>
                      <a:r>
                        <a:rPr lang="el-GR" sz="2000" b="1" dirty="0">
                          <a:solidFill>
                            <a:srgbClr val="0070C0"/>
                          </a:solidFill>
                        </a:rPr>
                        <a:t>Ρόλος</a:t>
                      </a:r>
                      <a:endParaRPr lang="el-GR" sz="2000" dirty="0">
                        <a:solidFill>
                          <a:srgbClr val="0070C0"/>
                        </a:solidFill>
                      </a:endParaRPr>
                    </a:p>
                  </a:txBody>
                  <a:tcPr anchor="ctr">
                    <a:lnL>
                      <a:noFill/>
                    </a:lnL>
                    <a:lnR>
                      <a:noFill/>
                    </a:lnR>
                    <a:lnT>
                      <a:noFill/>
                    </a:lnT>
                    <a:lnB>
                      <a:noFill/>
                    </a:lnB>
                    <a:noFill/>
                  </a:tcPr>
                </a:tc>
                <a:extLst>
                  <a:ext uri="{0D108BD9-81ED-4DB2-BD59-A6C34878D82A}">
                    <a16:rowId xmlns:a16="http://schemas.microsoft.com/office/drawing/2014/main" val="3647703039"/>
                  </a:ext>
                </a:extLst>
              </a:tr>
              <a:tr h="1456277">
                <a:tc>
                  <a:txBody>
                    <a:bodyPr/>
                    <a:lstStyle/>
                    <a:p>
                      <a:pPr>
                        <a:buNone/>
                      </a:pPr>
                      <a:r>
                        <a:rPr lang="el-GR" sz="2000" b="1"/>
                        <a:t>Φυσικό</a:t>
                      </a:r>
                      <a:endParaRPr lang="el-GR" sz="2000"/>
                    </a:p>
                  </a:txBody>
                  <a:tcPr anchor="ctr">
                    <a:lnL>
                      <a:noFill/>
                    </a:lnL>
                    <a:lnR>
                      <a:noFill/>
                    </a:lnR>
                    <a:lnT>
                      <a:noFill/>
                    </a:lnT>
                    <a:lnB>
                      <a:noFill/>
                    </a:lnB>
                    <a:noFill/>
                  </a:tcPr>
                </a:tc>
                <a:tc>
                  <a:txBody>
                    <a:bodyPr/>
                    <a:lstStyle/>
                    <a:p>
                      <a:pPr>
                        <a:buNone/>
                      </a:pPr>
                      <a:r>
                        <a:rPr lang="el-GR" sz="2000"/>
                        <a:t>Κτίριο, φωτισμός, αερισμός, χώροι ανάγνωσης, υλικά, ενέργεια</a:t>
                      </a:r>
                    </a:p>
                  </a:txBody>
                  <a:tcPr anchor="ctr">
                    <a:lnL>
                      <a:noFill/>
                    </a:lnL>
                    <a:lnR>
                      <a:noFill/>
                    </a:lnR>
                    <a:lnT>
                      <a:noFill/>
                    </a:lnT>
                    <a:lnB>
                      <a:noFill/>
                    </a:lnB>
                    <a:noFill/>
                  </a:tcPr>
                </a:tc>
                <a:tc>
                  <a:txBody>
                    <a:bodyPr/>
                    <a:lstStyle/>
                    <a:p>
                      <a:pPr>
                        <a:buNone/>
                      </a:pPr>
                      <a:r>
                        <a:rPr lang="el-GR" sz="2000" dirty="0"/>
                        <a:t>Παρέχει το πλαίσιο λειτουργίας και τις φυσικές συνθήκες που επιτρέπουν τη μάθηση</a:t>
                      </a:r>
                    </a:p>
                  </a:txBody>
                  <a:tcPr anchor="ctr">
                    <a:lnL>
                      <a:noFill/>
                    </a:lnL>
                    <a:lnR>
                      <a:noFill/>
                    </a:lnR>
                    <a:lnT>
                      <a:noFill/>
                    </a:lnT>
                    <a:lnB>
                      <a:noFill/>
                    </a:lnB>
                    <a:noFill/>
                  </a:tcPr>
                </a:tc>
                <a:extLst>
                  <a:ext uri="{0D108BD9-81ED-4DB2-BD59-A6C34878D82A}">
                    <a16:rowId xmlns:a16="http://schemas.microsoft.com/office/drawing/2014/main" val="1125869382"/>
                  </a:ext>
                </a:extLst>
              </a:tr>
              <a:tr h="2280584">
                <a:tc>
                  <a:txBody>
                    <a:bodyPr/>
                    <a:lstStyle/>
                    <a:p>
                      <a:pPr>
                        <a:buNone/>
                      </a:pPr>
                      <a:r>
                        <a:rPr lang="el-GR" sz="2000" b="1" dirty="0"/>
                        <a:t>Κοινωνικό</a:t>
                      </a:r>
                      <a:endParaRPr lang="el-GR" sz="2000" dirty="0"/>
                    </a:p>
                  </a:txBody>
                  <a:tcPr anchor="ctr">
                    <a:lnL>
                      <a:noFill/>
                    </a:lnL>
                    <a:lnR>
                      <a:noFill/>
                    </a:lnR>
                    <a:lnT>
                      <a:noFill/>
                    </a:lnT>
                    <a:lnB>
                      <a:noFill/>
                    </a:lnB>
                    <a:noFill/>
                  </a:tcPr>
                </a:tc>
                <a:tc>
                  <a:txBody>
                    <a:bodyPr/>
                    <a:lstStyle/>
                    <a:p>
                      <a:pPr>
                        <a:buNone/>
                      </a:pPr>
                      <a:r>
                        <a:rPr lang="el-GR" sz="2000" dirty="0"/>
                        <a:t>Χρήστες (φοιτητές, προσωπικό), κανόνες δανεισμού, κοινότητα μάθησης, κουλτούρα συνεργασίας</a:t>
                      </a:r>
                    </a:p>
                  </a:txBody>
                  <a:tcPr anchor="ctr">
                    <a:lnL>
                      <a:noFill/>
                    </a:lnL>
                    <a:lnR>
                      <a:noFill/>
                    </a:lnR>
                    <a:lnT>
                      <a:noFill/>
                    </a:lnT>
                    <a:lnB>
                      <a:noFill/>
                    </a:lnB>
                    <a:noFill/>
                  </a:tcPr>
                </a:tc>
                <a:tc>
                  <a:txBody>
                    <a:bodyPr/>
                    <a:lstStyle/>
                    <a:p>
                      <a:pPr>
                        <a:buNone/>
                      </a:pPr>
                      <a:r>
                        <a:rPr lang="el-GR" sz="2000" dirty="0"/>
                        <a:t>Δημιουργεί σχέσεις γνώσης, εμπιστοσύνης και ανταλλαγής· προσδίδει σκοπό και ταυτότητα</a:t>
                      </a:r>
                    </a:p>
                  </a:txBody>
                  <a:tcPr anchor="ctr">
                    <a:lnL>
                      <a:noFill/>
                    </a:lnL>
                    <a:lnR>
                      <a:noFill/>
                    </a:lnR>
                    <a:lnT>
                      <a:noFill/>
                    </a:lnT>
                    <a:lnB>
                      <a:noFill/>
                    </a:lnB>
                    <a:noFill/>
                  </a:tcPr>
                </a:tc>
                <a:extLst>
                  <a:ext uri="{0D108BD9-81ED-4DB2-BD59-A6C34878D82A}">
                    <a16:rowId xmlns:a16="http://schemas.microsoft.com/office/drawing/2014/main" val="1848612233"/>
                  </a:ext>
                </a:extLst>
              </a:tr>
              <a:tr h="2005814">
                <a:tc>
                  <a:txBody>
                    <a:bodyPr/>
                    <a:lstStyle/>
                    <a:p>
                      <a:pPr>
                        <a:buNone/>
                      </a:pPr>
                      <a:r>
                        <a:rPr lang="el-GR" sz="2000" b="1"/>
                        <a:t>Τεχνολογικό</a:t>
                      </a:r>
                      <a:endParaRPr lang="el-GR" sz="2000"/>
                    </a:p>
                  </a:txBody>
                  <a:tcPr anchor="ctr">
                    <a:lnL>
                      <a:noFill/>
                    </a:lnL>
                    <a:lnR>
                      <a:noFill/>
                    </a:lnR>
                    <a:lnT>
                      <a:noFill/>
                    </a:lnT>
                    <a:lnB>
                      <a:noFill/>
                    </a:lnB>
                    <a:noFill/>
                  </a:tcPr>
                </a:tc>
                <a:tc>
                  <a:txBody>
                    <a:bodyPr/>
                    <a:lstStyle/>
                    <a:p>
                      <a:pPr>
                        <a:buNone/>
                      </a:pPr>
                      <a:r>
                        <a:rPr lang="el-GR" sz="2000"/>
                        <a:t>Ψηφιακά συστήματα, κατάλογος βιβλίων, online πρόσβαση, δίκτυο Wi-Fi, έξυπνη κάρτα εισόδου</a:t>
                      </a:r>
                    </a:p>
                  </a:txBody>
                  <a:tcPr anchor="ctr">
                    <a:lnL>
                      <a:noFill/>
                    </a:lnL>
                    <a:lnR>
                      <a:noFill/>
                    </a:lnR>
                    <a:lnT>
                      <a:noFill/>
                    </a:lnT>
                    <a:lnB>
                      <a:noFill/>
                    </a:lnB>
                    <a:noFill/>
                  </a:tcPr>
                </a:tc>
                <a:tc>
                  <a:txBody>
                    <a:bodyPr/>
                    <a:lstStyle/>
                    <a:p>
                      <a:pPr>
                        <a:buNone/>
                      </a:pPr>
                      <a:r>
                        <a:rPr lang="el-GR" sz="2000" dirty="0"/>
                        <a:t>Συντονίζει τις ροές πληροφορίας και υποστηρίζει τη σύνδεση μεταξύ ανθρώπων και πόρων</a:t>
                      </a:r>
                    </a:p>
                  </a:txBody>
                  <a:tcPr anchor="ctr">
                    <a:lnL>
                      <a:noFill/>
                    </a:lnL>
                    <a:lnR>
                      <a:noFill/>
                    </a:lnR>
                    <a:lnT>
                      <a:noFill/>
                    </a:lnT>
                    <a:lnB>
                      <a:noFill/>
                    </a:lnB>
                    <a:noFill/>
                  </a:tcPr>
                </a:tc>
                <a:extLst>
                  <a:ext uri="{0D108BD9-81ED-4DB2-BD59-A6C34878D82A}">
                    <a16:rowId xmlns:a16="http://schemas.microsoft.com/office/drawing/2014/main" val="3382697679"/>
                  </a:ext>
                </a:extLst>
              </a:tr>
            </a:tbl>
          </a:graphicData>
        </a:graphic>
      </p:graphicFrame>
    </p:spTree>
    <p:extLst>
      <p:ext uri="{BB962C8B-B14F-4D97-AF65-F5344CB8AC3E}">
        <p14:creationId xmlns:p14="http://schemas.microsoft.com/office/powerpoint/2010/main" val="6879692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9">
          <a:extLst>
            <a:ext uri="{FF2B5EF4-FFF2-40B4-BE49-F238E27FC236}">
              <a16:creationId xmlns:a16="http://schemas.microsoft.com/office/drawing/2014/main" id="{4E26C0D7-C12A-DB4A-0B02-BC08CEBD3DD4}"/>
            </a:ext>
          </a:extLst>
        </p:cNvPr>
        <p:cNvGrpSpPr/>
        <p:nvPr/>
      </p:nvGrpSpPr>
      <p:grpSpPr>
        <a:xfrm>
          <a:off x="0" y="0"/>
          <a:ext cx="0" cy="0"/>
          <a:chOff x="0" y="0"/>
          <a:chExt cx="0" cy="0"/>
        </a:xfrm>
      </p:grpSpPr>
      <p:sp>
        <p:nvSpPr>
          <p:cNvPr id="150" name="Google Shape;150;p3">
            <a:extLst>
              <a:ext uri="{FF2B5EF4-FFF2-40B4-BE49-F238E27FC236}">
                <a16:creationId xmlns:a16="http://schemas.microsoft.com/office/drawing/2014/main" id="{55581CDD-8559-9B4C-49F3-9DE8CF4B7352}"/>
              </a:ext>
            </a:extLst>
          </p:cNvPr>
          <p:cNvSpPr/>
          <p:nvPr/>
        </p:nvSpPr>
        <p:spPr>
          <a:xfrm>
            <a:off x="771048" y="782241"/>
            <a:ext cx="13035104" cy="688419"/>
          </a:xfrm>
          <a:prstGeom prst="rect">
            <a:avLst/>
          </a:prstGeom>
          <a:noFill/>
          <a:ln>
            <a:noFill/>
          </a:ln>
        </p:spPr>
        <p:txBody>
          <a:bodyPr spcFirstLastPara="1" wrap="square" lIns="0" tIns="0" rIns="0" bIns="0" anchor="t" anchorCtr="0">
            <a:noAutofit/>
          </a:bodyPr>
          <a:lstStyle/>
          <a:p>
            <a:pPr marL="0" marR="0" lvl="0" indent="0" algn="l" rtl="0">
              <a:lnSpc>
                <a:spcPct val="125581"/>
              </a:lnSpc>
              <a:spcBef>
                <a:spcPts val="0"/>
              </a:spcBef>
              <a:spcAft>
                <a:spcPts val="0"/>
              </a:spcAft>
              <a:buClr>
                <a:srgbClr val="000000"/>
              </a:buClr>
              <a:buSzPts val="4300"/>
              <a:buFont typeface="Inter"/>
              <a:buNone/>
            </a:pPr>
            <a:r>
              <a:rPr lang="el-GR" sz="4300" b="1" i="0" u="none" strike="noStrike" cap="none" dirty="0">
                <a:solidFill>
                  <a:srgbClr val="000000"/>
                </a:solidFill>
                <a:latin typeface="Inter"/>
                <a:ea typeface="Inter"/>
                <a:cs typeface="Inter"/>
                <a:sym typeface="Inter"/>
              </a:rPr>
              <a:t>Αλληλε</a:t>
            </a:r>
            <a:r>
              <a:rPr lang="el-GR" sz="4300" b="1" dirty="0">
                <a:latin typeface="Inter"/>
                <a:ea typeface="Inter"/>
                <a:cs typeface="Inter"/>
                <a:sym typeface="Inter"/>
              </a:rPr>
              <a:t>ξάρτηση και </a:t>
            </a:r>
            <a:r>
              <a:rPr lang="el-GR" sz="4300" b="1" dirty="0" err="1">
                <a:latin typeface="Inter"/>
                <a:ea typeface="Inter"/>
                <a:cs typeface="Inter"/>
                <a:sym typeface="Inter"/>
              </a:rPr>
              <a:t>Υβριδικότητα</a:t>
            </a:r>
            <a:r>
              <a:rPr lang="el-GR" sz="4300" b="1" dirty="0">
                <a:latin typeface="Inter"/>
                <a:ea typeface="Inter"/>
                <a:cs typeface="Inter"/>
                <a:sym typeface="Inter"/>
              </a:rPr>
              <a:t>-Άσκηση</a:t>
            </a:r>
            <a:endParaRPr sz="4300" b="0" i="0" u="none" strike="noStrike" cap="none" dirty="0">
              <a:solidFill>
                <a:srgbClr val="000000"/>
              </a:solidFill>
              <a:latin typeface="Arial"/>
              <a:ea typeface="Arial"/>
              <a:cs typeface="Arial"/>
              <a:sym typeface="Arial"/>
            </a:endParaRPr>
          </a:p>
        </p:txBody>
      </p:sp>
      <p:sp>
        <p:nvSpPr>
          <p:cNvPr id="153" name="Google Shape;153;p3">
            <a:extLst>
              <a:ext uri="{FF2B5EF4-FFF2-40B4-BE49-F238E27FC236}">
                <a16:creationId xmlns:a16="http://schemas.microsoft.com/office/drawing/2014/main" id="{28D80EBC-8F58-9197-0804-071F2586121D}"/>
              </a:ext>
            </a:extLst>
          </p:cNvPr>
          <p:cNvSpPr/>
          <p:nvPr/>
        </p:nvSpPr>
        <p:spPr>
          <a:xfrm>
            <a:off x="771049" y="6494621"/>
            <a:ext cx="30480" cy="704850"/>
          </a:xfrm>
          <a:prstGeom prst="rect">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3">
            <a:extLst>
              <a:ext uri="{FF2B5EF4-FFF2-40B4-BE49-F238E27FC236}">
                <a16:creationId xmlns:a16="http://schemas.microsoft.com/office/drawing/2014/main" id="{3544F289-FE36-C333-B8FB-0613F868E9C8}"/>
              </a:ext>
            </a:extLst>
          </p:cNvPr>
          <p:cNvSpPr/>
          <p:nvPr/>
        </p:nvSpPr>
        <p:spPr>
          <a:xfrm>
            <a:off x="7001828" y="4950465"/>
            <a:ext cx="2980500" cy="1409700"/>
          </a:xfrm>
          <a:prstGeom prst="rect">
            <a:avLst/>
          </a:prstGeom>
          <a:noFill/>
          <a:ln>
            <a:noFill/>
          </a:ln>
        </p:spPr>
        <p:txBody>
          <a:bodyPr spcFirstLastPara="1" wrap="square" lIns="0" tIns="0" rIns="0" bIns="0" anchor="t" anchorCtr="0">
            <a:noAutofit/>
          </a:bodyPr>
          <a:lstStyle/>
          <a:p>
            <a:pPr marL="0" marR="0" lvl="0" indent="0" algn="ctr" rtl="0">
              <a:lnSpc>
                <a:spcPct val="161764"/>
              </a:lnSpc>
              <a:spcBef>
                <a:spcPts val="0"/>
              </a:spcBef>
              <a:spcAft>
                <a:spcPts val="0"/>
              </a:spcAft>
              <a:buClr>
                <a:srgbClr val="272525"/>
              </a:buClr>
              <a:buSzPts val="1700"/>
              <a:buFont typeface="Inter"/>
              <a:buNone/>
            </a:pPr>
            <a:endParaRPr sz="1700" b="0" i="0" u="none" strike="noStrike" cap="none" dirty="0">
              <a:solidFill>
                <a:srgbClr val="000000"/>
              </a:solidFill>
              <a:latin typeface="Arial"/>
              <a:ea typeface="Arial"/>
              <a:cs typeface="Arial"/>
              <a:sym typeface="Arial"/>
            </a:endParaRPr>
          </a:p>
        </p:txBody>
      </p:sp>
      <p:sp>
        <p:nvSpPr>
          <p:cNvPr id="6" name="TextBox 5">
            <a:extLst>
              <a:ext uri="{FF2B5EF4-FFF2-40B4-BE49-F238E27FC236}">
                <a16:creationId xmlns:a16="http://schemas.microsoft.com/office/drawing/2014/main" id="{52E3F224-E838-C0D1-A704-E97B17FFD4A6}"/>
              </a:ext>
            </a:extLst>
          </p:cNvPr>
          <p:cNvSpPr txBox="1"/>
          <p:nvPr/>
        </p:nvSpPr>
        <p:spPr>
          <a:xfrm>
            <a:off x="296214" y="2013815"/>
            <a:ext cx="6830083" cy="6001643"/>
          </a:xfrm>
          <a:prstGeom prst="rect">
            <a:avLst/>
          </a:prstGeom>
          <a:noFill/>
        </p:spPr>
        <p:txBody>
          <a:bodyPr wrap="square">
            <a:spAutoFit/>
          </a:bodyPr>
          <a:lstStyle/>
          <a:p>
            <a:pPr marL="342900" indent="-342900">
              <a:buFont typeface="Arial" panose="020B0604020202020204" pitchFamily="34" charset="0"/>
              <a:buChar char="•"/>
            </a:pPr>
            <a:r>
              <a:rPr lang="el-GR" sz="2400" b="1" dirty="0"/>
              <a:t>Θέμα:</a:t>
            </a:r>
            <a:r>
              <a:rPr lang="el-GR" sz="2400" dirty="0"/>
              <a:t> Το Νοσοκομείο ως Σύστημα.</a:t>
            </a:r>
          </a:p>
          <a:p>
            <a:endParaRPr lang="el-GR" sz="2400" b="1" dirty="0"/>
          </a:p>
          <a:p>
            <a:r>
              <a:rPr lang="el-GR" sz="2400" dirty="0"/>
              <a:t>Εξετάστε το </a:t>
            </a:r>
            <a:r>
              <a:rPr lang="el-GR" sz="2400" b="1" dirty="0"/>
              <a:t>νοσοκομείο</a:t>
            </a:r>
            <a:r>
              <a:rPr lang="el-GR" sz="2400" dirty="0"/>
              <a:t> ως </a:t>
            </a:r>
            <a:r>
              <a:rPr lang="el-GR" sz="2400" dirty="0" err="1"/>
              <a:t>σύστημα.και</a:t>
            </a:r>
            <a:r>
              <a:rPr lang="en-US" sz="2400" dirty="0"/>
              <a:t>: </a:t>
            </a:r>
          </a:p>
          <a:p>
            <a:endParaRPr lang="en-US" sz="2400" dirty="0"/>
          </a:p>
          <a:p>
            <a:pPr marL="342900" indent="-342900">
              <a:buFont typeface="Arial" panose="020B0604020202020204" pitchFamily="34" charset="0"/>
              <a:buChar char="•"/>
            </a:pPr>
            <a:r>
              <a:rPr lang="el-GR" sz="2400" dirty="0"/>
              <a:t> συμπληρώστε τον παρακάτω πίνακα</a:t>
            </a:r>
            <a:endParaRPr lang="en-US" sz="2400" dirty="0"/>
          </a:p>
          <a:p>
            <a:endParaRPr lang="en-US" sz="2400" dirty="0"/>
          </a:p>
          <a:p>
            <a:pPr marL="342900" indent="-342900">
              <a:buFont typeface="Arial" panose="020B0604020202020204" pitchFamily="34" charset="0"/>
              <a:buChar char="•"/>
            </a:pPr>
            <a:r>
              <a:rPr lang="el-GR" sz="2400" dirty="0"/>
              <a:t> γράψτε με λίγες προτάσεις </a:t>
            </a:r>
            <a:r>
              <a:rPr lang="el-GR" sz="2400" b="1" dirty="0"/>
              <a:t>πώς αυτά τα τρία επίπεδα συνεργάζονται για να διατηρήσουν τη φροντίδα και την ισορροπία</a:t>
            </a:r>
            <a:r>
              <a:rPr lang="el-GR" sz="2400" dirty="0"/>
              <a:t> του συστήματος.</a:t>
            </a:r>
            <a:endParaRPr lang="en-US" sz="2400" dirty="0"/>
          </a:p>
          <a:p>
            <a:endParaRPr lang="en-US" sz="2400" dirty="0"/>
          </a:p>
          <a:p>
            <a:pPr marL="342900" indent="-342900">
              <a:buFont typeface="Arial" panose="020B0604020202020204" pitchFamily="34" charset="0"/>
              <a:buChar char="•"/>
            </a:pPr>
            <a:r>
              <a:rPr lang="el-GR" sz="2400" dirty="0"/>
              <a:t>Ποιο από τα τρία επίπεδα θεωρείτε πιο “αόρατο” στην καθημερινή λειτουργία του νοσοκομείου, αλλά απολύτως κρίσιμο για την ανθεκτικότητά του;</a:t>
            </a:r>
            <a:endParaRPr lang="en-GB" sz="2400" b="1" dirty="0"/>
          </a:p>
          <a:p>
            <a:pPr marL="342900" indent="-342900">
              <a:buFont typeface="Arial" panose="020B0604020202020204" pitchFamily="34" charset="0"/>
              <a:buChar char="•"/>
            </a:pPr>
            <a:endParaRPr lang="en-GB" sz="2400" b="1" dirty="0"/>
          </a:p>
        </p:txBody>
      </p:sp>
      <p:graphicFrame>
        <p:nvGraphicFramePr>
          <p:cNvPr id="3" name="Table 2">
            <a:extLst>
              <a:ext uri="{FF2B5EF4-FFF2-40B4-BE49-F238E27FC236}">
                <a16:creationId xmlns:a16="http://schemas.microsoft.com/office/drawing/2014/main" id="{9B569B1E-017A-A030-B5DA-538DB41D1067}"/>
              </a:ext>
            </a:extLst>
          </p:cNvPr>
          <p:cNvGraphicFramePr>
            <a:graphicFrameLocks noGrp="1"/>
          </p:cNvGraphicFramePr>
          <p:nvPr>
            <p:extLst>
              <p:ext uri="{D42A27DB-BD31-4B8C-83A1-F6EECF244321}">
                <p14:modId xmlns:p14="http://schemas.microsoft.com/office/powerpoint/2010/main" val="837476199"/>
              </p:ext>
            </p:extLst>
          </p:nvPr>
        </p:nvGraphicFramePr>
        <p:xfrm>
          <a:off x="7504104" y="1912782"/>
          <a:ext cx="7126296" cy="3916905"/>
        </p:xfrm>
        <a:graphic>
          <a:graphicData uri="http://schemas.openxmlformats.org/drawingml/2006/table">
            <a:tbl>
              <a:tblPr/>
              <a:tblGrid>
                <a:gridCol w="2375432">
                  <a:extLst>
                    <a:ext uri="{9D8B030D-6E8A-4147-A177-3AD203B41FA5}">
                      <a16:colId xmlns:a16="http://schemas.microsoft.com/office/drawing/2014/main" val="2219680756"/>
                    </a:ext>
                  </a:extLst>
                </a:gridCol>
                <a:gridCol w="2375432">
                  <a:extLst>
                    <a:ext uri="{9D8B030D-6E8A-4147-A177-3AD203B41FA5}">
                      <a16:colId xmlns:a16="http://schemas.microsoft.com/office/drawing/2014/main" val="3309137347"/>
                    </a:ext>
                  </a:extLst>
                </a:gridCol>
                <a:gridCol w="2375432">
                  <a:extLst>
                    <a:ext uri="{9D8B030D-6E8A-4147-A177-3AD203B41FA5}">
                      <a16:colId xmlns:a16="http://schemas.microsoft.com/office/drawing/2014/main" val="508830839"/>
                    </a:ext>
                  </a:extLst>
                </a:gridCol>
              </a:tblGrid>
              <a:tr h="1416753">
                <a:tc>
                  <a:txBody>
                    <a:bodyPr/>
                    <a:lstStyle/>
                    <a:p>
                      <a:pPr>
                        <a:buNone/>
                      </a:pPr>
                      <a:r>
                        <a:rPr lang="el-GR" sz="1400" b="1">
                          <a:solidFill>
                            <a:srgbClr val="0070C0"/>
                          </a:solidFill>
                        </a:rPr>
                        <a:t>Επίπεδο</a:t>
                      </a:r>
                      <a:endParaRPr lang="el-GR" sz="1400">
                        <a:solidFill>
                          <a:srgbClr val="0070C0"/>
                        </a:solidFill>
                      </a:endParaRPr>
                    </a:p>
                  </a:txBody>
                  <a:tcPr anchor="ctr">
                    <a:lnL>
                      <a:noFill/>
                    </a:lnL>
                    <a:lnR>
                      <a:noFill/>
                    </a:lnR>
                    <a:lnT>
                      <a:noFill/>
                    </a:lnT>
                    <a:lnB>
                      <a:noFill/>
                    </a:lnB>
                    <a:noFill/>
                  </a:tcPr>
                </a:tc>
                <a:tc>
                  <a:txBody>
                    <a:bodyPr/>
                    <a:lstStyle/>
                    <a:p>
                      <a:pPr>
                        <a:buNone/>
                      </a:pPr>
                      <a:r>
                        <a:rPr lang="el-GR" sz="1400" b="1">
                          <a:solidFill>
                            <a:srgbClr val="0070C0"/>
                          </a:solidFill>
                        </a:rPr>
                        <a:t>Περιεχόμενο (στοιχεία, παράγοντες)</a:t>
                      </a:r>
                      <a:endParaRPr lang="el-GR" sz="1400">
                        <a:solidFill>
                          <a:srgbClr val="0070C0"/>
                        </a:solidFill>
                      </a:endParaRPr>
                    </a:p>
                  </a:txBody>
                  <a:tcPr anchor="ctr">
                    <a:lnL>
                      <a:noFill/>
                    </a:lnL>
                    <a:lnR>
                      <a:noFill/>
                    </a:lnR>
                    <a:lnT>
                      <a:noFill/>
                    </a:lnT>
                    <a:lnB>
                      <a:noFill/>
                    </a:lnB>
                    <a:noFill/>
                  </a:tcPr>
                </a:tc>
                <a:tc>
                  <a:txBody>
                    <a:bodyPr/>
                    <a:lstStyle/>
                    <a:p>
                      <a:pPr>
                        <a:buNone/>
                      </a:pPr>
                      <a:r>
                        <a:rPr lang="el-GR" sz="1400" b="1" dirty="0">
                          <a:solidFill>
                            <a:srgbClr val="0070C0"/>
                          </a:solidFill>
                        </a:rPr>
                        <a:t>Ρόλος (τι προσφέρει στο σύστημα)</a:t>
                      </a:r>
                      <a:endParaRPr lang="el-GR" sz="1400" dirty="0">
                        <a:solidFill>
                          <a:srgbClr val="0070C0"/>
                        </a:solidFill>
                      </a:endParaRPr>
                    </a:p>
                  </a:txBody>
                  <a:tcPr anchor="ctr">
                    <a:lnL>
                      <a:noFill/>
                    </a:lnL>
                    <a:lnR>
                      <a:noFill/>
                    </a:lnR>
                    <a:lnT>
                      <a:noFill/>
                    </a:lnT>
                    <a:lnB>
                      <a:noFill/>
                    </a:lnB>
                    <a:noFill/>
                  </a:tcPr>
                </a:tc>
                <a:extLst>
                  <a:ext uri="{0D108BD9-81ED-4DB2-BD59-A6C34878D82A}">
                    <a16:rowId xmlns:a16="http://schemas.microsoft.com/office/drawing/2014/main" val="2026523695"/>
                  </a:ext>
                </a:extLst>
              </a:tr>
              <a:tr h="833384">
                <a:tc>
                  <a:txBody>
                    <a:bodyPr/>
                    <a:lstStyle/>
                    <a:p>
                      <a:pPr>
                        <a:buNone/>
                      </a:pPr>
                      <a:r>
                        <a:rPr lang="el-GR" sz="1400" b="1"/>
                        <a:t>Φυσικό</a:t>
                      </a:r>
                      <a:endParaRPr lang="el-GR" sz="1400"/>
                    </a:p>
                  </a:txBody>
                  <a:tcPr anchor="ctr">
                    <a:lnL>
                      <a:noFill/>
                    </a:lnL>
                    <a:lnR>
                      <a:noFill/>
                    </a:lnR>
                    <a:lnT>
                      <a:noFill/>
                    </a:lnT>
                    <a:lnB>
                      <a:noFill/>
                    </a:lnB>
                    <a:noFill/>
                  </a:tcPr>
                </a:tc>
                <a:tc>
                  <a:txBody>
                    <a:bodyPr/>
                    <a:lstStyle/>
                    <a:p>
                      <a:pPr>
                        <a:buNone/>
                      </a:pPr>
                      <a:endParaRPr lang="en-GB" sz="1400" dirty="0"/>
                    </a:p>
                  </a:txBody>
                  <a:tcPr anchor="ctr">
                    <a:lnL>
                      <a:noFill/>
                    </a:lnL>
                    <a:lnR>
                      <a:noFill/>
                    </a:lnR>
                    <a:lnT>
                      <a:noFill/>
                    </a:lnT>
                    <a:lnB>
                      <a:noFill/>
                    </a:lnB>
                    <a:noFill/>
                  </a:tcPr>
                </a:tc>
                <a:tc>
                  <a:txBody>
                    <a:bodyPr/>
                    <a:lstStyle/>
                    <a:p>
                      <a:pPr>
                        <a:buNone/>
                      </a:pPr>
                      <a:endParaRPr lang="en-GB" sz="1400" dirty="0"/>
                    </a:p>
                  </a:txBody>
                  <a:tcPr anchor="ctr">
                    <a:lnL>
                      <a:noFill/>
                    </a:lnL>
                    <a:lnR>
                      <a:noFill/>
                    </a:lnR>
                    <a:lnT>
                      <a:noFill/>
                    </a:lnT>
                    <a:lnB>
                      <a:noFill/>
                    </a:lnB>
                    <a:noFill/>
                  </a:tcPr>
                </a:tc>
                <a:extLst>
                  <a:ext uri="{0D108BD9-81ED-4DB2-BD59-A6C34878D82A}">
                    <a16:rowId xmlns:a16="http://schemas.microsoft.com/office/drawing/2014/main" val="131450371"/>
                  </a:ext>
                </a:extLst>
              </a:tr>
              <a:tr h="833384">
                <a:tc>
                  <a:txBody>
                    <a:bodyPr/>
                    <a:lstStyle/>
                    <a:p>
                      <a:pPr>
                        <a:buNone/>
                      </a:pPr>
                      <a:r>
                        <a:rPr lang="el-GR" sz="1400" b="1"/>
                        <a:t>Κοινωνικό</a:t>
                      </a:r>
                      <a:endParaRPr lang="el-GR" sz="1400"/>
                    </a:p>
                  </a:txBody>
                  <a:tcPr anchor="ctr">
                    <a:lnL>
                      <a:noFill/>
                    </a:lnL>
                    <a:lnR>
                      <a:noFill/>
                    </a:lnR>
                    <a:lnT>
                      <a:noFill/>
                    </a:lnT>
                    <a:lnB>
                      <a:noFill/>
                    </a:lnB>
                    <a:noFill/>
                  </a:tcPr>
                </a:tc>
                <a:tc>
                  <a:txBody>
                    <a:bodyPr/>
                    <a:lstStyle/>
                    <a:p>
                      <a:pPr>
                        <a:buNone/>
                      </a:pPr>
                      <a:endParaRPr lang="en-GB" sz="1400" dirty="0"/>
                    </a:p>
                  </a:txBody>
                  <a:tcPr anchor="ctr">
                    <a:lnL>
                      <a:noFill/>
                    </a:lnL>
                    <a:lnR>
                      <a:noFill/>
                    </a:lnR>
                    <a:lnT>
                      <a:noFill/>
                    </a:lnT>
                    <a:lnB>
                      <a:noFill/>
                    </a:lnB>
                    <a:noFill/>
                  </a:tcPr>
                </a:tc>
                <a:tc>
                  <a:txBody>
                    <a:bodyPr/>
                    <a:lstStyle/>
                    <a:p>
                      <a:pPr>
                        <a:buNone/>
                      </a:pPr>
                      <a:endParaRPr lang="en-GB" sz="1400" dirty="0"/>
                    </a:p>
                  </a:txBody>
                  <a:tcPr anchor="ctr">
                    <a:lnL>
                      <a:noFill/>
                    </a:lnL>
                    <a:lnR>
                      <a:noFill/>
                    </a:lnR>
                    <a:lnT>
                      <a:noFill/>
                    </a:lnT>
                    <a:lnB>
                      <a:noFill/>
                    </a:lnB>
                    <a:noFill/>
                  </a:tcPr>
                </a:tc>
                <a:extLst>
                  <a:ext uri="{0D108BD9-81ED-4DB2-BD59-A6C34878D82A}">
                    <a16:rowId xmlns:a16="http://schemas.microsoft.com/office/drawing/2014/main" val="611052773"/>
                  </a:ext>
                </a:extLst>
              </a:tr>
              <a:tr h="833384">
                <a:tc>
                  <a:txBody>
                    <a:bodyPr/>
                    <a:lstStyle/>
                    <a:p>
                      <a:pPr>
                        <a:buNone/>
                      </a:pPr>
                      <a:r>
                        <a:rPr lang="el-GR" sz="1400" b="1" dirty="0"/>
                        <a:t>Τεχνολογικό</a:t>
                      </a:r>
                      <a:endParaRPr lang="el-GR" sz="1400" dirty="0"/>
                    </a:p>
                  </a:txBody>
                  <a:tcPr anchor="ctr">
                    <a:lnL>
                      <a:noFill/>
                    </a:lnL>
                    <a:lnR>
                      <a:noFill/>
                    </a:lnR>
                    <a:lnT>
                      <a:noFill/>
                    </a:lnT>
                    <a:lnB>
                      <a:noFill/>
                    </a:lnB>
                    <a:noFill/>
                  </a:tcPr>
                </a:tc>
                <a:tc>
                  <a:txBody>
                    <a:bodyPr/>
                    <a:lstStyle/>
                    <a:p>
                      <a:pPr>
                        <a:buNone/>
                      </a:pPr>
                      <a:endParaRPr lang="en-GB" sz="1400" dirty="0"/>
                    </a:p>
                  </a:txBody>
                  <a:tcPr anchor="ctr">
                    <a:lnL>
                      <a:noFill/>
                    </a:lnL>
                    <a:lnR>
                      <a:noFill/>
                    </a:lnR>
                    <a:lnT>
                      <a:noFill/>
                    </a:lnT>
                    <a:lnB>
                      <a:noFill/>
                    </a:lnB>
                    <a:noFill/>
                  </a:tcPr>
                </a:tc>
                <a:tc>
                  <a:txBody>
                    <a:bodyPr/>
                    <a:lstStyle/>
                    <a:p>
                      <a:pPr>
                        <a:buNone/>
                      </a:pPr>
                      <a:endParaRPr lang="en-GB" sz="1400" dirty="0"/>
                    </a:p>
                  </a:txBody>
                  <a:tcPr anchor="ctr">
                    <a:lnL>
                      <a:noFill/>
                    </a:lnL>
                    <a:lnR>
                      <a:noFill/>
                    </a:lnR>
                    <a:lnT>
                      <a:noFill/>
                    </a:lnT>
                    <a:lnB>
                      <a:noFill/>
                    </a:lnB>
                    <a:noFill/>
                  </a:tcPr>
                </a:tc>
                <a:extLst>
                  <a:ext uri="{0D108BD9-81ED-4DB2-BD59-A6C34878D82A}">
                    <a16:rowId xmlns:a16="http://schemas.microsoft.com/office/drawing/2014/main" val="4076807658"/>
                  </a:ext>
                </a:extLst>
              </a:tr>
            </a:tbl>
          </a:graphicData>
        </a:graphic>
      </p:graphicFrame>
    </p:spTree>
    <p:extLst>
      <p:ext uri="{BB962C8B-B14F-4D97-AF65-F5344CB8AC3E}">
        <p14:creationId xmlns:p14="http://schemas.microsoft.com/office/powerpoint/2010/main" val="2619091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9">
          <a:extLst>
            <a:ext uri="{FF2B5EF4-FFF2-40B4-BE49-F238E27FC236}">
              <a16:creationId xmlns:a16="http://schemas.microsoft.com/office/drawing/2014/main" id="{A3E2E61F-B4BC-38C6-662A-C11C5C1B69D0}"/>
            </a:ext>
          </a:extLst>
        </p:cNvPr>
        <p:cNvGrpSpPr/>
        <p:nvPr/>
      </p:nvGrpSpPr>
      <p:grpSpPr>
        <a:xfrm>
          <a:off x="0" y="0"/>
          <a:ext cx="0" cy="0"/>
          <a:chOff x="0" y="0"/>
          <a:chExt cx="0" cy="0"/>
        </a:xfrm>
      </p:grpSpPr>
      <p:sp>
        <p:nvSpPr>
          <p:cNvPr id="150" name="Google Shape;150;p3">
            <a:extLst>
              <a:ext uri="{FF2B5EF4-FFF2-40B4-BE49-F238E27FC236}">
                <a16:creationId xmlns:a16="http://schemas.microsoft.com/office/drawing/2014/main" id="{60FB686B-B421-C33D-E5F0-8C161838C029}"/>
              </a:ext>
            </a:extLst>
          </p:cNvPr>
          <p:cNvSpPr/>
          <p:nvPr/>
        </p:nvSpPr>
        <p:spPr>
          <a:xfrm>
            <a:off x="771048" y="782241"/>
            <a:ext cx="13035104" cy="688419"/>
          </a:xfrm>
          <a:prstGeom prst="rect">
            <a:avLst/>
          </a:prstGeom>
          <a:noFill/>
          <a:ln>
            <a:noFill/>
          </a:ln>
        </p:spPr>
        <p:txBody>
          <a:bodyPr spcFirstLastPara="1" wrap="square" lIns="0" tIns="0" rIns="0" bIns="0" anchor="t" anchorCtr="0">
            <a:noAutofit/>
          </a:bodyPr>
          <a:lstStyle/>
          <a:p>
            <a:pPr marL="0" marR="0" lvl="0" indent="0" algn="l" rtl="0">
              <a:lnSpc>
                <a:spcPct val="125581"/>
              </a:lnSpc>
              <a:spcBef>
                <a:spcPts val="0"/>
              </a:spcBef>
              <a:spcAft>
                <a:spcPts val="0"/>
              </a:spcAft>
              <a:buClr>
                <a:srgbClr val="000000"/>
              </a:buClr>
              <a:buSzPts val="4300"/>
              <a:buFont typeface="Inter"/>
              <a:buNone/>
            </a:pPr>
            <a:r>
              <a:rPr lang="el-GR" sz="4300" b="1" i="0" u="none" strike="noStrike" cap="none" dirty="0">
                <a:solidFill>
                  <a:srgbClr val="000000"/>
                </a:solidFill>
                <a:latin typeface="Inter"/>
                <a:ea typeface="Inter"/>
                <a:cs typeface="Inter"/>
                <a:sym typeface="Inter"/>
              </a:rPr>
              <a:t>Αλληλε</a:t>
            </a:r>
            <a:r>
              <a:rPr lang="el-GR" sz="4300" b="1" dirty="0">
                <a:latin typeface="Inter"/>
                <a:ea typeface="Inter"/>
                <a:cs typeface="Inter"/>
                <a:sym typeface="Inter"/>
              </a:rPr>
              <a:t>ξάρτηση και </a:t>
            </a:r>
            <a:r>
              <a:rPr lang="el-GR" sz="4300" b="1" dirty="0" err="1">
                <a:latin typeface="Inter"/>
                <a:ea typeface="Inter"/>
                <a:cs typeface="Inter"/>
                <a:sym typeface="Inter"/>
              </a:rPr>
              <a:t>Υβριδικότητα</a:t>
            </a:r>
            <a:r>
              <a:rPr lang="el-GR" sz="4300" b="1" dirty="0">
                <a:latin typeface="Inter"/>
                <a:ea typeface="Inter"/>
                <a:cs typeface="Inter"/>
                <a:sym typeface="Inter"/>
              </a:rPr>
              <a:t>-Άσκηση</a:t>
            </a:r>
            <a:endParaRPr sz="4300" b="0" i="0" u="none" strike="noStrike" cap="none" dirty="0">
              <a:solidFill>
                <a:srgbClr val="000000"/>
              </a:solidFill>
              <a:latin typeface="Arial"/>
              <a:ea typeface="Arial"/>
              <a:cs typeface="Arial"/>
              <a:sym typeface="Arial"/>
            </a:endParaRPr>
          </a:p>
        </p:txBody>
      </p:sp>
      <p:sp>
        <p:nvSpPr>
          <p:cNvPr id="153" name="Google Shape;153;p3">
            <a:extLst>
              <a:ext uri="{FF2B5EF4-FFF2-40B4-BE49-F238E27FC236}">
                <a16:creationId xmlns:a16="http://schemas.microsoft.com/office/drawing/2014/main" id="{73535206-2DE6-B4C4-233A-BDF833AFBD55}"/>
              </a:ext>
            </a:extLst>
          </p:cNvPr>
          <p:cNvSpPr/>
          <p:nvPr/>
        </p:nvSpPr>
        <p:spPr>
          <a:xfrm>
            <a:off x="771049" y="6494621"/>
            <a:ext cx="30480" cy="704850"/>
          </a:xfrm>
          <a:prstGeom prst="rect">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3">
            <a:extLst>
              <a:ext uri="{FF2B5EF4-FFF2-40B4-BE49-F238E27FC236}">
                <a16:creationId xmlns:a16="http://schemas.microsoft.com/office/drawing/2014/main" id="{7AF5ED52-AD9F-B48E-0595-3E564058026F}"/>
              </a:ext>
            </a:extLst>
          </p:cNvPr>
          <p:cNvSpPr/>
          <p:nvPr/>
        </p:nvSpPr>
        <p:spPr>
          <a:xfrm>
            <a:off x="7001828" y="4950465"/>
            <a:ext cx="2980500" cy="1409700"/>
          </a:xfrm>
          <a:prstGeom prst="rect">
            <a:avLst/>
          </a:prstGeom>
          <a:noFill/>
          <a:ln>
            <a:noFill/>
          </a:ln>
        </p:spPr>
        <p:txBody>
          <a:bodyPr spcFirstLastPara="1" wrap="square" lIns="0" tIns="0" rIns="0" bIns="0" anchor="t" anchorCtr="0">
            <a:noAutofit/>
          </a:bodyPr>
          <a:lstStyle/>
          <a:p>
            <a:pPr marL="0" marR="0" lvl="0" indent="0" algn="ctr" rtl="0">
              <a:lnSpc>
                <a:spcPct val="161764"/>
              </a:lnSpc>
              <a:spcBef>
                <a:spcPts val="0"/>
              </a:spcBef>
              <a:spcAft>
                <a:spcPts val="0"/>
              </a:spcAft>
              <a:buClr>
                <a:srgbClr val="272525"/>
              </a:buClr>
              <a:buSzPts val="1700"/>
              <a:buFont typeface="Inter"/>
              <a:buNone/>
            </a:pPr>
            <a:endParaRPr sz="1700" b="0" i="0" u="none" strike="noStrike" cap="none" dirty="0">
              <a:solidFill>
                <a:srgbClr val="000000"/>
              </a:solidFill>
              <a:latin typeface="Arial"/>
              <a:ea typeface="Arial"/>
              <a:cs typeface="Arial"/>
              <a:sym typeface="Arial"/>
            </a:endParaRPr>
          </a:p>
        </p:txBody>
      </p:sp>
      <p:graphicFrame>
        <p:nvGraphicFramePr>
          <p:cNvPr id="2" name="Table 1">
            <a:extLst>
              <a:ext uri="{FF2B5EF4-FFF2-40B4-BE49-F238E27FC236}">
                <a16:creationId xmlns:a16="http://schemas.microsoft.com/office/drawing/2014/main" id="{10982F85-7EAC-F565-33DB-ABB833FA8307}"/>
              </a:ext>
            </a:extLst>
          </p:cNvPr>
          <p:cNvGraphicFramePr>
            <a:graphicFrameLocks noGrp="1"/>
          </p:cNvGraphicFramePr>
          <p:nvPr>
            <p:extLst>
              <p:ext uri="{D42A27DB-BD31-4B8C-83A1-F6EECF244321}">
                <p14:modId xmlns:p14="http://schemas.microsoft.com/office/powerpoint/2010/main" val="3369400893"/>
              </p:ext>
            </p:extLst>
          </p:nvPr>
        </p:nvGraphicFramePr>
        <p:xfrm>
          <a:off x="7111059" y="1887276"/>
          <a:ext cx="7223127" cy="5560083"/>
        </p:xfrm>
        <a:graphic>
          <a:graphicData uri="http://schemas.openxmlformats.org/drawingml/2006/table">
            <a:tbl>
              <a:tblPr/>
              <a:tblGrid>
                <a:gridCol w="2407709">
                  <a:extLst>
                    <a:ext uri="{9D8B030D-6E8A-4147-A177-3AD203B41FA5}">
                      <a16:colId xmlns:a16="http://schemas.microsoft.com/office/drawing/2014/main" val="1363999888"/>
                    </a:ext>
                  </a:extLst>
                </a:gridCol>
                <a:gridCol w="2407709">
                  <a:extLst>
                    <a:ext uri="{9D8B030D-6E8A-4147-A177-3AD203B41FA5}">
                      <a16:colId xmlns:a16="http://schemas.microsoft.com/office/drawing/2014/main" val="3807687579"/>
                    </a:ext>
                  </a:extLst>
                </a:gridCol>
                <a:gridCol w="2407709">
                  <a:extLst>
                    <a:ext uri="{9D8B030D-6E8A-4147-A177-3AD203B41FA5}">
                      <a16:colId xmlns:a16="http://schemas.microsoft.com/office/drawing/2014/main" val="908639979"/>
                    </a:ext>
                  </a:extLst>
                </a:gridCol>
              </a:tblGrid>
              <a:tr h="378483">
                <a:tc>
                  <a:txBody>
                    <a:bodyPr/>
                    <a:lstStyle/>
                    <a:p>
                      <a:pPr>
                        <a:buNone/>
                      </a:pPr>
                      <a:r>
                        <a:rPr lang="el-GR" sz="1400" b="1"/>
                        <a:t>Επίπεδο</a:t>
                      </a:r>
                      <a:endParaRPr lang="el-GR" sz="1400"/>
                    </a:p>
                  </a:txBody>
                  <a:tcPr anchor="ctr">
                    <a:lnL>
                      <a:noFill/>
                    </a:lnL>
                    <a:lnR>
                      <a:noFill/>
                    </a:lnR>
                    <a:lnT>
                      <a:noFill/>
                    </a:lnT>
                    <a:lnB>
                      <a:noFill/>
                    </a:lnB>
                    <a:noFill/>
                  </a:tcPr>
                </a:tc>
                <a:tc>
                  <a:txBody>
                    <a:bodyPr/>
                    <a:lstStyle/>
                    <a:p>
                      <a:pPr>
                        <a:buNone/>
                      </a:pPr>
                      <a:r>
                        <a:rPr lang="el-GR" sz="1400" b="1"/>
                        <a:t>Περιεχόμενο</a:t>
                      </a:r>
                      <a:endParaRPr lang="el-GR" sz="1400"/>
                    </a:p>
                  </a:txBody>
                  <a:tcPr anchor="ctr">
                    <a:lnL>
                      <a:noFill/>
                    </a:lnL>
                    <a:lnR>
                      <a:noFill/>
                    </a:lnR>
                    <a:lnT>
                      <a:noFill/>
                    </a:lnT>
                    <a:lnB>
                      <a:noFill/>
                    </a:lnB>
                    <a:noFill/>
                  </a:tcPr>
                </a:tc>
                <a:tc>
                  <a:txBody>
                    <a:bodyPr/>
                    <a:lstStyle/>
                    <a:p>
                      <a:pPr>
                        <a:buNone/>
                      </a:pPr>
                      <a:r>
                        <a:rPr lang="el-GR" sz="1400" b="1"/>
                        <a:t>Ρόλος</a:t>
                      </a:r>
                      <a:endParaRPr lang="el-GR" sz="1400"/>
                    </a:p>
                  </a:txBody>
                  <a:tcPr anchor="ctr">
                    <a:lnL>
                      <a:noFill/>
                    </a:lnL>
                    <a:lnR>
                      <a:noFill/>
                    </a:lnR>
                    <a:lnT>
                      <a:noFill/>
                    </a:lnT>
                    <a:lnB>
                      <a:noFill/>
                    </a:lnB>
                    <a:noFill/>
                  </a:tcPr>
                </a:tc>
                <a:extLst>
                  <a:ext uri="{0D108BD9-81ED-4DB2-BD59-A6C34878D82A}">
                    <a16:rowId xmlns:a16="http://schemas.microsoft.com/office/drawing/2014/main" val="2376226555"/>
                  </a:ext>
                </a:extLst>
              </a:tr>
              <a:tr h="1173296">
                <a:tc>
                  <a:txBody>
                    <a:bodyPr/>
                    <a:lstStyle/>
                    <a:p>
                      <a:pPr>
                        <a:buNone/>
                      </a:pPr>
                      <a:r>
                        <a:rPr lang="el-GR" sz="1400" b="1" dirty="0"/>
                        <a:t>Φυσικό</a:t>
                      </a:r>
                      <a:endParaRPr lang="el-GR" sz="1400" dirty="0"/>
                    </a:p>
                  </a:txBody>
                  <a:tcPr anchor="ctr">
                    <a:lnL>
                      <a:noFill/>
                    </a:lnL>
                    <a:lnR>
                      <a:noFill/>
                    </a:lnR>
                    <a:lnT>
                      <a:noFill/>
                    </a:lnT>
                    <a:lnB>
                      <a:noFill/>
                    </a:lnB>
                    <a:noFill/>
                  </a:tcPr>
                </a:tc>
                <a:tc>
                  <a:txBody>
                    <a:bodyPr/>
                    <a:lstStyle/>
                    <a:p>
                      <a:pPr>
                        <a:buNone/>
                      </a:pPr>
                      <a:r>
                        <a:rPr lang="el-GR" sz="1400" dirty="0"/>
                        <a:t>Κτιριακές εγκαταστάσεις, καθαρός αέρας, φωτισμός, αποστειρωμένα υλικά, νερό, ενέργεια, απορρίμματα, περιβαλλοντικές ροές</a:t>
                      </a:r>
                    </a:p>
                  </a:txBody>
                  <a:tcPr anchor="ctr">
                    <a:lnL>
                      <a:noFill/>
                    </a:lnL>
                    <a:lnR>
                      <a:noFill/>
                    </a:lnR>
                    <a:lnT>
                      <a:noFill/>
                    </a:lnT>
                    <a:lnB>
                      <a:noFill/>
                    </a:lnB>
                    <a:noFill/>
                  </a:tcPr>
                </a:tc>
                <a:tc>
                  <a:txBody>
                    <a:bodyPr/>
                    <a:lstStyle/>
                    <a:p>
                      <a:pPr>
                        <a:buNone/>
                      </a:pPr>
                      <a:r>
                        <a:rPr lang="el-GR" sz="1400"/>
                        <a:t>Δημιουργεί τις φυσικές συνθήκες υγείας και ασφάλειας — επιτρέπει την επιβίωση και τη λειτουργία· συνδέεται με τις έννοιες της καθαρότητας, της θερμοκρασίας και της υγιεινής</a:t>
                      </a:r>
                    </a:p>
                  </a:txBody>
                  <a:tcPr anchor="ctr">
                    <a:lnL>
                      <a:noFill/>
                    </a:lnL>
                    <a:lnR>
                      <a:noFill/>
                    </a:lnR>
                    <a:lnT>
                      <a:noFill/>
                    </a:lnT>
                    <a:lnB>
                      <a:noFill/>
                    </a:lnB>
                    <a:noFill/>
                  </a:tcPr>
                </a:tc>
                <a:extLst>
                  <a:ext uri="{0D108BD9-81ED-4DB2-BD59-A6C34878D82A}">
                    <a16:rowId xmlns:a16="http://schemas.microsoft.com/office/drawing/2014/main" val="1158956937"/>
                  </a:ext>
                </a:extLst>
              </a:tr>
              <a:tr h="1173296">
                <a:tc>
                  <a:txBody>
                    <a:bodyPr/>
                    <a:lstStyle/>
                    <a:p>
                      <a:pPr>
                        <a:buNone/>
                      </a:pPr>
                      <a:r>
                        <a:rPr lang="el-GR" sz="1400" b="1"/>
                        <a:t>Κοινωνικό</a:t>
                      </a:r>
                      <a:endParaRPr lang="el-GR" sz="1400"/>
                    </a:p>
                  </a:txBody>
                  <a:tcPr anchor="ctr">
                    <a:lnL>
                      <a:noFill/>
                    </a:lnL>
                    <a:lnR>
                      <a:noFill/>
                    </a:lnR>
                    <a:lnT>
                      <a:noFill/>
                    </a:lnT>
                    <a:lnB>
                      <a:noFill/>
                    </a:lnB>
                    <a:noFill/>
                  </a:tcPr>
                </a:tc>
                <a:tc>
                  <a:txBody>
                    <a:bodyPr/>
                    <a:lstStyle/>
                    <a:p>
                      <a:pPr>
                        <a:buNone/>
                      </a:pPr>
                      <a:r>
                        <a:rPr lang="el-GR" sz="1400"/>
                        <a:t>Ασθενείς, γιατροί, νοσηλευτές, διοίκηση, αξίες φροντίδας, ηθική, εμπιστοσύνη, επικοινωνία, ιεραρχίες, πρωτόκολλα, οικογένειες ασθενών</a:t>
                      </a:r>
                    </a:p>
                  </a:txBody>
                  <a:tcPr anchor="ctr">
                    <a:lnL>
                      <a:noFill/>
                    </a:lnL>
                    <a:lnR>
                      <a:noFill/>
                    </a:lnR>
                    <a:lnT>
                      <a:noFill/>
                    </a:lnT>
                    <a:lnB>
                      <a:noFill/>
                    </a:lnB>
                    <a:noFill/>
                  </a:tcPr>
                </a:tc>
                <a:tc>
                  <a:txBody>
                    <a:bodyPr/>
                    <a:lstStyle/>
                    <a:p>
                      <a:pPr>
                        <a:buNone/>
                      </a:pPr>
                      <a:r>
                        <a:rPr lang="el-GR" sz="1400"/>
                        <a:t>Παρέχει τον κοινωνικό και ηθικό προσανατολισμό του συστήματος — καθορίζει τι σημαίνει “φροντίδα”, “ευθύνη” και “ανθρώπινη σχέση” μέσα στο πλαίσιο της υγείας</a:t>
                      </a:r>
                    </a:p>
                  </a:txBody>
                  <a:tcPr anchor="ctr">
                    <a:lnL>
                      <a:noFill/>
                    </a:lnL>
                    <a:lnR>
                      <a:noFill/>
                    </a:lnR>
                    <a:lnT>
                      <a:noFill/>
                    </a:lnT>
                    <a:lnB>
                      <a:noFill/>
                    </a:lnB>
                    <a:noFill/>
                  </a:tcPr>
                </a:tc>
                <a:extLst>
                  <a:ext uri="{0D108BD9-81ED-4DB2-BD59-A6C34878D82A}">
                    <a16:rowId xmlns:a16="http://schemas.microsoft.com/office/drawing/2014/main" val="632504078"/>
                  </a:ext>
                </a:extLst>
              </a:tr>
              <a:tr h="1173296">
                <a:tc>
                  <a:txBody>
                    <a:bodyPr/>
                    <a:lstStyle/>
                    <a:p>
                      <a:pPr>
                        <a:buNone/>
                      </a:pPr>
                      <a:r>
                        <a:rPr lang="el-GR" sz="1400" b="1"/>
                        <a:t>Τεχνολογικό</a:t>
                      </a:r>
                      <a:endParaRPr lang="el-GR" sz="1400"/>
                    </a:p>
                  </a:txBody>
                  <a:tcPr anchor="ctr">
                    <a:lnL>
                      <a:noFill/>
                    </a:lnL>
                    <a:lnR>
                      <a:noFill/>
                    </a:lnR>
                    <a:lnT>
                      <a:noFill/>
                    </a:lnT>
                    <a:lnB>
                      <a:noFill/>
                    </a:lnB>
                    <a:noFill/>
                  </a:tcPr>
                </a:tc>
                <a:tc>
                  <a:txBody>
                    <a:bodyPr/>
                    <a:lstStyle/>
                    <a:p>
                      <a:pPr>
                        <a:buNone/>
                      </a:pPr>
                      <a:r>
                        <a:rPr lang="el-GR" sz="1400"/>
                        <a:t>Ιατρικά μηχανήματα, συστήματα παρακολούθησης, εργαστηριακός εξοπλισμός, ψηφιακά αρχεία, τηλεϊατρική, δίκτυα δεδομένων, συστήματα HVAC και ενέργειας</a:t>
                      </a:r>
                    </a:p>
                  </a:txBody>
                  <a:tcPr anchor="ctr">
                    <a:lnL>
                      <a:noFill/>
                    </a:lnL>
                    <a:lnR>
                      <a:noFill/>
                    </a:lnR>
                    <a:lnT>
                      <a:noFill/>
                    </a:lnT>
                    <a:lnB>
                      <a:noFill/>
                    </a:lnB>
                    <a:noFill/>
                  </a:tcPr>
                </a:tc>
                <a:tc>
                  <a:txBody>
                    <a:bodyPr/>
                    <a:lstStyle/>
                    <a:p>
                      <a:pPr>
                        <a:buNone/>
                      </a:pPr>
                      <a:r>
                        <a:rPr lang="el-GR" sz="1400" dirty="0"/>
                        <a:t>Επιτρέπει τη διάγνωση, τη θεραπεία και τον συντονισμό· αυξάνει την ακρίβεια, την ταχύτητα και την ασφάλεια· διασφαλίζει τη λειτουργία του συστήματος 24/7</a:t>
                      </a:r>
                    </a:p>
                  </a:txBody>
                  <a:tcPr anchor="ctr">
                    <a:lnL>
                      <a:noFill/>
                    </a:lnL>
                    <a:lnR>
                      <a:noFill/>
                    </a:lnR>
                    <a:lnT>
                      <a:noFill/>
                    </a:lnT>
                    <a:lnB>
                      <a:noFill/>
                    </a:lnB>
                    <a:noFill/>
                  </a:tcPr>
                </a:tc>
                <a:extLst>
                  <a:ext uri="{0D108BD9-81ED-4DB2-BD59-A6C34878D82A}">
                    <a16:rowId xmlns:a16="http://schemas.microsoft.com/office/drawing/2014/main" val="2865455590"/>
                  </a:ext>
                </a:extLst>
              </a:tr>
            </a:tbl>
          </a:graphicData>
        </a:graphic>
      </p:graphicFrame>
      <p:sp>
        <p:nvSpPr>
          <p:cNvPr id="5" name="TextBox 4">
            <a:extLst>
              <a:ext uri="{FF2B5EF4-FFF2-40B4-BE49-F238E27FC236}">
                <a16:creationId xmlns:a16="http://schemas.microsoft.com/office/drawing/2014/main" id="{A3B97EDC-965F-8A71-4CC6-750CA7181435}"/>
              </a:ext>
            </a:extLst>
          </p:cNvPr>
          <p:cNvSpPr txBox="1"/>
          <p:nvPr/>
        </p:nvSpPr>
        <p:spPr>
          <a:xfrm>
            <a:off x="296214" y="5870680"/>
            <a:ext cx="6135178" cy="1600438"/>
          </a:xfrm>
          <a:prstGeom prst="rect">
            <a:avLst/>
          </a:prstGeom>
          <a:noFill/>
        </p:spPr>
        <p:txBody>
          <a:bodyPr wrap="square">
            <a:spAutoFit/>
          </a:bodyPr>
          <a:lstStyle/>
          <a:p>
            <a:pPr>
              <a:buNone/>
            </a:pPr>
            <a:r>
              <a:rPr lang="el-GR" dirty="0"/>
              <a:t>➤ Ποιο από τα τρία επίπεδα θεωρείτε πιο “αόρατο” στην καθημερινή λειτουργία του νοσοκομείου, αλλά απολύτως κρίσιμο για την ανθεκτικότητά του;</a:t>
            </a:r>
          </a:p>
          <a:p>
            <a:pPr>
              <a:buNone/>
            </a:pPr>
            <a:r>
              <a:rPr lang="el-GR" i="1" dirty="0"/>
              <a:t>(Συνήθεις απαντήσεις: το κοινωνικό – δηλαδή η εμπιστοσύνη, η συνεργασία, η φροντίδα· ή το φυσικό – δηλαδή η ποιότητα του αέρα, ο φωτισμός, η ενέργεια. Αυτές οι απαντήσεις μπορούν να ανοίξουν συζήτηση για τη βιωσιμότητα των νοσοκομείων.)</a:t>
            </a:r>
            <a:endParaRPr lang="el-GR" dirty="0"/>
          </a:p>
        </p:txBody>
      </p:sp>
      <p:sp>
        <p:nvSpPr>
          <p:cNvPr id="8" name="TextBox 7">
            <a:extLst>
              <a:ext uri="{FF2B5EF4-FFF2-40B4-BE49-F238E27FC236}">
                <a16:creationId xmlns:a16="http://schemas.microsoft.com/office/drawing/2014/main" id="{637EF9A3-8989-DE17-A1AF-23F265C4FCC8}"/>
              </a:ext>
            </a:extLst>
          </p:cNvPr>
          <p:cNvSpPr txBox="1"/>
          <p:nvPr/>
        </p:nvSpPr>
        <p:spPr>
          <a:xfrm>
            <a:off x="393122" y="2017423"/>
            <a:ext cx="6503831" cy="523220"/>
          </a:xfrm>
          <a:prstGeom prst="rect">
            <a:avLst/>
          </a:prstGeom>
          <a:noFill/>
        </p:spPr>
        <p:txBody>
          <a:bodyPr wrap="square">
            <a:spAutoFit/>
          </a:bodyPr>
          <a:lstStyle/>
          <a:p>
            <a:r>
              <a:rPr lang="el-GR" dirty="0"/>
              <a:t>Το νοσοκομείο λειτουργεί </a:t>
            </a:r>
            <a:r>
              <a:rPr lang="el-GR" b="1" dirty="0"/>
              <a:t>ως οργανισμός που ενώνει τρεις διαφορετικούς “κόσμους”</a:t>
            </a:r>
            <a:r>
              <a:rPr lang="el-GR" dirty="0"/>
              <a:t>:</a:t>
            </a:r>
            <a:endParaRPr lang="en-GB" dirty="0"/>
          </a:p>
        </p:txBody>
      </p:sp>
      <p:sp>
        <p:nvSpPr>
          <p:cNvPr id="10" name="TextBox 9">
            <a:extLst>
              <a:ext uri="{FF2B5EF4-FFF2-40B4-BE49-F238E27FC236}">
                <a16:creationId xmlns:a16="http://schemas.microsoft.com/office/drawing/2014/main" id="{1CAF6A3C-7DAD-BB3F-9702-4FC2888ABF72}"/>
              </a:ext>
            </a:extLst>
          </p:cNvPr>
          <p:cNvSpPr txBox="1"/>
          <p:nvPr/>
        </p:nvSpPr>
        <p:spPr>
          <a:xfrm>
            <a:off x="393122" y="2985968"/>
            <a:ext cx="6135178" cy="1169551"/>
          </a:xfrm>
          <a:prstGeom prst="rect">
            <a:avLst/>
          </a:prstGeom>
          <a:noFill/>
        </p:spPr>
        <p:txBody>
          <a:bodyPr wrap="square">
            <a:spAutoFit/>
          </a:bodyPr>
          <a:lstStyle/>
          <a:p>
            <a:pPr>
              <a:buNone/>
            </a:pPr>
            <a:r>
              <a:rPr lang="el-GR" dirty="0"/>
              <a:t>Οι ροές αυτές </a:t>
            </a:r>
            <a:r>
              <a:rPr lang="el-GR" b="1" dirty="0"/>
              <a:t>δεν λειτουργούν ανεξάρτητα</a:t>
            </a:r>
            <a:r>
              <a:rPr lang="el-GR" dirty="0"/>
              <a:t>· για παράδειγμα:</a:t>
            </a:r>
          </a:p>
          <a:p>
            <a:pPr>
              <a:buFont typeface="Arial" panose="020B0604020202020204" pitchFamily="34" charset="0"/>
              <a:buChar char="•"/>
            </a:pPr>
            <a:r>
              <a:rPr lang="el-GR" dirty="0"/>
              <a:t>Η τεχνολογία (μηχανήματα αναπνοής, αισθητήρες, συστήματα καθαρού αέρα) εξαρτάται από φυσικούς πόρους και ενέργεια.</a:t>
            </a:r>
          </a:p>
          <a:p>
            <a:pPr>
              <a:buFont typeface="Arial" panose="020B0604020202020204" pitchFamily="34" charset="0"/>
              <a:buChar char="•"/>
            </a:pPr>
            <a:r>
              <a:rPr lang="el-GR" dirty="0"/>
              <a:t>Η κοινωνική εμπιστοσύνη των ασθενών εξαρτάται από την τεχνολογική αξιοπιστία και τη φυσική καθαρότητα του περιβάλλοντος.</a:t>
            </a:r>
          </a:p>
        </p:txBody>
      </p:sp>
      <p:sp>
        <p:nvSpPr>
          <p:cNvPr id="12" name="TextBox 11">
            <a:extLst>
              <a:ext uri="{FF2B5EF4-FFF2-40B4-BE49-F238E27FC236}">
                <a16:creationId xmlns:a16="http://schemas.microsoft.com/office/drawing/2014/main" id="{3AA214CB-D3D1-4615-755F-9ADD7A9A9DA3}"/>
              </a:ext>
            </a:extLst>
          </p:cNvPr>
          <p:cNvSpPr txBox="1"/>
          <p:nvPr/>
        </p:nvSpPr>
        <p:spPr>
          <a:xfrm>
            <a:off x="296214" y="4406184"/>
            <a:ext cx="6135178" cy="954107"/>
          </a:xfrm>
          <a:prstGeom prst="rect">
            <a:avLst/>
          </a:prstGeom>
          <a:noFill/>
        </p:spPr>
        <p:txBody>
          <a:bodyPr wrap="square">
            <a:spAutoFit/>
          </a:bodyPr>
          <a:lstStyle/>
          <a:p>
            <a:pPr>
              <a:buNone/>
            </a:pPr>
            <a:r>
              <a:rPr lang="el-GR" dirty="0"/>
              <a:t>Αν ένα από τα τρία επίπεδα αποτύχει, το σύστημα καταρρέει:</a:t>
            </a:r>
          </a:p>
          <a:p>
            <a:pPr>
              <a:buFont typeface="Arial" panose="020B0604020202020204" pitchFamily="34" charset="0"/>
              <a:buChar char="•"/>
            </a:pPr>
            <a:r>
              <a:rPr lang="el-GR" dirty="0"/>
              <a:t>κακή </a:t>
            </a:r>
            <a:r>
              <a:rPr lang="el-GR" dirty="0" err="1"/>
              <a:t>αεροποίηση</a:t>
            </a:r>
            <a:r>
              <a:rPr lang="el-GR" dirty="0"/>
              <a:t> ή μόλυνση → φυσική κρίση,</a:t>
            </a:r>
          </a:p>
          <a:p>
            <a:pPr>
              <a:buFont typeface="Arial" panose="020B0604020202020204" pitchFamily="34" charset="0"/>
              <a:buChar char="•"/>
            </a:pPr>
            <a:r>
              <a:rPr lang="el-GR" dirty="0"/>
              <a:t>έλλειψη εμπιστοσύνης ή ηθικής → κοινωνική κρίση,</a:t>
            </a:r>
          </a:p>
          <a:p>
            <a:pPr>
              <a:buFont typeface="Arial" panose="020B0604020202020204" pitchFamily="34" charset="0"/>
              <a:buChar char="•"/>
            </a:pPr>
            <a:r>
              <a:rPr lang="el-GR" dirty="0"/>
              <a:t>τεχνική αστοχία → λειτουργική κρίση.</a:t>
            </a:r>
          </a:p>
        </p:txBody>
      </p:sp>
    </p:spTree>
    <p:extLst>
      <p:ext uri="{BB962C8B-B14F-4D97-AF65-F5344CB8AC3E}">
        <p14:creationId xmlns:p14="http://schemas.microsoft.com/office/powerpoint/2010/main" val="616981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38a2def6c57_0_8"/>
          <p:cNvSpPr/>
          <p:nvPr/>
        </p:nvSpPr>
        <p:spPr>
          <a:xfrm>
            <a:off x="793790" y="1074182"/>
            <a:ext cx="8083800" cy="708900"/>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000000"/>
              </a:buClr>
              <a:buSzPts val="4450"/>
              <a:buFont typeface="Inter"/>
              <a:buNone/>
            </a:pPr>
            <a:r>
              <a:rPr lang="en-US" sz="4450" b="1" i="0" u="none" strike="noStrike" cap="none">
                <a:solidFill>
                  <a:srgbClr val="000000"/>
                </a:solidFill>
                <a:latin typeface="Inter"/>
                <a:ea typeface="Inter"/>
                <a:cs typeface="Inter"/>
                <a:sym typeface="Inter"/>
              </a:rPr>
              <a:t>Οριοθέτηση του Συστήματος</a:t>
            </a:r>
            <a:endParaRPr sz="4450" b="0" i="0" u="none" strike="noStrike" cap="none">
              <a:solidFill>
                <a:srgbClr val="000000"/>
              </a:solidFill>
              <a:latin typeface="Arial"/>
              <a:ea typeface="Arial"/>
              <a:cs typeface="Arial"/>
              <a:sym typeface="Arial"/>
            </a:endParaRPr>
          </a:p>
        </p:txBody>
      </p:sp>
      <p:sp>
        <p:nvSpPr>
          <p:cNvPr id="172" name="Google Shape;172;g38a2def6c57_0_8"/>
          <p:cNvSpPr/>
          <p:nvPr/>
        </p:nvSpPr>
        <p:spPr>
          <a:xfrm>
            <a:off x="793790" y="2123122"/>
            <a:ext cx="13042800" cy="3630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Ο καθορισμός των ορίων ενός συστήματος είναι μια κρίσιμη πρώτη ενέργεια για κάθε σχεδιαστή.</a:t>
            </a:r>
            <a:endParaRPr sz="1750" b="0" i="0" u="none" strike="noStrike" cap="none">
              <a:solidFill>
                <a:srgbClr val="000000"/>
              </a:solidFill>
              <a:latin typeface="Arial"/>
              <a:ea typeface="Arial"/>
              <a:cs typeface="Arial"/>
              <a:sym typeface="Arial"/>
            </a:endParaRPr>
          </a:p>
        </p:txBody>
      </p:sp>
      <p:sp>
        <p:nvSpPr>
          <p:cNvPr id="173" name="Google Shape;173;g38a2def6c57_0_8"/>
          <p:cNvSpPr/>
          <p:nvPr/>
        </p:nvSpPr>
        <p:spPr>
          <a:xfrm>
            <a:off x="793790" y="2741176"/>
            <a:ext cx="6408000" cy="2093700"/>
          </a:xfrm>
          <a:prstGeom prst="roundRect">
            <a:avLst>
              <a:gd name="adj" fmla="val 6988"/>
            </a:avLst>
          </a:prstGeom>
          <a:solidFill>
            <a:srgbClr val="FFFFFF"/>
          </a:solidFill>
          <a:ln w="3047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g38a2def6c57_0_8"/>
          <p:cNvSpPr/>
          <p:nvPr/>
        </p:nvSpPr>
        <p:spPr>
          <a:xfrm>
            <a:off x="763310" y="2741176"/>
            <a:ext cx="121800" cy="2093700"/>
          </a:xfrm>
          <a:prstGeom prst="roundRect">
            <a:avLst>
              <a:gd name="adj" fmla="val 78139"/>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g38a2def6c57_0_8"/>
          <p:cNvSpPr/>
          <p:nvPr/>
        </p:nvSpPr>
        <p:spPr>
          <a:xfrm>
            <a:off x="1142524" y="2998470"/>
            <a:ext cx="2835300" cy="3543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Εντός vs. Εκτός</a:t>
            </a:r>
            <a:endParaRPr sz="2200" b="0" i="0" u="none" strike="noStrike" cap="none">
              <a:solidFill>
                <a:srgbClr val="000000"/>
              </a:solidFill>
              <a:latin typeface="Arial"/>
              <a:ea typeface="Arial"/>
              <a:cs typeface="Arial"/>
              <a:sym typeface="Arial"/>
            </a:endParaRPr>
          </a:p>
        </p:txBody>
      </p:sp>
      <p:sp>
        <p:nvSpPr>
          <p:cNvPr id="176" name="Google Shape;176;g38a2def6c57_0_8"/>
          <p:cNvSpPr/>
          <p:nvPr/>
        </p:nvSpPr>
        <p:spPr>
          <a:xfrm>
            <a:off x="1142524" y="3488888"/>
            <a:ext cx="5802000" cy="1088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a:solidFill>
                  <a:srgbClr val="272525"/>
                </a:solidFill>
                <a:latin typeface="Inter"/>
                <a:ea typeface="Inter"/>
                <a:cs typeface="Inter"/>
                <a:sym typeface="Inter"/>
              </a:rPr>
              <a:t>Καθορίζουμε ρητά τι συμπεριλαμβάνεται σε ένα σύστημα και τι μένει έξω, ώστε να έχουμε σαφές πεδίο μελέτης.</a:t>
            </a:r>
            <a:endParaRPr sz="1750" b="0" i="0" u="none" strike="noStrike" cap="none">
              <a:solidFill>
                <a:srgbClr val="000000"/>
              </a:solidFill>
              <a:latin typeface="Arial"/>
              <a:ea typeface="Arial"/>
              <a:cs typeface="Arial"/>
              <a:sym typeface="Arial"/>
            </a:endParaRPr>
          </a:p>
        </p:txBody>
      </p:sp>
      <p:sp>
        <p:nvSpPr>
          <p:cNvPr id="177" name="Google Shape;177;g38a2def6c57_0_8"/>
          <p:cNvSpPr/>
          <p:nvPr/>
        </p:nvSpPr>
        <p:spPr>
          <a:xfrm>
            <a:off x="7428548" y="2741176"/>
            <a:ext cx="6408000" cy="2093700"/>
          </a:xfrm>
          <a:prstGeom prst="roundRect">
            <a:avLst>
              <a:gd name="adj" fmla="val 6988"/>
            </a:avLst>
          </a:prstGeom>
          <a:solidFill>
            <a:srgbClr val="FFFFFF"/>
          </a:solidFill>
          <a:ln w="3047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g38a2def6c57_0_8"/>
          <p:cNvSpPr/>
          <p:nvPr/>
        </p:nvSpPr>
        <p:spPr>
          <a:xfrm>
            <a:off x="7398067" y="2741176"/>
            <a:ext cx="121800" cy="2093700"/>
          </a:xfrm>
          <a:prstGeom prst="roundRect">
            <a:avLst>
              <a:gd name="adj" fmla="val 78139"/>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g38a2def6c57_0_8"/>
          <p:cNvSpPr/>
          <p:nvPr/>
        </p:nvSpPr>
        <p:spPr>
          <a:xfrm>
            <a:off x="7777282" y="2998470"/>
            <a:ext cx="2835300" cy="3543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Πολύ Στενά Όρια</a:t>
            </a:r>
            <a:endParaRPr sz="2200" b="0" i="0" u="none" strike="noStrike" cap="none">
              <a:solidFill>
                <a:srgbClr val="000000"/>
              </a:solidFill>
              <a:latin typeface="Arial"/>
              <a:ea typeface="Arial"/>
              <a:cs typeface="Arial"/>
              <a:sym typeface="Arial"/>
            </a:endParaRPr>
          </a:p>
        </p:txBody>
      </p:sp>
      <p:sp>
        <p:nvSpPr>
          <p:cNvPr id="180" name="Google Shape;180;g38a2def6c57_0_8"/>
          <p:cNvSpPr/>
          <p:nvPr/>
        </p:nvSpPr>
        <p:spPr>
          <a:xfrm>
            <a:off x="7777282" y="3488888"/>
            <a:ext cx="5802000" cy="1088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a:solidFill>
                  <a:srgbClr val="272525"/>
                </a:solidFill>
                <a:latin typeface="Inter"/>
                <a:ea typeface="Inter"/>
                <a:cs typeface="Inter"/>
                <a:sym typeface="Inter"/>
              </a:rPr>
              <a:t>Αν τραβήξουμε τα όρια πολύ στενά, κινδυνεύουμε να αγνοήσουμε κρίσιμες εισροές/εκροές από το περιβάλλον και να προτείνουμε ελλιπείς λύσεις.</a:t>
            </a:r>
            <a:endParaRPr sz="1750" b="0" i="0" u="none" strike="noStrike" cap="none">
              <a:solidFill>
                <a:srgbClr val="000000"/>
              </a:solidFill>
              <a:latin typeface="Arial"/>
              <a:ea typeface="Arial"/>
              <a:cs typeface="Arial"/>
              <a:sym typeface="Arial"/>
            </a:endParaRPr>
          </a:p>
        </p:txBody>
      </p:sp>
      <p:sp>
        <p:nvSpPr>
          <p:cNvPr id="181" name="Google Shape;181;g38a2def6c57_0_8"/>
          <p:cNvSpPr/>
          <p:nvPr/>
        </p:nvSpPr>
        <p:spPr>
          <a:xfrm>
            <a:off x="793790" y="5061704"/>
            <a:ext cx="6408000" cy="2093700"/>
          </a:xfrm>
          <a:prstGeom prst="roundRect">
            <a:avLst>
              <a:gd name="adj" fmla="val 6988"/>
            </a:avLst>
          </a:prstGeom>
          <a:solidFill>
            <a:srgbClr val="FFFFFF"/>
          </a:solidFill>
          <a:ln w="3047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g38a2def6c57_0_8"/>
          <p:cNvSpPr/>
          <p:nvPr/>
        </p:nvSpPr>
        <p:spPr>
          <a:xfrm>
            <a:off x="763310" y="5061704"/>
            <a:ext cx="121800" cy="2093700"/>
          </a:xfrm>
          <a:prstGeom prst="roundRect">
            <a:avLst>
              <a:gd name="adj" fmla="val 78139"/>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g38a2def6c57_0_8"/>
          <p:cNvSpPr/>
          <p:nvPr/>
        </p:nvSpPr>
        <p:spPr>
          <a:xfrm>
            <a:off x="1142524" y="5318998"/>
            <a:ext cx="2835300" cy="3543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Πολύ Ευρεία Όρια</a:t>
            </a:r>
            <a:endParaRPr sz="2200" b="0" i="0" u="none" strike="noStrike" cap="none">
              <a:solidFill>
                <a:srgbClr val="000000"/>
              </a:solidFill>
              <a:latin typeface="Arial"/>
              <a:ea typeface="Arial"/>
              <a:cs typeface="Arial"/>
              <a:sym typeface="Arial"/>
            </a:endParaRPr>
          </a:p>
        </p:txBody>
      </p:sp>
      <p:sp>
        <p:nvSpPr>
          <p:cNvPr id="184" name="Google Shape;184;g38a2def6c57_0_8"/>
          <p:cNvSpPr/>
          <p:nvPr/>
        </p:nvSpPr>
        <p:spPr>
          <a:xfrm>
            <a:off x="1142525" y="5809425"/>
            <a:ext cx="5802000" cy="1088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a:solidFill>
                  <a:srgbClr val="272525"/>
                </a:solidFill>
                <a:latin typeface="Inter"/>
                <a:ea typeface="Inter"/>
                <a:cs typeface="Inter"/>
                <a:sym typeface="Inter"/>
              </a:rPr>
              <a:t>Αν πάλι θέσουμε πολύ ευρεία όρια, δυσκολευόμαστε να εστιάσουμε – το σύστημα γίνεται θολό και δυσνόητο, καθιστώντας δυσκολότερη τη δράση.</a:t>
            </a:r>
            <a:endParaRPr sz="1750" b="0" i="0" u="none" strike="noStrike" cap="none">
              <a:solidFill>
                <a:srgbClr val="000000"/>
              </a:solidFill>
              <a:latin typeface="Arial"/>
              <a:ea typeface="Arial"/>
              <a:cs typeface="Arial"/>
              <a:sym typeface="Arial"/>
            </a:endParaRPr>
          </a:p>
        </p:txBody>
      </p:sp>
      <p:sp>
        <p:nvSpPr>
          <p:cNvPr id="185" name="Google Shape;185;g38a2def6c57_0_8"/>
          <p:cNvSpPr/>
          <p:nvPr/>
        </p:nvSpPr>
        <p:spPr>
          <a:xfrm>
            <a:off x="7428548" y="5061704"/>
            <a:ext cx="6408000" cy="2093700"/>
          </a:xfrm>
          <a:prstGeom prst="roundRect">
            <a:avLst>
              <a:gd name="adj" fmla="val 6988"/>
            </a:avLst>
          </a:prstGeom>
          <a:solidFill>
            <a:srgbClr val="FFFFFF"/>
          </a:solidFill>
          <a:ln w="3047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g38a2def6c57_0_8"/>
          <p:cNvSpPr/>
          <p:nvPr/>
        </p:nvSpPr>
        <p:spPr>
          <a:xfrm>
            <a:off x="7398067" y="5061704"/>
            <a:ext cx="121800" cy="2093700"/>
          </a:xfrm>
          <a:prstGeom prst="roundRect">
            <a:avLst>
              <a:gd name="adj" fmla="val 78139"/>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g38a2def6c57_0_8"/>
          <p:cNvSpPr/>
          <p:nvPr/>
        </p:nvSpPr>
        <p:spPr>
          <a:xfrm>
            <a:off x="7777282" y="5318998"/>
            <a:ext cx="2835300" cy="3543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Συνειδητή Επιλογή</a:t>
            </a:r>
            <a:endParaRPr sz="2200" b="0" i="0" u="none" strike="noStrike" cap="none">
              <a:solidFill>
                <a:srgbClr val="000000"/>
              </a:solidFill>
              <a:latin typeface="Arial"/>
              <a:ea typeface="Arial"/>
              <a:cs typeface="Arial"/>
              <a:sym typeface="Arial"/>
            </a:endParaRPr>
          </a:p>
        </p:txBody>
      </p:sp>
      <p:sp>
        <p:nvSpPr>
          <p:cNvPr id="188" name="Google Shape;188;g38a2def6c57_0_8"/>
          <p:cNvSpPr/>
          <p:nvPr/>
        </p:nvSpPr>
        <p:spPr>
          <a:xfrm>
            <a:off x="7777282" y="5809417"/>
            <a:ext cx="5802000" cy="1088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a:solidFill>
                  <a:srgbClr val="272525"/>
                </a:solidFill>
                <a:latin typeface="Inter"/>
                <a:ea typeface="Inter"/>
                <a:cs typeface="Inter"/>
                <a:sym typeface="Inter"/>
              </a:rPr>
              <a:t>Ο σχεδιαστής πρέπει να θέτει όρια κατάλληλα για το πρόβλημα, γνωρίζοντας όμως ότι τα συστήματα δεν είναι απομονωμένα από το περιβάλλον τους.</a:t>
            </a:r>
            <a:endParaRPr sz="175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0">
          <a:extLst>
            <a:ext uri="{FF2B5EF4-FFF2-40B4-BE49-F238E27FC236}">
              <a16:creationId xmlns:a16="http://schemas.microsoft.com/office/drawing/2014/main" id="{E32B8FC7-C6F2-6B03-2CFC-43900A7D353F}"/>
            </a:ext>
          </a:extLst>
        </p:cNvPr>
        <p:cNvGrpSpPr/>
        <p:nvPr/>
      </p:nvGrpSpPr>
      <p:grpSpPr>
        <a:xfrm>
          <a:off x="0" y="0"/>
          <a:ext cx="0" cy="0"/>
          <a:chOff x="0" y="0"/>
          <a:chExt cx="0" cy="0"/>
        </a:xfrm>
      </p:grpSpPr>
      <p:sp>
        <p:nvSpPr>
          <p:cNvPr id="171" name="Google Shape;171;g38a2def6c57_0_8">
            <a:extLst>
              <a:ext uri="{FF2B5EF4-FFF2-40B4-BE49-F238E27FC236}">
                <a16:creationId xmlns:a16="http://schemas.microsoft.com/office/drawing/2014/main" id="{F5CF5C16-37AB-C58B-28DE-08D20059BECA}"/>
              </a:ext>
            </a:extLst>
          </p:cNvPr>
          <p:cNvSpPr/>
          <p:nvPr/>
        </p:nvSpPr>
        <p:spPr>
          <a:xfrm>
            <a:off x="793790" y="1074182"/>
            <a:ext cx="12600238" cy="708900"/>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000000"/>
              </a:buClr>
              <a:buSzPts val="4450"/>
              <a:buFont typeface="Inter"/>
              <a:buNone/>
            </a:pPr>
            <a:r>
              <a:rPr lang="en-US" sz="4450" b="1" i="0" u="none" strike="noStrike" cap="none" dirty="0" err="1">
                <a:solidFill>
                  <a:srgbClr val="000000"/>
                </a:solidFill>
                <a:latin typeface="Inter"/>
                <a:ea typeface="Inter"/>
                <a:cs typeface="Inter"/>
                <a:sym typeface="Inter"/>
              </a:rPr>
              <a:t>Οριοθέτηση</a:t>
            </a:r>
            <a:r>
              <a:rPr lang="en-US" sz="4450" b="1" i="0" u="none" strike="noStrike" cap="none" dirty="0">
                <a:solidFill>
                  <a:srgbClr val="000000"/>
                </a:solidFill>
                <a:latin typeface="Inter"/>
                <a:ea typeface="Inter"/>
                <a:cs typeface="Inter"/>
                <a:sym typeface="Inter"/>
              </a:rPr>
              <a:t> </a:t>
            </a:r>
            <a:r>
              <a:rPr lang="en-US" sz="4450" b="1" i="0" u="none" strike="noStrike" cap="none" dirty="0" err="1">
                <a:solidFill>
                  <a:srgbClr val="000000"/>
                </a:solidFill>
                <a:latin typeface="Inter"/>
                <a:ea typeface="Inter"/>
                <a:cs typeface="Inter"/>
                <a:sym typeface="Inter"/>
              </a:rPr>
              <a:t>του</a:t>
            </a:r>
            <a:r>
              <a:rPr lang="en-US" sz="4450" b="1" i="0" u="none" strike="noStrike" cap="none" dirty="0">
                <a:solidFill>
                  <a:srgbClr val="000000"/>
                </a:solidFill>
                <a:latin typeface="Inter"/>
                <a:ea typeface="Inter"/>
                <a:cs typeface="Inter"/>
                <a:sym typeface="Inter"/>
              </a:rPr>
              <a:t> </a:t>
            </a:r>
            <a:r>
              <a:rPr lang="en-US" sz="4450" b="1" i="0" u="none" strike="noStrike" cap="none" dirty="0" err="1">
                <a:solidFill>
                  <a:srgbClr val="000000"/>
                </a:solidFill>
                <a:latin typeface="Inter"/>
                <a:ea typeface="Inter"/>
                <a:cs typeface="Inter"/>
                <a:sym typeface="Inter"/>
              </a:rPr>
              <a:t>Συστήμ</a:t>
            </a:r>
            <a:r>
              <a:rPr lang="en-US" sz="4450" b="1" i="0" u="none" strike="noStrike" cap="none" dirty="0">
                <a:solidFill>
                  <a:srgbClr val="000000"/>
                </a:solidFill>
                <a:latin typeface="Inter"/>
                <a:ea typeface="Inter"/>
                <a:cs typeface="Inter"/>
                <a:sym typeface="Inter"/>
              </a:rPr>
              <a:t>ατος- </a:t>
            </a:r>
            <a:r>
              <a:rPr lang="el-GR" sz="4450" b="1" i="0" u="none" strike="noStrike" cap="none" dirty="0">
                <a:solidFill>
                  <a:srgbClr val="000000"/>
                </a:solidFill>
                <a:latin typeface="Inter"/>
                <a:ea typeface="Inter"/>
                <a:cs typeface="Inter"/>
                <a:sym typeface="Inter"/>
              </a:rPr>
              <a:t>Παράδειγμα</a:t>
            </a:r>
            <a:endParaRPr sz="4450" b="0" i="0" u="none" strike="noStrike" cap="none" dirty="0">
              <a:solidFill>
                <a:srgbClr val="000000"/>
              </a:solidFill>
              <a:latin typeface="Arial"/>
              <a:ea typeface="Arial"/>
              <a:cs typeface="Arial"/>
              <a:sym typeface="Arial"/>
            </a:endParaRPr>
          </a:p>
        </p:txBody>
      </p:sp>
      <p:sp>
        <p:nvSpPr>
          <p:cNvPr id="173" name="Google Shape;173;g38a2def6c57_0_8">
            <a:extLst>
              <a:ext uri="{FF2B5EF4-FFF2-40B4-BE49-F238E27FC236}">
                <a16:creationId xmlns:a16="http://schemas.microsoft.com/office/drawing/2014/main" id="{5BA13033-084D-5C62-EBC1-985524348D49}"/>
              </a:ext>
            </a:extLst>
          </p:cNvPr>
          <p:cNvSpPr/>
          <p:nvPr/>
        </p:nvSpPr>
        <p:spPr>
          <a:xfrm>
            <a:off x="1499238" y="1905410"/>
            <a:ext cx="10605077" cy="1984011"/>
          </a:xfrm>
          <a:prstGeom prst="roundRect">
            <a:avLst>
              <a:gd name="adj" fmla="val 6988"/>
            </a:avLst>
          </a:prstGeom>
          <a:solidFill>
            <a:srgbClr val="FFFFFF"/>
          </a:solidFill>
          <a:ln w="3047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r>
              <a:rPr lang="el-GR" sz="2000" dirty="0"/>
              <a:t>Εξετάστε το </a:t>
            </a:r>
            <a:r>
              <a:rPr lang="el-GR" sz="2000" b="1" dirty="0"/>
              <a:t>σύστημα ενός δημόσιου πάρκου</a:t>
            </a:r>
            <a:r>
              <a:rPr lang="el-GR" sz="2000" dirty="0"/>
              <a:t>.</a:t>
            </a:r>
          </a:p>
          <a:p>
            <a:r>
              <a:rPr lang="el-GR" sz="2000" dirty="0"/>
              <a:t>Φανταστείτε ότι είστε μια ομάδα σχεδιαστών που έχει αναλάβει να βελτιώσει τη λειτουργία του — την εμπειρία των χρηστών, τη βιωσιμότητα και τη συντήρηση.</a:t>
            </a:r>
          </a:p>
          <a:p>
            <a:r>
              <a:rPr lang="el-GR" sz="2000" dirty="0"/>
              <a:t>Για να ξεκινήσετε, πρέπει να αποφασίσετε </a:t>
            </a:r>
            <a:r>
              <a:rPr lang="el-GR" sz="2000" b="1" dirty="0"/>
              <a:t>ποια είναι τα όρια</a:t>
            </a:r>
            <a:r>
              <a:rPr lang="el-GR" sz="2000" dirty="0"/>
              <a:t> του συστήματος.</a:t>
            </a:r>
            <a:endParaRPr sz="1400" b="0" i="0" u="none" strike="noStrike" cap="none" dirty="0">
              <a:solidFill>
                <a:srgbClr val="000000"/>
              </a:solidFill>
              <a:latin typeface="Arial"/>
              <a:ea typeface="Arial"/>
              <a:cs typeface="Arial"/>
              <a:sym typeface="Arial"/>
            </a:endParaRPr>
          </a:p>
        </p:txBody>
      </p:sp>
      <p:sp>
        <p:nvSpPr>
          <p:cNvPr id="174" name="Google Shape;174;g38a2def6c57_0_8">
            <a:extLst>
              <a:ext uri="{FF2B5EF4-FFF2-40B4-BE49-F238E27FC236}">
                <a16:creationId xmlns:a16="http://schemas.microsoft.com/office/drawing/2014/main" id="{6F7543E0-911D-F343-F841-8E3097CFE01E}"/>
              </a:ext>
            </a:extLst>
          </p:cNvPr>
          <p:cNvSpPr/>
          <p:nvPr/>
        </p:nvSpPr>
        <p:spPr>
          <a:xfrm>
            <a:off x="1177887" y="1906921"/>
            <a:ext cx="121800" cy="2093700"/>
          </a:xfrm>
          <a:prstGeom prst="roundRect">
            <a:avLst>
              <a:gd name="adj" fmla="val 78139"/>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g38a2def6c57_0_8">
            <a:extLst>
              <a:ext uri="{FF2B5EF4-FFF2-40B4-BE49-F238E27FC236}">
                <a16:creationId xmlns:a16="http://schemas.microsoft.com/office/drawing/2014/main" id="{A13A58AC-5E70-F807-2880-389D23088EAE}"/>
              </a:ext>
            </a:extLst>
          </p:cNvPr>
          <p:cNvSpPr/>
          <p:nvPr/>
        </p:nvSpPr>
        <p:spPr>
          <a:xfrm>
            <a:off x="1142524" y="3488888"/>
            <a:ext cx="5802000" cy="1088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endParaRPr sz="1750" b="0" i="0" u="none" strike="noStrike" cap="none" dirty="0">
              <a:solidFill>
                <a:srgbClr val="000000"/>
              </a:solidFill>
              <a:latin typeface="Arial"/>
              <a:ea typeface="Arial"/>
              <a:cs typeface="Arial"/>
              <a:sym typeface="Arial"/>
            </a:endParaRPr>
          </a:p>
        </p:txBody>
      </p:sp>
      <p:sp>
        <p:nvSpPr>
          <p:cNvPr id="178" name="Google Shape;178;g38a2def6c57_0_8">
            <a:extLst>
              <a:ext uri="{FF2B5EF4-FFF2-40B4-BE49-F238E27FC236}">
                <a16:creationId xmlns:a16="http://schemas.microsoft.com/office/drawing/2014/main" id="{16515079-3D2B-E27E-7958-68A5EF51CC96}"/>
              </a:ext>
            </a:extLst>
          </p:cNvPr>
          <p:cNvSpPr/>
          <p:nvPr/>
        </p:nvSpPr>
        <p:spPr>
          <a:xfrm>
            <a:off x="12192705" y="1905410"/>
            <a:ext cx="121800" cy="2093700"/>
          </a:xfrm>
          <a:prstGeom prst="roundRect">
            <a:avLst>
              <a:gd name="adj" fmla="val 78139"/>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2" name="Table 1">
            <a:extLst>
              <a:ext uri="{FF2B5EF4-FFF2-40B4-BE49-F238E27FC236}">
                <a16:creationId xmlns:a16="http://schemas.microsoft.com/office/drawing/2014/main" id="{DC121BE3-7F53-B8A8-A839-EB881BF02EC3}"/>
              </a:ext>
            </a:extLst>
          </p:cNvPr>
          <p:cNvGraphicFramePr>
            <a:graphicFrameLocks noGrp="1"/>
          </p:cNvGraphicFramePr>
          <p:nvPr>
            <p:extLst>
              <p:ext uri="{D42A27DB-BD31-4B8C-83A1-F6EECF244321}">
                <p14:modId xmlns:p14="http://schemas.microsoft.com/office/powerpoint/2010/main" val="1869861672"/>
              </p:ext>
            </p:extLst>
          </p:nvPr>
        </p:nvGraphicFramePr>
        <p:xfrm>
          <a:off x="1006475" y="4228980"/>
          <a:ext cx="12617450" cy="3840480"/>
        </p:xfrm>
        <a:graphic>
          <a:graphicData uri="http://schemas.openxmlformats.org/drawingml/2006/table">
            <a:tbl>
              <a:tblPr/>
              <a:tblGrid>
                <a:gridCol w="2779914">
                  <a:extLst>
                    <a:ext uri="{9D8B030D-6E8A-4147-A177-3AD203B41FA5}">
                      <a16:colId xmlns:a16="http://schemas.microsoft.com/office/drawing/2014/main" val="2870745120"/>
                    </a:ext>
                  </a:extLst>
                </a:gridCol>
                <a:gridCol w="9837536">
                  <a:extLst>
                    <a:ext uri="{9D8B030D-6E8A-4147-A177-3AD203B41FA5}">
                      <a16:colId xmlns:a16="http://schemas.microsoft.com/office/drawing/2014/main" val="1596058389"/>
                    </a:ext>
                  </a:extLst>
                </a:gridCol>
              </a:tblGrid>
              <a:tr h="0">
                <a:tc>
                  <a:txBody>
                    <a:bodyPr/>
                    <a:lstStyle/>
                    <a:p>
                      <a:pPr>
                        <a:buNone/>
                      </a:pPr>
                      <a:r>
                        <a:rPr lang="el-GR" sz="1800" b="1"/>
                        <a:t>Ερώτηση</a:t>
                      </a:r>
                      <a:endParaRPr lang="el-GR" sz="1800"/>
                    </a:p>
                  </a:txBody>
                  <a:tcPr anchor="ctr">
                    <a:lnL>
                      <a:noFill/>
                    </a:lnL>
                    <a:lnR>
                      <a:noFill/>
                    </a:lnR>
                    <a:lnT>
                      <a:noFill/>
                    </a:lnT>
                    <a:lnB>
                      <a:noFill/>
                    </a:lnB>
                    <a:noFill/>
                  </a:tcPr>
                </a:tc>
                <a:tc>
                  <a:txBody>
                    <a:bodyPr/>
                    <a:lstStyle/>
                    <a:p>
                      <a:pPr>
                        <a:buNone/>
                      </a:pPr>
                      <a:r>
                        <a:rPr lang="el-GR" sz="1800" b="1"/>
                        <a:t>Απάντηση (Παράδειγμα)</a:t>
                      </a:r>
                      <a:endParaRPr lang="el-GR" sz="1800"/>
                    </a:p>
                  </a:txBody>
                  <a:tcPr anchor="ctr">
                    <a:lnL>
                      <a:noFill/>
                    </a:lnL>
                    <a:lnR>
                      <a:noFill/>
                    </a:lnR>
                    <a:lnT>
                      <a:noFill/>
                    </a:lnT>
                    <a:lnB>
                      <a:noFill/>
                    </a:lnB>
                    <a:noFill/>
                  </a:tcPr>
                </a:tc>
                <a:extLst>
                  <a:ext uri="{0D108BD9-81ED-4DB2-BD59-A6C34878D82A}">
                    <a16:rowId xmlns:a16="http://schemas.microsoft.com/office/drawing/2014/main" val="4175546296"/>
                  </a:ext>
                </a:extLst>
              </a:tr>
              <a:tr h="0">
                <a:tc>
                  <a:txBody>
                    <a:bodyPr/>
                    <a:lstStyle/>
                    <a:p>
                      <a:pPr>
                        <a:buNone/>
                      </a:pPr>
                      <a:r>
                        <a:rPr lang="el-GR" sz="1800" b="1"/>
                        <a:t>Εντός του συστήματος</a:t>
                      </a:r>
                      <a:endParaRPr lang="el-GR" sz="1800"/>
                    </a:p>
                  </a:txBody>
                  <a:tcPr anchor="ctr">
                    <a:lnL>
                      <a:noFill/>
                    </a:lnL>
                    <a:lnR>
                      <a:noFill/>
                    </a:lnR>
                    <a:lnT>
                      <a:noFill/>
                    </a:lnT>
                    <a:lnB>
                      <a:noFill/>
                    </a:lnB>
                    <a:noFill/>
                  </a:tcPr>
                </a:tc>
                <a:tc>
                  <a:txBody>
                    <a:bodyPr/>
                    <a:lstStyle/>
                    <a:p>
                      <a:pPr>
                        <a:buNone/>
                      </a:pPr>
                      <a:r>
                        <a:rPr lang="el-GR" sz="1800"/>
                        <a:t>Φυσικός χώρος του πάρκου, βλάστηση, φωτισμός, καθιστικά, ροές επισκεπτών, συνεργεία συντήρησης, τοπική αυτοδιοίκηση που το διαχειρίζεται</a:t>
                      </a:r>
                    </a:p>
                  </a:txBody>
                  <a:tcPr anchor="ctr">
                    <a:lnL>
                      <a:noFill/>
                    </a:lnL>
                    <a:lnR>
                      <a:noFill/>
                    </a:lnR>
                    <a:lnT>
                      <a:noFill/>
                    </a:lnT>
                    <a:lnB>
                      <a:noFill/>
                    </a:lnB>
                    <a:noFill/>
                  </a:tcPr>
                </a:tc>
                <a:extLst>
                  <a:ext uri="{0D108BD9-81ED-4DB2-BD59-A6C34878D82A}">
                    <a16:rowId xmlns:a16="http://schemas.microsoft.com/office/drawing/2014/main" val="3819525234"/>
                  </a:ext>
                </a:extLst>
              </a:tr>
              <a:tr h="0">
                <a:tc>
                  <a:txBody>
                    <a:bodyPr/>
                    <a:lstStyle/>
                    <a:p>
                      <a:pPr>
                        <a:buNone/>
                      </a:pPr>
                      <a:r>
                        <a:rPr lang="el-GR" sz="1800" b="1" dirty="0"/>
                        <a:t>Εκτός του συστήματος</a:t>
                      </a:r>
                      <a:endParaRPr lang="el-GR" sz="1800" dirty="0"/>
                    </a:p>
                  </a:txBody>
                  <a:tcPr anchor="ctr">
                    <a:lnL>
                      <a:noFill/>
                    </a:lnL>
                    <a:lnR>
                      <a:noFill/>
                    </a:lnR>
                    <a:lnT>
                      <a:noFill/>
                    </a:lnT>
                    <a:lnB>
                      <a:noFill/>
                    </a:lnB>
                    <a:noFill/>
                  </a:tcPr>
                </a:tc>
                <a:tc>
                  <a:txBody>
                    <a:bodyPr/>
                    <a:lstStyle/>
                    <a:p>
                      <a:pPr>
                        <a:buNone/>
                      </a:pPr>
                      <a:r>
                        <a:rPr lang="el-GR" sz="1800"/>
                        <a:t>Κεντρική κυβερνητική πολιτική, παγκόσμια κλιματική στρατηγική, ιδιωτικά ακίνητα γύρω από το πάρκο (εκτός αν επηρεάζουν άμεσα)</a:t>
                      </a:r>
                    </a:p>
                  </a:txBody>
                  <a:tcPr anchor="ctr">
                    <a:lnL>
                      <a:noFill/>
                    </a:lnL>
                    <a:lnR>
                      <a:noFill/>
                    </a:lnR>
                    <a:lnT>
                      <a:noFill/>
                    </a:lnT>
                    <a:lnB>
                      <a:noFill/>
                    </a:lnB>
                    <a:noFill/>
                  </a:tcPr>
                </a:tc>
                <a:extLst>
                  <a:ext uri="{0D108BD9-81ED-4DB2-BD59-A6C34878D82A}">
                    <a16:rowId xmlns:a16="http://schemas.microsoft.com/office/drawing/2014/main" val="3671744177"/>
                  </a:ext>
                </a:extLst>
              </a:tr>
              <a:tr h="0">
                <a:tc>
                  <a:txBody>
                    <a:bodyPr/>
                    <a:lstStyle/>
                    <a:p>
                      <a:pPr>
                        <a:buNone/>
                      </a:pPr>
                      <a:r>
                        <a:rPr lang="el-GR" sz="1800" b="1"/>
                        <a:t>Αν τα όρια είναι πολύ στενά</a:t>
                      </a:r>
                      <a:endParaRPr lang="el-GR" sz="1800"/>
                    </a:p>
                  </a:txBody>
                  <a:tcPr anchor="ctr">
                    <a:lnL>
                      <a:noFill/>
                    </a:lnL>
                    <a:lnR>
                      <a:noFill/>
                    </a:lnR>
                    <a:lnT>
                      <a:noFill/>
                    </a:lnT>
                    <a:lnB>
                      <a:noFill/>
                    </a:lnB>
                    <a:noFill/>
                  </a:tcPr>
                </a:tc>
                <a:tc>
                  <a:txBody>
                    <a:bodyPr/>
                    <a:lstStyle/>
                    <a:p>
                      <a:pPr>
                        <a:buNone/>
                      </a:pPr>
                      <a:r>
                        <a:rPr lang="el-GR" sz="1800"/>
                        <a:t>Αγνοούμε κρίσιμες ροές (π.χ. πρόσβαση, απορρίμματα, κυκλοφορία γειτονιάς) και καταλήγουμε σε λύσεις που δεν λειτουργούν μακροπρόθεσμα</a:t>
                      </a:r>
                    </a:p>
                  </a:txBody>
                  <a:tcPr anchor="ctr">
                    <a:lnL>
                      <a:noFill/>
                    </a:lnL>
                    <a:lnR>
                      <a:noFill/>
                    </a:lnR>
                    <a:lnT>
                      <a:noFill/>
                    </a:lnT>
                    <a:lnB>
                      <a:noFill/>
                    </a:lnB>
                    <a:noFill/>
                  </a:tcPr>
                </a:tc>
                <a:extLst>
                  <a:ext uri="{0D108BD9-81ED-4DB2-BD59-A6C34878D82A}">
                    <a16:rowId xmlns:a16="http://schemas.microsoft.com/office/drawing/2014/main" val="2757948811"/>
                  </a:ext>
                </a:extLst>
              </a:tr>
              <a:tr h="0">
                <a:tc>
                  <a:txBody>
                    <a:bodyPr/>
                    <a:lstStyle/>
                    <a:p>
                      <a:pPr>
                        <a:buNone/>
                      </a:pPr>
                      <a:r>
                        <a:rPr lang="el-GR" sz="1800" b="1"/>
                        <a:t>Αν τα όρια είναι πολύ ευρεία</a:t>
                      </a:r>
                      <a:endParaRPr lang="el-GR" sz="1800"/>
                    </a:p>
                  </a:txBody>
                  <a:tcPr anchor="ctr">
                    <a:lnL>
                      <a:noFill/>
                    </a:lnL>
                    <a:lnR>
                      <a:noFill/>
                    </a:lnR>
                    <a:lnT>
                      <a:noFill/>
                    </a:lnT>
                    <a:lnB>
                      <a:noFill/>
                    </a:lnB>
                    <a:noFill/>
                  </a:tcPr>
                </a:tc>
                <a:tc>
                  <a:txBody>
                    <a:bodyPr/>
                    <a:lstStyle/>
                    <a:p>
                      <a:pPr>
                        <a:buNone/>
                      </a:pPr>
                      <a:r>
                        <a:rPr lang="el-GR" sz="1800"/>
                        <a:t>Το σύστημα γίνεται θολό — περιλαμβάνει τόσους παράγοντες (κλίμα, πόλη, κοινωνία) που δεν μπορούμε να εστιάσουμε σε ρεαλιστική δράση</a:t>
                      </a:r>
                    </a:p>
                  </a:txBody>
                  <a:tcPr anchor="ctr">
                    <a:lnL>
                      <a:noFill/>
                    </a:lnL>
                    <a:lnR>
                      <a:noFill/>
                    </a:lnR>
                    <a:lnT>
                      <a:noFill/>
                    </a:lnT>
                    <a:lnB>
                      <a:noFill/>
                    </a:lnB>
                    <a:noFill/>
                  </a:tcPr>
                </a:tc>
                <a:extLst>
                  <a:ext uri="{0D108BD9-81ED-4DB2-BD59-A6C34878D82A}">
                    <a16:rowId xmlns:a16="http://schemas.microsoft.com/office/drawing/2014/main" val="1337447925"/>
                  </a:ext>
                </a:extLst>
              </a:tr>
              <a:tr h="0">
                <a:tc>
                  <a:txBody>
                    <a:bodyPr/>
                    <a:lstStyle/>
                    <a:p>
                      <a:pPr>
                        <a:buNone/>
                      </a:pPr>
                      <a:r>
                        <a:rPr lang="el-GR" sz="1800" b="1" dirty="0"/>
                        <a:t>Ιδανική οριοθέτηση</a:t>
                      </a:r>
                      <a:endParaRPr lang="el-GR" sz="1800" dirty="0"/>
                    </a:p>
                  </a:txBody>
                  <a:tcPr anchor="ctr">
                    <a:lnL>
                      <a:noFill/>
                    </a:lnL>
                    <a:lnR>
                      <a:noFill/>
                    </a:lnR>
                    <a:lnT>
                      <a:noFill/>
                    </a:lnT>
                    <a:lnB>
                      <a:noFill/>
                    </a:lnB>
                    <a:noFill/>
                  </a:tcPr>
                </a:tc>
                <a:tc>
                  <a:txBody>
                    <a:bodyPr/>
                    <a:lstStyle/>
                    <a:p>
                      <a:pPr>
                        <a:buNone/>
                      </a:pPr>
                      <a:r>
                        <a:rPr lang="el-GR" sz="1800" dirty="0"/>
                        <a:t>Περιλαμβάνει το πάρκο και τη ζώνη αλληλεπίδρασης με τη γειτονιά (πρόσβαση, τοπικοί κάτοικοι, δημοτικές υπηρεσίες). Αρκετά ευρεία για να δει κοινωνικές και φυσικές ροές, αλλά εστιασμένη στη λειτουργία και εμπειρία του χώρου.</a:t>
                      </a:r>
                    </a:p>
                  </a:txBody>
                  <a:tcPr anchor="ctr">
                    <a:lnL>
                      <a:noFill/>
                    </a:lnL>
                    <a:lnR>
                      <a:noFill/>
                    </a:lnR>
                    <a:lnT>
                      <a:noFill/>
                    </a:lnT>
                    <a:lnB>
                      <a:noFill/>
                    </a:lnB>
                    <a:noFill/>
                  </a:tcPr>
                </a:tc>
                <a:extLst>
                  <a:ext uri="{0D108BD9-81ED-4DB2-BD59-A6C34878D82A}">
                    <a16:rowId xmlns:a16="http://schemas.microsoft.com/office/drawing/2014/main" val="2141507761"/>
                  </a:ext>
                </a:extLst>
              </a:tr>
            </a:tbl>
          </a:graphicData>
        </a:graphic>
      </p:graphicFrame>
      <p:sp>
        <p:nvSpPr>
          <p:cNvPr id="3" name="Google Shape;172;g38a2def6c57_0_8">
            <a:extLst>
              <a:ext uri="{FF2B5EF4-FFF2-40B4-BE49-F238E27FC236}">
                <a16:creationId xmlns:a16="http://schemas.microsoft.com/office/drawing/2014/main" id="{E751DEFF-8E11-74F1-5B86-FD3D74859B3E}"/>
              </a:ext>
            </a:extLst>
          </p:cNvPr>
          <p:cNvSpPr/>
          <p:nvPr/>
        </p:nvSpPr>
        <p:spPr>
          <a:xfrm>
            <a:off x="1628026" y="1879633"/>
            <a:ext cx="8198554" cy="299156"/>
          </a:xfrm>
          <a:prstGeom prst="rect">
            <a:avLst/>
          </a:prstGeom>
          <a:noFill/>
          <a:ln>
            <a:noFill/>
          </a:ln>
        </p:spPr>
        <p:txBody>
          <a:bodyPr spcFirstLastPara="1" wrap="square" lIns="0" tIns="0" rIns="0" bIns="0" anchor="t" anchorCtr="0">
            <a:noAutofit/>
          </a:bodyPr>
          <a:lstStyle/>
          <a:p>
            <a:pPr lvl="0">
              <a:lnSpc>
                <a:spcPct val="162857"/>
              </a:lnSpc>
              <a:buClr>
                <a:srgbClr val="272525"/>
              </a:buClr>
              <a:buSzPts val="1750"/>
            </a:pPr>
            <a:r>
              <a:rPr lang="en-US" sz="1750" b="1" i="0" u="none" strike="noStrike" cap="none" dirty="0">
                <a:solidFill>
                  <a:srgbClr val="272525"/>
                </a:solidFill>
                <a:latin typeface="Inter"/>
                <a:ea typeface="Inter"/>
                <a:cs typeface="Inter"/>
                <a:sym typeface="Inter"/>
              </a:rPr>
              <a:t> </a:t>
            </a:r>
            <a:r>
              <a:rPr lang="el-GR" sz="1800" b="1" dirty="0"/>
              <a:t>Οριοθέτηση του Συστήματος – Παράδειγμα Δημόσιου Πάρκου</a:t>
            </a:r>
            <a:r>
              <a:rPr lang="en-US" sz="1750" b="0" i="0" u="none" strike="noStrike" cap="none" dirty="0">
                <a:solidFill>
                  <a:srgbClr val="272525"/>
                </a:solidFill>
                <a:latin typeface="Inter"/>
                <a:ea typeface="Inter"/>
                <a:cs typeface="Inter"/>
                <a:sym typeface="Inter"/>
              </a:rPr>
              <a:t>.</a:t>
            </a:r>
            <a:endParaRPr sz="175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746237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0">
          <a:extLst>
            <a:ext uri="{FF2B5EF4-FFF2-40B4-BE49-F238E27FC236}">
              <a16:creationId xmlns:a16="http://schemas.microsoft.com/office/drawing/2014/main" id="{E03C15B7-32CF-3A41-F76A-E7FDAD43D744}"/>
            </a:ext>
          </a:extLst>
        </p:cNvPr>
        <p:cNvGrpSpPr/>
        <p:nvPr/>
      </p:nvGrpSpPr>
      <p:grpSpPr>
        <a:xfrm>
          <a:off x="0" y="0"/>
          <a:ext cx="0" cy="0"/>
          <a:chOff x="0" y="0"/>
          <a:chExt cx="0" cy="0"/>
        </a:xfrm>
      </p:grpSpPr>
      <p:sp>
        <p:nvSpPr>
          <p:cNvPr id="171" name="Google Shape;171;g38a2def6c57_0_8">
            <a:extLst>
              <a:ext uri="{FF2B5EF4-FFF2-40B4-BE49-F238E27FC236}">
                <a16:creationId xmlns:a16="http://schemas.microsoft.com/office/drawing/2014/main" id="{D053125F-9FD5-FD11-F902-310B6DCAEE15}"/>
              </a:ext>
            </a:extLst>
          </p:cNvPr>
          <p:cNvSpPr/>
          <p:nvPr/>
        </p:nvSpPr>
        <p:spPr>
          <a:xfrm>
            <a:off x="793790" y="1074182"/>
            <a:ext cx="12600238" cy="708900"/>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000000"/>
              </a:buClr>
              <a:buSzPts val="4450"/>
              <a:buFont typeface="Inter"/>
              <a:buNone/>
            </a:pPr>
            <a:r>
              <a:rPr lang="en-US" sz="4450" b="1" i="0" u="none" strike="noStrike" cap="none" dirty="0" err="1">
                <a:solidFill>
                  <a:srgbClr val="000000"/>
                </a:solidFill>
                <a:latin typeface="Inter"/>
                <a:ea typeface="Inter"/>
                <a:cs typeface="Inter"/>
                <a:sym typeface="Inter"/>
              </a:rPr>
              <a:t>Οριοθέτηση</a:t>
            </a:r>
            <a:r>
              <a:rPr lang="en-US" sz="4450" b="1" i="0" u="none" strike="noStrike" cap="none" dirty="0">
                <a:solidFill>
                  <a:srgbClr val="000000"/>
                </a:solidFill>
                <a:latin typeface="Inter"/>
                <a:ea typeface="Inter"/>
                <a:cs typeface="Inter"/>
                <a:sym typeface="Inter"/>
              </a:rPr>
              <a:t> </a:t>
            </a:r>
            <a:r>
              <a:rPr lang="en-US" sz="4450" b="1" i="0" u="none" strike="noStrike" cap="none" dirty="0" err="1">
                <a:solidFill>
                  <a:srgbClr val="000000"/>
                </a:solidFill>
                <a:latin typeface="Inter"/>
                <a:ea typeface="Inter"/>
                <a:cs typeface="Inter"/>
                <a:sym typeface="Inter"/>
              </a:rPr>
              <a:t>του</a:t>
            </a:r>
            <a:r>
              <a:rPr lang="en-US" sz="4450" b="1" i="0" u="none" strike="noStrike" cap="none" dirty="0">
                <a:solidFill>
                  <a:srgbClr val="000000"/>
                </a:solidFill>
                <a:latin typeface="Inter"/>
                <a:ea typeface="Inter"/>
                <a:cs typeface="Inter"/>
                <a:sym typeface="Inter"/>
              </a:rPr>
              <a:t> </a:t>
            </a:r>
            <a:r>
              <a:rPr lang="en-US" sz="4450" b="1" i="0" u="none" strike="noStrike" cap="none" dirty="0" err="1">
                <a:solidFill>
                  <a:srgbClr val="000000"/>
                </a:solidFill>
                <a:latin typeface="Inter"/>
                <a:ea typeface="Inter"/>
                <a:cs typeface="Inter"/>
                <a:sym typeface="Inter"/>
              </a:rPr>
              <a:t>Συστήμ</a:t>
            </a:r>
            <a:r>
              <a:rPr lang="en-US" sz="4450" b="1" i="0" u="none" strike="noStrike" cap="none" dirty="0">
                <a:solidFill>
                  <a:srgbClr val="000000"/>
                </a:solidFill>
                <a:latin typeface="Inter"/>
                <a:ea typeface="Inter"/>
                <a:cs typeface="Inter"/>
                <a:sym typeface="Inter"/>
              </a:rPr>
              <a:t>ατος- </a:t>
            </a:r>
            <a:r>
              <a:rPr lang="el-GR" sz="4450" b="1" i="0" u="none" strike="noStrike" cap="none" dirty="0">
                <a:solidFill>
                  <a:srgbClr val="000000"/>
                </a:solidFill>
                <a:latin typeface="Inter"/>
                <a:ea typeface="Inter"/>
                <a:cs typeface="Inter"/>
                <a:sym typeface="Inter"/>
              </a:rPr>
              <a:t>Παράδειγμα</a:t>
            </a:r>
            <a:endParaRPr sz="4450" b="0" i="0" u="none" strike="noStrike" cap="none" dirty="0">
              <a:solidFill>
                <a:srgbClr val="000000"/>
              </a:solidFill>
              <a:latin typeface="Arial"/>
              <a:ea typeface="Arial"/>
              <a:cs typeface="Arial"/>
              <a:sym typeface="Arial"/>
            </a:endParaRPr>
          </a:p>
        </p:txBody>
      </p:sp>
      <p:sp>
        <p:nvSpPr>
          <p:cNvPr id="173" name="Google Shape;173;g38a2def6c57_0_8">
            <a:extLst>
              <a:ext uri="{FF2B5EF4-FFF2-40B4-BE49-F238E27FC236}">
                <a16:creationId xmlns:a16="http://schemas.microsoft.com/office/drawing/2014/main" id="{B415F2F6-8F75-E410-E577-9AD0DDB3163A}"/>
              </a:ext>
            </a:extLst>
          </p:cNvPr>
          <p:cNvSpPr/>
          <p:nvPr/>
        </p:nvSpPr>
        <p:spPr>
          <a:xfrm>
            <a:off x="1499238" y="1905410"/>
            <a:ext cx="10605077" cy="1984011"/>
          </a:xfrm>
          <a:prstGeom prst="roundRect">
            <a:avLst>
              <a:gd name="adj" fmla="val 6988"/>
            </a:avLst>
          </a:prstGeom>
          <a:solidFill>
            <a:srgbClr val="FFFFFF"/>
          </a:solidFill>
          <a:ln w="3047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r>
              <a:rPr lang="el-GR"/>
              <a:t>Θέλουμε να κατανοήσουμε </a:t>
            </a:r>
            <a:r>
              <a:rPr lang="el-GR" b="1"/>
              <a:t>πώς λειτουργεί</a:t>
            </a:r>
            <a:r>
              <a:rPr lang="el-GR"/>
              <a:t> και </a:t>
            </a:r>
            <a:r>
              <a:rPr lang="el-GR" b="1"/>
              <a:t>ποια είναι τα όριά του</a:t>
            </a:r>
            <a:r>
              <a:rPr lang="el-GR"/>
              <a:t> — δηλαδή τι περιλαμβάνει και τι όχι.</a:t>
            </a:r>
          </a:p>
          <a:p>
            <a:r>
              <a:rPr lang="el-GR"/>
              <a:t>Σκεφτείτε ποια στοιχεία, σχέσεις και ροές βρίσκονται </a:t>
            </a:r>
            <a:r>
              <a:rPr lang="el-GR" i="1"/>
              <a:t>εντός</a:t>
            </a:r>
            <a:r>
              <a:rPr lang="el-GR"/>
              <a:t> του συστήματος.</a:t>
            </a:r>
          </a:p>
          <a:p>
            <a:r>
              <a:rPr lang="el-GR"/>
              <a:t>Ποια στοιχεία ανήκουν </a:t>
            </a:r>
            <a:r>
              <a:rPr lang="el-GR" i="1"/>
              <a:t>εκτός</a:t>
            </a:r>
            <a:r>
              <a:rPr lang="el-GR"/>
              <a:t>, αλλά το επηρεάζουν;</a:t>
            </a:r>
          </a:p>
          <a:p>
            <a:r>
              <a:rPr lang="el-GR"/>
              <a:t>Στη συνέχεια, αποτυπώστε το </a:t>
            </a:r>
            <a:r>
              <a:rPr lang="el-GR" b="1"/>
              <a:t>οπτικά</a:t>
            </a:r>
            <a:r>
              <a:rPr lang="el-GR"/>
              <a:t> — σχεδιάστε τα όρια του συστήματος.</a:t>
            </a:r>
          </a:p>
        </p:txBody>
      </p:sp>
      <p:sp>
        <p:nvSpPr>
          <p:cNvPr id="174" name="Google Shape;174;g38a2def6c57_0_8">
            <a:extLst>
              <a:ext uri="{FF2B5EF4-FFF2-40B4-BE49-F238E27FC236}">
                <a16:creationId xmlns:a16="http://schemas.microsoft.com/office/drawing/2014/main" id="{B14B484E-F1CC-1BE3-8B54-F5A301A77B77}"/>
              </a:ext>
            </a:extLst>
          </p:cNvPr>
          <p:cNvSpPr/>
          <p:nvPr/>
        </p:nvSpPr>
        <p:spPr>
          <a:xfrm>
            <a:off x="1177887" y="1906921"/>
            <a:ext cx="121800" cy="2093700"/>
          </a:xfrm>
          <a:prstGeom prst="roundRect">
            <a:avLst>
              <a:gd name="adj" fmla="val 78139"/>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g38a2def6c57_0_8">
            <a:extLst>
              <a:ext uri="{FF2B5EF4-FFF2-40B4-BE49-F238E27FC236}">
                <a16:creationId xmlns:a16="http://schemas.microsoft.com/office/drawing/2014/main" id="{DF4CA6D0-845F-7CA1-EEFA-67B1D0B8724D}"/>
              </a:ext>
            </a:extLst>
          </p:cNvPr>
          <p:cNvSpPr/>
          <p:nvPr/>
        </p:nvSpPr>
        <p:spPr>
          <a:xfrm>
            <a:off x="1142524" y="3488888"/>
            <a:ext cx="5802000" cy="1088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endParaRPr sz="1750" b="0" i="0" u="none" strike="noStrike" cap="none" dirty="0">
              <a:solidFill>
                <a:srgbClr val="000000"/>
              </a:solidFill>
              <a:latin typeface="Arial"/>
              <a:ea typeface="Arial"/>
              <a:cs typeface="Arial"/>
              <a:sym typeface="Arial"/>
            </a:endParaRPr>
          </a:p>
        </p:txBody>
      </p:sp>
      <p:sp>
        <p:nvSpPr>
          <p:cNvPr id="178" name="Google Shape;178;g38a2def6c57_0_8">
            <a:extLst>
              <a:ext uri="{FF2B5EF4-FFF2-40B4-BE49-F238E27FC236}">
                <a16:creationId xmlns:a16="http://schemas.microsoft.com/office/drawing/2014/main" id="{CEBB92FB-7823-03C6-32B3-5EDB59DA5FBF}"/>
              </a:ext>
            </a:extLst>
          </p:cNvPr>
          <p:cNvSpPr/>
          <p:nvPr/>
        </p:nvSpPr>
        <p:spPr>
          <a:xfrm>
            <a:off x="12192705" y="1905410"/>
            <a:ext cx="121800" cy="2093700"/>
          </a:xfrm>
          <a:prstGeom prst="roundRect">
            <a:avLst>
              <a:gd name="adj" fmla="val 78139"/>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 name="Google Shape;172;g38a2def6c57_0_8">
            <a:extLst>
              <a:ext uri="{FF2B5EF4-FFF2-40B4-BE49-F238E27FC236}">
                <a16:creationId xmlns:a16="http://schemas.microsoft.com/office/drawing/2014/main" id="{57373417-7F73-7DC0-8430-3AAF4B8D70CC}"/>
              </a:ext>
            </a:extLst>
          </p:cNvPr>
          <p:cNvSpPr/>
          <p:nvPr/>
        </p:nvSpPr>
        <p:spPr>
          <a:xfrm>
            <a:off x="1628026" y="1879633"/>
            <a:ext cx="8198554" cy="299156"/>
          </a:xfrm>
          <a:prstGeom prst="rect">
            <a:avLst/>
          </a:prstGeom>
          <a:noFill/>
          <a:ln>
            <a:noFill/>
          </a:ln>
        </p:spPr>
        <p:txBody>
          <a:bodyPr spcFirstLastPara="1" wrap="square" lIns="0" tIns="0" rIns="0" bIns="0" anchor="t" anchorCtr="0">
            <a:noAutofit/>
          </a:bodyPr>
          <a:lstStyle/>
          <a:p>
            <a:pPr lvl="0">
              <a:lnSpc>
                <a:spcPct val="162857"/>
              </a:lnSpc>
              <a:buClr>
                <a:srgbClr val="272525"/>
              </a:buClr>
              <a:buSzPts val="1750"/>
            </a:pPr>
            <a:r>
              <a:rPr lang="en-US" sz="1750" b="1" i="0" u="none" strike="noStrike" cap="none" dirty="0">
                <a:solidFill>
                  <a:srgbClr val="272525"/>
                </a:solidFill>
                <a:latin typeface="Inter"/>
                <a:ea typeface="Inter"/>
                <a:cs typeface="Inter"/>
                <a:sym typeface="Inter"/>
              </a:rPr>
              <a:t> </a:t>
            </a:r>
            <a:r>
              <a:rPr lang="el-GR" sz="1800" dirty="0"/>
              <a:t>Οριοθέτηση ενός Συστήματος – </a:t>
            </a:r>
            <a:r>
              <a:rPr lang="el-GR" sz="1800" i="1" dirty="0"/>
              <a:t>Η Περίπτωση του Πανεπιστημίου</a:t>
            </a:r>
            <a:endParaRPr sz="1750" b="0" i="0" u="none" strike="noStrike" cap="none" dirty="0">
              <a:solidFill>
                <a:srgbClr val="000000"/>
              </a:solidFill>
              <a:latin typeface="Arial"/>
              <a:ea typeface="Arial"/>
              <a:cs typeface="Arial"/>
              <a:sym typeface="Arial"/>
            </a:endParaRPr>
          </a:p>
        </p:txBody>
      </p:sp>
      <p:sp>
        <p:nvSpPr>
          <p:cNvPr id="5" name="TextBox 4">
            <a:extLst>
              <a:ext uri="{FF2B5EF4-FFF2-40B4-BE49-F238E27FC236}">
                <a16:creationId xmlns:a16="http://schemas.microsoft.com/office/drawing/2014/main" id="{24C4136F-D8A0-E649-EF9C-E6CB5F16DB76}"/>
              </a:ext>
            </a:extLst>
          </p:cNvPr>
          <p:cNvSpPr txBox="1"/>
          <p:nvPr/>
        </p:nvSpPr>
        <p:spPr>
          <a:xfrm>
            <a:off x="1390918" y="4548859"/>
            <a:ext cx="12234930" cy="2246769"/>
          </a:xfrm>
          <a:prstGeom prst="rect">
            <a:avLst/>
          </a:prstGeom>
          <a:noFill/>
        </p:spPr>
        <p:txBody>
          <a:bodyPr wrap="square">
            <a:spAutoFit/>
          </a:bodyPr>
          <a:lstStyle/>
          <a:p>
            <a:pPr>
              <a:buNone/>
            </a:pPr>
            <a:r>
              <a:rPr lang="el-GR" b="1" dirty="0"/>
              <a:t>Οδηγίες για τη Γραφική Αναπαράσταση</a:t>
            </a:r>
          </a:p>
          <a:p>
            <a:pPr>
              <a:buFont typeface="+mj-lt"/>
              <a:buAutoNum type="arabicPeriod"/>
            </a:pPr>
            <a:r>
              <a:rPr lang="el-GR" b="1" dirty="0"/>
              <a:t>Σχεδιάστε έναν κύκλο</a:t>
            </a:r>
            <a:r>
              <a:rPr lang="el-GR" dirty="0"/>
              <a:t> στο κέντρο της σελίδας — αυτός είναι το </a:t>
            </a:r>
            <a:r>
              <a:rPr lang="el-GR" i="1" dirty="0"/>
              <a:t>σύστημά σας</a:t>
            </a:r>
            <a:r>
              <a:rPr lang="el-GR" dirty="0"/>
              <a:t> (το πανεπιστήμιο).</a:t>
            </a:r>
          </a:p>
          <a:p>
            <a:pPr>
              <a:buFont typeface="+mj-lt"/>
              <a:buAutoNum type="arabicPeriod"/>
            </a:pPr>
            <a:r>
              <a:rPr lang="el-GR" b="1" dirty="0"/>
              <a:t>Μέσα στον κύκλο</a:t>
            </a:r>
            <a:r>
              <a:rPr lang="el-GR" dirty="0"/>
              <a:t>, τοποθετήστε </a:t>
            </a:r>
            <a:r>
              <a:rPr lang="el-GR" i="1" dirty="0"/>
              <a:t>ό,τι θεωρείτε “εντός”</a:t>
            </a:r>
            <a:r>
              <a:rPr lang="el-GR" dirty="0"/>
              <a:t>:</a:t>
            </a:r>
          </a:p>
          <a:p>
            <a:pPr marL="742950" lvl="1" indent="-285750">
              <a:buFont typeface="+mj-lt"/>
              <a:buAutoNum type="arabicPeriod"/>
            </a:pPr>
            <a:r>
              <a:rPr lang="el-GR" dirty="0"/>
              <a:t>φοιτητές, καθηγητές, μαθήματα, υποδομές, διοίκηση, πλατφόρμες e-</a:t>
            </a:r>
            <a:r>
              <a:rPr lang="el-GR" dirty="0" err="1"/>
              <a:t>class</a:t>
            </a:r>
            <a:r>
              <a:rPr lang="el-GR" dirty="0"/>
              <a:t>.</a:t>
            </a:r>
          </a:p>
          <a:p>
            <a:pPr>
              <a:buFont typeface="+mj-lt"/>
              <a:buAutoNum type="arabicPeriod"/>
            </a:pPr>
            <a:r>
              <a:rPr lang="el-GR" b="1" dirty="0"/>
              <a:t>Γύρω από τον κύκλο</a:t>
            </a:r>
            <a:r>
              <a:rPr lang="el-GR" dirty="0"/>
              <a:t>, τοποθετήστε </a:t>
            </a:r>
            <a:r>
              <a:rPr lang="el-GR" i="1" dirty="0"/>
              <a:t>ό,τι είναι “εκτός”</a:t>
            </a:r>
            <a:r>
              <a:rPr lang="el-GR" dirty="0"/>
              <a:t> αλλά το επηρεάζει:</a:t>
            </a:r>
          </a:p>
          <a:p>
            <a:pPr marL="742950" lvl="1" indent="-285750">
              <a:buFont typeface="+mj-lt"/>
              <a:buAutoNum type="arabicPeriod"/>
            </a:pPr>
            <a:r>
              <a:rPr lang="el-GR" dirty="0"/>
              <a:t>υπουργείο, χρηματοδότηση, αγορά εργασίας, κοινωνία, περιβάλλον.</a:t>
            </a:r>
          </a:p>
          <a:p>
            <a:pPr>
              <a:buFont typeface="+mj-lt"/>
              <a:buAutoNum type="arabicPeriod"/>
            </a:pPr>
            <a:r>
              <a:rPr lang="el-GR" b="1" dirty="0"/>
              <a:t>Σχεδιάστε βέλη</a:t>
            </a:r>
            <a:r>
              <a:rPr lang="el-GR" dirty="0"/>
              <a:t> που δείχνουν τις </a:t>
            </a:r>
            <a:r>
              <a:rPr lang="el-GR" i="1" dirty="0"/>
              <a:t>εισροές και εκροές</a:t>
            </a:r>
            <a:r>
              <a:rPr lang="el-GR" dirty="0"/>
              <a:t> (πληροφορία, χρήματα, αξίες, πολιτικές, ροές φοιτητών).</a:t>
            </a:r>
          </a:p>
          <a:p>
            <a:pPr>
              <a:buFont typeface="+mj-lt"/>
              <a:buAutoNum type="arabicPeriod"/>
            </a:pPr>
            <a:r>
              <a:rPr lang="el-GR" dirty="0"/>
              <a:t>Προσθέστε </a:t>
            </a:r>
            <a:r>
              <a:rPr lang="el-GR" b="1" dirty="0"/>
              <a:t>διαφορετικά χρώματα ή πάχη γραμμής</a:t>
            </a:r>
            <a:r>
              <a:rPr lang="el-GR" dirty="0"/>
              <a:t> για να δείξετε:</a:t>
            </a:r>
          </a:p>
          <a:p>
            <a:pPr marL="742950" lvl="1" indent="-285750">
              <a:buFont typeface="+mj-lt"/>
              <a:buAutoNum type="arabicPeriod"/>
            </a:pPr>
            <a:r>
              <a:rPr lang="el-GR" dirty="0"/>
              <a:t>ποια όρια είναι “στενά” (π.χ. μόνο το ίδρυμα),</a:t>
            </a:r>
          </a:p>
          <a:p>
            <a:pPr marL="742950" lvl="1" indent="-285750">
              <a:buFont typeface="+mj-lt"/>
              <a:buAutoNum type="arabicPeriod"/>
            </a:pPr>
            <a:r>
              <a:rPr lang="el-GR" dirty="0"/>
              <a:t>ποια “ευρύτερα” (π.χ. πανεπιστήμιο ως κοινωνικό οικοσύστημα).</a:t>
            </a:r>
          </a:p>
        </p:txBody>
      </p:sp>
    </p:spTree>
    <p:extLst>
      <p:ext uri="{BB962C8B-B14F-4D97-AF65-F5344CB8AC3E}">
        <p14:creationId xmlns:p14="http://schemas.microsoft.com/office/powerpoint/2010/main" val="2315829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0">
          <a:extLst>
            <a:ext uri="{FF2B5EF4-FFF2-40B4-BE49-F238E27FC236}">
              <a16:creationId xmlns:a16="http://schemas.microsoft.com/office/drawing/2014/main" id="{59FA9FF8-D4AE-9927-2DFA-CB68E10D7F02}"/>
            </a:ext>
          </a:extLst>
        </p:cNvPr>
        <p:cNvGrpSpPr/>
        <p:nvPr/>
      </p:nvGrpSpPr>
      <p:grpSpPr>
        <a:xfrm>
          <a:off x="0" y="0"/>
          <a:ext cx="0" cy="0"/>
          <a:chOff x="0" y="0"/>
          <a:chExt cx="0" cy="0"/>
        </a:xfrm>
      </p:grpSpPr>
      <p:sp>
        <p:nvSpPr>
          <p:cNvPr id="171" name="Google Shape;171;g38a2def6c57_0_8">
            <a:extLst>
              <a:ext uri="{FF2B5EF4-FFF2-40B4-BE49-F238E27FC236}">
                <a16:creationId xmlns:a16="http://schemas.microsoft.com/office/drawing/2014/main" id="{62AAE49B-43B7-3E37-3F1D-A279FBD5760A}"/>
              </a:ext>
            </a:extLst>
          </p:cNvPr>
          <p:cNvSpPr/>
          <p:nvPr/>
        </p:nvSpPr>
        <p:spPr>
          <a:xfrm>
            <a:off x="344033" y="220202"/>
            <a:ext cx="12600238" cy="708900"/>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000000"/>
              </a:buClr>
              <a:buSzPts val="4450"/>
              <a:buFont typeface="Inter"/>
              <a:buNone/>
            </a:pPr>
            <a:r>
              <a:rPr lang="en-US" sz="4450" b="1" i="0" u="none" strike="noStrike" cap="none" dirty="0" err="1">
                <a:solidFill>
                  <a:srgbClr val="000000"/>
                </a:solidFill>
                <a:latin typeface="Inter"/>
                <a:ea typeface="Inter"/>
                <a:cs typeface="Inter"/>
                <a:sym typeface="Inter"/>
              </a:rPr>
              <a:t>Οριοθέτηση</a:t>
            </a:r>
            <a:r>
              <a:rPr lang="en-US" sz="4450" b="1" i="0" u="none" strike="noStrike" cap="none" dirty="0">
                <a:solidFill>
                  <a:srgbClr val="000000"/>
                </a:solidFill>
                <a:latin typeface="Inter"/>
                <a:ea typeface="Inter"/>
                <a:cs typeface="Inter"/>
                <a:sym typeface="Inter"/>
              </a:rPr>
              <a:t> </a:t>
            </a:r>
            <a:r>
              <a:rPr lang="en-US" sz="4450" b="1" i="0" u="none" strike="noStrike" cap="none" dirty="0" err="1">
                <a:solidFill>
                  <a:srgbClr val="000000"/>
                </a:solidFill>
                <a:latin typeface="Inter"/>
                <a:ea typeface="Inter"/>
                <a:cs typeface="Inter"/>
                <a:sym typeface="Inter"/>
              </a:rPr>
              <a:t>του</a:t>
            </a:r>
            <a:r>
              <a:rPr lang="en-US" sz="4450" b="1" i="0" u="none" strike="noStrike" cap="none" dirty="0">
                <a:solidFill>
                  <a:srgbClr val="000000"/>
                </a:solidFill>
                <a:latin typeface="Inter"/>
                <a:ea typeface="Inter"/>
                <a:cs typeface="Inter"/>
                <a:sym typeface="Inter"/>
              </a:rPr>
              <a:t> </a:t>
            </a:r>
            <a:r>
              <a:rPr lang="en-US" sz="4450" b="1" i="0" u="none" strike="noStrike" cap="none" dirty="0" err="1">
                <a:solidFill>
                  <a:srgbClr val="000000"/>
                </a:solidFill>
                <a:latin typeface="Inter"/>
                <a:ea typeface="Inter"/>
                <a:cs typeface="Inter"/>
                <a:sym typeface="Inter"/>
              </a:rPr>
              <a:t>Συστήμ</a:t>
            </a:r>
            <a:r>
              <a:rPr lang="en-US" sz="4450" b="1" i="0" u="none" strike="noStrike" cap="none" dirty="0">
                <a:solidFill>
                  <a:srgbClr val="000000"/>
                </a:solidFill>
                <a:latin typeface="Inter"/>
                <a:ea typeface="Inter"/>
                <a:cs typeface="Inter"/>
                <a:sym typeface="Inter"/>
              </a:rPr>
              <a:t>ατος- </a:t>
            </a:r>
            <a:r>
              <a:rPr lang="el-GR" sz="4450" b="1" i="0" u="none" strike="noStrike" cap="none" dirty="0">
                <a:solidFill>
                  <a:srgbClr val="000000"/>
                </a:solidFill>
                <a:latin typeface="Inter"/>
                <a:ea typeface="Inter"/>
                <a:cs typeface="Inter"/>
                <a:sym typeface="Inter"/>
              </a:rPr>
              <a:t>Παράδειγμα</a:t>
            </a:r>
            <a:endParaRPr sz="4450" b="0" i="0" u="none" strike="noStrike" cap="none" dirty="0">
              <a:solidFill>
                <a:srgbClr val="000000"/>
              </a:solidFill>
              <a:latin typeface="Arial"/>
              <a:ea typeface="Arial"/>
              <a:cs typeface="Arial"/>
              <a:sym typeface="Arial"/>
            </a:endParaRPr>
          </a:p>
        </p:txBody>
      </p:sp>
      <p:sp>
        <p:nvSpPr>
          <p:cNvPr id="176" name="Google Shape;176;g38a2def6c57_0_8">
            <a:extLst>
              <a:ext uri="{FF2B5EF4-FFF2-40B4-BE49-F238E27FC236}">
                <a16:creationId xmlns:a16="http://schemas.microsoft.com/office/drawing/2014/main" id="{A0EEA13F-831F-06C0-B12C-93FD8BA58D8D}"/>
              </a:ext>
            </a:extLst>
          </p:cNvPr>
          <p:cNvSpPr/>
          <p:nvPr/>
        </p:nvSpPr>
        <p:spPr>
          <a:xfrm>
            <a:off x="344033" y="1204621"/>
            <a:ext cx="8516631" cy="891696"/>
          </a:xfrm>
          <a:prstGeom prst="rect">
            <a:avLst/>
          </a:prstGeom>
          <a:noFill/>
          <a:ln>
            <a:noFill/>
          </a:ln>
        </p:spPr>
        <p:txBody>
          <a:bodyPr spcFirstLastPara="1" wrap="square" lIns="0" tIns="0" rIns="0" bIns="0" anchor="t" anchorCtr="0">
            <a:noAutofit/>
          </a:bodyPr>
          <a:lstStyle/>
          <a:p>
            <a:r>
              <a:rPr lang="el-GR" sz="1800" b="1" dirty="0"/>
              <a:t> </a:t>
            </a:r>
            <a:r>
              <a:rPr lang="en-US" sz="1800" b="1" dirty="0"/>
              <a:t>1.</a:t>
            </a:r>
            <a:r>
              <a:rPr lang="el-GR" sz="1800" b="1" dirty="0"/>
              <a:t>Οπτική Αναπαράσταση (Περιγραφή)</a:t>
            </a:r>
            <a:r>
              <a:rPr lang="en-US" sz="1800" b="1" dirty="0"/>
              <a:t>: </a:t>
            </a:r>
            <a:r>
              <a:rPr lang="el-GR" sz="1800" dirty="0"/>
              <a:t>Η γραφική αναπαράσταση</a:t>
            </a:r>
            <a:r>
              <a:rPr lang="en-US" sz="1800" dirty="0"/>
              <a:t> </a:t>
            </a:r>
            <a:r>
              <a:rPr lang="el-GR" sz="1800" dirty="0" err="1"/>
              <a:t>περιλαμβάνει:έναν</a:t>
            </a:r>
            <a:r>
              <a:rPr lang="el-GR" sz="1800" dirty="0"/>
              <a:t> </a:t>
            </a:r>
            <a:r>
              <a:rPr lang="el-GR" sz="1800" b="1" dirty="0"/>
              <a:t>εσωτερικό κύκλο</a:t>
            </a:r>
            <a:r>
              <a:rPr lang="el-GR" sz="1800" dirty="0"/>
              <a:t> (“Εντός Συστήματος”),μια </a:t>
            </a:r>
            <a:r>
              <a:rPr lang="el-GR" sz="1800" b="1" dirty="0" err="1"/>
              <a:t>περιβάλλουσα</a:t>
            </a:r>
            <a:r>
              <a:rPr lang="el-GR" sz="1800" b="1" dirty="0"/>
              <a:t> περιοχή</a:t>
            </a:r>
            <a:r>
              <a:rPr lang="el-GR" sz="1800" dirty="0"/>
              <a:t> (“Εκτός Συστήματος”),και </a:t>
            </a:r>
            <a:r>
              <a:rPr lang="el-GR" sz="1800" b="1" dirty="0"/>
              <a:t>βέλη εισροών/εκροών</a:t>
            </a:r>
            <a:r>
              <a:rPr lang="el-GR" sz="1800" dirty="0"/>
              <a:t> που συνδέουν τα δύο.</a:t>
            </a:r>
          </a:p>
        </p:txBody>
      </p:sp>
      <p:sp>
        <p:nvSpPr>
          <p:cNvPr id="14" name="TextBox 13">
            <a:extLst>
              <a:ext uri="{FF2B5EF4-FFF2-40B4-BE49-F238E27FC236}">
                <a16:creationId xmlns:a16="http://schemas.microsoft.com/office/drawing/2014/main" id="{210388F8-2913-461C-86FC-7E8BD9527146}"/>
              </a:ext>
            </a:extLst>
          </p:cNvPr>
          <p:cNvSpPr txBox="1"/>
          <p:nvPr/>
        </p:nvSpPr>
        <p:spPr>
          <a:xfrm>
            <a:off x="218942" y="2244909"/>
            <a:ext cx="8268235" cy="3139321"/>
          </a:xfrm>
          <a:prstGeom prst="rect">
            <a:avLst/>
          </a:prstGeom>
          <a:noFill/>
        </p:spPr>
        <p:txBody>
          <a:bodyPr wrap="square">
            <a:spAutoFit/>
          </a:bodyPr>
          <a:lstStyle/>
          <a:p>
            <a:pPr>
              <a:buNone/>
            </a:pPr>
            <a:r>
              <a:rPr lang="en-US" sz="1800" b="1" dirty="0"/>
              <a:t>2</a:t>
            </a:r>
            <a:r>
              <a:rPr lang="el-GR" sz="1800" b="1" dirty="0"/>
              <a:t>. Εντός του Συστήματος</a:t>
            </a:r>
          </a:p>
          <a:p>
            <a:pPr>
              <a:buNone/>
            </a:pPr>
            <a:r>
              <a:rPr lang="el-GR" sz="1800" dirty="0"/>
              <a:t>Στοιχεία που βρίσκονται </a:t>
            </a:r>
            <a:r>
              <a:rPr lang="el-GR" sz="1800" i="1" dirty="0"/>
              <a:t>μέσα</a:t>
            </a:r>
            <a:r>
              <a:rPr lang="el-GR" sz="1800" dirty="0"/>
              <a:t> στον κύκλο, δηλαδή το εσωτερικό οικοσύστημα του πανεπιστημίου:</a:t>
            </a:r>
          </a:p>
          <a:p>
            <a:pPr>
              <a:buFont typeface="Arial" panose="020B0604020202020204" pitchFamily="34" charset="0"/>
              <a:buChar char="•"/>
            </a:pPr>
            <a:r>
              <a:rPr lang="el-GR" sz="1800" dirty="0"/>
              <a:t>Φοιτητές</a:t>
            </a:r>
          </a:p>
          <a:p>
            <a:pPr>
              <a:buFont typeface="Arial" panose="020B0604020202020204" pitchFamily="34" charset="0"/>
              <a:buChar char="•"/>
            </a:pPr>
            <a:r>
              <a:rPr lang="el-GR" sz="1800" dirty="0"/>
              <a:t>Καθηγητές &amp; ερευνητές</a:t>
            </a:r>
          </a:p>
          <a:p>
            <a:pPr>
              <a:buFont typeface="Arial" panose="020B0604020202020204" pitchFamily="34" charset="0"/>
              <a:buChar char="•"/>
            </a:pPr>
            <a:r>
              <a:rPr lang="el-GR" sz="1800" dirty="0"/>
              <a:t>Μαθήματα &amp; προγράμματα σπουδών</a:t>
            </a:r>
          </a:p>
          <a:p>
            <a:pPr>
              <a:buFont typeface="Arial" panose="020B0604020202020204" pitchFamily="34" charset="0"/>
              <a:buChar char="•"/>
            </a:pPr>
            <a:r>
              <a:rPr lang="el-GR" sz="1800" dirty="0"/>
              <a:t>Διοικητικό προσωπικό</a:t>
            </a:r>
          </a:p>
          <a:p>
            <a:pPr>
              <a:buFont typeface="Arial" panose="020B0604020202020204" pitchFamily="34" charset="0"/>
              <a:buChar char="•"/>
            </a:pPr>
            <a:r>
              <a:rPr lang="el-GR" sz="1800" dirty="0"/>
              <a:t>Υποδομές (αίθουσες, εργαστήρια, βιβλιοθήκη)</a:t>
            </a:r>
          </a:p>
          <a:p>
            <a:pPr>
              <a:buFont typeface="Arial" panose="020B0604020202020204" pitchFamily="34" charset="0"/>
              <a:buChar char="•"/>
            </a:pPr>
            <a:r>
              <a:rPr lang="el-GR" sz="1800" dirty="0"/>
              <a:t>Ψηφιακές πλατφόρμες (e-</a:t>
            </a:r>
            <a:r>
              <a:rPr lang="el-GR" sz="1800" dirty="0" err="1"/>
              <a:t>class</a:t>
            </a:r>
            <a:r>
              <a:rPr lang="el-GR" sz="1800" dirty="0"/>
              <a:t>, email, e-</a:t>
            </a:r>
            <a:r>
              <a:rPr lang="el-GR" sz="1800" dirty="0" err="1"/>
              <a:t>secretary</a:t>
            </a:r>
            <a:r>
              <a:rPr lang="el-GR" sz="1800" dirty="0"/>
              <a:t>)</a:t>
            </a:r>
          </a:p>
          <a:p>
            <a:pPr>
              <a:buFont typeface="Arial" panose="020B0604020202020204" pitchFamily="34" charset="0"/>
              <a:buChar char="•"/>
            </a:pPr>
            <a:r>
              <a:rPr lang="el-GR" sz="1800" dirty="0"/>
              <a:t>Εσωτερική οργάνωση και διαδικασίες</a:t>
            </a:r>
          </a:p>
          <a:p>
            <a:pPr>
              <a:buFont typeface="Arial" panose="020B0604020202020204" pitchFamily="34" charset="0"/>
              <a:buChar char="•"/>
            </a:pPr>
            <a:r>
              <a:rPr lang="el-GR" sz="1800" dirty="0"/>
              <a:t>Πολιτισμός του ιδρύματος (αξίες, κοινότητα, κανόνες)</a:t>
            </a:r>
          </a:p>
        </p:txBody>
      </p:sp>
      <p:sp>
        <p:nvSpPr>
          <p:cNvPr id="16" name="TextBox 15">
            <a:extLst>
              <a:ext uri="{FF2B5EF4-FFF2-40B4-BE49-F238E27FC236}">
                <a16:creationId xmlns:a16="http://schemas.microsoft.com/office/drawing/2014/main" id="{01CEED4E-45A2-C3A7-939C-8FCCBFBFC680}"/>
              </a:ext>
            </a:extLst>
          </p:cNvPr>
          <p:cNvSpPr txBox="1"/>
          <p:nvPr/>
        </p:nvSpPr>
        <p:spPr>
          <a:xfrm>
            <a:off x="218942" y="5384230"/>
            <a:ext cx="13187965" cy="2862322"/>
          </a:xfrm>
          <a:prstGeom prst="rect">
            <a:avLst/>
          </a:prstGeom>
          <a:noFill/>
        </p:spPr>
        <p:txBody>
          <a:bodyPr wrap="square">
            <a:spAutoFit/>
          </a:bodyPr>
          <a:lstStyle/>
          <a:p>
            <a:pPr>
              <a:buNone/>
            </a:pPr>
            <a:r>
              <a:rPr lang="en-US" sz="1800" b="1" dirty="0"/>
              <a:t>3</a:t>
            </a:r>
            <a:r>
              <a:rPr lang="el-GR" sz="1800" b="1" dirty="0"/>
              <a:t>. Εκτός του Συστήματος</a:t>
            </a:r>
          </a:p>
          <a:p>
            <a:pPr>
              <a:buNone/>
            </a:pPr>
            <a:r>
              <a:rPr lang="el-GR" sz="1800" dirty="0"/>
              <a:t>Στοιχεία που δεν ανήκουν οργανικά στο πανεπιστήμιο, αλλά το</a:t>
            </a:r>
            <a:endParaRPr lang="en-US" sz="1800" dirty="0"/>
          </a:p>
          <a:p>
            <a:pPr>
              <a:buNone/>
            </a:pPr>
            <a:r>
              <a:rPr lang="el-GR" sz="1800" dirty="0"/>
              <a:t> </a:t>
            </a:r>
            <a:r>
              <a:rPr lang="el-GR" sz="1800" b="1" dirty="0"/>
              <a:t>επηρεάζουν ουσιαστικά</a:t>
            </a:r>
            <a:r>
              <a:rPr lang="el-GR" sz="1800" dirty="0"/>
              <a:t>:</a:t>
            </a:r>
          </a:p>
          <a:p>
            <a:pPr>
              <a:buFont typeface="Arial" panose="020B0604020202020204" pitchFamily="34" charset="0"/>
              <a:buChar char="•"/>
            </a:pPr>
            <a:r>
              <a:rPr lang="el-GR" sz="1800" dirty="0"/>
              <a:t>Υπουργείο Παιδείας (θεσμικό πλαίσιο, νομοθεσία, χρηματοδότηση)</a:t>
            </a:r>
          </a:p>
          <a:p>
            <a:pPr>
              <a:buFont typeface="Arial" panose="020B0604020202020204" pitchFamily="34" charset="0"/>
              <a:buChar char="•"/>
            </a:pPr>
            <a:r>
              <a:rPr lang="el-GR" sz="1800" dirty="0"/>
              <a:t>Κοινωνία &amp; τοπική κοινότητα (προσδοκίες, ανάγκες, συνεργασίες)</a:t>
            </a:r>
          </a:p>
          <a:p>
            <a:pPr>
              <a:buFont typeface="Arial" panose="020B0604020202020204" pitchFamily="34" charset="0"/>
              <a:buChar char="•"/>
            </a:pPr>
            <a:r>
              <a:rPr lang="el-GR" sz="1800" dirty="0"/>
              <a:t>Αγορά εργασίας (προσφορά/ζήτηση δεξιοτήτων)</a:t>
            </a:r>
          </a:p>
          <a:p>
            <a:pPr>
              <a:buFont typeface="Arial" panose="020B0604020202020204" pitchFamily="34" charset="0"/>
              <a:buChar char="•"/>
            </a:pPr>
            <a:r>
              <a:rPr lang="el-GR" sz="1800" dirty="0"/>
              <a:t>Ερευνητικά δίκτυα και διεθνείς συνεργασίες</a:t>
            </a:r>
          </a:p>
          <a:p>
            <a:pPr>
              <a:buFont typeface="Arial" panose="020B0604020202020204" pitchFamily="34" charset="0"/>
              <a:buChar char="•"/>
            </a:pPr>
            <a:r>
              <a:rPr lang="el-GR" sz="1800" dirty="0"/>
              <a:t>Οικονομία και πολιτική σταθερότητα</a:t>
            </a:r>
          </a:p>
          <a:p>
            <a:pPr>
              <a:buFont typeface="Arial" panose="020B0604020202020204" pitchFamily="34" charset="0"/>
              <a:buChar char="•"/>
            </a:pPr>
            <a:r>
              <a:rPr lang="el-GR" sz="1800" dirty="0"/>
              <a:t>Περιβαλλοντικοί και ενεργειακοί παράγοντες</a:t>
            </a:r>
          </a:p>
          <a:p>
            <a:pPr>
              <a:buFont typeface="Arial" panose="020B0604020202020204" pitchFamily="34" charset="0"/>
              <a:buChar char="•"/>
            </a:pPr>
            <a:r>
              <a:rPr lang="el-GR" sz="1800" dirty="0"/>
              <a:t>Πολιτισμικό πλαίσιο και αξίες</a:t>
            </a:r>
          </a:p>
        </p:txBody>
      </p:sp>
      <p:graphicFrame>
        <p:nvGraphicFramePr>
          <p:cNvPr id="17" name="Table 16">
            <a:extLst>
              <a:ext uri="{FF2B5EF4-FFF2-40B4-BE49-F238E27FC236}">
                <a16:creationId xmlns:a16="http://schemas.microsoft.com/office/drawing/2014/main" id="{78C6C023-C724-EFB9-F4FC-169A852DFDCC}"/>
              </a:ext>
            </a:extLst>
          </p:cNvPr>
          <p:cNvGraphicFramePr>
            <a:graphicFrameLocks noGrp="1"/>
          </p:cNvGraphicFramePr>
          <p:nvPr>
            <p:extLst>
              <p:ext uri="{D42A27DB-BD31-4B8C-83A1-F6EECF244321}">
                <p14:modId xmlns:p14="http://schemas.microsoft.com/office/powerpoint/2010/main" val="1105975473"/>
              </p:ext>
            </p:extLst>
          </p:nvPr>
        </p:nvGraphicFramePr>
        <p:xfrm>
          <a:off x="8345510" y="1737863"/>
          <a:ext cx="5940858" cy="5654610"/>
        </p:xfrm>
        <a:graphic>
          <a:graphicData uri="http://schemas.openxmlformats.org/drawingml/2006/table">
            <a:tbl>
              <a:tblPr/>
              <a:tblGrid>
                <a:gridCol w="2970429">
                  <a:extLst>
                    <a:ext uri="{9D8B030D-6E8A-4147-A177-3AD203B41FA5}">
                      <a16:colId xmlns:a16="http://schemas.microsoft.com/office/drawing/2014/main" val="2262692418"/>
                    </a:ext>
                  </a:extLst>
                </a:gridCol>
                <a:gridCol w="2970429">
                  <a:extLst>
                    <a:ext uri="{9D8B030D-6E8A-4147-A177-3AD203B41FA5}">
                      <a16:colId xmlns:a16="http://schemas.microsoft.com/office/drawing/2014/main" val="647956271"/>
                    </a:ext>
                  </a:extLst>
                </a:gridCol>
              </a:tblGrid>
              <a:tr h="415717">
                <a:tc>
                  <a:txBody>
                    <a:bodyPr/>
                    <a:lstStyle/>
                    <a:p>
                      <a:pPr>
                        <a:buNone/>
                      </a:pPr>
                      <a:r>
                        <a:rPr lang="el-GR" b="1"/>
                        <a:t>Ροή</a:t>
                      </a:r>
                      <a:endParaRPr lang="el-GR"/>
                    </a:p>
                  </a:txBody>
                  <a:tcPr anchor="ctr">
                    <a:lnL>
                      <a:noFill/>
                    </a:lnL>
                    <a:lnR>
                      <a:noFill/>
                    </a:lnR>
                    <a:lnT>
                      <a:noFill/>
                    </a:lnT>
                    <a:lnB>
                      <a:noFill/>
                    </a:lnB>
                    <a:noFill/>
                  </a:tcPr>
                </a:tc>
                <a:tc>
                  <a:txBody>
                    <a:bodyPr/>
                    <a:lstStyle/>
                    <a:p>
                      <a:pPr>
                        <a:buNone/>
                      </a:pPr>
                      <a:r>
                        <a:rPr lang="el-GR" b="1"/>
                        <a:t>Περιγραφή</a:t>
                      </a:r>
                      <a:endParaRPr lang="el-GR"/>
                    </a:p>
                  </a:txBody>
                  <a:tcPr anchor="ctr">
                    <a:lnL>
                      <a:noFill/>
                    </a:lnL>
                    <a:lnR>
                      <a:noFill/>
                    </a:lnR>
                    <a:lnT>
                      <a:noFill/>
                    </a:lnT>
                    <a:lnB>
                      <a:noFill/>
                    </a:lnB>
                    <a:noFill/>
                  </a:tcPr>
                </a:tc>
                <a:extLst>
                  <a:ext uri="{0D108BD9-81ED-4DB2-BD59-A6C34878D82A}">
                    <a16:rowId xmlns:a16="http://schemas.microsoft.com/office/drawing/2014/main" val="835757374"/>
                  </a:ext>
                </a:extLst>
              </a:tr>
              <a:tr h="990027">
                <a:tc>
                  <a:txBody>
                    <a:bodyPr/>
                    <a:lstStyle/>
                    <a:p>
                      <a:pPr>
                        <a:buNone/>
                      </a:pPr>
                      <a:r>
                        <a:rPr lang="en-GB"/>
                        <a:t>🎓 </a:t>
                      </a:r>
                      <a:r>
                        <a:rPr lang="el-GR" i="1"/>
                        <a:t>Φοιτητές → Απόφοιτοι</a:t>
                      </a:r>
                      <a:endParaRPr lang="el-GR"/>
                    </a:p>
                  </a:txBody>
                  <a:tcPr anchor="ctr">
                    <a:lnL>
                      <a:noFill/>
                    </a:lnL>
                    <a:lnR>
                      <a:noFill/>
                    </a:lnR>
                    <a:lnT>
                      <a:noFill/>
                    </a:lnT>
                    <a:lnB>
                      <a:noFill/>
                    </a:lnB>
                    <a:noFill/>
                  </a:tcPr>
                </a:tc>
                <a:tc>
                  <a:txBody>
                    <a:bodyPr/>
                    <a:lstStyle/>
                    <a:p>
                      <a:pPr>
                        <a:buNone/>
                      </a:pPr>
                      <a:r>
                        <a:rPr lang="el-GR"/>
                        <a:t>Εκροή γνώσης και ανθρώπινου δυναμικού προς την κοινωνία και την αγορά.</a:t>
                      </a:r>
                    </a:p>
                  </a:txBody>
                  <a:tcPr anchor="ctr">
                    <a:lnL>
                      <a:noFill/>
                    </a:lnL>
                    <a:lnR>
                      <a:noFill/>
                    </a:lnR>
                    <a:lnT>
                      <a:noFill/>
                    </a:lnT>
                    <a:lnB>
                      <a:noFill/>
                    </a:lnB>
                    <a:noFill/>
                  </a:tcPr>
                </a:tc>
                <a:extLst>
                  <a:ext uri="{0D108BD9-81ED-4DB2-BD59-A6C34878D82A}">
                    <a16:rowId xmlns:a16="http://schemas.microsoft.com/office/drawing/2014/main" val="3231668488"/>
                  </a:ext>
                </a:extLst>
              </a:tr>
              <a:tr h="701269">
                <a:tc>
                  <a:txBody>
                    <a:bodyPr/>
                    <a:lstStyle/>
                    <a:p>
                      <a:pPr>
                        <a:buNone/>
                      </a:pPr>
                      <a:r>
                        <a:rPr lang="en-GB"/>
                        <a:t>💶 </a:t>
                      </a:r>
                      <a:r>
                        <a:rPr lang="el-GR" i="1"/>
                        <a:t>Χρηματοδότηση → Πανεπιστήμιο</a:t>
                      </a:r>
                      <a:endParaRPr lang="el-GR"/>
                    </a:p>
                  </a:txBody>
                  <a:tcPr anchor="ctr">
                    <a:lnL>
                      <a:noFill/>
                    </a:lnL>
                    <a:lnR>
                      <a:noFill/>
                    </a:lnR>
                    <a:lnT>
                      <a:noFill/>
                    </a:lnT>
                    <a:lnB>
                      <a:noFill/>
                    </a:lnB>
                    <a:noFill/>
                  </a:tcPr>
                </a:tc>
                <a:tc>
                  <a:txBody>
                    <a:bodyPr/>
                    <a:lstStyle/>
                    <a:p>
                      <a:pPr>
                        <a:buNone/>
                      </a:pPr>
                      <a:r>
                        <a:rPr lang="el-GR"/>
                        <a:t>Εισροή από κράτος, ΕΕ, δωρεές ή έργα έρευνας.</a:t>
                      </a:r>
                    </a:p>
                  </a:txBody>
                  <a:tcPr anchor="ctr">
                    <a:lnL>
                      <a:noFill/>
                    </a:lnL>
                    <a:lnR>
                      <a:noFill/>
                    </a:lnR>
                    <a:lnT>
                      <a:noFill/>
                    </a:lnT>
                    <a:lnB>
                      <a:noFill/>
                    </a:lnB>
                    <a:noFill/>
                  </a:tcPr>
                </a:tc>
                <a:extLst>
                  <a:ext uri="{0D108BD9-81ED-4DB2-BD59-A6C34878D82A}">
                    <a16:rowId xmlns:a16="http://schemas.microsoft.com/office/drawing/2014/main" val="3054714092"/>
                  </a:ext>
                </a:extLst>
              </a:tr>
              <a:tr h="1567543">
                <a:tc>
                  <a:txBody>
                    <a:bodyPr/>
                    <a:lstStyle/>
                    <a:p>
                      <a:pPr>
                        <a:buNone/>
                      </a:pPr>
                      <a:r>
                        <a:rPr lang="en-GB" dirty="0"/>
                        <a:t>🔄 </a:t>
                      </a:r>
                      <a:r>
                        <a:rPr lang="el-GR" i="1" dirty="0"/>
                        <a:t>Έρευνα ↔ Κοινωνία</a:t>
                      </a:r>
                      <a:endParaRPr lang="el-GR" dirty="0"/>
                    </a:p>
                  </a:txBody>
                  <a:tcPr anchor="ctr">
                    <a:lnL>
                      <a:noFill/>
                    </a:lnL>
                    <a:lnR>
                      <a:noFill/>
                    </a:lnR>
                    <a:lnT>
                      <a:noFill/>
                    </a:lnT>
                    <a:lnB>
                      <a:noFill/>
                    </a:lnB>
                    <a:noFill/>
                  </a:tcPr>
                </a:tc>
                <a:tc>
                  <a:txBody>
                    <a:bodyPr/>
                    <a:lstStyle/>
                    <a:p>
                      <a:pPr>
                        <a:buNone/>
                      </a:pPr>
                      <a:r>
                        <a:rPr lang="el-GR"/>
                        <a:t>Διπλή ροή: το πανεπιστήμιο παράγει γνώση και λαμβάνει κοινωνικές ανάγκες ή προβλήματα ως ερευνητικά ερεθίσματα.</a:t>
                      </a:r>
                    </a:p>
                  </a:txBody>
                  <a:tcPr anchor="ctr">
                    <a:lnL>
                      <a:noFill/>
                    </a:lnL>
                    <a:lnR>
                      <a:noFill/>
                    </a:lnR>
                    <a:lnT>
                      <a:noFill/>
                    </a:lnT>
                    <a:lnB>
                      <a:noFill/>
                    </a:lnB>
                    <a:noFill/>
                  </a:tcPr>
                </a:tc>
                <a:extLst>
                  <a:ext uri="{0D108BD9-81ED-4DB2-BD59-A6C34878D82A}">
                    <a16:rowId xmlns:a16="http://schemas.microsoft.com/office/drawing/2014/main" val="3307966698"/>
                  </a:ext>
                </a:extLst>
              </a:tr>
              <a:tr h="990027">
                <a:tc>
                  <a:txBody>
                    <a:bodyPr/>
                    <a:lstStyle/>
                    <a:p>
                      <a:pPr>
                        <a:buNone/>
                      </a:pPr>
                      <a:r>
                        <a:rPr lang="el-GR"/>
                        <a:t>⚙️ </a:t>
                      </a:r>
                      <a:r>
                        <a:rPr lang="el-GR" i="1"/>
                        <a:t>Πολιτικές ↔ Διοίκηση</a:t>
                      </a:r>
                      <a:endParaRPr lang="el-GR"/>
                    </a:p>
                  </a:txBody>
                  <a:tcPr anchor="ctr">
                    <a:lnL>
                      <a:noFill/>
                    </a:lnL>
                    <a:lnR>
                      <a:noFill/>
                    </a:lnR>
                    <a:lnT>
                      <a:noFill/>
                    </a:lnT>
                    <a:lnB>
                      <a:noFill/>
                    </a:lnB>
                    <a:noFill/>
                  </a:tcPr>
                </a:tc>
                <a:tc>
                  <a:txBody>
                    <a:bodyPr/>
                    <a:lstStyle/>
                    <a:p>
                      <a:pPr>
                        <a:buNone/>
                      </a:pPr>
                      <a:r>
                        <a:rPr lang="el-GR"/>
                        <a:t>Το κράτος θέτει κανόνες, ενώ το ίδρυμα ανατροφοδοτεί με δεδομένα και αποτελέσματα.</a:t>
                      </a:r>
                    </a:p>
                  </a:txBody>
                  <a:tcPr anchor="ctr">
                    <a:lnL>
                      <a:noFill/>
                    </a:lnL>
                    <a:lnR>
                      <a:noFill/>
                    </a:lnR>
                    <a:lnT>
                      <a:noFill/>
                    </a:lnT>
                    <a:lnB>
                      <a:noFill/>
                    </a:lnB>
                    <a:noFill/>
                  </a:tcPr>
                </a:tc>
                <a:extLst>
                  <a:ext uri="{0D108BD9-81ED-4DB2-BD59-A6C34878D82A}">
                    <a16:rowId xmlns:a16="http://schemas.microsoft.com/office/drawing/2014/main" val="4146395084"/>
                  </a:ext>
                </a:extLst>
              </a:tr>
              <a:tr h="990027">
                <a:tc>
                  <a:txBody>
                    <a:bodyPr/>
                    <a:lstStyle/>
                    <a:p>
                      <a:pPr>
                        <a:buNone/>
                      </a:pPr>
                      <a:r>
                        <a:rPr lang="en-GB"/>
                        <a:t>🌍 </a:t>
                      </a:r>
                      <a:r>
                        <a:rPr lang="el-GR" i="1"/>
                        <a:t>Διεθνείς συνεργασίες ↔ Ιδρυμα</a:t>
                      </a:r>
                      <a:endParaRPr lang="el-GR"/>
                    </a:p>
                  </a:txBody>
                  <a:tcPr anchor="ctr">
                    <a:lnL>
                      <a:noFill/>
                    </a:lnL>
                    <a:lnR>
                      <a:noFill/>
                    </a:lnR>
                    <a:lnT>
                      <a:noFill/>
                    </a:lnT>
                    <a:lnB>
                      <a:noFill/>
                    </a:lnB>
                    <a:noFill/>
                  </a:tcPr>
                </a:tc>
                <a:tc>
                  <a:txBody>
                    <a:bodyPr/>
                    <a:lstStyle/>
                    <a:p>
                      <a:pPr>
                        <a:buNone/>
                      </a:pPr>
                      <a:r>
                        <a:rPr lang="el-GR" dirty="0"/>
                        <a:t>Ροές γνώσης, ανταλλαγών και επιρροών μεταξύ πανεπιστημίων.</a:t>
                      </a:r>
                    </a:p>
                  </a:txBody>
                  <a:tcPr anchor="ctr">
                    <a:lnL>
                      <a:noFill/>
                    </a:lnL>
                    <a:lnR>
                      <a:noFill/>
                    </a:lnR>
                    <a:lnT>
                      <a:noFill/>
                    </a:lnT>
                    <a:lnB>
                      <a:noFill/>
                    </a:lnB>
                    <a:noFill/>
                  </a:tcPr>
                </a:tc>
                <a:extLst>
                  <a:ext uri="{0D108BD9-81ED-4DB2-BD59-A6C34878D82A}">
                    <a16:rowId xmlns:a16="http://schemas.microsoft.com/office/drawing/2014/main" val="1230300067"/>
                  </a:ext>
                </a:extLst>
              </a:tr>
            </a:tbl>
          </a:graphicData>
        </a:graphic>
      </p:graphicFrame>
      <p:sp>
        <p:nvSpPr>
          <p:cNvPr id="19" name="TextBox 18">
            <a:extLst>
              <a:ext uri="{FF2B5EF4-FFF2-40B4-BE49-F238E27FC236}">
                <a16:creationId xmlns:a16="http://schemas.microsoft.com/office/drawing/2014/main" id="{36CDF3F8-DD51-2A76-E145-9560272C15A3}"/>
              </a:ext>
            </a:extLst>
          </p:cNvPr>
          <p:cNvSpPr txBox="1"/>
          <p:nvPr/>
        </p:nvSpPr>
        <p:spPr>
          <a:xfrm>
            <a:off x="9156878" y="1204621"/>
            <a:ext cx="7315200" cy="307777"/>
          </a:xfrm>
          <a:prstGeom prst="rect">
            <a:avLst/>
          </a:prstGeom>
          <a:noFill/>
        </p:spPr>
        <p:txBody>
          <a:bodyPr wrap="square">
            <a:spAutoFit/>
          </a:bodyPr>
          <a:lstStyle/>
          <a:p>
            <a:r>
              <a:rPr lang="en-US" b="1" dirty="0"/>
              <a:t>4.</a:t>
            </a:r>
            <a:r>
              <a:rPr lang="el-GR" b="1" dirty="0"/>
              <a:t>. Ροές Εισροών και Εκροών</a:t>
            </a:r>
            <a:endParaRPr lang="en-GB" b="1" dirty="0"/>
          </a:p>
        </p:txBody>
      </p:sp>
    </p:spTree>
    <p:extLst>
      <p:ext uri="{BB962C8B-B14F-4D97-AF65-F5344CB8AC3E}">
        <p14:creationId xmlns:p14="http://schemas.microsoft.com/office/powerpoint/2010/main" val="9757021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0">
          <a:extLst>
            <a:ext uri="{FF2B5EF4-FFF2-40B4-BE49-F238E27FC236}">
              <a16:creationId xmlns:a16="http://schemas.microsoft.com/office/drawing/2014/main" id="{993DB566-3EB1-2003-37CC-579F5CC01D15}"/>
            </a:ext>
          </a:extLst>
        </p:cNvPr>
        <p:cNvGrpSpPr/>
        <p:nvPr/>
      </p:nvGrpSpPr>
      <p:grpSpPr>
        <a:xfrm>
          <a:off x="0" y="0"/>
          <a:ext cx="0" cy="0"/>
          <a:chOff x="0" y="0"/>
          <a:chExt cx="0" cy="0"/>
        </a:xfrm>
      </p:grpSpPr>
      <p:sp>
        <p:nvSpPr>
          <p:cNvPr id="171" name="Google Shape;171;g38a2def6c57_0_8">
            <a:extLst>
              <a:ext uri="{FF2B5EF4-FFF2-40B4-BE49-F238E27FC236}">
                <a16:creationId xmlns:a16="http://schemas.microsoft.com/office/drawing/2014/main" id="{149C6142-B4D3-4935-2476-3063D9AD0CF8}"/>
              </a:ext>
            </a:extLst>
          </p:cNvPr>
          <p:cNvSpPr/>
          <p:nvPr/>
        </p:nvSpPr>
        <p:spPr>
          <a:xfrm>
            <a:off x="793790" y="293965"/>
            <a:ext cx="12600238" cy="708900"/>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000000"/>
              </a:buClr>
              <a:buSzPts val="4450"/>
              <a:buFont typeface="Inter"/>
              <a:buNone/>
            </a:pPr>
            <a:r>
              <a:rPr lang="en-US" sz="4450" b="1" i="0" u="none" strike="noStrike" cap="none" dirty="0" err="1">
                <a:solidFill>
                  <a:srgbClr val="000000"/>
                </a:solidFill>
                <a:latin typeface="Inter"/>
                <a:ea typeface="Inter"/>
                <a:cs typeface="Inter"/>
                <a:sym typeface="Inter"/>
              </a:rPr>
              <a:t>Οριοθέτηση</a:t>
            </a:r>
            <a:r>
              <a:rPr lang="en-US" sz="4450" b="1" i="0" u="none" strike="noStrike" cap="none" dirty="0">
                <a:solidFill>
                  <a:srgbClr val="000000"/>
                </a:solidFill>
                <a:latin typeface="Inter"/>
                <a:ea typeface="Inter"/>
                <a:cs typeface="Inter"/>
                <a:sym typeface="Inter"/>
              </a:rPr>
              <a:t> </a:t>
            </a:r>
            <a:r>
              <a:rPr lang="en-US" sz="4450" b="1" i="0" u="none" strike="noStrike" cap="none" dirty="0" err="1">
                <a:solidFill>
                  <a:srgbClr val="000000"/>
                </a:solidFill>
                <a:latin typeface="Inter"/>
                <a:ea typeface="Inter"/>
                <a:cs typeface="Inter"/>
                <a:sym typeface="Inter"/>
              </a:rPr>
              <a:t>του</a:t>
            </a:r>
            <a:r>
              <a:rPr lang="en-US" sz="4450" b="1" i="0" u="none" strike="noStrike" cap="none" dirty="0">
                <a:solidFill>
                  <a:srgbClr val="000000"/>
                </a:solidFill>
                <a:latin typeface="Inter"/>
                <a:ea typeface="Inter"/>
                <a:cs typeface="Inter"/>
                <a:sym typeface="Inter"/>
              </a:rPr>
              <a:t> </a:t>
            </a:r>
            <a:r>
              <a:rPr lang="en-US" sz="4450" b="1" i="0" u="none" strike="noStrike" cap="none" dirty="0" err="1">
                <a:solidFill>
                  <a:srgbClr val="000000"/>
                </a:solidFill>
                <a:latin typeface="Inter"/>
                <a:ea typeface="Inter"/>
                <a:cs typeface="Inter"/>
                <a:sym typeface="Inter"/>
              </a:rPr>
              <a:t>Συστήμ</a:t>
            </a:r>
            <a:r>
              <a:rPr lang="en-US" sz="4450" b="1" i="0" u="none" strike="noStrike" cap="none" dirty="0">
                <a:solidFill>
                  <a:srgbClr val="000000"/>
                </a:solidFill>
                <a:latin typeface="Inter"/>
                <a:ea typeface="Inter"/>
                <a:cs typeface="Inter"/>
                <a:sym typeface="Inter"/>
              </a:rPr>
              <a:t>ατος- </a:t>
            </a:r>
            <a:r>
              <a:rPr lang="el-GR" sz="4450" b="1" i="0" u="none" strike="noStrike" cap="none" dirty="0">
                <a:solidFill>
                  <a:srgbClr val="000000"/>
                </a:solidFill>
                <a:latin typeface="Inter"/>
                <a:ea typeface="Inter"/>
                <a:cs typeface="Inter"/>
                <a:sym typeface="Inter"/>
              </a:rPr>
              <a:t>Παράδειγμα</a:t>
            </a:r>
            <a:endParaRPr sz="4450" b="0" i="0" u="none" strike="noStrike" cap="none" dirty="0">
              <a:solidFill>
                <a:srgbClr val="000000"/>
              </a:solidFill>
              <a:latin typeface="Arial"/>
              <a:ea typeface="Arial"/>
              <a:cs typeface="Arial"/>
              <a:sym typeface="Arial"/>
            </a:endParaRPr>
          </a:p>
        </p:txBody>
      </p:sp>
      <p:sp>
        <p:nvSpPr>
          <p:cNvPr id="176" name="Google Shape;176;g38a2def6c57_0_8">
            <a:extLst>
              <a:ext uri="{FF2B5EF4-FFF2-40B4-BE49-F238E27FC236}">
                <a16:creationId xmlns:a16="http://schemas.microsoft.com/office/drawing/2014/main" id="{FD11A986-428C-07FA-126A-FF14C45E1D0E}"/>
              </a:ext>
            </a:extLst>
          </p:cNvPr>
          <p:cNvSpPr/>
          <p:nvPr/>
        </p:nvSpPr>
        <p:spPr>
          <a:xfrm>
            <a:off x="1142524" y="3488888"/>
            <a:ext cx="5802000" cy="1088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endParaRPr sz="1750" b="0" i="0" u="none" strike="noStrike" cap="none" dirty="0">
              <a:solidFill>
                <a:srgbClr val="000000"/>
              </a:solidFill>
              <a:latin typeface="Arial"/>
              <a:ea typeface="Arial"/>
              <a:cs typeface="Arial"/>
              <a:sym typeface="Arial"/>
            </a:endParaRPr>
          </a:p>
        </p:txBody>
      </p:sp>
      <p:sp>
        <p:nvSpPr>
          <p:cNvPr id="4" name="TextBox 3">
            <a:extLst>
              <a:ext uri="{FF2B5EF4-FFF2-40B4-BE49-F238E27FC236}">
                <a16:creationId xmlns:a16="http://schemas.microsoft.com/office/drawing/2014/main" id="{6BE99CCD-DB20-F03B-6E09-726B495016C0}"/>
              </a:ext>
            </a:extLst>
          </p:cNvPr>
          <p:cNvSpPr txBox="1"/>
          <p:nvPr/>
        </p:nvSpPr>
        <p:spPr>
          <a:xfrm>
            <a:off x="793790" y="1234613"/>
            <a:ext cx="7315200" cy="307777"/>
          </a:xfrm>
          <a:prstGeom prst="rect">
            <a:avLst/>
          </a:prstGeom>
          <a:noFill/>
        </p:spPr>
        <p:txBody>
          <a:bodyPr wrap="square">
            <a:spAutoFit/>
          </a:bodyPr>
          <a:lstStyle/>
          <a:p>
            <a:r>
              <a:rPr lang="el-GR" b="1" dirty="0"/>
              <a:t>Στενά Όρια του Συστήματος</a:t>
            </a:r>
            <a:endParaRPr lang="en-GB" b="1" dirty="0"/>
          </a:p>
        </p:txBody>
      </p:sp>
      <p:sp>
        <p:nvSpPr>
          <p:cNvPr id="13" name="TextBox 12">
            <a:extLst>
              <a:ext uri="{FF2B5EF4-FFF2-40B4-BE49-F238E27FC236}">
                <a16:creationId xmlns:a16="http://schemas.microsoft.com/office/drawing/2014/main" id="{E68C42E6-F3E2-05EE-E482-BCAFDDB71322}"/>
              </a:ext>
            </a:extLst>
          </p:cNvPr>
          <p:cNvSpPr txBox="1"/>
          <p:nvPr/>
        </p:nvSpPr>
        <p:spPr>
          <a:xfrm>
            <a:off x="440232" y="4658439"/>
            <a:ext cx="5602310" cy="1600438"/>
          </a:xfrm>
          <a:prstGeom prst="rect">
            <a:avLst/>
          </a:prstGeom>
          <a:noFill/>
        </p:spPr>
        <p:txBody>
          <a:bodyPr wrap="square">
            <a:spAutoFit/>
          </a:bodyPr>
          <a:lstStyle/>
          <a:p>
            <a:pPr>
              <a:buNone/>
            </a:pPr>
            <a:r>
              <a:rPr lang="el-GR" b="1" dirty="0"/>
              <a:t>🎯 Πλεονεκτήματα</a:t>
            </a:r>
          </a:p>
          <a:p>
            <a:pPr>
              <a:buFont typeface="Arial" panose="020B0604020202020204" pitchFamily="34" charset="0"/>
              <a:buChar char="•"/>
            </a:pPr>
            <a:r>
              <a:rPr lang="el-GR" dirty="0"/>
              <a:t>Καθαρή εικόνα της </a:t>
            </a:r>
            <a:r>
              <a:rPr lang="el-GR" b="1" dirty="0"/>
              <a:t>οργάνωσης και αποδοτικότητας</a:t>
            </a:r>
            <a:r>
              <a:rPr lang="el-GR" dirty="0"/>
              <a:t>.</a:t>
            </a:r>
          </a:p>
          <a:p>
            <a:pPr>
              <a:buFont typeface="Arial" panose="020B0604020202020204" pitchFamily="34" charset="0"/>
              <a:buChar char="•"/>
            </a:pPr>
            <a:r>
              <a:rPr lang="el-GR" dirty="0"/>
              <a:t>Επιτρέπει </a:t>
            </a:r>
            <a:r>
              <a:rPr lang="el-GR" b="1" dirty="0"/>
              <a:t>βελτιστοποίηση διαδικασιών</a:t>
            </a:r>
            <a:r>
              <a:rPr lang="el-GR" dirty="0"/>
              <a:t> (π.χ. λειτουργία, διαχείριση, δομές).</a:t>
            </a:r>
          </a:p>
          <a:p>
            <a:pPr>
              <a:buFont typeface="Arial" panose="020B0604020202020204" pitchFamily="34" charset="0"/>
              <a:buChar char="•"/>
            </a:pPr>
            <a:r>
              <a:rPr lang="el-GR" dirty="0"/>
              <a:t>Εύκολη χαρτογράφηση, σαφή δεδομένα, περιορισμένη πολυπλοκότητα.</a:t>
            </a:r>
          </a:p>
          <a:p>
            <a:pPr>
              <a:buNone/>
            </a:pPr>
            <a:endParaRPr lang="el-GR" dirty="0"/>
          </a:p>
        </p:txBody>
      </p:sp>
      <p:sp>
        <p:nvSpPr>
          <p:cNvPr id="16" name="TextBox 15">
            <a:extLst>
              <a:ext uri="{FF2B5EF4-FFF2-40B4-BE49-F238E27FC236}">
                <a16:creationId xmlns:a16="http://schemas.microsoft.com/office/drawing/2014/main" id="{0EBE30F2-7D53-6D14-98C7-BAEB0064535A}"/>
              </a:ext>
            </a:extLst>
          </p:cNvPr>
          <p:cNvSpPr txBox="1"/>
          <p:nvPr/>
        </p:nvSpPr>
        <p:spPr>
          <a:xfrm>
            <a:off x="6293858" y="2949362"/>
            <a:ext cx="8336542" cy="523220"/>
          </a:xfrm>
          <a:prstGeom prst="rect">
            <a:avLst/>
          </a:prstGeom>
          <a:noFill/>
        </p:spPr>
        <p:txBody>
          <a:bodyPr wrap="square">
            <a:spAutoFit/>
          </a:bodyPr>
          <a:lstStyle/>
          <a:p>
            <a:pPr>
              <a:buNone/>
            </a:pPr>
            <a:r>
              <a:rPr lang="el-GR" b="1" dirty="0"/>
              <a:t>🔄 Ροές</a:t>
            </a:r>
            <a:r>
              <a:rPr lang="en-US" b="1" dirty="0"/>
              <a:t>: </a:t>
            </a:r>
            <a:r>
              <a:rPr lang="el-GR" i="1" dirty="0"/>
              <a:t>απλές και γραμμικές.</a:t>
            </a:r>
            <a:r>
              <a:rPr lang="en-US" i="1" dirty="0"/>
              <a:t> </a:t>
            </a:r>
            <a:r>
              <a:rPr lang="el-GR" dirty="0"/>
              <a:t>Η κύρια δυναμική είναι </a:t>
            </a:r>
            <a:r>
              <a:rPr lang="el-GR" b="1" dirty="0"/>
              <a:t>“εισροή – επεξεργασία – εκροή”</a:t>
            </a:r>
            <a:r>
              <a:rPr lang="el-GR" dirty="0"/>
              <a:t>, σαν εργοστάσιο γνώσης.</a:t>
            </a:r>
            <a:endParaRPr lang="el-GR" b="1" dirty="0"/>
          </a:p>
        </p:txBody>
      </p:sp>
      <p:sp>
        <p:nvSpPr>
          <p:cNvPr id="18" name="TextBox 17">
            <a:extLst>
              <a:ext uri="{FF2B5EF4-FFF2-40B4-BE49-F238E27FC236}">
                <a16:creationId xmlns:a16="http://schemas.microsoft.com/office/drawing/2014/main" id="{22202DB4-7F31-BEA3-7188-02AA3BC5A7D2}"/>
              </a:ext>
            </a:extLst>
          </p:cNvPr>
          <p:cNvSpPr txBox="1"/>
          <p:nvPr/>
        </p:nvSpPr>
        <p:spPr>
          <a:xfrm>
            <a:off x="440232" y="6339728"/>
            <a:ext cx="5448374" cy="1600438"/>
          </a:xfrm>
          <a:prstGeom prst="rect">
            <a:avLst/>
          </a:prstGeom>
          <a:noFill/>
        </p:spPr>
        <p:txBody>
          <a:bodyPr wrap="square">
            <a:spAutoFit/>
          </a:bodyPr>
          <a:lstStyle/>
          <a:p>
            <a:pPr>
              <a:buNone/>
            </a:pPr>
            <a:r>
              <a:rPr lang="el-GR" b="1" dirty="0"/>
              <a:t>⚠️ Περιορισμοί</a:t>
            </a:r>
          </a:p>
          <a:p>
            <a:pPr>
              <a:buFont typeface="Arial" panose="020B0604020202020204" pitchFamily="34" charset="0"/>
              <a:buChar char="•"/>
            </a:pPr>
            <a:r>
              <a:rPr lang="el-GR" dirty="0"/>
              <a:t>Αγνοεί </a:t>
            </a:r>
            <a:r>
              <a:rPr lang="el-GR" b="1" dirty="0"/>
              <a:t>το κοινωνικό πλαίσιο</a:t>
            </a:r>
            <a:r>
              <a:rPr lang="el-GR" dirty="0"/>
              <a:t>, τη σχέση με την πόλη, τους αποφοίτους ή την κοινωνία.</a:t>
            </a:r>
          </a:p>
          <a:p>
            <a:pPr>
              <a:buFont typeface="Arial" panose="020B0604020202020204" pitchFamily="34" charset="0"/>
              <a:buChar char="•"/>
            </a:pPr>
            <a:r>
              <a:rPr lang="el-GR" dirty="0"/>
              <a:t>Κίνδυνος “διοικητικής τύφλωσης”: βλέπουμε το ίδρυμα ως μηχανή και όχι ως ζωντανό οργανισμό.</a:t>
            </a:r>
          </a:p>
          <a:p>
            <a:pPr>
              <a:buFont typeface="Arial" panose="020B0604020202020204" pitchFamily="34" charset="0"/>
              <a:buChar char="•"/>
            </a:pPr>
            <a:r>
              <a:rPr lang="el-GR" dirty="0"/>
              <a:t>Δεν λαμβάνει υπόψη την </a:t>
            </a:r>
            <a:r>
              <a:rPr lang="el-GR" b="1" dirty="0"/>
              <a:t>ανθεκτικότητα</a:t>
            </a:r>
            <a:r>
              <a:rPr lang="el-GR" dirty="0"/>
              <a:t> ή τη </a:t>
            </a:r>
            <a:r>
              <a:rPr lang="el-GR" b="1" dirty="0"/>
              <a:t>βιωσιμότητα</a:t>
            </a:r>
            <a:r>
              <a:rPr lang="el-GR" dirty="0"/>
              <a:t> (λειτουργεί μόνο στο παρόν).</a:t>
            </a:r>
            <a:endParaRPr lang="en-GB" dirty="0"/>
          </a:p>
        </p:txBody>
      </p:sp>
      <p:sp>
        <p:nvSpPr>
          <p:cNvPr id="20" name="TextBox 19">
            <a:extLst>
              <a:ext uri="{FF2B5EF4-FFF2-40B4-BE49-F238E27FC236}">
                <a16:creationId xmlns:a16="http://schemas.microsoft.com/office/drawing/2014/main" id="{56600A9F-E97C-0B87-C749-44E8315D143D}"/>
              </a:ext>
            </a:extLst>
          </p:cNvPr>
          <p:cNvSpPr txBox="1"/>
          <p:nvPr/>
        </p:nvSpPr>
        <p:spPr>
          <a:xfrm>
            <a:off x="793790" y="1606782"/>
            <a:ext cx="12355540" cy="738664"/>
          </a:xfrm>
          <a:prstGeom prst="rect">
            <a:avLst/>
          </a:prstGeom>
          <a:noFill/>
        </p:spPr>
        <p:txBody>
          <a:bodyPr wrap="square">
            <a:spAutoFit/>
          </a:bodyPr>
          <a:lstStyle/>
          <a:p>
            <a:r>
              <a:rPr lang="el-GR" b="1" dirty="0"/>
              <a:t>Το πανεπιστήμιο αντιμετωπίζεται σαν “οργανισμός”</a:t>
            </a:r>
            <a:r>
              <a:rPr lang="el-GR" dirty="0"/>
              <a:t> που έχει ως στόχο τη λειτουργική αποδοτικότητα: να παρέχει εκπαίδευση και να παράγει αποφοίτους.</a:t>
            </a:r>
            <a:br>
              <a:rPr lang="el-GR" dirty="0"/>
            </a:br>
            <a:r>
              <a:rPr lang="el-GR" dirty="0"/>
              <a:t>Οι ροές είναι κυρίως </a:t>
            </a:r>
            <a:r>
              <a:rPr lang="el-GR" b="1" dirty="0"/>
              <a:t>διοικητικές, οικονομικές και γνωσιακές</a:t>
            </a:r>
            <a:r>
              <a:rPr lang="el-GR" dirty="0"/>
              <a:t>.</a:t>
            </a:r>
            <a:endParaRPr lang="en-GB" dirty="0"/>
          </a:p>
        </p:txBody>
      </p:sp>
      <p:sp>
        <p:nvSpPr>
          <p:cNvPr id="22" name="TextBox 21">
            <a:extLst>
              <a:ext uri="{FF2B5EF4-FFF2-40B4-BE49-F238E27FC236}">
                <a16:creationId xmlns:a16="http://schemas.microsoft.com/office/drawing/2014/main" id="{10E97A8B-2B86-25A0-9183-0756FE14945D}"/>
              </a:ext>
            </a:extLst>
          </p:cNvPr>
          <p:cNvSpPr txBox="1"/>
          <p:nvPr/>
        </p:nvSpPr>
        <p:spPr>
          <a:xfrm>
            <a:off x="613703" y="2781093"/>
            <a:ext cx="5169127" cy="1815882"/>
          </a:xfrm>
          <a:prstGeom prst="rect">
            <a:avLst/>
          </a:prstGeom>
          <a:noFill/>
        </p:spPr>
        <p:txBody>
          <a:bodyPr wrap="square">
            <a:spAutoFit/>
          </a:bodyPr>
          <a:lstStyle/>
          <a:p>
            <a:pPr>
              <a:buNone/>
            </a:pPr>
            <a:r>
              <a:rPr lang="el-GR" b="1" dirty="0"/>
              <a:t>🧩 Εντός του Συστήματος</a:t>
            </a:r>
          </a:p>
          <a:p>
            <a:r>
              <a:rPr lang="el-GR" dirty="0"/>
              <a:t>Φοιτητές, καθηγητές, μαθήματα</a:t>
            </a:r>
          </a:p>
          <a:p>
            <a:r>
              <a:rPr lang="el-GR" dirty="0"/>
              <a:t>Υποδομές (αίθουσες, βιβλιοθήκη, e-</a:t>
            </a:r>
            <a:r>
              <a:rPr lang="el-GR" dirty="0" err="1"/>
              <a:t>class</a:t>
            </a:r>
            <a:r>
              <a:rPr lang="el-GR" dirty="0"/>
              <a:t>)</a:t>
            </a:r>
          </a:p>
          <a:p>
            <a:r>
              <a:rPr lang="el-GR" dirty="0"/>
              <a:t>Διοικητικές υπηρεσίες</a:t>
            </a:r>
          </a:p>
          <a:p>
            <a:r>
              <a:rPr lang="el-GR" dirty="0"/>
              <a:t>Εσωτερική οργάνωση και κανονισμοί</a:t>
            </a:r>
          </a:p>
          <a:p>
            <a:r>
              <a:rPr lang="el-GR" b="1" dirty="0"/>
              <a:t>🔹 Εκτός του Συστήματος</a:t>
            </a:r>
          </a:p>
          <a:p>
            <a:pPr>
              <a:buNone/>
            </a:pPr>
            <a:r>
              <a:rPr lang="el-GR" b="1" dirty="0"/>
              <a:t>🧩 Εκτός του Συστήματος</a:t>
            </a:r>
          </a:p>
          <a:p>
            <a:pPr>
              <a:buNone/>
            </a:pPr>
            <a:r>
              <a:rPr lang="el-GR" dirty="0"/>
              <a:t>Υπουργείο, αγορά εργασίας, κοινωνία, πόλη, διεθνή δίκτυα.</a:t>
            </a:r>
          </a:p>
        </p:txBody>
      </p:sp>
      <p:graphicFrame>
        <p:nvGraphicFramePr>
          <p:cNvPr id="2" name="Table 1">
            <a:extLst>
              <a:ext uri="{FF2B5EF4-FFF2-40B4-BE49-F238E27FC236}">
                <a16:creationId xmlns:a16="http://schemas.microsoft.com/office/drawing/2014/main" id="{3F15F894-CC1D-28A1-05A9-F03FD9F43F6B}"/>
              </a:ext>
            </a:extLst>
          </p:cNvPr>
          <p:cNvGraphicFramePr>
            <a:graphicFrameLocks noGrp="1"/>
          </p:cNvGraphicFramePr>
          <p:nvPr>
            <p:extLst>
              <p:ext uri="{D42A27DB-BD31-4B8C-83A1-F6EECF244321}">
                <p14:modId xmlns:p14="http://schemas.microsoft.com/office/powerpoint/2010/main" val="2919248507"/>
              </p:ext>
            </p:extLst>
          </p:nvPr>
        </p:nvGraphicFramePr>
        <p:xfrm>
          <a:off x="5888606" y="3471295"/>
          <a:ext cx="8509976" cy="3779520"/>
        </p:xfrm>
        <a:graphic>
          <a:graphicData uri="http://schemas.openxmlformats.org/drawingml/2006/table">
            <a:tbl>
              <a:tblPr/>
              <a:tblGrid>
                <a:gridCol w="2127494">
                  <a:extLst>
                    <a:ext uri="{9D8B030D-6E8A-4147-A177-3AD203B41FA5}">
                      <a16:colId xmlns:a16="http://schemas.microsoft.com/office/drawing/2014/main" val="287923679"/>
                    </a:ext>
                  </a:extLst>
                </a:gridCol>
                <a:gridCol w="2127494">
                  <a:extLst>
                    <a:ext uri="{9D8B030D-6E8A-4147-A177-3AD203B41FA5}">
                      <a16:colId xmlns:a16="http://schemas.microsoft.com/office/drawing/2014/main" val="3035229415"/>
                    </a:ext>
                  </a:extLst>
                </a:gridCol>
                <a:gridCol w="2127494">
                  <a:extLst>
                    <a:ext uri="{9D8B030D-6E8A-4147-A177-3AD203B41FA5}">
                      <a16:colId xmlns:a16="http://schemas.microsoft.com/office/drawing/2014/main" val="4124021328"/>
                    </a:ext>
                  </a:extLst>
                </a:gridCol>
                <a:gridCol w="2127494">
                  <a:extLst>
                    <a:ext uri="{9D8B030D-6E8A-4147-A177-3AD203B41FA5}">
                      <a16:colId xmlns:a16="http://schemas.microsoft.com/office/drawing/2014/main" val="696468358"/>
                    </a:ext>
                  </a:extLst>
                </a:gridCol>
              </a:tblGrid>
              <a:tr h="304800">
                <a:tc>
                  <a:txBody>
                    <a:bodyPr/>
                    <a:lstStyle/>
                    <a:p>
                      <a:pPr>
                        <a:buNone/>
                      </a:pPr>
                      <a:r>
                        <a:rPr lang="el-GR" sz="1400"/>
                        <a:t>Ροή</a:t>
                      </a:r>
                    </a:p>
                  </a:txBody>
                  <a:tcPr anchor="ctr">
                    <a:lnL>
                      <a:noFill/>
                    </a:lnL>
                    <a:lnR>
                      <a:noFill/>
                    </a:lnR>
                    <a:lnT>
                      <a:noFill/>
                    </a:lnT>
                    <a:lnB>
                      <a:noFill/>
                    </a:lnB>
                    <a:noFill/>
                  </a:tcPr>
                </a:tc>
                <a:tc>
                  <a:txBody>
                    <a:bodyPr/>
                    <a:lstStyle/>
                    <a:p>
                      <a:pPr>
                        <a:buNone/>
                      </a:pPr>
                      <a:r>
                        <a:rPr lang="el-GR" sz="1400"/>
                        <a:t>Από–Προς</a:t>
                      </a:r>
                    </a:p>
                  </a:txBody>
                  <a:tcPr anchor="ctr">
                    <a:lnL>
                      <a:noFill/>
                    </a:lnL>
                    <a:lnR>
                      <a:noFill/>
                    </a:lnR>
                    <a:lnT>
                      <a:noFill/>
                    </a:lnT>
                    <a:lnB>
                      <a:noFill/>
                    </a:lnB>
                    <a:noFill/>
                  </a:tcPr>
                </a:tc>
                <a:tc>
                  <a:txBody>
                    <a:bodyPr/>
                    <a:lstStyle/>
                    <a:p>
                      <a:pPr>
                        <a:buNone/>
                      </a:pPr>
                      <a:r>
                        <a:rPr lang="el-GR" sz="1400"/>
                        <a:t>Τύπος</a:t>
                      </a:r>
                    </a:p>
                  </a:txBody>
                  <a:tcPr anchor="ctr">
                    <a:lnL>
                      <a:noFill/>
                    </a:lnL>
                    <a:lnR>
                      <a:noFill/>
                    </a:lnR>
                    <a:lnT>
                      <a:noFill/>
                    </a:lnT>
                    <a:lnB>
                      <a:noFill/>
                    </a:lnB>
                    <a:noFill/>
                  </a:tcPr>
                </a:tc>
                <a:tc>
                  <a:txBody>
                    <a:bodyPr/>
                    <a:lstStyle/>
                    <a:p>
                      <a:pPr>
                        <a:buNone/>
                      </a:pPr>
                      <a:r>
                        <a:rPr lang="el-GR" sz="1400"/>
                        <a:t>Περιγραφή</a:t>
                      </a:r>
                    </a:p>
                  </a:txBody>
                  <a:tcPr anchor="ctr">
                    <a:lnL>
                      <a:noFill/>
                    </a:lnL>
                    <a:lnR>
                      <a:noFill/>
                    </a:lnR>
                    <a:lnT>
                      <a:noFill/>
                    </a:lnT>
                    <a:lnB>
                      <a:noFill/>
                    </a:lnB>
                    <a:noFill/>
                  </a:tcPr>
                </a:tc>
                <a:extLst>
                  <a:ext uri="{0D108BD9-81ED-4DB2-BD59-A6C34878D82A}">
                    <a16:rowId xmlns:a16="http://schemas.microsoft.com/office/drawing/2014/main" val="1032582761"/>
                  </a:ext>
                </a:extLst>
              </a:tr>
              <a:tr h="1158240">
                <a:tc>
                  <a:txBody>
                    <a:bodyPr/>
                    <a:lstStyle/>
                    <a:p>
                      <a:pPr>
                        <a:buNone/>
                      </a:pPr>
                      <a:r>
                        <a:rPr lang="en-GB" sz="1400"/>
                        <a:t>🎓 </a:t>
                      </a:r>
                      <a:r>
                        <a:rPr lang="el-GR" sz="1400"/>
                        <a:t>Φοιτητές → Απόφοιτοι</a:t>
                      </a:r>
                    </a:p>
                  </a:txBody>
                  <a:tcPr anchor="ctr">
                    <a:lnL>
                      <a:noFill/>
                    </a:lnL>
                    <a:lnR>
                      <a:noFill/>
                    </a:lnR>
                    <a:lnT>
                      <a:noFill/>
                    </a:lnT>
                    <a:lnB>
                      <a:noFill/>
                    </a:lnB>
                    <a:noFill/>
                  </a:tcPr>
                </a:tc>
                <a:tc>
                  <a:txBody>
                    <a:bodyPr/>
                    <a:lstStyle/>
                    <a:p>
                      <a:pPr>
                        <a:buNone/>
                      </a:pPr>
                      <a:r>
                        <a:rPr lang="el-GR" sz="1400"/>
                        <a:t>Κοινωνία → Πανεπιστήμιο → Αγορά</a:t>
                      </a:r>
                    </a:p>
                  </a:txBody>
                  <a:tcPr anchor="ctr">
                    <a:lnL>
                      <a:noFill/>
                    </a:lnL>
                    <a:lnR>
                      <a:noFill/>
                    </a:lnR>
                    <a:lnT>
                      <a:noFill/>
                    </a:lnT>
                    <a:lnB>
                      <a:noFill/>
                    </a:lnB>
                    <a:noFill/>
                  </a:tcPr>
                </a:tc>
                <a:tc>
                  <a:txBody>
                    <a:bodyPr/>
                    <a:lstStyle/>
                    <a:p>
                      <a:pPr>
                        <a:buNone/>
                      </a:pPr>
                      <a:r>
                        <a:rPr lang="el-GR" sz="1400"/>
                        <a:t>Εκροή ανθρώπινου δυναμικού</a:t>
                      </a:r>
                    </a:p>
                  </a:txBody>
                  <a:tcPr anchor="ctr">
                    <a:lnL>
                      <a:noFill/>
                    </a:lnL>
                    <a:lnR>
                      <a:noFill/>
                    </a:lnR>
                    <a:lnT>
                      <a:noFill/>
                    </a:lnT>
                    <a:lnB>
                      <a:noFill/>
                    </a:lnB>
                    <a:noFill/>
                  </a:tcPr>
                </a:tc>
                <a:tc>
                  <a:txBody>
                    <a:bodyPr/>
                    <a:lstStyle/>
                    <a:p>
                      <a:pPr>
                        <a:buNone/>
                      </a:pPr>
                      <a:r>
                        <a:rPr lang="el-GR" sz="1400"/>
                        <a:t>Οι φοιτητές μπαίνουν, εκπαιδεύονται, φεύγουν. Δεν υπάρχει ανατροφοδότηση για το αν η εκπαίδευση ανταποκρίνεται στις κοινωνικές ανάγκες.</a:t>
                      </a:r>
                    </a:p>
                  </a:txBody>
                  <a:tcPr anchor="ctr">
                    <a:lnL>
                      <a:noFill/>
                    </a:lnL>
                    <a:lnR>
                      <a:noFill/>
                    </a:lnR>
                    <a:lnT>
                      <a:noFill/>
                    </a:lnT>
                    <a:lnB>
                      <a:noFill/>
                    </a:lnB>
                    <a:noFill/>
                  </a:tcPr>
                </a:tc>
                <a:extLst>
                  <a:ext uri="{0D108BD9-81ED-4DB2-BD59-A6C34878D82A}">
                    <a16:rowId xmlns:a16="http://schemas.microsoft.com/office/drawing/2014/main" val="3727725575"/>
                  </a:ext>
                </a:extLst>
              </a:tr>
              <a:tr h="518160">
                <a:tc>
                  <a:txBody>
                    <a:bodyPr/>
                    <a:lstStyle/>
                    <a:p>
                      <a:pPr>
                        <a:buNone/>
                      </a:pPr>
                      <a:r>
                        <a:rPr lang="en-GB" sz="1400"/>
                        <a:t>💶 </a:t>
                      </a:r>
                      <a:r>
                        <a:rPr lang="el-GR" sz="1400"/>
                        <a:t>Χρηματοδότηση → Πανεπιστήμιο</a:t>
                      </a:r>
                    </a:p>
                  </a:txBody>
                  <a:tcPr anchor="ctr">
                    <a:lnL>
                      <a:noFill/>
                    </a:lnL>
                    <a:lnR>
                      <a:noFill/>
                    </a:lnR>
                    <a:lnT>
                      <a:noFill/>
                    </a:lnT>
                    <a:lnB>
                      <a:noFill/>
                    </a:lnB>
                    <a:noFill/>
                  </a:tcPr>
                </a:tc>
                <a:tc>
                  <a:txBody>
                    <a:bodyPr/>
                    <a:lstStyle/>
                    <a:p>
                      <a:pPr>
                        <a:buNone/>
                      </a:pPr>
                      <a:r>
                        <a:rPr lang="el-GR" sz="1400"/>
                        <a:t>Κράτος → Ίδρυμα</a:t>
                      </a:r>
                    </a:p>
                  </a:txBody>
                  <a:tcPr anchor="ctr">
                    <a:lnL>
                      <a:noFill/>
                    </a:lnL>
                    <a:lnR>
                      <a:noFill/>
                    </a:lnR>
                    <a:lnT>
                      <a:noFill/>
                    </a:lnT>
                    <a:lnB>
                      <a:noFill/>
                    </a:lnB>
                    <a:noFill/>
                  </a:tcPr>
                </a:tc>
                <a:tc>
                  <a:txBody>
                    <a:bodyPr/>
                    <a:lstStyle/>
                    <a:p>
                      <a:pPr>
                        <a:buNone/>
                      </a:pPr>
                      <a:r>
                        <a:rPr lang="el-GR" sz="1400"/>
                        <a:t>Εισροή πόρων</a:t>
                      </a:r>
                    </a:p>
                  </a:txBody>
                  <a:tcPr anchor="ctr">
                    <a:lnL>
                      <a:noFill/>
                    </a:lnL>
                    <a:lnR>
                      <a:noFill/>
                    </a:lnR>
                    <a:lnT>
                      <a:noFill/>
                    </a:lnT>
                    <a:lnB>
                      <a:noFill/>
                    </a:lnB>
                    <a:noFill/>
                  </a:tcPr>
                </a:tc>
                <a:tc>
                  <a:txBody>
                    <a:bodyPr/>
                    <a:lstStyle/>
                    <a:p>
                      <a:pPr>
                        <a:buNone/>
                      </a:pPr>
                      <a:r>
                        <a:rPr lang="el-GR" sz="1400"/>
                        <a:t>Το πανεπιστήμιο λαμβάνει πόρους χωρίς αξιολόγηση ή διάλογο.</a:t>
                      </a:r>
                    </a:p>
                  </a:txBody>
                  <a:tcPr anchor="ctr">
                    <a:lnL>
                      <a:noFill/>
                    </a:lnL>
                    <a:lnR>
                      <a:noFill/>
                    </a:lnR>
                    <a:lnT>
                      <a:noFill/>
                    </a:lnT>
                    <a:lnB>
                      <a:noFill/>
                    </a:lnB>
                    <a:noFill/>
                  </a:tcPr>
                </a:tc>
                <a:extLst>
                  <a:ext uri="{0D108BD9-81ED-4DB2-BD59-A6C34878D82A}">
                    <a16:rowId xmlns:a16="http://schemas.microsoft.com/office/drawing/2014/main" val="4116891315"/>
                  </a:ext>
                </a:extLst>
              </a:tr>
              <a:tr h="731520">
                <a:tc>
                  <a:txBody>
                    <a:bodyPr/>
                    <a:lstStyle/>
                    <a:p>
                      <a:pPr>
                        <a:buNone/>
                      </a:pPr>
                      <a:r>
                        <a:rPr lang="en-GB" sz="1400"/>
                        <a:t>🔬 </a:t>
                      </a:r>
                      <a:r>
                        <a:rPr lang="el-GR" sz="1400"/>
                        <a:t>Έρευνα → Δημοσιεύσεις</a:t>
                      </a:r>
                    </a:p>
                  </a:txBody>
                  <a:tcPr anchor="ctr">
                    <a:lnL>
                      <a:noFill/>
                    </a:lnL>
                    <a:lnR>
                      <a:noFill/>
                    </a:lnR>
                    <a:lnT>
                      <a:noFill/>
                    </a:lnT>
                    <a:lnB>
                      <a:noFill/>
                    </a:lnB>
                    <a:noFill/>
                  </a:tcPr>
                </a:tc>
                <a:tc>
                  <a:txBody>
                    <a:bodyPr/>
                    <a:lstStyle/>
                    <a:p>
                      <a:pPr>
                        <a:buNone/>
                      </a:pPr>
                      <a:r>
                        <a:rPr lang="el-GR" sz="1400"/>
                        <a:t>Πανεπιστήμιο → Επιστημονική κοινότητα</a:t>
                      </a:r>
                    </a:p>
                  </a:txBody>
                  <a:tcPr anchor="ctr">
                    <a:lnL>
                      <a:noFill/>
                    </a:lnL>
                    <a:lnR>
                      <a:noFill/>
                    </a:lnR>
                    <a:lnT>
                      <a:noFill/>
                    </a:lnT>
                    <a:lnB>
                      <a:noFill/>
                    </a:lnB>
                    <a:noFill/>
                  </a:tcPr>
                </a:tc>
                <a:tc>
                  <a:txBody>
                    <a:bodyPr/>
                    <a:lstStyle/>
                    <a:p>
                      <a:pPr>
                        <a:buNone/>
                      </a:pPr>
                      <a:r>
                        <a:rPr lang="el-GR" sz="1400"/>
                        <a:t>Εκροή γνώσης</a:t>
                      </a:r>
                    </a:p>
                  </a:txBody>
                  <a:tcPr anchor="ctr">
                    <a:lnL>
                      <a:noFill/>
                    </a:lnL>
                    <a:lnR>
                      <a:noFill/>
                    </a:lnR>
                    <a:lnT>
                      <a:noFill/>
                    </a:lnT>
                    <a:lnB>
                      <a:noFill/>
                    </a:lnB>
                    <a:noFill/>
                  </a:tcPr>
                </a:tc>
                <a:tc>
                  <a:txBody>
                    <a:bodyPr/>
                    <a:lstStyle/>
                    <a:p>
                      <a:pPr>
                        <a:buNone/>
                      </a:pPr>
                      <a:r>
                        <a:rPr lang="el-GR" sz="1400" dirty="0"/>
                        <a:t>Η γνώση κυκλοφορεί μόνο σε ακαδημαϊκό επίπεδο, χωρίς σύνδεση με κοινωνικές εφαρμογές.</a:t>
                      </a:r>
                    </a:p>
                  </a:txBody>
                  <a:tcPr anchor="ctr">
                    <a:lnL>
                      <a:noFill/>
                    </a:lnL>
                    <a:lnR>
                      <a:noFill/>
                    </a:lnR>
                    <a:lnT>
                      <a:noFill/>
                    </a:lnT>
                    <a:lnB>
                      <a:noFill/>
                    </a:lnB>
                    <a:noFill/>
                  </a:tcPr>
                </a:tc>
                <a:extLst>
                  <a:ext uri="{0D108BD9-81ED-4DB2-BD59-A6C34878D82A}">
                    <a16:rowId xmlns:a16="http://schemas.microsoft.com/office/drawing/2014/main" val="3910908556"/>
                  </a:ext>
                </a:extLst>
              </a:tr>
            </a:tbl>
          </a:graphicData>
        </a:graphic>
      </p:graphicFrame>
      <p:sp>
        <p:nvSpPr>
          <p:cNvPr id="3" name="Rectangle 1">
            <a:extLst>
              <a:ext uri="{FF2B5EF4-FFF2-40B4-BE49-F238E27FC236}">
                <a16:creationId xmlns:a16="http://schemas.microsoft.com/office/drawing/2014/main" id="{79AE7D06-3E2C-CE64-F26E-E57DA7D46FBA}"/>
              </a:ext>
            </a:extLst>
          </p:cNvPr>
          <p:cNvSpPr>
            <a:spLocks noChangeArrowheads="1"/>
          </p:cNvSpPr>
          <p:nvPr/>
        </p:nvSpPr>
        <p:spPr bwMode="auto">
          <a:xfrm>
            <a:off x="0" y="0"/>
            <a:ext cx="14630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err="1">
                <a:ln>
                  <a:noFill/>
                </a:ln>
                <a:solidFill>
                  <a:schemeClr val="tx1"/>
                </a:solidFill>
                <a:effectLst/>
                <a:latin typeface="Arial" panose="020B0604020202020204" pitchFamily="34" charset="0"/>
              </a:rPr>
              <a:t>Κράτος</a:t>
            </a:r>
            <a:r>
              <a:rPr kumimoji="0" lang="en-US" altLang="en-US" sz="1800" b="0" i="0" u="none" strike="noStrike" cap="none" normalizeH="0" baseline="0" dirty="0">
                <a:ln>
                  <a:noFill/>
                </a:ln>
                <a:solidFill>
                  <a:schemeClr val="tx1"/>
                </a:solidFill>
                <a:effectLst/>
                <a:latin typeface="Arial" panose="020B0604020202020204" pitchFamily="34" charset="0"/>
              </a:rPr>
              <a:t> και π</a:t>
            </a:r>
            <a:r>
              <a:rPr kumimoji="0" lang="en-US" altLang="en-US" sz="1800" b="0" i="0" u="none" strike="noStrike" cap="none" normalizeH="0" baseline="0" dirty="0" err="1">
                <a:ln>
                  <a:noFill/>
                </a:ln>
                <a:solidFill>
                  <a:schemeClr val="tx1"/>
                </a:solidFill>
                <a:effectLst/>
                <a:latin typeface="Arial" panose="020B0604020202020204" pitchFamily="34" charset="0"/>
              </a:rPr>
              <a:t>ολιτικές</a:t>
            </a:r>
            <a:r>
              <a:rPr kumimoji="0" lang="en-US" altLang="en-US" sz="1800" b="0" i="0" u="none" strike="noStrike" cap="none" normalizeH="0" baseline="0" dirty="0">
                <a:ln>
                  <a:noFill/>
                </a:ln>
                <a:solidFill>
                  <a:schemeClr val="tx1"/>
                </a:solidFill>
                <a:effectLst/>
                <a:latin typeface="Arial" panose="020B0604020202020204" pitchFamily="34" charset="0"/>
              </a:rPr>
              <a:t> απ</a:t>
            </a:r>
            <a:r>
              <a:rPr kumimoji="0" lang="en-US" altLang="en-US" sz="1800" b="0" i="0" u="none" strike="noStrike" cap="none" normalizeH="0" baseline="0" dirty="0" err="1">
                <a:ln>
                  <a:noFill/>
                </a:ln>
                <a:solidFill>
                  <a:schemeClr val="tx1"/>
                </a:solidFill>
                <a:effectLst/>
                <a:latin typeface="Arial" panose="020B0604020202020204" pitchFamily="34" charset="0"/>
              </a:rPr>
              <a:t>οφάσεις</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err="1">
                <a:ln>
                  <a:noFill/>
                </a:ln>
                <a:solidFill>
                  <a:schemeClr val="tx1"/>
                </a:solidFill>
                <a:effectLst/>
                <a:latin typeface="Arial" panose="020B0604020202020204" pitchFamily="34" charset="0"/>
              </a:rPr>
              <a:t>Κοινωνί</a:t>
            </a:r>
            <a:r>
              <a:rPr kumimoji="0" lang="en-US" altLang="en-US" sz="1800" b="0" i="0" u="none" strike="noStrike" cap="none" normalizeH="0" baseline="0" dirty="0">
                <a:ln>
                  <a:noFill/>
                </a:ln>
                <a:solidFill>
                  <a:schemeClr val="tx1"/>
                </a:solidFill>
                <a:effectLst/>
                <a:latin typeface="Arial" panose="020B0604020202020204" pitchFamily="34" charset="0"/>
              </a:rPr>
              <a:t>α, τοπική κοινότητα, αγορά εργασίας</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err="1">
                <a:ln>
                  <a:noFill/>
                </a:ln>
                <a:solidFill>
                  <a:schemeClr val="tx1"/>
                </a:solidFill>
                <a:effectLst/>
                <a:latin typeface="Arial" panose="020B0604020202020204" pitchFamily="34" charset="0"/>
              </a:rPr>
              <a:t>Διεθνείς</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συνεργ</a:t>
            </a:r>
            <a:r>
              <a:rPr kumimoji="0" lang="en-US" altLang="en-US" sz="1800" b="0" i="0" u="none" strike="noStrike" cap="none" normalizeH="0" baseline="0" dirty="0">
                <a:ln>
                  <a:noFill/>
                </a:ln>
                <a:solidFill>
                  <a:schemeClr val="tx1"/>
                </a:solidFill>
                <a:effectLst/>
                <a:latin typeface="Arial" panose="020B0604020202020204" pitchFamily="34" charset="0"/>
              </a:rPr>
              <a:t>ασίες και δίκτυα</a:t>
            </a:r>
          </a:p>
        </p:txBody>
      </p:sp>
    </p:spTree>
    <p:extLst>
      <p:ext uri="{BB962C8B-B14F-4D97-AF65-F5344CB8AC3E}">
        <p14:creationId xmlns:p14="http://schemas.microsoft.com/office/powerpoint/2010/main" val="3709050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g38c0c685371_1_14"/>
          <p:cNvSpPr/>
          <p:nvPr/>
        </p:nvSpPr>
        <p:spPr>
          <a:xfrm>
            <a:off x="793790" y="1306008"/>
            <a:ext cx="4958400" cy="567000"/>
          </a:xfrm>
          <a:prstGeom prst="rect">
            <a:avLst/>
          </a:prstGeom>
          <a:noFill/>
          <a:ln>
            <a:noFill/>
          </a:ln>
        </p:spPr>
        <p:txBody>
          <a:bodyPr spcFirstLastPara="1" wrap="square" lIns="0" tIns="0" rIns="0" bIns="0" anchor="t" anchorCtr="0">
            <a:noAutofit/>
          </a:bodyPr>
          <a:lstStyle/>
          <a:p>
            <a:pPr marL="0" marR="0" lvl="0" indent="0" algn="l" rtl="0">
              <a:lnSpc>
                <a:spcPct val="125352"/>
              </a:lnSpc>
              <a:spcBef>
                <a:spcPts val="0"/>
              </a:spcBef>
              <a:spcAft>
                <a:spcPts val="0"/>
              </a:spcAft>
              <a:buClr>
                <a:srgbClr val="000000"/>
              </a:buClr>
              <a:buSzPts val="3550"/>
              <a:buFont typeface="Inter"/>
              <a:buNone/>
            </a:pPr>
            <a:r>
              <a:rPr lang="en-US" sz="3550" b="1" i="0" u="none" strike="noStrike" cap="none">
                <a:solidFill>
                  <a:srgbClr val="000000"/>
                </a:solidFill>
                <a:latin typeface="Inter"/>
                <a:ea typeface="Inter"/>
                <a:cs typeface="Inter"/>
                <a:sym typeface="Inter"/>
              </a:rPr>
              <a:t>Τι εξετάζει το μάθημα</a:t>
            </a:r>
            <a:endParaRPr sz="3550" b="0" i="0" u="none" strike="noStrike" cap="none">
              <a:solidFill>
                <a:srgbClr val="000000"/>
              </a:solidFill>
              <a:latin typeface="Arial"/>
              <a:ea typeface="Arial"/>
              <a:cs typeface="Arial"/>
              <a:sym typeface="Arial"/>
            </a:endParaRPr>
          </a:p>
        </p:txBody>
      </p:sp>
      <p:sp>
        <p:nvSpPr>
          <p:cNvPr id="114" name="Google Shape;114;g38c0c685371_1_14"/>
          <p:cNvSpPr/>
          <p:nvPr/>
        </p:nvSpPr>
        <p:spPr>
          <a:xfrm>
            <a:off x="793790" y="2326612"/>
            <a:ext cx="13042800" cy="3630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000000"/>
              </a:buClr>
              <a:buSzPts val="1750"/>
              <a:buFont typeface="Arial"/>
              <a:buNone/>
            </a:pPr>
            <a:endParaRPr sz="1750" b="0" i="0" u="none" strike="noStrike" cap="none">
              <a:solidFill>
                <a:srgbClr val="000000"/>
              </a:solidFill>
              <a:latin typeface="Arial"/>
              <a:ea typeface="Arial"/>
              <a:cs typeface="Arial"/>
              <a:sym typeface="Arial"/>
            </a:endParaRPr>
          </a:p>
        </p:txBody>
      </p:sp>
      <p:sp>
        <p:nvSpPr>
          <p:cNvPr id="115" name="Google Shape;115;g38c0c685371_1_14"/>
          <p:cNvSpPr/>
          <p:nvPr/>
        </p:nvSpPr>
        <p:spPr>
          <a:xfrm>
            <a:off x="793790" y="3133417"/>
            <a:ext cx="13042800" cy="3630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Το μάθημα εστιάζει στη </a:t>
            </a:r>
            <a:r>
              <a:rPr lang="en-US" sz="1750" b="1" i="0" u="none" strike="noStrike" cap="none">
                <a:solidFill>
                  <a:srgbClr val="272525"/>
                </a:solidFill>
                <a:latin typeface="Inter"/>
                <a:ea typeface="Inter"/>
                <a:cs typeface="Inter"/>
                <a:sym typeface="Inter"/>
              </a:rPr>
              <a:t>διασύνδεση ανθρώπινων και μη ανθρώπινων οικοσυστημάτων.</a:t>
            </a:r>
            <a:endParaRPr sz="1750" b="0" i="0" u="none" strike="noStrike" cap="none">
              <a:solidFill>
                <a:srgbClr val="000000"/>
              </a:solidFill>
              <a:latin typeface="Arial"/>
              <a:ea typeface="Arial"/>
              <a:cs typeface="Arial"/>
              <a:sym typeface="Arial"/>
            </a:endParaRPr>
          </a:p>
        </p:txBody>
      </p:sp>
      <p:sp>
        <p:nvSpPr>
          <p:cNvPr id="116" name="Google Shape;116;g38c0c685371_1_14"/>
          <p:cNvSpPr/>
          <p:nvPr/>
        </p:nvSpPr>
        <p:spPr>
          <a:xfrm>
            <a:off x="793790" y="3751470"/>
            <a:ext cx="13042800" cy="725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Οι φοιτητές μαθαίνουν να αναλύουν, να κατανοούν και να σχεδιάζουν μέσα σε </a:t>
            </a:r>
            <a:r>
              <a:rPr lang="en-US" sz="1750" b="1" i="0" u="none" strike="noStrike" cap="none">
                <a:solidFill>
                  <a:srgbClr val="272525"/>
                </a:solidFill>
                <a:latin typeface="Inter"/>
                <a:ea typeface="Inter"/>
                <a:cs typeface="Inter"/>
                <a:sym typeface="Inter"/>
              </a:rPr>
              <a:t>πολύπλοκα κοινωνο-οικολογικά περιβάλλοντα,</a:t>
            </a:r>
            <a:r>
              <a:rPr lang="en-US" sz="1750" b="0" i="0" u="none" strike="noStrike" cap="none">
                <a:solidFill>
                  <a:srgbClr val="272525"/>
                </a:solidFill>
                <a:latin typeface="Inter"/>
                <a:ea typeface="Inter"/>
                <a:cs typeface="Inter"/>
                <a:sym typeface="Inter"/>
              </a:rPr>
              <a:t> όπου:</a:t>
            </a:r>
            <a:endParaRPr sz="1750" b="0" i="0" u="none" strike="noStrike" cap="none">
              <a:solidFill>
                <a:srgbClr val="000000"/>
              </a:solidFill>
              <a:latin typeface="Arial"/>
              <a:ea typeface="Arial"/>
              <a:cs typeface="Arial"/>
              <a:sym typeface="Arial"/>
            </a:endParaRPr>
          </a:p>
        </p:txBody>
      </p:sp>
      <p:sp>
        <p:nvSpPr>
          <p:cNvPr id="117" name="Google Shape;117;g38c0c685371_1_14"/>
          <p:cNvSpPr/>
          <p:nvPr/>
        </p:nvSpPr>
        <p:spPr>
          <a:xfrm>
            <a:off x="793790" y="4732426"/>
            <a:ext cx="13042800" cy="363000"/>
          </a:xfrm>
          <a:prstGeom prst="rect">
            <a:avLst/>
          </a:prstGeom>
          <a:noFill/>
          <a:ln>
            <a:noFill/>
          </a:ln>
        </p:spPr>
        <p:txBody>
          <a:bodyPr spcFirstLastPara="1" wrap="square" lIns="0" tIns="0" rIns="0" bIns="0" anchor="t" anchorCtr="0">
            <a:noAutofit/>
          </a:bodyPr>
          <a:lstStyle/>
          <a:p>
            <a:pPr marL="342900" marR="0" lvl="0" indent="-342900" algn="l" rtl="0">
              <a:lnSpc>
                <a:spcPct val="162857"/>
              </a:lnSpc>
              <a:spcBef>
                <a:spcPts val="0"/>
              </a:spcBef>
              <a:spcAft>
                <a:spcPts val="0"/>
              </a:spcAft>
              <a:buClr>
                <a:srgbClr val="272525"/>
              </a:buClr>
              <a:buSzPts val="1750"/>
              <a:buFont typeface="Inter"/>
              <a:buChar char="•"/>
            </a:pPr>
            <a:r>
              <a:rPr lang="en-US" sz="1750" b="0" i="0" u="none" strike="noStrike" cap="none">
                <a:solidFill>
                  <a:srgbClr val="272525"/>
                </a:solidFill>
                <a:latin typeface="Inter"/>
                <a:ea typeface="Inter"/>
                <a:cs typeface="Inter"/>
                <a:sym typeface="Inter"/>
              </a:rPr>
              <a:t>Η φύση και η κοινωνία συνυπάρχουν ως αλληλεξαρτώμενα συστήματα.</a:t>
            </a:r>
            <a:endParaRPr sz="1750" b="0" i="0" u="none" strike="noStrike" cap="none">
              <a:solidFill>
                <a:srgbClr val="272525"/>
              </a:solidFill>
              <a:latin typeface="Inter"/>
              <a:ea typeface="Inter"/>
              <a:cs typeface="Inter"/>
              <a:sym typeface="Inter"/>
            </a:endParaRPr>
          </a:p>
          <a:p>
            <a:pPr marL="342900" marR="0" lvl="0" indent="-342900" algn="l" rtl="0">
              <a:lnSpc>
                <a:spcPct val="162857"/>
              </a:lnSpc>
              <a:spcBef>
                <a:spcPts val="0"/>
              </a:spcBef>
              <a:spcAft>
                <a:spcPts val="0"/>
              </a:spcAft>
              <a:buClr>
                <a:srgbClr val="272525"/>
              </a:buClr>
              <a:buSzPts val="1750"/>
              <a:buFont typeface="Inter"/>
              <a:buChar char="•"/>
            </a:pPr>
            <a:r>
              <a:rPr lang="en-US" sz="1750" b="0" i="0" u="none" strike="noStrike" cap="none">
                <a:solidFill>
                  <a:srgbClr val="272525"/>
                </a:solidFill>
                <a:latin typeface="Inter"/>
                <a:ea typeface="Inter"/>
                <a:cs typeface="Inter"/>
                <a:sym typeface="Inter"/>
              </a:rPr>
              <a:t>Ο σχεδιασμός λειτουργεί ως </a:t>
            </a:r>
            <a:r>
              <a:rPr lang="en-US" sz="1750" b="1" i="0" u="none" strike="noStrike" cap="none">
                <a:solidFill>
                  <a:srgbClr val="272525"/>
                </a:solidFill>
                <a:latin typeface="Inter"/>
                <a:ea typeface="Inter"/>
                <a:cs typeface="Inter"/>
                <a:sym typeface="Inter"/>
              </a:rPr>
              <a:t>πράξη οικολογικής συμμετοχής.</a:t>
            </a:r>
            <a:endParaRPr sz="1750" b="1" i="0" u="none" strike="noStrike" cap="none">
              <a:solidFill>
                <a:srgbClr val="272525"/>
              </a:solidFill>
              <a:latin typeface="Inter"/>
              <a:ea typeface="Inter"/>
              <a:cs typeface="Inter"/>
              <a:sym typeface="Inter"/>
            </a:endParaRPr>
          </a:p>
          <a:p>
            <a:pPr marL="342900" marR="0" lvl="0" indent="-342900" algn="l" rtl="0">
              <a:lnSpc>
                <a:spcPct val="162857"/>
              </a:lnSpc>
              <a:spcBef>
                <a:spcPts val="0"/>
              </a:spcBef>
              <a:spcAft>
                <a:spcPts val="0"/>
              </a:spcAft>
              <a:buClr>
                <a:srgbClr val="272525"/>
              </a:buClr>
              <a:buSzPts val="1750"/>
              <a:buFont typeface="Inter"/>
              <a:buChar char="•"/>
            </a:pPr>
            <a:r>
              <a:rPr lang="en-US" sz="1750" b="0" i="0" u="none" strike="noStrike" cap="none">
                <a:solidFill>
                  <a:srgbClr val="272525"/>
                </a:solidFill>
                <a:latin typeface="Inter"/>
                <a:ea typeface="Inter"/>
                <a:cs typeface="Inter"/>
                <a:sym typeface="Inter"/>
              </a:rPr>
              <a:t>Κάθε επιλογή επηρεάζει ροές ενέργειας, υλικών και σχέσεων.</a:t>
            </a:r>
            <a:endParaRPr sz="1750" b="1" i="0" u="none" strike="noStrike" cap="none">
              <a:solidFill>
                <a:srgbClr val="272525"/>
              </a:solidFill>
              <a:latin typeface="Inter"/>
              <a:ea typeface="Inter"/>
              <a:cs typeface="Inter"/>
              <a:sym typeface="Inte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0">
          <a:extLst>
            <a:ext uri="{FF2B5EF4-FFF2-40B4-BE49-F238E27FC236}">
              <a16:creationId xmlns:a16="http://schemas.microsoft.com/office/drawing/2014/main" id="{42F013A4-AEB7-0340-052F-5CA8D5E18711}"/>
            </a:ext>
          </a:extLst>
        </p:cNvPr>
        <p:cNvGrpSpPr/>
        <p:nvPr/>
      </p:nvGrpSpPr>
      <p:grpSpPr>
        <a:xfrm>
          <a:off x="0" y="0"/>
          <a:ext cx="0" cy="0"/>
          <a:chOff x="0" y="0"/>
          <a:chExt cx="0" cy="0"/>
        </a:xfrm>
      </p:grpSpPr>
      <p:sp>
        <p:nvSpPr>
          <p:cNvPr id="171" name="Google Shape;171;g38a2def6c57_0_8">
            <a:extLst>
              <a:ext uri="{FF2B5EF4-FFF2-40B4-BE49-F238E27FC236}">
                <a16:creationId xmlns:a16="http://schemas.microsoft.com/office/drawing/2014/main" id="{080F62A0-2275-02AA-27EA-EC4205B83ADE}"/>
              </a:ext>
            </a:extLst>
          </p:cNvPr>
          <p:cNvSpPr/>
          <p:nvPr/>
        </p:nvSpPr>
        <p:spPr>
          <a:xfrm>
            <a:off x="793790" y="526194"/>
            <a:ext cx="12600238" cy="708900"/>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000000"/>
              </a:buClr>
              <a:buSzPts val="4450"/>
              <a:buFont typeface="Inter"/>
              <a:buNone/>
            </a:pPr>
            <a:r>
              <a:rPr lang="en-US" sz="4450" b="1" i="0" u="none" strike="noStrike" cap="none" dirty="0" err="1">
                <a:solidFill>
                  <a:srgbClr val="000000"/>
                </a:solidFill>
                <a:latin typeface="Inter"/>
                <a:ea typeface="Inter"/>
                <a:cs typeface="Inter"/>
                <a:sym typeface="Inter"/>
              </a:rPr>
              <a:t>Οριοθέτηση</a:t>
            </a:r>
            <a:r>
              <a:rPr lang="en-US" sz="4450" b="1" i="0" u="none" strike="noStrike" cap="none" dirty="0">
                <a:solidFill>
                  <a:srgbClr val="000000"/>
                </a:solidFill>
                <a:latin typeface="Inter"/>
                <a:ea typeface="Inter"/>
                <a:cs typeface="Inter"/>
                <a:sym typeface="Inter"/>
              </a:rPr>
              <a:t> </a:t>
            </a:r>
            <a:r>
              <a:rPr lang="en-US" sz="4450" b="1" i="0" u="none" strike="noStrike" cap="none" dirty="0" err="1">
                <a:solidFill>
                  <a:srgbClr val="000000"/>
                </a:solidFill>
                <a:latin typeface="Inter"/>
                <a:ea typeface="Inter"/>
                <a:cs typeface="Inter"/>
                <a:sym typeface="Inter"/>
              </a:rPr>
              <a:t>του</a:t>
            </a:r>
            <a:r>
              <a:rPr lang="en-US" sz="4450" b="1" i="0" u="none" strike="noStrike" cap="none" dirty="0">
                <a:solidFill>
                  <a:srgbClr val="000000"/>
                </a:solidFill>
                <a:latin typeface="Inter"/>
                <a:ea typeface="Inter"/>
                <a:cs typeface="Inter"/>
                <a:sym typeface="Inter"/>
              </a:rPr>
              <a:t> </a:t>
            </a:r>
            <a:r>
              <a:rPr lang="en-US" sz="4450" b="1" i="0" u="none" strike="noStrike" cap="none" dirty="0" err="1">
                <a:solidFill>
                  <a:srgbClr val="000000"/>
                </a:solidFill>
                <a:latin typeface="Inter"/>
                <a:ea typeface="Inter"/>
                <a:cs typeface="Inter"/>
                <a:sym typeface="Inter"/>
              </a:rPr>
              <a:t>Συστήμ</a:t>
            </a:r>
            <a:r>
              <a:rPr lang="en-US" sz="4450" b="1" i="0" u="none" strike="noStrike" cap="none" dirty="0">
                <a:solidFill>
                  <a:srgbClr val="000000"/>
                </a:solidFill>
                <a:latin typeface="Inter"/>
                <a:ea typeface="Inter"/>
                <a:cs typeface="Inter"/>
                <a:sym typeface="Inter"/>
              </a:rPr>
              <a:t>ατος- </a:t>
            </a:r>
            <a:r>
              <a:rPr lang="el-GR" sz="4450" b="1" i="0" u="none" strike="noStrike" cap="none" dirty="0">
                <a:solidFill>
                  <a:srgbClr val="000000"/>
                </a:solidFill>
                <a:latin typeface="Inter"/>
                <a:ea typeface="Inter"/>
                <a:cs typeface="Inter"/>
                <a:sym typeface="Inter"/>
              </a:rPr>
              <a:t>Παράδειγμα</a:t>
            </a:r>
            <a:endParaRPr sz="4450" b="0" i="0" u="none" strike="noStrike" cap="none" dirty="0">
              <a:solidFill>
                <a:srgbClr val="000000"/>
              </a:solidFill>
              <a:latin typeface="Arial"/>
              <a:ea typeface="Arial"/>
              <a:cs typeface="Arial"/>
              <a:sym typeface="Arial"/>
            </a:endParaRPr>
          </a:p>
        </p:txBody>
      </p:sp>
      <p:sp>
        <p:nvSpPr>
          <p:cNvPr id="176" name="Google Shape;176;g38a2def6c57_0_8">
            <a:extLst>
              <a:ext uri="{FF2B5EF4-FFF2-40B4-BE49-F238E27FC236}">
                <a16:creationId xmlns:a16="http://schemas.microsoft.com/office/drawing/2014/main" id="{8237CCD2-E0F4-D365-61D8-7E17A2F42B21}"/>
              </a:ext>
            </a:extLst>
          </p:cNvPr>
          <p:cNvSpPr/>
          <p:nvPr/>
        </p:nvSpPr>
        <p:spPr>
          <a:xfrm>
            <a:off x="1142524" y="3488888"/>
            <a:ext cx="5802000" cy="1088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endParaRPr sz="1750" b="0" i="0" u="none" strike="noStrike" cap="none" dirty="0">
              <a:solidFill>
                <a:srgbClr val="000000"/>
              </a:solidFill>
              <a:latin typeface="Arial"/>
              <a:ea typeface="Arial"/>
              <a:cs typeface="Arial"/>
              <a:sym typeface="Arial"/>
            </a:endParaRPr>
          </a:p>
        </p:txBody>
      </p:sp>
      <p:sp>
        <p:nvSpPr>
          <p:cNvPr id="4" name="TextBox 3">
            <a:extLst>
              <a:ext uri="{FF2B5EF4-FFF2-40B4-BE49-F238E27FC236}">
                <a16:creationId xmlns:a16="http://schemas.microsoft.com/office/drawing/2014/main" id="{73D18AF8-CE26-7D2C-8F89-A98109E08905}"/>
              </a:ext>
            </a:extLst>
          </p:cNvPr>
          <p:cNvSpPr txBox="1"/>
          <p:nvPr/>
        </p:nvSpPr>
        <p:spPr>
          <a:xfrm>
            <a:off x="793789" y="1507635"/>
            <a:ext cx="7315200" cy="307777"/>
          </a:xfrm>
          <a:prstGeom prst="rect">
            <a:avLst/>
          </a:prstGeom>
          <a:noFill/>
        </p:spPr>
        <p:txBody>
          <a:bodyPr wrap="square">
            <a:spAutoFit/>
          </a:bodyPr>
          <a:lstStyle/>
          <a:p>
            <a:r>
              <a:rPr lang="el-GR" b="1" dirty="0"/>
              <a:t>Ευρύτερα Όρια του Συστήματος</a:t>
            </a:r>
            <a:endParaRPr lang="en-GB" b="1" dirty="0"/>
          </a:p>
        </p:txBody>
      </p:sp>
      <p:sp>
        <p:nvSpPr>
          <p:cNvPr id="3" name="TextBox 2">
            <a:extLst>
              <a:ext uri="{FF2B5EF4-FFF2-40B4-BE49-F238E27FC236}">
                <a16:creationId xmlns:a16="http://schemas.microsoft.com/office/drawing/2014/main" id="{0AD53831-C4D2-BA33-6367-C03247DA48B9}"/>
              </a:ext>
            </a:extLst>
          </p:cNvPr>
          <p:cNvSpPr txBox="1"/>
          <p:nvPr/>
        </p:nvSpPr>
        <p:spPr>
          <a:xfrm>
            <a:off x="793789" y="1913486"/>
            <a:ext cx="14351766" cy="523220"/>
          </a:xfrm>
          <a:prstGeom prst="rect">
            <a:avLst/>
          </a:prstGeom>
          <a:noFill/>
        </p:spPr>
        <p:txBody>
          <a:bodyPr wrap="square">
            <a:spAutoFit/>
          </a:bodyPr>
          <a:lstStyle/>
          <a:p>
            <a:r>
              <a:rPr lang="el-GR" dirty="0"/>
              <a:t>Στην ευρύτερη οριοθέτηση, το πανεπιστήμιο λειτουργεί </a:t>
            </a:r>
            <a:r>
              <a:rPr lang="el-GR" b="1" dirty="0"/>
              <a:t>ως ανοιχτό οικοσύστημα</a:t>
            </a:r>
            <a:r>
              <a:rPr lang="el-GR" dirty="0"/>
              <a:t> μέσα στην κοινωνία. Οι ροές πλέον περιλαμβάνουν </a:t>
            </a:r>
            <a:r>
              <a:rPr lang="el-GR" b="1" dirty="0"/>
              <a:t>ανταλλαγές αξίας, πολιτισμού, περιβάλλοντος και τεχνολογίας</a:t>
            </a:r>
            <a:r>
              <a:rPr lang="el-GR" dirty="0"/>
              <a:t>. Δεν έχουμε απλώς “εκπαίδευση”, αλλά </a:t>
            </a:r>
            <a:r>
              <a:rPr lang="el-GR" i="1" dirty="0" err="1"/>
              <a:t>συνδιαμόρφωση</a:t>
            </a:r>
            <a:r>
              <a:rPr lang="el-GR" i="1" dirty="0"/>
              <a:t> κοινωνικής γνώσης</a:t>
            </a:r>
            <a:r>
              <a:rPr lang="el-GR" dirty="0"/>
              <a:t>..</a:t>
            </a:r>
            <a:endParaRPr lang="en-GB" dirty="0"/>
          </a:p>
        </p:txBody>
      </p:sp>
      <p:sp>
        <p:nvSpPr>
          <p:cNvPr id="10" name="TextBox 9">
            <a:extLst>
              <a:ext uri="{FF2B5EF4-FFF2-40B4-BE49-F238E27FC236}">
                <a16:creationId xmlns:a16="http://schemas.microsoft.com/office/drawing/2014/main" id="{DD6E1BC4-0B61-B959-B867-F9D0CEBA9DEA}"/>
              </a:ext>
            </a:extLst>
          </p:cNvPr>
          <p:cNvSpPr txBox="1"/>
          <p:nvPr/>
        </p:nvSpPr>
        <p:spPr>
          <a:xfrm>
            <a:off x="385924" y="5201542"/>
            <a:ext cx="5255022" cy="2462213"/>
          </a:xfrm>
          <a:prstGeom prst="rect">
            <a:avLst/>
          </a:prstGeom>
          <a:noFill/>
        </p:spPr>
        <p:txBody>
          <a:bodyPr wrap="square">
            <a:spAutoFit/>
          </a:bodyPr>
          <a:lstStyle/>
          <a:p>
            <a:pPr>
              <a:buNone/>
            </a:pPr>
            <a:r>
              <a:rPr lang="el-GR" b="1" dirty="0"/>
              <a:t>🎯 Πλεονεκτήματα</a:t>
            </a:r>
          </a:p>
          <a:p>
            <a:pPr>
              <a:buFont typeface="Arial" panose="020B0604020202020204" pitchFamily="34" charset="0"/>
              <a:buChar char="•"/>
            </a:pPr>
            <a:r>
              <a:rPr lang="el-GR" dirty="0"/>
              <a:t>Συνδυάζει </a:t>
            </a:r>
            <a:r>
              <a:rPr lang="el-GR" b="1" dirty="0"/>
              <a:t>ρεαλισμό</a:t>
            </a:r>
            <a:r>
              <a:rPr lang="el-GR" dirty="0"/>
              <a:t> και </a:t>
            </a:r>
            <a:r>
              <a:rPr lang="el-GR" b="1" dirty="0"/>
              <a:t>συστημική οπτική</a:t>
            </a:r>
            <a:r>
              <a:rPr lang="el-GR" dirty="0"/>
              <a:t>.</a:t>
            </a:r>
          </a:p>
          <a:p>
            <a:pPr>
              <a:buFont typeface="Arial" panose="020B0604020202020204" pitchFamily="34" charset="0"/>
              <a:buChar char="•"/>
            </a:pPr>
            <a:r>
              <a:rPr lang="el-GR" dirty="0"/>
              <a:t>Διευκολύνει τον </a:t>
            </a:r>
            <a:r>
              <a:rPr lang="el-GR" b="1" dirty="0"/>
              <a:t>σχεδιασμό βιώσιμων παρεμβάσεων</a:t>
            </a:r>
            <a:r>
              <a:rPr lang="el-GR" dirty="0"/>
              <a:t> (π.χ. κοινόχρηστοι χώροι, συμμετοχικά προγράμματα).</a:t>
            </a:r>
          </a:p>
          <a:p>
            <a:pPr>
              <a:buFont typeface="Arial" panose="020B0604020202020204" pitchFamily="34" charset="0"/>
              <a:buChar char="•"/>
            </a:pPr>
            <a:r>
              <a:rPr lang="el-GR" dirty="0"/>
              <a:t>Αναδεικνύει τη δυναμική </a:t>
            </a:r>
            <a:r>
              <a:rPr lang="el-GR" b="1" dirty="0"/>
              <a:t>μεταξύ φυσικού, κοινωνικού και τεχνολογικού επιπέδου</a:t>
            </a:r>
            <a:r>
              <a:rPr lang="el-GR" dirty="0"/>
              <a:t>.</a:t>
            </a:r>
          </a:p>
          <a:p>
            <a:pPr>
              <a:buFont typeface="Arial" panose="020B0604020202020204" pitchFamily="34" charset="0"/>
              <a:buChar char="•"/>
            </a:pPr>
            <a:endParaRPr lang="el-GR" dirty="0"/>
          </a:p>
          <a:p>
            <a:pPr>
              <a:buNone/>
            </a:pPr>
            <a:r>
              <a:rPr lang="el-GR" b="1" dirty="0"/>
              <a:t>⚠️ Περιορισμοί</a:t>
            </a:r>
          </a:p>
          <a:p>
            <a:pPr>
              <a:buFont typeface="Arial" panose="020B0604020202020204" pitchFamily="34" charset="0"/>
              <a:buChar char="•"/>
            </a:pPr>
            <a:r>
              <a:rPr lang="el-GR" dirty="0"/>
              <a:t>Απαιτεί κρίση για να αποφασιστεί ποιοι παράγοντες μένουν “εντός”.</a:t>
            </a:r>
          </a:p>
          <a:p>
            <a:pPr>
              <a:buFont typeface="Arial" panose="020B0604020202020204" pitchFamily="34" charset="0"/>
              <a:buChar char="•"/>
            </a:pPr>
            <a:r>
              <a:rPr lang="el-GR" dirty="0"/>
              <a:t>Χρειάζεται συνεχή αναθεώρηση καθώς αλλάζουν οι συνθήκες.</a:t>
            </a:r>
          </a:p>
        </p:txBody>
      </p:sp>
      <p:graphicFrame>
        <p:nvGraphicFramePr>
          <p:cNvPr id="11" name="Table 10">
            <a:extLst>
              <a:ext uri="{FF2B5EF4-FFF2-40B4-BE49-F238E27FC236}">
                <a16:creationId xmlns:a16="http://schemas.microsoft.com/office/drawing/2014/main" id="{1473BD8B-2692-18F5-04A2-4CA9748A6AA1}"/>
              </a:ext>
            </a:extLst>
          </p:cNvPr>
          <p:cNvGraphicFramePr>
            <a:graphicFrameLocks noGrp="1"/>
          </p:cNvGraphicFramePr>
          <p:nvPr>
            <p:extLst>
              <p:ext uri="{D42A27DB-BD31-4B8C-83A1-F6EECF244321}">
                <p14:modId xmlns:p14="http://schemas.microsoft.com/office/powerpoint/2010/main" val="1049523900"/>
              </p:ext>
            </p:extLst>
          </p:nvPr>
        </p:nvGraphicFramePr>
        <p:xfrm>
          <a:off x="6397546" y="3330542"/>
          <a:ext cx="8242479" cy="4267200"/>
        </p:xfrm>
        <a:graphic>
          <a:graphicData uri="http://schemas.openxmlformats.org/drawingml/2006/table">
            <a:tbl>
              <a:tblPr/>
              <a:tblGrid>
                <a:gridCol w="2260654">
                  <a:extLst>
                    <a:ext uri="{9D8B030D-6E8A-4147-A177-3AD203B41FA5}">
                      <a16:colId xmlns:a16="http://schemas.microsoft.com/office/drawing/2014/main" val="2968033589"/>
                    </a:ext>
                  </a:extLst>
                </a:gridCol>
                <a:gridCol w="2700655">
                  <a:extLst>
                    <a:ext uri="{9D8B030D-6E8A-4147-A177-3AD203B41FA5}">
                      <a16:colId xmlns:a16="http://schemas.microsoft.com/office/drawing/2014/main" val="3358850235"/>
                    </a:ext>
                  </a:extLst>
                </a:gridCol>
                <a:gridCol w="3281170">
                  <a:extLst>
                    <a:ext uri="{9D8B030D-6E8A-4147-A177-3AD203B41FA5}">
                      <a16:colId xmlns:a16="http://schemas.microsoft.com/office/drawing/2014/main" val="2391842108"/>
                    </a:ext>
                  </a:extLst>
                </a:gridCol>
              </a:tblGrid>
              <a:tr h="304800">
                <a:tc>
                  <a:txBody>
                    <a:bodyPr/>
                    <a:lstStyle/>
                    <a:p>
                      <a:pPr>
                        <a:buNone/>
                      </a:pPr>
                      <a:r>
                        <a:rPr lang="el-GR" sz="1400" b="1"/>
                        <a:t>Από → Προς</a:t>
                      </a:r>
                      <a:endParaRPr lang="el-GR" sz="1400"/>
                    </a:p>
                  </a:txBody>
                  <a:tcPr anchor="ctr">
                    <a:lnL>
                      <a:noFill/>
                    </a:lnL>
                    <a:lnR>
                      <a:noFill/>
                    </a:lnR>
                    <a:lnT>
                      <a:noFill/>
                    </a:lnT>
                    <a:lnB>
                      <a:noFill/>
                    </a:lnB>
                    <a:noFill/>
                  </a:tcPr>
                </a:tc>
                <a:tc>
                  <a:txBody>
                    <a:bodyPr/>
                    <a:lstStyle/>
                    <a:p>
                      <a:pPr>
                        <a:buNone/>
                      </a:pPr>
                      <a:r>
                        <a:rPr lang="el-GR" sz="1400" b="1"/>
                        <a:t>Τι Ρέει</a:t>
                      </a:r>
                      <a:endParaRPr lang="el-GR" sz="1400"/>
                    </a:p>
                  </a:txBody>
                  <a:tcPr anchor="ctr">
                    <a:lnL>
                      <a:noFill/>
                    </a:lnL>
                    <a:lnR>
                      <a:noFill/>
                    </a:lnR>
                    <a:lnT>
                      <a:noFill/>
                    </a:lnT>
                    <a:lnB>
                      <a:noFill/>
                    </a:lnB>
                    <a:noFill/>
                  </a:tcPr>
                </a:tc>
                <a:tc>
                  <a:txBody>
                    <a:bodyPr/>
                    <a:lstStyle/>
                    <a:p>
                      <a:pPr>
                        <a:buNone/>
                      </a:pPr>
                      <a:r>
                        <a:rPr lang="el-GR" sz="1400" b="1"/>
                        <a:t>Περιγραφή</a:t>
                      </a:r>
                      <a:endParaRPr lang="el-GR" sz="1400"/>
                    </a:p>
                  </a:txBody>
                  <a:tcPr anchor="ctr">
                    <a:lnL>
                      <a:noFill/>
                    </a:lnL>
                    <a:lnR>
                      <a:noFill/>
                    </a:lnR>
                    <a:lnT>
                      <a:noFill/>
                    </a:lnT>
                    <a:lnB>
                      <a:noFill/>
                    </a:lnB>
                    <a:noFill/>
                  </a:tcPr>
                </a:tc>
                <a:extLst>
                  <a:ext uri="{0D108BD9-81ED-4DB2-BD59-A6C34878D82A}">
                    <a16:rowId xmlns:a16="http://schemas.microsoft.com/office/drawing/2014/main" val="1221692026"/>
                  </a:ext>
                </a:extLst>
              </a:tr>
              <a:tr h="518160">
                <a:tc>
                  <a:txBody>
                    <a:bodyPr/>
                    <a:lstStyle/>
                    <a:p>
                      <a:pPr>
                        <a:buNone/>
                      </a:pPr>
                      <a:r>
                        <a:rPr lang="el-GR" sz="1400"/>
                        <a:t>Κοινωνία → Πανεπιστήμιο</a:t>
                      </a:r>
                    </a:p>
                  </a:txBody>
                  <a:tcPr anchor="ctr">
                    <a:lnL>
                      <a:noFill/>
                    </a:lnL>
                    <a:lnR>
                      <a:noFill/>
                    </a:lnR>
                    <a:lnT>
                      <a:noFill/>
                    </a:lnT>
                    <a:lnB>
                      <a:noFill/>
                    </a:lnB>
                    <a:noFill/>
                  </a:tcPr>
                </a:tc>
                <a:tc>
                  <a:txBody>
                    <a:bodyPr/>
                    <a:lstStyle/>
                    <a:p>
                      <a:pPr>
                        <a:buNone/>
                      </a:pPr>
                      <a:r>
                        <a:rPr lang="el-GR" sz="1400"/>
                        <a:t>🧠 Κοινωνικά προβλήματα, αξίες, ανάγκες</a:t>
                      </a:r>
                    </a:p>
                  </a:txBody>
                  <a:tcPr anchor="ctr">
                    <a:lnL>
                      <a:noFill/>
                    </a:lnL>
                    <a:lnR>
                      <a:noFill/>
                    </a:lnR>
                    <a:lnT>
                      <a:noFill/>
                    </a:lnT>
                    <a:lnB>
                      <a:noFill/>
                    </a:lnB>
                    <a:noFill/>
                  </a:tcPr>
                </a:tc>
                <a:tc>
                  <a:txBody>
                    <a:bodyPr/>
                    <a:lstStyle/>
                    <a:p>
                      <a:pPr>
                        <a:buNone/>
                      </a:pPr>
                      <a:r>
                        <a:rPr lang="el-GR" sz="1400"/>
                        <a:t>Η κοινωνία θέτει ερωτήματα που γίνονται ερευνητικά θέματα.</a:t>
                      </a:r>
                    </a:p>
                  </a:txBody>
                  <a:tcPr anchor="ctr">
                    <a:lnL>
                      <a:noFill/>
                    </a:lnL>
                    <a:lnR>
                      <a:noFill/>
                    </a:lnR>
                    <a:lnT>
                      <a:noFill/>
                    </a:lnT>
                    <a:lnB>
                      <a:noFill/>
                    </a:lnB>
                    <a:noFill/>
                  </a:tcPr>
                </a:tc>
                <a:extLst>
                  <a:ext uri="{0D108BD9-81ED-4DB2-BD59-A6C34878D82A}">
                    <a16:rowId xmlns:a16="http://schemas.microsoft.com/office/drawing/2014/main" val="1088805329"/>
                  </a:ext>
                </a:extLst>
              </a:tr>
              <a:tr h="518160">
                <a:tc>
                  <a:txBody>
                    <a:bodyPr/>
                    <a:lstStyle/>
                    <a:p>
                      <a:pPr>
                        <a:buNone/>
                      </a:pPr>
                      <a:r>
                        <a:rPr lang="el-GR" sz="1400"/>
                        <a:t>Πανεπιστήμιο → Κοινωνία</a:t>
                      </a:r>
                    </a:p>
                  </a:txBody>
                  <a:tcPr anchor="ctr">
                    <a:lnL>
                      <a:noFill/>
                    </a:lnL>
                    <a:lnR>
                      <a:noFill/>
                    </a:lnR>
                    <a:lnT>
                      <a:noFill/>
                    </a:lnT>
                    <a:lnB>
                      <a:noFill/>
                    </a:lnB>
                    <a:noFill/>
                  </a:tcPr>
                </a:tc>
                <a:tc>
                  <a:txBody>
                    <a:bodyPr/>
                    <a:lstStyle/>
                    <a:p>
                      <a:pPr>
                        <a:buNone/>
                      </a:pPr>
                      <a:r>
                        <a:rPr lang="en-GB" sz="1400"/>
                        <a:t>💬 </a:t>
                      </a:r>
                      <a:r>
                        <a:rPr lang="el-GR" sz="1400"/>
                        <a:t>Γνώση, λύσεις, πολιτισμός</a:t>
                      </a:r>
                    </a:p>
                  </a:txBody>
                  <a:tcPr anchor="ctr">
                    <a:lnL>
                      <a:noFill/>
                    </a:lnL>
                    <a:lnR>
                      <a:noFill/>
                    </a:lnR>
                    <a:lnT>
                      <a:noFill/>
                    </a:lnT>
                    <a:lnB>
                      <a:noFill/>
                    </a:lnB>
                    <a:noFill/>
                  </a:tcPr>
                </a:tc>
                <a:tc>
                  <a:txBody>
                    <a:bodyPr/>
                    <a:lstStyle/>
                    <a:p>
                      <a:pPr>
                        <a:buNone/>
                      </a:pPr>
                      <a:r>
                        <a:rPr lang="el-GR" sz="1400"/>
                        <a:t>Μεταφορά καινοτομίας, κοινωνικών προγραμμάτων, δράσεων.</a:t>
                      </a:r>
                    </a:p>
                  </a:txBody>
                  <a:tcPr anchor="ctr">
                    <a:lnL>
                      <a:noFill/>
                    </a:lnL>
                    <a:lnR>
                      <a:noFill/>
                    </a:lnR>
                    <a:lnT>
                      <a:noFill/>
                    </a:lnT>
                    <a:lnB>
                      <a:noFill/>
                    </a:lnB>
                    <a:noFill/>
                  </a:tcPr>
                </a:tc>
                <a:extLst>
                  <a:ext uri="{0D108BD9-81ED-4DB2-BD59-A6C34878D82A}">
                    <a16:rowId xmlns:a16="http://schemas.microsoft.com/office/drawing/2014/main" val="2159491815"/>
                  </a:ext>
                </a:extLst>
              </a:tr>
              <a:tr h="731520">
                <a:tc>
                  <a:txBody>
                    <a:bodyPr/>
                    <a:lstStyle/>
                    <a:p>
                      <a:pPr>
                        <a:buNone/>
                      </a:pPr>
                      <a:r>
                        <a:rPr lang="el-GR" sz="1400" dirty="0"/>
                        <a:t>Αγορά Εργασίας ↔ Πανεπιστήμιο</a:t>
                      </a:r>
                    </a:p>
                  </a:txBody>
                  <a:tcPr anchor="ctr">
                    <a:lnL>
                      <a:noFill/>
                    </a:lnL>
                    <a:lnR>
                      <a:noFill/>
                    </a:lnR>
                    <a:lnT>
                      <a:noFill/>
                    </a:lnT>
                    <a:lnB>
                      <a:noFill/>
                    </a:lnB>
                    <a:noFill/>
                  </a:tcPr>
                </a:tc>
                <a:tc>
                  <a:txBody>
                    <a:bodyPr/>
                    <a:lstStyle/>
                    <a:p>
                      <a:pPr>
                        <a:buNone/>
                      </a:pPr>
                      <a:r>
                        <a:rPr lang="el-GR" sz="1400"/>
                        <a:t>💼 Δεξιότητες και επαγγελματικές ανάγκες</a:t>
                      </a:r>
                    </a:p>
                  </a:txBody>
                  <a:tcPr anchor="ctr">
                    <a:lnL>
                      <a:noFill/>
                    </a:lnL>
                    <a:lnR>
                      <a:noFill/>
                    </a:lnR>
                    <a:lnT>
                      <a:noFill/>
                    </a:lnT>
                    <a:lnB>
                      <a:noFill/>
                    </a:lnB>
                    <a:noFill/>
                  </a:tcPr>
                </a:tc>
                <a:tc>
                  <a:txBody>
                    <a:bodyPr/>
                    <a:lstStyle/>
                    <a:p>
                      <a:pPr>
                        <a:buNone/>
                      </a:pPr>
                      <a:r>
                        <a:rPr lang="el-GR" sz="1400"/>
                        <a:t>Το πανεπιστήμιο προσαρμόζει τα προγράμματα στις ανάγκες της αγοράς και παρέχει απόφοιτους με νέες δεξιότητες.</a:t>
                      </a:r>
                    </a:p>
                  </a:txBody>
                  <a:tcPr anchor="ctr">
                    <a:lnL>
                      <a:noFill/>
                    </a:lnL>
                    <a:lnR>
                      <a:noFill/>
                    </a:lnR>
                    <a:lnT>
                      <a:noFill/>
                    </a:lnT>
                    <a:lnB>
                      <a:noFill/>
                    </a:lnB>
                    <a:noFill/>
                  </a:tcPr>
                </a:tc>
                <a:extLst>
                  <a:ext uri="{0D108BD9-81ED-4DB2-BD59-A6C34878D82A}">
                    <a16:rowId xmlns:a16="http://schemas.microsoft.com/office/drawing/2014/main" val="2107938735"/>
                  </a:ext>
                </a:extLst>
              </a:tr>
              <a:tr h="518160">
                <a:tc>
                  <a:txBody>
                    <a:bodyPr/>
                    <a:lstStyle/>
                    <a:p>
                      <a:pPr>
                        <a:buNone/>
                      </a:pPr>
                      <a:r>
                        <a:rPr lang="el-GR" sz="1400"/>
                        <a:t>Περιβάλλον → Πανεπιστήμιο</a:t>
                      </a:r>
                    </a:p>
                  </a:txBody>
                  <a:tcPr anchor="ctr">
                    <a:lnL>
                      <a:noFill/>
                    </a:lnL>
                    <a:lnR>
                      <a:noFill/>
                    </a:lnR>
                    <a:lnT>
                      <a:noFill/>
                    </a:lnT>
                    <a:lnB>
                      <a:noFill/>
                    </a:lnB>
                    <a:noFill/>
                  </a:tcPr>
                </a:tc>
                <a:tc>
                  <a:txBody>
                    <a:bodyPr/>
                    <a:lstStyle/>
                    <a:p>
                      <a:pPr>
                        <a:buNone/>
                      </a:pPr>
                      <a:r>
                        <a:rPr lang="el-GR" sz="1400"/>
                        <a:t>🌿 Ενεργειακές και οικολογικές ροές</a:t>
                      </a:r>
                    </a:p>
                  </a:txBody>
                  <a:tcPr anchor="ctr">
                    <a:lnL>
                      <a:noFill/>
                    </a:lnL>
                    <a:lnR>
                      <a:noFill/>
                    </a:lnR>
                    <a:lnT>
                      <a:noFill/>
                    </a:lnT>
                    <a:lnB>
                      <a:noFill/>
                    </a:lnB>
                    <a:noFill/>
                  </a:tcPr>
                </a:tc>
                <a:tc>
                  <a:txBody>
                    <a:bodyPr/>
                    <a:lstStyle/>
                    <a:p>
                      <a:pPr>
                        <a:buNone/>
                      </a:pPr>
                      <a:r>
                        <a:rPr lang="el-GR" sz="1400"/>
                        <a:t>Οικολογικοί περιορισμοί (ενέργεια, πόροι) επηρεάζουν τη λειτουργία του campus.</a:t>
                      </a:r>
                    </a:p>
                  </a:txBody>
                  <a:tcPr anchor="ctr">
                    <a:lnL>
                      <a:noFill/>
                    </a:lnL>
                    <a:lnR>
                      <a:noFill/>
                    </a:lnR>
                    <a:lnT>
                      <a:noFill/>
                    </a:lnT>
                    <a:lnB>
                      <a:noFill/>
                    </a:lnB>
                    <a:noFill/>
                  </a:tcPr>
                </a:tc>
                <a:extLst>
                  <a:ext uri="{0D108BD9-81ED-4DB2-BD59-A6C34878D82A}">
                    <a16:rowId xmlns:a16="http://schemas.microsoft.com/office/drawing/2014/main" val="3819674195"/>
                  </a:ext>
                </a:extLst>
              </a:tr>
              <a:tr h="518160">
                <a:tc>
                  <a:txBody>
                    <a:bodyPr/>
                    <a:lstStyle/>
                    <a:p>
                      <a:pPr>
                        <a:buNone/>
                      </a:pPr>
                      <a:r>
                        <a:rPr lang="el-GR" sz="1400"/>
                        <a:t>Πανεπιστήμιο → Περιβάλλον</a:t>
                      </a:r>
                    </a:p>
                  </a:txBody>
                  <a:tcPr anchor="ctr">
                    <a:lnL>
                      <a:noFill/>
                    </a:lnL>
                    <a:lnR>
                      <a:noFill/>
                    </a:lnR>
                    <a:lnT>
                      <a:noFill/>
                    </a:lnT>
                    <a:lnB>
                      <a:noFill/>
                    </a:lnB>
                    <a:noFill/>
                  </a:tcPr>
                </a:tc>
                <a:tc>
                  <a:txBody>
                    <a:bodyPr/>
                    <a:lstStyle/>
                    <a:p>
                      <a:pPr>
                        <a:buNone/>
                      </a:pPr>
                      <a:r>
                        <a:rPr lang="el-GR" sz="1400"/>
                        <a:t>🔋 Απόβλητα, εκπομπές, περιβαλλοντικό αποτύπωμα</a:t>
                      </a:r>
                    </a:p>
                  </a:txBody>
                  <a:tcPr anchor="ctr">
                    <a:lnL>
                      <a:noFill/>
                    </a:lnL>
                    <a:lnR>
                      <a:noFill/>
                    </a:lnR>
                    <a:lnT>
                      <a:noFill/>
                    </a:lnT>
                    <a:lnB>
                      <a:noFill/>
                    </a:lnB>
                    <a:noFill/>
                  </a:tcPr>
                </a:tc>
                <a:tc>
                  <a:txBody>
                    <a:bodyPr/>
                    <a:lstStyle/>
                    <a:p>
                      <a:pPr>
                        <a:buNone/>
                      </a:pPr>
                      <a:r>
                        <a:rPr lang="el-GR" sz="1400"/>
                        <a:t>Η λειτουργία του ιδρύματος επηρεάζει τον φυσικό κύκλο.</a:t>
                      </a:r>
                    </a:p>
                  </a:txBody>
                  <a:tcPr anchor="ctr">
                    <a:lnL>
                      <a:noFill/>
                    </a:lnL>
                    <a:lnR>
                      <a:noFill/>
                    </a:lnR>
                    <a:lnT>
                      <a:noFill/>
                    </a:lnT>
                    <a:lnB>
                      <a:noFill/>
                    </a:lnB>
                    <a:noFill/>
                  </a:tcPr>
                </a:tc>
                <a:extLst>
                  <a:ext uri="{0D108BD9-81ED-4DB2-BD59-A6C34878D82A}">
                    <a16:rowId xmlns:a16="http://schemas.microsoft.com/office/drawing/2014/main" val="819927596"/>
                  </a:ext>
                </a:extLst>
              </a:tr>
              <a:tr h="518160">
                <a:tc>
                  <a:txBody>
                    <a:bodyPr/>
                    <a:lstStyle/>
                    <a:p>
                      <a:pPr>
                        <a:buNone/>
                      </a:pPr>
                      <a:r>
                        <a:rPr lang="el-GR" sz="1400"/>
                        <a:t>Διεθνείς Οργανισμοί ↔ Πανεπιστήμιο</a:t>
                      </a:r>
                    </a:p>
                  </a:txBody>
                  <a:tcPr anchor="ctr">
                    <a:lnL>
                      <a:noFill/>
                    </a:lnL>
                    <a:lnR>
                      <a:noFill/>
                    </a:lnR>
                    <a:lnT>
                      <a:noFill/>
                    </a:lnT>
                    <a:lnB>
                      <a:noFill/>
                    </a:lnB>
                    <a:noFill/>
                  </a:tcPr>
                </a:tc>
                <a:tc>
                  <a:txBody>
                    <a:bodyPr/>
                    <a:lstStyle/>
                    <a:p>
                      <a:pPr>
                        <a:buNone/>
                      </a:pPr>
                      <a:r>
                        <a:rPr lang="en-GB" sz="1400"/>
                        <a:t>🌍 </a:t>
                      </a:r>
                      <a:r>
                        <a:rPr lang="el-GR" sz="1400"/>
                        <a:t>Δεδομένα, δίκτυα, προγράμματα</a:t>
                      </a:r>
                    </a:p>
                  </a:txBody>
                  <a:tcPr anchor="ctr">
                    <a:lnL>
                      <a:noFill/>
                    </a:lnL>
                    <a:lnR>
                      <a:noFill/>
                    </a:lnR>
                    <a:lnT>
                      <a:noFill/>
                    </a:lnT>
                    <a:lnB>
                      <a:noFill/>
                    </a:lnB>
                    <a:noFill/>
                  </a:tcPr>
                </a:tc>
                <a:tc>
                  <a:txBody>
                    <a:bodyPr/>
                    <a:lstStyle/>
                    <a:p>
                      <a:pPr>
                        <a:buNone/>
                      </a:pPr>
                      <a:r>
                        <a:rPr lang="el-GR" sz="1400" dirty="0"/>
                        <a:t>Ανταλλαγές μέσω </a:t>
                      </a:r>
                      <a:r>
                        <a:rPr lang="el-GR" sz="1400" dirty="0" err="1"/>
                        <a:t>Erasmus</a:t>
                      </a:r>
                      <a:r>
                        <a:rPr lang="el-GR" sz="1400" dirty="0"/>
                        <a:t>, </a:t>
                      </a:r>
                      <a:r>
                        <a:rPr lang="el-GR" sz="1400" dirty="0" err="1"/>
                        <a:t>Horizon</a:t>
                      </a:r>
                      <a:r>
                        <a:rPr lang="el-GR" sz="1400" dirty="0"/>
                        <a:t> Europe, διεθνών ερευνητικών κοινοπραξιών.</a:t>
                      </a:r>
                    </a:p>
                  </a:txBody>
                  <a:tcPr anchor="ctr">
                    <a:lnL>
                      <a:noFill/>
                    </a:lnL>
                    <a:lnR>
                      <a:noFill/>
                    </a:lnR>
                    <a:lnT>
                      <a:noFill/>
                    </a:lnT>
                    <a:lnB>
                      <a:noFill/>
                    </a:lnB>
                    <a:noFill/>
                  </a:tcPr>
                </a:tc>
                <a:extLst>
                  <a:ext uri="{0D108BD9-81ED-4DB2-BD59-A6C34878D82A}">
                    <a16:rowId xmlns:a16="http://schemas.microsoft.com/office/drawing/2014/main" val="3870873545"/>
                  </a:ext>
                </a:extLst>
              </a:tr>
            </a:tbl>
          </a:graphicData>
        </a:graphic>
      </p:graphicFrame>
      <p:sp>
        <p:nvSpPr>
          <p:cNvPr id="14" name="TextBox 13">
            <a:extLst>
              <a:ext uri="{FF2B5EF4-FFF2-40B4-BE49-F238E27FC236}">
                <a16:creationId xmlns:a16="http://schemas.microsoft.com/office/drawing/2014/main" id="{8FF4AA59-B10A-5528-AA99-CB3AFE19E64C}"/>
              </a:ext>
            </a:extLst>
          </p:cNvPr>
          <p:cNvSpPr txBox="1"/>
          <p:nvPr/>
        </p:nvSpPr>
        <p:spPr>
          <a:xfrm>
            <a:off x="6397546" y="2837457"/>
            <a:ext cx="8232854" cy="523220"/>
          </a:xfrm>
          <a:prstGeom prst="rect">
            <a:avLst/>
          </a:prstGeom>
          <a:noFill/>
        </p:spPr>
        <p:txBody>
          <a:bodyPr wrap="square">
            <a:spAutoFit/>
          </a:bodyPr>
          <a:lstStyle/>
          <a:p>
            <a:pPr>
              <a:buNone/>
            </a:pPr>
            <a:r>
              <a:rPr lang="el-GR" b="1" dirty="0"/>
              <a:t>🔄 Ροές</a:t>
            </a:r>
            <a:r>
              <a:rPr lang="en-US" b="1" dirty="0"/>
              <a:t>: </a:t>
            </a:r>
            <a:r>
              <a:rPr lang="el-GR" i="1" dirty="0" err="1"/>
              <a:t>πολυεπίπεδες</a:t>
            </a:r>
            <a:r>
              <a:rPr lang="el-GR" i="1" dirty="0"/>
              <a:t> και αμφίδρομες</a:t>
            </a:r>
            <a:r>
              <a:rPr lang="en-US" i="1" dirty="0"/>
              <a:t>. </a:t>
            </a:r>
            <a:r>
              <a:rPr lang="el-GR" dirty="0"/>
              <a:t>Το πανεπιστήμιο λειτουργεί </a:t>
            </a:r>
            <a:r>
              <a:rPr lang="el-GR" b="1" dirty="0"/>
              <a:t>ως κόμβος συντονισμού</a:t>
            </a:r>
            <a:r>
              <a:rPr lang="el-GR" dirty="0"/>
              <a:t> μεταξύ κοινωνικών, τεχνολογικών και φυσικών συστημάτων.</a:t>
            </a:r>
            <a:endParaRPr lang="el-GR" b="1" dirty="0"/>
          </a:p>
        </p:txBody>
      </p:sp>
      <p:sp>
        <p:nvSpPr>
          <p:cNvPr id="16" name="TextBox 15">
            <a:extLst>
              <a:ext uri="{FF2B5EF4-FFF2-40B4-BE49-F238E27FC236}">
                <a16:creationId xmlns:a16="http://schemas.microsoft.com/office/drawing/2014/main" id="{0AFE1695-3BBB-A4D4-EBD3-D1EA680E1D23}"/>
              </a:ext>
            </a:extLst>
          </p:cNvPr>
          <p:cNvSpPr txBox="1"/>
          <p:nvPr/>
        </p:nvSpPr>
        <p:spPr>
          <a:xfrm>
            <a:off x="385924" y="3135239"/>
            <a:ext cx="5048961" cy="1384995"/>
          </a:xfrm>
          <a:prstGeom prst="rect">
            <a:avLst/>
          </a:prstGeom>
          <a:noFill/>
        </p:spPr>
        <p:txBody>
          <a:bodyPr wrap="square">
            <a:spAutoFit/>
          </a:bodyPr>
          <a:lstStyle/>
          <a:p>
            <a:pPr>
              <a:buNone/>
            </a:pPr>
            <a:r>
              <a:rPr lang="el-GR" b="1" dirty="0"/>
              <a:t>🧩 Εντός του Συστήματος</a:t>
            </a:r>
          </a:p>
          <a:p>
            <a:pPr>
              <a:buNone/>
            </a:pPr>
            <a:r>
              <a:rPr lang="el-GR" dirty="0"/>
              <a:t>Πανεπιστήμιο, δίκτυα συνεργασίας, τοπική κοινότητα, πολιτιστικοί φορείς, οικολογικές και τεχνολογικές ροές.</a:t>
            </a:r>
          </a:p>
          <a:p>
            <a:pPr>
              <a:buNone/>
            </a:pPr>
            <a:r>
              <a:rPr lang="el-GR" b="1" dirty="0"/>
              <a:t>🧩 Εκτός του Συστήματος</a:t>
            </a:r>
          </a:p>
          <a:p>
            <a:pPr>
              <a:buNone/>
            </a:pPr>
            <a:r>
              <a:rPr lang="el-GR" dirty="0"/>
              <a:t>Κράτος, διεθνείς οργανισμοί, βιομηχανία, παγκόσμια ερευνητικά δίκτυα, πολίτες, περιβάλλον.</a:t>
            </a:r>
          </a:p>
        </p:txBody>
      </p:sp>
    </p:spTree>
    <p:extLst>
      <p:ext uri="{BB962C8B-B14F-4D97-AF65-F5344CB8AC3E}">
        <p14:creationId xmlns:p14="http://schemas.microsoft.com/office/powerpoint/2010/main" val="11854057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0">
          <a:extLst>
            <a:ext uri="{FF2B5EF4-FFF2-40B4-BE49-F238E27FC236}">
              <a16:creationId xmlns:a16="http://schemas.microsoft.com/office/drawing/2014/main" id="{53777AD7-A33E-4B3F-F3BB-B007DA8B7205}"/>
            </a:ext>
          </a:extLst>
        </p:cNvPr>
        <p:cNvGrpSpPr/>
        <p:nvPr/>
      </p:nvGrpSpPr>
      <p:grpSpPr>
        <a:xfrm>
          <a:off x="0" y="0"/>
          <a:ext cx="0" cy="0"/>
          <a:chOff x="0" y="0"/>
          <a:chExt cx="0" cy="0"/>
        </a:xfrm>
      </p:grpSpPr>
      <p:sp>
        <p:nvSpPr>
          <p:cNvPr id="171" name="Google Shape;171;g38a2def6c57_0_8">
            <a:extLst>
              <a:ext uri="{FF2B5EF4-FFF2-40B4-BE49-F238E27FC236}">
                <a16:creationId xmlns:a16="http://schemas.microsoft.com/office/drawing/2014/main" id="{0BDFBA8C-58D0-F142-CF1D-50DC747A1FAA}"/>
              </a:ext>
            </a:extLst>
          </p:cNvPr>
          <p:cNvSpPr/>
          <p:nvPr/>
        </p:nvSpPr>
        <p:spPr>
          <a:xfrm>
            <a:off x="793790" y="275536"/>
            <a:ext cx="12600238" cy="708900"/>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000000"/>
              </a:buClr>
              <a:buSzPts val="4450"/>
              <a:buFont typeface="Inter"/>
              <a:buNone/>
            </a:pPr>
            <a:r>
              <a:rPr lang="en-US" sz="4450" b="1" i="0" u="none" strike="noStrike" cap="none" dirty="0" err="1">
                <a:solidFill>
                  <a:srgbClr val="000000"/>
                </a:solidFill>
                <a:latin typeface="Inter"/>
                <a:ea typeface="Inter"/>
                <a:cs typeface="Inter"/>
                <a:sym typeface="Inter"/>
              </a:rPr>
              <a:t>Οριοθέτηση</a:t>
            </a:r>
            <a:r>
              <a:rPr lang="en-US" sz="4450" b="1" i="0" u="none" strike="noStrike" cap="none" dirty="0">
                <a:solidFill>
                  <a:srgbClr val="000000"/>
                </a:solidFill>
                <a:latin typeface="Inter"/>
                <a:ea typeface="Inter"/>
                <a:cs typeface="Inter"/>
                <a:sym typeface="Inter"/>
              </a:rPr>
              <a:t> </a:t>
            </a:r>
            <a:r>
              <a:rPr lang="en-US" sz="4450" b="1" i="0" u="none" strike="noStrike" cap="none" dirty="0" err="1">
                <a:solidFill>
                  <a:srgbClr val="000000"/>
                </a:solidFill>
                <a:latin typeface="Inter"/>
                <a:ea typeface="Inter"/>
                <a:cs typeface="Inter"/>
                <a:sym typeface="Inter"/>
              </a:rPr>
              <a:t>του</a:t>
            </a:r>
            <a:r>
              <a:rPr lang="en-US" sz="4450" b="1" i="0" u="none" strike="noStrike" cap="none" dirty="0">
                <a:solidFill>
                  <a:srgbClr val="000000"/>
                </a:solidFill>
                <a:latin typeface="Inter"/>
                <a:ea typeface="Inter"/>
                <a:cs typeface="Inter"/>
                <a:sym typeface="Inter"/>
              </a:rPr>
              <a:t> </a:t>
            </a:r>
            <a:r>
              <a:rPr lang="en-US" sz="4450" b="1" i="0" u="none" strike="noStrike" cap="none" dirty="0" err="1">
                <a:solidFill>
                  <a:srgbClr val="000000"/>
                </a:solidFill>
                <a:latin typeface="Inter"/>
                <a:ea typeface="Inter"/>
                <a:cs typeface="Inter"/>
                <a:sym typeface="Inter"/>
              </a:rPr>
              <a:t>Συστήμ</a:t>
            </a:r>
            <a:r>
              <a:rPr lang="en-US" sz="4450" b="1" i="0" u="none" strike="noStrike" cap="none" dirty="0">
                <a:solidFill>
                  <a:srgbClr val="000000"/>
                </a:solidFill>
                <a:latin typeface="Inter"/>
                <a:ea typeface="Inter"/>
                <a:cs typeface="Inter"/>
                <a:sym typeface="Inter"/>
              </a:rPr>
              <a:t>ατος- </a:t>
            </a:r>
            <a:r>
              <a:rPr lang="el-GR" sz="4450" b="1" i="0" u="none" strike="noStrike" cap="none" dirty="0">
                <a:solidFill>
                  <a:srgbClr val="000000"/>
                </a:solidFill>
                <a:latin typeface="Inter"/>
                <a:ea typeface="Inter"/>
                <a:cs typeface="Inter"/>
                <a:sym typeface="Inter"/>
              </a:rPr>
              <a:t>Παράδειγμα</a:t>
            </a:r>
            <a:endParaRPr sz="4450" b="0" i="0" u="none" strike="noStrike" cap="none" dirty="0">
              <a:solidFill>
                <a:srgbClr val="000000"/>
              </a:solidFill>
              <a:latin typeface="Arial"/>
              <a:ea typeface="Arial"/>
              <a:cs typeface="Arial"/>
              <a:sym typeface="Arial"/>
            </a:endParaRPr>
          </a:p>
        </p:txBody>
      </p:sp>
      <p:sp>
        <p:nvSpPr>
          <p:cNvPr id="4" name="TextBox 3">
            <a:extLst>
              <a:ext uri="{FF2B5EF4-FFF2-40B4-BE49-F238E27FC236}">
                <a16:creationId xmlns:a16="http://schemas.microsoft.com/office/drawing/2014/main" id="{EC46A85D-CAE0-A7C5-F50D-80315BA6A7F1}"/>
              </a:ext>
            </a:extLst>
          </p:cNvPr>
          <p:cNvSpPr txBox="1"/>
          <p:nvPr/>
        </p:nvSpPr>
        <p:spPr>
          <a:xfrm>
            <a:off x="587728" y="1371238"/>
            <a:ext cx="7315200" cy="307777"/>
          </a:xfrm>
          <a:prstGeom prst="rect">
            <a:avLst/>
          </a:prstGeom>
          <a:noFill/>
        </p:spPr>
        <p:txBody>
          <a:bodyPr wrap="square">
            <a:spAutoFit/>
          </a:bodyPr>
          <a:lstStyle/>
          <a:p>
            <a:r>
              <a:rPr lang="el-GR" dirty="0"/>
              <a:t>Ενδιάμεσο Όριο (Ισορροπημένη Οριοθέτηση)</a:t>
            </a:r>
            <a:endParaRPr lang="en-GB" dirty="0"/>
          </a:p>
        </p:txBody>
      </p:sp>
      <p:sp>
        <p:nvSpPr>
          <p:cNvPr id="3" name="TextBox 2">
            <a:extLst>
              <a:ext uri="{FF2B5EF4-FFF2-40B4-BE49-F238E27FC236}">
                <a16:creationId xmlns:a16="http://schemas.microsoft.com/office/drawing/2014/main" id="{0B882B58-0713-0AEB-4877-8B934EDE1805}"/>
              </a:ext>
            </a:extLst>
          </p:cNvPr>
          <p:cNvSpPr txBox="1"/>
          <p:nvPr/>
        </p:nvSpPr>
        <p:spPr>
          <a:xfrm>
            <a:off x="429092" y="1958096"/>
            <a:ext cx="13329634" cy="523220"/>
          </a:xfrm>
          <a:prstGeom prst="rect">
            <a:avLst/>
          </a:prstGeom>
          <a:noFill/>
        </p:spPr>
        <p:txBody>
          <a:bodyPr wrap="square">
            <a:spAutoFit/>
          </a:bodyPr>
          <a:lstStyle/>
          <a:p>
            <a:r>
              <a:rPr lang="el-GR" dirty="0" err="1"/>
              <a:t>ίΗ</a:t>
            </a:r>
            <a:r>
              <a:rPr lang="el-GR" dirty="0"/>
              <a:t> ενδιάμεση προσέγγιση εστιάζει στη </a:t>
            </a:r>
            <a:r>
              <a:rPr lang="el-GR" b="1" dirty="0"/>
              <a:t>σχέση του πανεπιστημίου με το άμεσο περιβάλλον του</a:t>
            </a:r>
            <a:r>
              <a:rPr lang="el-GR" dirty="0"/>
              <a:t> – την πόλη, την κοινότητα και την τοπική οικονομία. Είναι η πιο χρήσιμη για </a:t>
            </a:r>
            <a:r>
              <a:rPr lang="el-GR" b="1" dirty="0"/>
              <a:t>συστημικό σχεδιασμό</a:t>
            </a:r>
            <a:r>
              <a:rPr lang="el-GR" dirty="0"/>
              <a:t> και </a:t>
            </a:r>
            <a:r>
              <a:rPr lang="el-GR" b="1" dirty="0"/>
              <a:t>πολιτικές βιωσιμότητας</a:t>
            </a:r>
            <a:r>
              <a:rPr lang="el-GR" dirty="0"/>
              <a:t>.</a:t>
            </a:r>
            <a:endParaRPr lang="en-GB" dirty="0"/>
          </a:p>
        </p:txBody>
      </p:sp>
      <p:sp>
        <p:nvSpPr>
          <p:cNvPr id="5" name="TextBox 4">
            <a:extLst>
              <a:ext uri="{FF2B5EF4-FFF2-40B4-BE49-F238E27FC236}">
                <a16:creationId xmlns:a16="http://schemas.microsoft.com/office/drawing/2014/main" id="{CB75D767-EAC8-DE2B-3FE7-2F5BA529D3B3}"/>
              </a:ext>
            </a:extLst>
          </p:cNvPr>
          <p:cNvSpPr txBox="1"/>
          <p:nvPr/>
        </p:nvSpPr>
        <p:spPr>
          <a:xfrm>
            <a:off x="218940" y="5340949"/>
            <a:ext cx="5769735" cy="2246769"/>
          </a:xfrm>
          <a:prstGeom prst="rect">
            <a:avLst/>
          </a:prstGeom>
          <a:noFill/>
        </p:spPr>
        <p:txBody>
          <a:bodyPr wrap="square">
            <a:spAutoFit/>
          </a:bodyPr>
          <a:lstStyle/>
          <a:p>
            <a:pPr>
              <a:buNone/>
            </a:pPr>
            <a:r>
              <a:rPr lang="el-GR" b="1" dirty="0"/>
              <a:t>🎯 Πλεονεκτήματα</a:t>
            </a:r>
          </a:p>
          <a:p>
            <a:pPr>
              <a:buFont typeface="Arial" panose="020B0604020202020204" pitchFamily="34" charset="0"/>
              <a:buChar char="•"/>
            </a:pPr>
            <a:r>
              <a:rPr lang="el-GR" dirty="0"/>
              <a:t>Συνδυάζει </a:t>
            </a:r>
            <a:r>
              <a:rPr lang="el-GR" b="1" dirty="0"/>
              <a:t>ρεαλισμό</a:t>
            </a:r>
            <a:r>
              <a:rPr lang="el-GR" dirty="0"/>
              <a:t> και </a:t>
            </a:r>
            <a:r>
              <a:rPr lang="el-GR" b="1" dirty="0"/>
              <a:t>συστημική οπτική</a:t>
            </a:r>
            <a:r>
              <a:rPr lang="el-GR" dirty="0"/>
              <a:t>.</a:t>
            </a:r>
          </a:p>
          <a:p>
            <a:pPr>
              <a:buFont typeface="Arial" panose="020B0604020202020204" pitchFamily="34" charset="0"/>
              <a:buChar char="•"/>
            </a:pPr>
            <a:r>
              <a:rPr lang="el-GR" dirty="0"/>
              <a:t>Διευκολύνει τον </a:t>
            </a:r>
            <a:r>
              <a:rPr lang="el-GR" b="1" dirty="0"/>
              <a:t>σχεδιασμό βιώσιμων παρεμβάσεων</a:t>
            </a:r>
            <a:r>
              <a:rPr lang="el-GR" dirty="0"/>
              <a:t> (π.χ. κοινόχρηστοι χώροι, συμμετοχικά προγράμματα).</a:t>
            </a:r>
          </a:p>
          <a:p>
            <a:pPr>
              <a:buFont typeface="Arial" panose="020B0604020202020204" pitchFamily="34" charset="0"/>
              <a:buChar char="•"/>
            </a:pPr>
            <a:r>
              <a:rPr lang="el-GR" dirty="0"/>
              <a:t>Αναδεικνύει τη δυναμική </a:t>
            </a:r>
            <a:r>
              <a:rPr lang="el-GR" b="1" dirty="0"/>
              <a:t>μεταξύ φυσικού, κοινωνικού και τεχνολογικού επιπέδου</a:t>
            </a:r>
            <a:r>
              <a:rPr lang="el-GR" dirty="0"/>
              <a:t>.</a:t>
            </a:r>
          </a:p>
          <a:p>
            <a:pPr>
              <a:buFont typeface="Arial" panose="020B0604020202020204" pitchFamily="34" charset="0"/>
              <a:buChar char="•"/>
            </a:pPr>
            <a:endParaRPr lang="el-GR" dirty="0"/>
          </a:p>
          <a:p>
            <a:pPr>
              <a:buNone/>
            </a:pPr>
            <a:r>
              <a:rPr lang="el-GR" b="1" dirty="0"/>
              <a:t>⚠️ Περιορισμοί</a:t>
            </a:r>
          </a:p>
          <a:p>
            <a:pPr>
              <a:buFont typeface="Arial" panose="020B0604020202020204" pitchFamily="34" charset="0"/>
              <a:buChar char="•"/>
            </a:pPr>
            <a:r>
              <a:rPr lang="el-GR" dirty="0"/>
              <a:t>Απαιτεί κρίση για να αποφασιστεί ποιοι παράγοντες μένουν “εντός”.</a:t>
            </a:r>
          </a:p>
          <a:p>
            <a:pPr>
              <a:buFont typeface="Arial" panose="020B0604020202020204" pitchFamily="34" charset="0"/>
              <a:buChar char="•"/>
            </a:pPr>
            <a:r>
              <a:rPr lang="el-GR" dirty="0"/>
              <a:t>Χρειάζεται συνεχή αναθεώρηση καθώς αλλάζουν οι συνθήκες.</a:t>
            </a:r>
          </a:p>
        </p:txBody>
      </p:sp>
      <p:sp>
        <p:nvSpPr>
          <p:cNvPr id="8" name="TextBox 7">
            <a:extLst>
              <a:ext uri="{FF2B5EF4-FFF2-40B4-BE49-F238E27FC236}">
                <a16:creationId xmlns:a16="http://schemas.microsoft.com/office/drawing/2014/main" id="{136C8AFB-1DAA-EF04-A76C-F0275573DDD6}"/>
              </a:ext>
            </a:extLst>
          </p:cNvPr>
          <p:cNvSpPr txBox="1"/>
          <p:nvPr/>
        </p:nvSpPr>
        <p:spPr>
          <a:xfrm>
            <a:off x="429092" y="2943488"/>
            <a:ext cx="4636395" cy="1600438"/>
          </a:xfrm>
          <a:prstGeom prst="rect">
            <a:avLst/>
          </a:prstGeom>
          <a:noFill/>
        </p:spPr>
        <p:txBody>
          <a:bodyPr wrap="square">
            <a:spAutoFit/>
          </a:bodyPr>
          <a:lstStyle/>
          <a:p>
            <a:pPr>
              <a:buNone/>
            </a:pPr>
            <a:r>
              <a:rPr lang="el-GR" b="1" dirty="0"/>
              <a:t>🧩 Εντός του Συστήματος</a:t>
            </a:r>
          </a:p>
          <a:p>
            <a:pPr>
              <a:buNone/>
            </a:pPr>
            <a:r>
              <a:rPr lang="el-GR" dirty="0"/>
              <a:t>Πανεπιστήμιο, φοιτητές, προσωπικό, τοπική κοινότητα, δημοτικές υπηρεσίες, επιχειρήσεις συνεργασίας, φυσικοί πόροι του </a:t>
            </a:r>
            <a:r>
              <a:rPr lang="el-GR" dirty="0" err="1"/>
              <a:t>campus</a:t>
            </a:r>
            <a:r>
              <a:rPr lang="el-GR" dirty="0"/>
              <a:t>.</a:t>
            </a:r>
          </a:p>
          <a:p>
            <a:pPr>
              <a:buNone/>
            </a:pPr>
            <a:r>
              <a:rPr lang="el-GR" b="1" dirty="0"/>
              <a:t>🧩 Εκτός του Συστήματος</a:t>
            </a:r>
          </a:p>
          <a:p>
            <a:pPr>
              <a:buNone/>
            </a:pPr>
            <a:r>
              <a:rPr lang="el-GR" dirty="0"/>
              <a:t>Κεντρική κυβέρνηση, διεθνείς δρώντες, παγκόσμια αγορά.</a:t>
            </a:r>
          </a:p>
        </p:txBody>
      </p:sp>
      <p:graphicFrame>
        <p:nvGraphicFramePr>
          <p:cNvPr id="9" name="Table 8">
            <a:extLst>
              <a:ext uri="{FF2B5EF4-FFF2-40B4-BE49-F238E27FC236}">
                <a16:creationId xmlns:a16="http://schemas.microsoft.com/office/drawing/2014/main" id="{921F2A89-3C1F-B99D-9F3A-4FDC71E77061}"/>
              </a:ext>
            </a:extLst>
          </p:cNvPr>
          <p:cNvGraphicFramePr>
            <a:graphicFrameLocks noGrp="1"/>
          </p:cNvGraphicFramePr>
          <p:nvPr>
            <p:extLst>
              <p:ext uri="{D42A27DB-BD31-4B8C-83A1-F6EECF244321}">
                <p14:modId xmlns:p14="http://schemas.microsoft.com/office/powerpoint/2010/main" val="1505261621"/>
              </p:ext>
            </p:extLst>
          </p:nvPr>
        </p:nvGraphicFramePr>
        <p:xfrm>
          <a:off x="6351206" y="3290913"/>
          <a:ext cx="8279194" cy="4630488"/>
        </p:xfrm>
        <a:graphic>
          <a:graphicData uri="http://schemas.openxmlformats.org/drawingml/2006/table">
            <a:tbl>
              <a:tblPr/>
              <a:tblGrid>
                <a:gridCol w="2179027">
                  <a:extLst>
                    <a:ext uri="{9D8B030D-6E8A-4147-A177-3AD203B41FA5}">
                      <a16:colId xmlns:a16="http://schemas.microsoft.com/office/drawing/2014/main" val="1916184371"/>
                    </a:ext>
                  </a:extLst>
                </a:gridCol>
                <a:gridCol w="2678882">
                  <a:extLst>
                    <a:ext uri="{9D8B030D-6E8A-4147-A177-3AD203B41FA5}">
                      <a16:colId xmlns:a16="http://schemas.microsoft.com/office/drawing/2014/main" val="2826080471"/>
                    </a:ext>
                  </a:extLst>
                </a:gridCol>
                <a:gridCol w="3421285">
                  <a:extLst>
                    <a:ext uri="{9D8B030D-6E8A-4147-A177-3AD203B41FA5}">
                      <a16:colId xmlns:a16="http://schemas.microsoft.com/office/drawing/2014/main" val="1359693570"/>
                    </a:ext>
                  </a:extLst>
                </a:gridCol>
              </a:tblGrid>
              <a:tr h="413436">
                <a:tc>
                  <a:txBody>
                    <a:bodyPr/>
                    <a:lstStyle/>
                    <a:p>
                      <a:pPr>
                        <a:buNone/>
                      </a:pPr>
                      <a:r>
                        <a:rPr lang="el-GR" sz="1400" b="1"/>
                        <a:t>Από → Προς</a:t>
                      </a:r>
                      <a:endParaRPr lang="el-GR" sz="1400"/>
                    </a:p>
                  </a:txBody>
                  <a:tcPr anchor="ctr">
                    <a:lnL>
                      <a:noFill/>
                    </a:lnL>
                    <a:lnR>
                      <a:noFill/>
                    </a:lnR>
                    <a:lnT>
                      <a:noFill/>
                    </a:lnT>
                    <a:lnB>
                      <a:noFill/>
                    </a:lnB>
                    <a:noFill/>
                  </a:tcPr>
                </a:tc>
                <a:tc>
                  <a:txBody>
                    <a:bodyPr/>
                    <a:lstStyle/>
                    <a:p>
                      <a:pPr>
                        <a:buNone/>
                      </a:pPr>
                      <a:r>
                        <a:rPr lang="el-GR" sz="1400" b="1"/>
                        <a:t>Τι Ρέει</a:t>
                      </a:r>
                      <a:endParaRPr lang="el-GR" sz="1400"/>
                    </a:p>
                  </a:txBody>
                  <a:tcPr anchor="ctr">
                    <a:lnL>
                      <a:noFill/>
                    </a:lnL>
                    <a:lnR>
                      <a:noFill/>
                    </a:lnR>
                    <a:lnT>
                      <a:noFill/>
                    </a:lnT>
                    <a:lnB>
                      <a:noFill/>
                    </a:lnB>
                    <a:noFill/>
                  </a:tcPr>
                </a:tc>
                <a:tc>
                  <a:txBody>
                    <a:bodyPr/>
                    <a:lstStyle/>
                    <a:p>
                      <a:pPr>
                        <a:buNone/>
                      </a:pPr>
                      <a:r>
                        <a:rPr lang="el-GR" sz="1400" b="1"/>
                        <a:t>Περιγραφή</a:t>
                      </a:r>
                      <a:endParaRPr lang="el-GR" sz="1400"/>
                    </a:p>
                  </a:txBody>
                  <a:tcPr anchor="ctr">
                    <a:lnL>
                      <a:noFill/>
                    </a:lnL>
                    <a:lnR>
                      <a:noFill/>
                    </a:lnR>
                    <a:lnT>
                      <a:noFill/>
                    </a:lnT>
                    <a:lnB>
                      <a:noFill/>
                    </a:lnB>
                    <a:noFill/>
                  </a:tcPr>
                </a:tc>
                <a:extLst>
                  <a:ext uri="{0D108BD9-81ED-4DB2-BD59-A6C34878D82A}">
                    <a16:rowId xmlns:a16="http://schemas.microsoft.com/office/drawing/2014/main" val="630617373"/>
                  </a:ext>
                </a:extLst>
              </a:tr>
              <a:tr h="702842">
                <a:tc>
                  <a:txBody>
                    <a:bodyPr/>
                    <a:lstStyle/>
                    <a:p>
                      <a:pPr>
                        <a:buNone/>
                      </a:pPr>
                      <a:r>
                        <a:rPr lang="el-GR" sz="1400"/>
                        <a:t>Δήμος / Τοπική Κοινωνία → Πανεπιστήμιο</a:t>
                      </a:r>
                    </a:p>
                  </a:txBody>
                  <a:tcPr anchor="ctr">
                    <a:lnL>
                      <a:noFill/>
                    </a:lnL>
                    <a:lnR>
                      <a:noFill/>
                    </a:lnR>
                    <a:lnT>
                      <a:noFill/>
                    </a:lnT>
                    <a:lnB>
                      <a:noFill/>
                    </a:lnB>
                    <a:noFill/>
                  </a:tcPr>
                </a:tc>
                <a:tc>
                  <a:txBody>
                    <a:bodyPr/>
                    <a:lstStyle/>
                    <a:p>
                      <a:pPr>
                        <a:buNone/>
                      </a:pPr>
                      <a:r>
                        <a:rPr lang="en-GB" sz="1400"/>
                        <a:t>🏙️ </a:t>
                      </a:r>
                      <a:r>
                        <a:rPr lang="el-GR" sz="1400"/>
                        <a:t>Ανάγκες, συνεργασίες, προκλήσεις</a:t>
                      </a:r>
                    </a:p>
                  </a:txBody>
                  <a:tcPr anchor="ctr">
                    <a:lnL>
                      <a:noFill/>
                    </a:lnL>
                    <a:lnR>
                      <a:noFill/>
                    </a:lnR>
                    <a:lnT>
                      <a:noFill/>
                    </a:lnT>
                    <a:lnB>
                      <a:noFill/>
                    </a:lnB>
                    <a:noFill/>
                  </a:tcPr>
                </a:tc>
                <a:tc>
                  <a:txBody>
                    <a:bodyPr/>
                    <a:lstStyle/>
                    <a:p>
                      <a:pPr>
                        <a:buNone/>
                      </a:pPr>
                      <a:r>
                        <a:rPr lang="el-GR" sz="1400"/>
                        <a:t>Τοπικά προβλήματα γίνονται πεδία εφαρμογής για projects και έρευνα.</a:t>
                      </a:r>
                    </a:p>
                  </a:txBody>
                  <a:tcPr anchor="ctr">
                    <a:lnL>
                      <a:noFill/>
                    </a:lnL>
                    <a:lnR>
                      <a:noFill/>
                    </a:lnR>
                    <a:lnT>
                      <a:noFill/>
                    </a:lnT>
                    <a:lnB>
                      <a:noFill/>
                    </a:lnB>
                    <a:noFill/>
                  </a:tcPr>
                </a:tc>
                <a:extLst>
                  <a:ext uri="{0D108BD9-81ED-4DB2-BD59-A6C34878D82A}">
                    <a16:rowId xmlns:a16="http://schemas.microsoft.com/office/drawing/2014/main" val="316396948"/>
                  </a:ext>
                </a:extLst>
              </a:tr>
              <a:tr h="702842">
                <a:tc>
                  <a:txBody>
                    <a:bodyPr/>
                    <a:lstStyle/>
                    <a:p>
                      <a:pPr>
                        <a:buNone/>
                      </a:pPr>
                      <a:r>
                        <a:rPr lang="el-GR" sz="1400"/>
                        <a:t>Πανεπιστήμιο → Τοπική Κοινωνία</a:t>
                      </a:r>
                    </a:p>
                  </a:txBody>
                  <a:tcPr anchor="ctr">
                    <a:lnL>
                      <a:noFill/>
                    </a:lnL>
                    <a:lnR>
                      <a:noFill/>
                    </a:lnR>
                    <a:lnT>
                      <a:noFill/>
                    </a:lnT>
                    <a:lnB>
                      <a:noFill/>
                    </a:lnB>
                    <a:noFill/>
                  </a:tcPr>
                </a:tc>
                <a:tc>
                  <a:txBody>
                    <a:bodyPr/>
                    <a:lstStyle/>
                    <a:p>
                      <a:pPr>
                        <a:buNone/>
                      </a:pPr>
                      <a:r>
                        <a:rPr lang="el-GR" sz="1400"/>
                        <a:t>🧩 Καινοτόμες υπηρεσίες, εθελοντισμός, πολιτισμός</a:t>
                      </a:r>
                    </a:p>
                  </a:txBody>
                  <a:tcPr anchor="ctr">
                    <a:lnL>
                      <a:noFill/>
                    </a:lnL>
                    <a:lnR>
                      <a:noFill/>
                    </a:lnR>
                    <a:lnT>
                      <a:noFill/>
                    </a:lnT>
                    <a:lnB>
                      <a:noFill/>
                    </a:lnB>
                    <a:noFill/>
                  </a:tcPr>
                </a:tc>
                <a:tc>
                  <a:txBody>
                    <a:bodyPr/>
                    <a:lstStyle/>
                    <a:p>
                      <a:pPr>
                        <a:buNone/>
                      </a:pPr>
                      <a:r>
                        <a:rPr lang="el-GR" sz="1400"/>
                        <a:t>Εκδηλώσεις, συνεργατικά προγράμματα, υποστήριξη πολιτών.</a:t>
                      </a:r>
                    </a:p>
                  </a:txBody>
                  <a:tcPr anchor="ctr">
                    <a:lnL>
                      <a:noFill/>
                    </a:lnL>
                    <a:lnR>
                      <a:noFill/>
                    </a:lnR>
                    <a:lnT>
                      <a:noFill/>
                    </a:lnT>
                    <a:lnB>
                      <a:noFill/>
                    </a:lnB>
                    <a:noFill/>
                  </a:tcPr>
                </a:tc>
                <a:extLst>
                  <a:ext uri="{0D108BD9-81ED-4DB2-BD59-A6C34878D82A}">
                    <a16:rowId xmlns:a16="http://schemas.microsoft.com/office/drawing/2014/main" val="3219874771"/>
                  </a:ext>
                </a:extLst>
              </a:tr>
              <a:tr h="702842">
                <a:tc>
                  <a:txBody>
                    <a:bodyPr/>
                    <a:lstStyle/>
                    <a:p>
                      <a:pPr>
                        <a:buNone/>
                      </a:pPr>
                      <a:r>
                        <a:rPr lang="el-GR" sz="1400"/>
                        <a:t>Πανεπιστήμιο → Επιχειρήσεις</a:t>
                      </a:r>
                    </a:p>
                  </a:txBody>
                  <a:tcPr anchor="ctr">
                    <a:lnL>
                      <a:noFill/>
                    </a:lnL>
                    <a:lnR>
                      <a:noFill/>
                    </a:lnR>
                    <a:lnT>
                      <a:noFill/>
                    </a:lnT>
                    <a:lnB>
                      <a:noFill/>
                    </a:lnB>
                    <a:noFill/>
                  </a:tcPr>
                </a:tc>
                <a:tc>
                  <a:txBody>
                    <a:bodyPr/>
                    <a:lstStyle/>
                    <a:p>
                      <a:pPr>
                        <a:buNone/>
                      </a:pPr>
                      <a:r>
                        <a:rPr lang="en-GB" sz="1400"/>
                        <a:t>🚀 </a:t>
                      </a:r>
                      <a:r>
                        <a:rPr lang="el-GR" sz="1400"/>
                        <a:t>Έρευνα, πρωτότυπα, δεξιότητες</a:t>
                      </a:r>
                    </a:p>
                  </a:txBody>
                  <a:tcPr anchor="ctr">
                    <a:lnL>
                      <a:noFill/>
                    </a:lnL>
                    <a:lnR>
                      <a:noFill/>
                    </a:lnR>
                    <a:lnT>
                      <a:noFill/>
                    </a:lnT>
                    <a:lnB>
                      <a:noFill/>
                    </a:lnB>
                    <a:noFill/>
                  </a:tcPr>
                </a:tc>
                <a:tc>
                  <a:txBody>
                    <a:bodyPr/>
                    <a:lstStyle/>
                    <a:p>
                      <a:pPr>
                        <a:buNone/>
                      </a:pPr>
                      <a:r>
                        <a:rPr lang="el-GR" sz="1400"/>
                        <a:t>Μεταφορά τεχνογνωσίας και ανθρώπινου δυναμικού.</a:t>
                      </a:r>
                    </a:p>
                  </a:txBody>
                  <a:tcPr anchor="ctr">
                    <a:lnL>
                      <a:noFill/>
                    </a:lnL>
                    <a:lnR>
                      <a:noFill/>
                    </a:lnR>
                    <a:lnT>
                      <a:noFill/>
                    </a:lnT>
                    <a:lnB>
                      <a:noFill/>
                    </a:lnB>
                    <a:noFill/>
                  </a:tcPr>
                </a:tc>
                <a:extLst>
                  <a:ext uri="{0D108BD9-81ED-4DB2-BD59-A6C34878D82A}">
                    <a16:rowId xmlns:a16="http://schemas.microsoft.com/office/drawing/2014/main" val="1905705350"/>
                  </a:ext>
                </a:extLst>
              </a:tr>
              <a:tr h="702842">
                <a:tc>
                  <a:txBody>
                    <a:bodyPr/>
                    <a:lstStyle/>
                    <a:p>
                      <a:pPr>
                        <a:buNone/>
                      </a:pPr>
                      <a:r>
                        <a:rPr lang="el-GR" sz="1400"/>
                        <a:t>Επιχειρήσεις → Πανεπιστήμιο</a:t>
                      </a:r>
                    </a:p>
                  </a:txBody>
                  <a:tcPr anchor="ctr">
                    <a:lnL>
                      <a:noFill/>
                    </a:lnL>
                    <a:lnR>
                      <a:noFill/>
                    </a:lnR>
                    <a:lnT>
                      <a:noFill/>
                    </a:lnT>
                    <a:lnB>
                      <a:noFill/>
                    </a:lnB>
                    <a:noFill/>
                  </a:tcPr>
                </a:tc>
                <a:tc>
                  <a:txBody>
                    <a:bodyPr/>
                    <a:lstStyle/>
                    <a:p>
                      <a:pPr>
                        <a:buNone/>
                      </a:pPr>
                      <a:r>
                        <a:rPr lang="el-GR" sz="1400"/>
                        <a:t>💶 Χρηματοδότηση, πρακτική άσκηση, ανατροφοδότηση</a:t>
                      </a:r>
                    </a:p>
                  </a:txBody>
                  <a:tcPr anchor="ctr">
                    <a:lnL>
                      <a:noFill/>
                    </a:lnL>
                    <a:lnR>
                      <a:noFill/>
                    </a:lnR>
                    <a:lnT>
                      <a:noFill/>
                    </a:lnT>
                    <a:lnB>
                      <a:noFill/>
                    </a:lnB>
                    <a:noFill/>
                  </a:tcPr>
                </a:tc>
                <a:tc>
                  <a:txBody>
                    <a:bodyPr/>
                    <a:lstStyle/>
                    <a:p>
                      <a:pPr>
                        <a:buNone/>
                      </a:pPr>
                      <a:r>
                        <a:rPr lang="el-GR" sz="1400"/>
                        <a:t>Υποστηρίζουν ερευνητικά έργα και αξιολογούν αποφοίτους.</a:t>
                      </a:r>
                    </a:p>
                  </a:txBody>
                  <a:tcPr anchor="ctr">
                    <a:lnL>
                      <a:noFill/>
                    </a:lnL>
                    <a:lnR>
                      <a:noFill/>
                    </a:lnR>
                    <a:lnT>
                      <a:noFill/>
                    </a:lnT>
                    <a:lnB>
                      <a:noFill/>
                    </a:lnB>
                    <a:noFill/>
                  </a:tcPr>
                </a:tc>
                <a:extLst>
                  <a:ext uri="{0D108BD9-81ED-4DB2-BD59-A6C34878D82A}">
                    <a16:rowId xmlns:a16="http://schemas.microsoft.com/office/drawing/2014/main" val="3372527542"/>
                  </a:ext>
                </a:extLst>
              </a:tr>
              <a:tr h="702842">
                <a:tc>
                  <a:txBody>
                    <a:bodyPr/>
                    <a:lstStyle/>
                    <a:p>
                      <a:pPr>
                        <a:buNone/>
                      </a:pPr>
                      <a:r>
                        <a:rPr lang="el-GR" sz="1400"/>
                        <a:t>Πανεπιστήμιο ↔ Περιβάλλον</a:t>
                      </a:r>
                    </a:p>
                  </a:txBody>
                  <a:tcPr anchor="ctr">
                    <a:lnL>
                      <a:noFill/>
                    </a:lnL>
                    <a:lnR>
                      <a:noFill/>
                    </a:lnR>
                    <a:lnT>
                      <a:noFill/>
                    </a:lnT>
                    <a:lnB>
                      <a:noFill/>
                    </a:lnB>
                    <a:noFill/>
                  </a:tcPr>
                </a:tc>
                <a:tc>
                  <a:txBody>
                    <a:bodyPr/>
                    <a:lstStyle/>
                    <a:p>
                      <a:pPr>
                        <a:buNone/>
                      </a:pPr>
                      <a:r>
                        <a:rPr lang="el-GR" sz="1400"/>
                        <a:t>🌱 Ροές ενέργειας, νερού, αποβλήτων</a:t>
                      </a:r>
                    </a:p>
                  </a:txBody>
                  <a:tcPr anchor="ctr">
                    <a:lnL>
                      <a:noFill/>
                    </a:lnL>
                    <a:lnR>
                      <a:noFill/>
                    </a:lnR>
                    <a:lnT>
                      <a:noFill/>
                    </a:lnT>
                    <a:lnB>
                      <a:noFill/>
                    </a:lnB>
                    <a:noFill/>
                  </a:tcPr>
                </a:tc>
                <a:tc>
                  <a:txBody>
                    <a:bodyPr/>
                    <a:lstStyle/>
                    <a:p>
                      <a:pPr>
                        <a:buNone/>
                      </a:pPr>
                      <a:r>
                        <a:rPr lang="el-GR" sz="1400"/>
                        <a:t>Ενσωμάτωση οικολογικών πρακτικών, ενεργειακή ανακύκλωση.</a:t>
                      </a:r>
                    </a:p>
                  </a:txBody>
                  <a:tcPr anchor="ctr">
                    <a:lnL>
                      <a:noFill/>
                    </a:lnL>
                    <a:lnR>
                      <a:noFill/>
                    </a:lnR>
                    <a:lnT>
                      <a:noFill/>
                    </a:lnT>
                    <a:lnB>
                      <a:noFill/>
                    </a:lnB>
                    <a:noFill/>
                  </a:tcPr>
                </a:tc>
                <a:extLst>
                  <a:ext uri="{0D108BD9-81ED-4DB2-BD59-A6C34878D82A}">
                    <a16:rowId xmlns:a16="http://schemas.microsoft.com/office/drawing/2014/main" val="782625287"/>
                  </a:ext>
                </a:extLst>
              </a:tr>
              <a:tr h="702842">
                <a:tc>
                  <a:txBody>
                    <a:bodyPr/>
                    <a:lstStyle/>
                    <a:p>
                      <a:pPr>
                        <a:buNone/>
                      </a:pPr>
                      <a:r>
                        <a:rPr lang="el-GR" sz="1400"/>
                        <a:t>Πανεπιστήμιο ↔ Φοιτητές</a:t>
                      </a:r>
                    </a:p>
                  </a:txBody>
                  <a:tcPr anchor="ctr">
                    <a:lnL>
                      <a:noFill/>
                    </a:lnL>
                    <a:lnR>
                      <a:noFill/>
                    </a:lnR>
                    <a:lnT>
                      <a:noFill/>
                    </a:lnT>
                    <a:lnB>
                      <a:noFill/>
                    </a:lnB>
                    <a:noFill/>
                  </a:tcPr>
                </a:tc>
                <a:tc>
                  <a:txBody>
                    <a:bodyPr/>
                    <a:lstStyle/>
                    <a:p>
                      <a:pPr>
                        <a:buNone/>
                      </a:pPr>
                      <a:r>
                        <a:rPr lang="en-GB" sz="1400"/>
                        <a:t>💬 </a:t>
                      </a:r>
                      <a:r>
                        <a:rPr lang="el-GR" sz="1400"/>
                        <a:t>Μάθηση, ιδέες, συμμετοχή</a:t>
                      </a:r>
                    </a:p>
                  </a:txBody>
                  <a:tcPr anchor="ctr">
                    <a:lnL>
                      <a:noFill/>
                    </a:lnL>
                    <a:lnR>
                      <a:noFill/>
                    </a:lnR>
                    <a:lnT>
                      <a:noFill/>
                    </a:lnT>
                    <a:lnB>
                      <a:noFill/>
                    </a:lnB>
                    <a:noFill/>
                  </a:tcPr>
                </a:tc>
                <a:tc>
                  <a:txBody>
                    <a:bodyPr/>
                    <a:lstStyle/>
                    <a:p>
                      <a:pPr>
                        <a:buNone/>
                      </a:pPr>
                      <a:r>
                        <a:rPr lang="el-GR" sz="1400" dirty="0"/>
                        <a:t>Ενεργή συμμετοχή στη </a:t>
                      </a:r>
                      <a:r>
                        <a:rPr lang="el-GR" sz="1400" dirty="0" err="1"/>
                        <a:t>συνδιαμόρφωση</a:t>
                      </a:r>
                      <a:r>
                        <a:rPr lang="el-GR" sz="1400" dirty="0"/>
                        <a:t> πολιτικών </a:t>
                      </a:r>
                      <a:r>
                        <a:rPr lang="el-GR" sz="1400" dirty="0" err="1"/>
                        <a:t>campus</a:t>
                      </a:r>
                      <a:r>
                        <a:rPr lang="el-GR" sz="1400" dirty="0"/>
                        <a:t>.</a:t>
                      </a:r>
                    </a:p>
                  </a:txBody>
                  <a:tcPr anchor="ctr">
                    <a:lnL>
                      <a:noFill/>
                    </a:lnL>
                    <a:lnR>
                      <a:noFill/>
                    </a:lnR>
                    <a:lnT>
                      <a:noFill/>
                    </a:lnT>
                    <a:lnB>
                      <a:noFill/>
                    </a:lnB>
                    <a:noFill/>
                  </a:tcPr>
                </a:tc>
                <a:extLst>
                  <a:ext uri="{0D108BD9-81ED-4DB2-BD59-A6C34878D82A}">
                    <a16:rowId xmlns:a16="http://schemas.microsoft.com/office/drawing/2014/main" val="2220306224"/>
                  </a:ext>
                </a:extLst>
              </a:tr>
            </a:tbl>
          </a:graphicData>
        </a:graphic>
      </p:graphicFrame>
      <p:sp>
        <p:nvSpPr>
          <p:cNvPr id="12" name="TextBox 11">
            <a:extLst>
              <a:ext uri="{FF2B5EF4-FFF2-40B4-BE49-F238E27FC236}">
                <a16:creationId xmlns:a16="http://schemas.microsoft.com/office/drawing/2014/main" id="{B7148E45-E5AA-399F-BBD1-FA64BF9C0278}"/>
              </a:ext>
            </a:extLst>
          </p:cNvPr>
          <p:cNvSpPr txBox="1"/>
          <p:nvPr/>
        </p:nvSpPr>
        <p:spPr>
          <a:xfrm>
            <a:off x="6351206" y="2801054"/>
            <a:ext cx="7315200" cy="523220"/>
          </a:xfrm>
          <a:prstGeom prst="rect">
            <a:avLst/>
          </a:prstGeom>
          <a:noFill/>
        </p:spPr>
        <p:txBody>
          <a:bodyPr wrap="square">
            <a:spAutoFit/>
          </a:bodyPr>
          <a:lstStyle/>
          <a:p>
            <a:r>
              <a:rPr lang="en-GB" dirty="0"/>
              <a:t>🔄 </a:t>
            </a:r>
            <a:r>
              <a:rPr lang="el-GR" dirty="0"/>
              <a:t>Ροές </a:t>
            </a:r>
            <a:r>
              <a:rPr lang="en-US" dirty="0"/>
              <a:t>: </a:t>
            </a:r>
            <a:r>
              <a:rPr lang="el-GR" i="1" dirty="0"/>
              <a:t>ανθρώπινες” και “τοπικές”</a:t>
            </a:r>
            <a:r>
              <a:rPr lang="el-GR" dirty="0"/>
              <a:t>.</a:t>
            </a:r>
            <a:r>
              <a:rPr lang="en-US" dirty="0"/>
              <a:t>. </a:t>
            </a:r>
            <a:r>
              <a:rPr lang="el-GR" dirty="0"/>
              <a:t>Δείχνουν τη </a:t>
            </a:r>
            <a:r>
              <a:rPr lang="el-GR" b="1" dirty="0"/>
              <a:t>ζωντανή αλληλεπίδραση</a:t>
            </a:r>
            <a:r>
              <a:rPr lang="el-GR" dirty="0"/>
              <a:t> του πανεπιστημίου με την κοινωνία γύρω του.</a:t>
            </a:r>
            <a:endParaRPr lang="en-GB" dirty="0"/>
          </a:p>
        </p:txBody>
      </p:sp>
    </p:spTree>
    <p:extLst>
      <p:ext uri="{BB962C8B-B14F-4D97-AF65-F5344CB8AC3E}">
        <p14:creationId xmlns:p14="http://schemas.microsoft.com/office/powerpoint/2010/main" val="12893118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4"/>
          <p:cNvSpPr/>
          <p:nvPr/>
        </p:nvSpPr>
        <p:spPr>
          <a:xfrm>
            <a:off x="775216" y="610553"/>
            <a:ext cx="9528453" cy="692110"/>
          </a:xfrm>
          <a:prstGeom prst="rect">
            <a:avLst/>
          </a:prstGeom>
          <a:noFill/>
          <a:ln>
            <a:noFill/>
          </a:ln>
        </p:spPr>
        <p:txBody>
          <a:bodyPr spcFirstLastPara="1" wrap="square" lIns="0" tIns="0" rIns="0" bIns="0" anchor="t" anchorCtr="0">
            <a:noAutofit/>
          </a:bodyPr>
          <a:lstStyle/>
          <a:p>
            <a:pPr marL="0" marR="0" lvl="0" indent="0" algn="l" rtl="0">
              <a:lnSpc>
                <a:spcPct val="125287"/>
              </a:lnSpc>
              <a:spcBef>
                <a:spcPts val="0"/>
              </a:spcBef>
              <a:spcAft>
                <a:spcPts val="0"/>
              </a:spcAft>
              <a:buClr>
                <a:srgbClr val="000000"/>
              </a:buClr>
              <a:buSzPts val="4350"/>
              <a:buFont typeface="Inter"/>
              <a:buNone/>
            </a:pPr>
            <a:r>
              <a:rPr lang="en-US" sz="4350" b="1" i="0" u="none" strike="noStrike" cap="none">
                <a:solidFill>
                  <a:srgbClr val="000000"/>
                </a:solidFill>
                <a:latin typeface="Inter"/>
                <a:ea typeface="Inter"/>
                <a:cs typeface="Inter"/>
                <a:sym typeface="Inter"/>
              </a:rPr>
              <a:t>Ο Κόσμος ως Πλέγμα Συστημάτων</a:t>
            </a:r>
            <a:endParaRPr sz="4350" b="0" i="0" u="none" strike="noStrike" cap="none">
              <a:solidFill>
                <a:srgbClr val="000000"/>
              </a:solidFill>
              <a:latin typeface="Arial"/>
              <a:ea typeface="Arial"/>
              <a:cs typeface="Arial"/>
              <a:sym typeface="Arial"/>
            </a:endParaRPr>
          </a:p>
        </p:txBody>
      </p:sp>
      <p:sp>
        <p:nvSpPr>
          <p:cNvPr id="195" name="Google Shape;195;p4"/>
          <p:cNvSpPr/>
          <p:nvPr/>
        </p:nvSpPr>
        <p:spPr>
          <a:xfrm>
            <a:off x="775216" y="1745575"/>
            <a:ext cx="13079968" cy="354330"/>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272525"/>
              </a:buClr>
              <a:buSzPts val="1700"/>
              <a:buFont typeface="Inter"/>
              <a:buNone/>
            </a:pPr>
            <a:r>
              <a:rPr lang="en-US" sz="1700" b="0" i="0" u="none" strike="noStrike" cap="none">
                <a:solidFill>
                  <a:srgbClr val="272525"/>
                </a:solidFill>
                <a:latin typeface="Inter"/>
                <a:ea typeface="Inter"/>
                <a:cs typeface="Inter"/>
                <a:sym typeface="Inter"/>
              </a:rPr>
              <a:t>Κάθε σύστημα είναι </a:t>
            </a:r>
            <a:r>
              <a:rPr lang="en-US" sz="1700" b="0" i="0" u="none" strike="noStrike" cap="none">
                <a:solidFill>
                  <a:srgbClr val="4950BC"/>
                </a:solidFill>
                <a:latin typeface="Inter"/>
                <a:ea typeface="Inter"/>
                <a:cs typeface="Inter"/>
                <a:sym typeface="Inter"/>
              </a:rPr>
              <a:t>μέρος ενός μεγαλύτερου</a:t>
            </a:r>
            <a:r>
              <a:rPr lang="en-US" sz="1700" b="0" i="0" u="none" strike="noStrike" cap="none">
                <a:solidFill>
                  <a:srgbClr val="272525"/>
                </a:solidFill>
                <a:latin typeface="Inter"/>
                <a:ea typeface="Inter"/>
                <a:cs typeface="Inter"/>
                <a:sym typeface="Inter"/>
              </a:rPr>
              <a:t> - τα συστήματα ζουν μέσα σε άλλα συστήματα.</a:t>
            </a:r>
            <a:endParaRPr sz="1700" b="0" i="0" u="none" strike="noStrike" cap="none">
              <a:solidFill>
                <a:srgbClr val="000000"/>
              </a:solidFill>
              <a:latin typeface="Arial"/>
              <a:ea typeface="Arial"/>
              <a:cs typeface="Arial"/>
              <a:sym typeface="Arial"/>
            </a:endParaRPr>
          </a:p>
        </p:txBody>
      </p:sp>
      <p:pic>
        <p:nvPicPr>
          <p:cNvPr id="196" name="Google Shape;196;p4" descr="preencoded.png"/>
          <p:cNvPicPr preferRelativeResize="0"/>
          <p:nvPr/>
        </p:nvPicPr>
        <p:blipFill rotWithShape="1">
          <a:blip r:embed="rId3">
            <a:alphaModFix/>
          </a:blip>
          <a:srcRect/>
          <a:stretch/>
        </p:blipFill>
        <p:spPr>
          <a:xfrm>
            <a:off x="775216" y="2598063"/>
            <a:ext cx="7826097" cy="3581519"/>
          </a:xfrm>
          <a:prstGeom prst="rect">
            <a:avLst/>
          </a:prstGeom>
          <a:noFill/>
          <a:ln>
            <a:noFill/>
          </a:ln>
        </p:spPr>
      </p:pic>
      <p:sp>
        <p:nvSpPr>
          <p:cNvPr id="197" name="Google Shape;197;p4"/>
          <p:cNvSpPr/>
          <p:nvPr/>
        </p:nvSpPr>
        <p:spPr>
          <a:xfrm>
            <a:off x="6507835" y="2857240"/>
            <a:ext cx="1908151" cy="432796"/>
          </a:xfrm>
          <a:prstGeom prst="rect">
            <a:avLst/>
          </a:prstGeom>
          <a:noFill/>
          <a:ln>
            <a:noFill/>
          </a:ln>
        </p:spPr>
        <p:txBody>
          <a:bodyPr spcFirstLastPara="1" wrap="square" lIns="0" tIns="0" rIns="0" bIns="0" anchor="t" anchorCtr="0">
            <a:noAutofit/>
          </a:bodyPr>
          <a:lstStyle/>
          <a:p>
            <a:pPr marL="0" marR="0" lvl="0" indent="0" algn="l" rtl="0">
              <a:lnSpc>
                <a:spcPct val="122222"/>
              </a:lnSpc>
              <a:spcBef>
                <a:spcPts val="0"/>
              </a:spcBef>
              <a:spcAft>
                <a:spcPts val="0"/>
              </a:spcAft>
              <a:buClr>
                <a:srgbClr val="272525"/>
              </a:buClr>
              <a:buSzPts val="1350"/>
              <a:buFont typeface="Inter"/>
              <a:buNone/>
            </a:pPr>
            <a:r>
              <a:rPr lang="en-US" sz="1350" b="1" i="0" u="none" strike="noStrike" cap="none">
                <a:solidFill>
                  <a:srgbClr val="272525"/>
                </a:solidFill>
                <a:latin typeface="Inter"/>
                <a:ea typeface="Inter"/>
                <a:cs typeface="Inter"/>
                <a:sym typeface="Inter"/>
              </a:rPr>
              <a:t>Κοινότητα / Πόλη / Γη</a:t>
            </a:r>
            <a:endParaRPr sz="1350" b="0" i="0" u="none" strike="noStrike" cap="none">
              <a:solidFill>
                <a:srgbClr val="000000"/>
              </a:solidFill>
              <a:latin typeface="Arial"/>
              <a:ea typeface="Arial"/>
              <a:cs typeface="Arial"/>
              <a:sym typeface="Arial"/>
            </a:endParaRPr>
          </a:p>
        </p:txBody>
      </p:sp>
      <p:sp>
        <p:nvSpPr>
          <p:cNvPr id="198" name="Google Shape;198;p4"/>
          <p:cNvSpPr/>
          <p:nvPr/>
        </p:nvSpPr>
        <p:spPr>
          <a:xfrm>
            <a:off x="6507835" y="3351590"/>
            <a:ext cx="1908151" cy="519356"/>
          </a:xfrm>
          <a:prstGeom prst="rect">
            <a:avLst/>
          </a:prstGeom>
          <a:noFill/>
          <a:ln>
            <a:noFill/>
          </a:ln>
        </p:spPr>
        <p:txBody>
          <a:bodyPr spcFirstLastPara="1" wrap="square" lIns="0" tIns="0" rIns="0" bIns="0" anchor="t" anchorCtr="0">
            <a:noAutofit/>
          </a:bodyPr>
          <a:lstStyle/>
          <a:p>
            <a:pPr marL="0" marR="0" lvl="0" indent="0" algn="l" rtl="0">
              <a:lnSpc>
                <a:spcPct val="128571"/>
              </a:lnSpc>
              <a:spcBef>
                <a:spcPts val="0"/>
              </a:spcBef>
              <a:spcAft>
                <a:spcPts val="0"/>
              </a:spcAft>
              <a:buClr>
                <a:srgbClr val="272525"/>
              </a:buClr>
              <a:buSzPts val="1050"/>
              <a:buFont typeface="Inter"/>
              <a:buNone/>
            </a:pPr>
            <a:r>
              <a:rPr lang="en-US" sz="1050" b="0" i="0" u="none" strike="noStrike" cap="none">
                <a:solidFill>
                  <a:srgbClr val="272525"/>
                </a:solidFill>
                <a:latin typeface="Inter"/>
                <a:ea typeface="Inter"/>
                <a:cs typeface="Inter"/>
                <a:sym typeface="Inter"/>
              </a:rPr>
              <a:t>Ενσωματωμένα, αλληλοσυνδεδεμένα συστήματα σε μεγαλύτερη κλίμακα</a:t>
            </a:r>
            <a:endParaRPr sz="1050" b="0" i="0" u="none" strike="noStrike" cap="none">
              <a:solidFill>
                <a:srgbClr val="000000"/>
              </a:solidFill>
              <a:latin typeface="Arial"/>
              <a:ea typeface="Arial"/>
              <a:cs typeface="Arial"/>
              <a:sym typeface="Arial"/>
            </a:endParaRPr>
          </a:p>
        </p:txBody>
      </p:sp>
      <p:sp>
        <p:nvSpPr>
          <p:cNvPr id="199" name="Google Shape;199;p4"/>
          <p:cNvSpPr/>
          <p:nvPr/>
        </p:nvSpPr>
        <p:spPr>
          <a:xfrm>
            <a:off x="983430" y="4229205"/>
            <a:ext cx="1731185" cy="216398"/>
          </a:xfrm>
          <a:prstGeom prst="rect">
            <a:avLst/>
          </a:prstGeom>
          <a:noFill/>
          <a:ln>
            <a:noFill/>
          </a:ln>
        </p:spPr>
        <p:txBody>
          <a:bodyPr spcFirstLastPara="1" wrap="square" lIns="0" tIns="0" rIns="0" bIns="0" anchor="t" anchorCtr="0">
            <a:noAutofit/>
          </a:bodyPr>
          <a:lstStyle/>
          <a:p>
            <a:pPr marL="0" marR="0" lvl="0" indent="0" algn="r" rtl="0">
              <a:lnSpc>
                <a:spcPct val="122222"/>
              </a:lnSpc>
              <a:spcBef>
                <a:spcPts val="0"/>
              </a:spcBef>
              <a:spcAft>
                <a:spcPts val="0"/>
              </a:spcAft>
              <a:buClr>
                <a:srgbClr val="272525"/>
              </a:buClr>
              <a:buSzPts val="1350"/>
              <a:buFont typeface="Inter"/>
              <a:buNone/>
            </a:pPr>
            <a:r>
              <a:rPr lang="en-US" sz="1350" b="1" i="0" u="none" strike="noStrike" cap="none">
                <a:solidFill>
                  <a:srgbClr val="272525"/>
                </a:solidFill>
                <a:latin typeface="Inter"/>
                <a:ea typeface="Inter"/>
                <a:cs typeface="Inter"/>
                <a:sym typeface="Inter"/>
              </a:rPr>
              <a:t>Οργανισμός</a:t>
            </a:r>
            <a:endParaRPr sz="1350" b="0" i="0" u="none" strike="noStrike" cap="none">
              <a:solidFill>
                <a:srgbClr val="000000"/>
              </a:solidFill>
              <a:latin typeface="Arial"/>
              <a:ea typeface="Arial"/>
              <a:cs typeface="Arial"/>
              <a:sym typeface="Arial"/>
            </a:endParaRPr>
          </a:p>
        </p:txBody>
      </p:sp>
      <p:sp>
        <p:nvSpPr>
          <p:cNvPr id="200" name="Google Shape;200;p4"/>
          <p:cNvSpPr/>
          <p:nvPr/>
        </p:nvSpPr>
        <p:spPr>
          <a:xfrm>
            <a:off x="960347" y="4507157"/>
            <a:ext cx="1754268" cy="346237"/>
          </a:xfrm>
          <a:prstGeom prst="rect">
            <a:avLst/>
          </a:prstGeom>
          <a:noFill/>
          <a:ln>
            <a:noFill/>
          </a:ln>
        </p:spPr>
        <p:txBody>
          <a:bodyPr spcFirstLastPara="1" wrap="square" lIns="0" tIns="0" rIns="0" bIns="0" anchor="t" anchorCtr="0">
            <a:noAutofit/>
          </a:bodyPr>
          <a:lstStyle/>
          <a:p>
            <a:pPr marL="0" marR="0" lvl="0" indent="0" algn="r" rtl="0">
              <a:lnSpc>
                <a:spcPct val="128571"/>
              </a:lnSpc>
              <a:spcBef>
                <a:spcPts val="0"/>
              </a:spcBef>
              <a:spcAft>
                <a:spcPts val="0"/>
              </a:spcAft>
              <a:buClr>
                <a:srgbClr val="272525"/>
              </a:buClr>
              <a:buSzPts val="1050"/>
              <a:buFont typeface="Inter"/>
              <a:buNone/>
            </a:pPr>
            <a:r>
              <a:rPr lang="en-US" sz="1050" b="0" i="0" u="none" strike="noStrike" cap="none">
                <a:solidFill>
                  <a:srgbClr val="272525"/>
                </a:solidFill>
                <a:latin typeface="Inter"/>
                <a:ea typeface="Inter"/>
                <a:cs typeface="Inter"/>
                <a:sym typeface="Inter"/>
              </a:rPr>
              <a:t>Σύστημα πολλών κυττάρων</a:t>
            </a:r>
            <a:endParaRPr sz="1050" b="0" i="0" u="none" strike="noStrike" cap="none">
              <a:solidFill>
                <a:srgbClr val="000000"/>
              </a:solidFill>
              <a:latin typeface="Arial"/>
              <a:ea typeface="Arial"/>
              <a:cs typeface="Arial"/>
              <a:sym typeface="Arial"/>
            </a:endParaRPr>
          </a:p>
        </p:txBody>
      </p:sp>
      <p:sp>
        <p:nvSpPr>
          <p:cNvPr id="201" name="Google Shape;201;p4"/>
          <p:cNvSpPr/>
          <p:nvPr/>
        </p:nvSpPr>
        <p:spPr>
          <a:xfrm>
            <a:off x="6507835" y="4923603"/>
            <a:ext cx="1731185" cy="216398"/>
          </a:xfrm>
          <a:prstGeom prst="rect">
            <a:avLst/>
          </a:prstGeom>
          <a:noFill/>
          <a:ln>
            <a:noFill/>
          </a:ln>
        </p:spPr>
        <p:txBody>
          <a:bodyPr spcFirstLastPara="1" wrap="square" lIns="0" tIns="0" rIns="0" bIns="0" anchor="t" anchorCtr="0">
            <a:noAutofit/>
          </a:bodyPr>
          <a:lstStyle/>
          <a:p>
            <a:pPr marL="0" marR="0" lvl="0" indent="0" algn="l" rtl="0">
              <a:lnSpc>
                <a:spcPct val="122222"/>
              </a:lnSpc>
              <a:spcBef>
                <a:spcPts val="0"/>
              </a:spcBef>
              <a:spcAft>
                <a:spcPts val="0"/>
              </a:spcAft>
              <a:buClr>
                <a:srgbClr val="272525"/>
              </a:buClr>
              <a:buSzPts val="1350"/>
              <a:buFont typeface="Inter"/>
              <a:buNone/>
            </a:pPr>
            <a:r>
              <a:rPr lang="en-US" sz="1350" b="1" i="0" u="none" strike="noStrike" cap="none">
                <a:solidFill>
                  <a:srgbClr val="272525"/>
                </a:solidFill>
                <a:latin typeface="Inter"/>
                <a:ea typeface="Inter"/>
                <a:cs typeface="Inter"/>
                <a:sym typeface="Inter"/>
              </a:rPr>
              <a:t>Κύτταρο</a:t>
            </a:r>
            <a:endParaRPr sz="1350" b="0" i="0" u="none" strike="noStrike" cap="none">
              <a:solidFill>
                <a:srgbClr val="000000"/>
              </a:solidFill>
              <a:latin typeface="Arial"/>
              <a:ea typeface="Arial"/>
              <a:cs typeface="Arial"/>
              <a:sym typeface="Arial"/>
            </a:endParaRPr>
          </a:p>
        </p:txBody>
      </p:sp>
      <p:sp>
        <p:nvSpPr>
          <p:cNvPr id="202" name="Google Shape;202;p4"/>
          <p:cNvSpPr/>
          <p:nvPr/>
        </p:nvSpPr>
        <p:spPr>
          <a:xfrm>
            <a:off x="6507835" y="5201554"/>
            <a:ext cx="1908151" cy="173119"/>
          </a:xfrm>
          <a:prstGeom prst="rect">
            <a:avLst/>
          </a:prstGeom>
          <a:noFill/>
          <a:ln>
            <a:noFill/>
          </a:ln>
        </p:spPr>
        <p:txBody>
          <a:bodyPr spcFirstLastPara="1" wrap="square" lIns="0" tIns="0" rIns="0" bIns="0" anchor="t" anchorCtr="0">
            <a:noAutofit/>
          </a:bodyPr>
          <a:lstStyle/>
          <a:p>
            <a:pPr marL="0" marR="0" lvl="0" indent="0" algn="l" rtl="0">
              <a:lnSpc>
                <a:spcPct val="128571"/>
              </a:lnSpc>
              <a:spcBef>
                <a:spcPts val="0"/>
              </a:spcBef>
              <a:spcAft>
                <a:spcPts val="0"/>
              </a:spcAft>
              <a:buClr>
                <a:srgbClr val="272525"/>
              </a:buClr>
              <a:buSzPts val="1050"/>
              <a:buFont typeface="Inter"/>
              <a:buNone/>
            </a:pPr>
            <a:r>
              <a:rPr lang="en-US" sz="1050" b="0" i="0" u="none" strike="noStrike" cap="none">
                <a:solidFill>
                  <a:srgbClr val="272525"/>
                </a:solidFill>
                <a:latin typeface="Inter"/>
                <a:ea typeface="Inter"/>
                <a:cs typeface="Inter"/>
                <a:sym typeface="Inter"/>
              </a:rPr>
              <a:t>Βασική μονάδα ζωής</a:t>
            </a:r>
            <a:endParaRPr sz="1050" b="0" i="0" u="none" strike="noStrike" cap="none">
              <a:solidFill>
                <a:srgbClr val="000000"/>
              </a:solidFill>
              <a:latin typeface="Arial"/>
              <a:ea typeface="Arial"/>
              <a:cs typeface="Arial"/>
              <a:sym typeface="Arial"/>
            </a:endParaRPr>
          </a:p>
        </p:txBody>
      </p:sp>
      <p:sp>
        <p:nvSpPr>
          <p:cNvPr id="203" name="Google Shape;203;p4"/>
          <p:cNvSpPr/>
          <p:nvPr/>
        </p:nvSpPr>
        <p:spPr>
          <a:xfrm>
            <a:off x="9363549" y="2570450"/>
            <a:ext cx="4270200" cy="345900"/>
          </a:xfrm>
          <a:prstGeom prst="rect">
            <a:avLst/>
          </a:prstGeom>
          <a:noFill/>
          <a:ln>
            <a:noFill/>
          </a:ln>
        </p:spPr>
        <p:txBody>
          <a:bodyPr spcFirstLastPara="1" wrap="square" lIns="0" tIns="0" rIns="0" bIns="0" anchor="t" anchorCtr="0">
            <a:noAutofit/>
          </a:bodyPr>
          <a:lstStyle/>
          <a:p>
            <a:pPr marL="0" marR="0" lvl="0" indent="0" algn="l" rtl="0">
              <a:lnSpc>
                <a:spcPct val="125581"/>
              </a:lnSpc>
              <a:spcBef>
                <a:spcPts val="0"/>
              </a:spcBef>
              <a:spcAft>
                <a:spcPts val="0"/>
              </a:spcAft>
              <a:buClr>
                <a:srgbClr val="000000"/>
              </a:buClr>
              <a:buSzPts val="2150"/>
              <a:buFont typeface="Inter"/>
              <a:buNone/>
            </a:pPr>
            <a:r>
              <a:rPr lang="en-US" sz="2750" b="1" i="0" u="none" strike="noStrike" cap="none">
                <a:solidFill>
                  <a:srgbClr val="000000"/>
                </a:solidFill>
                <a:latin typeface="Inter"/>
                <a:ea typeface="Inter"/>
                <a:cs typeface="Inter"/>
                <a:sym typeface="Inter"/>
              </a:rPr>
              <a:t>Nested Systems</a:t>
            </a:r>
            <a:endParaRPr sz="2750" b="0" i="0" u="none" strike="noStrike" cap="none">
              <a:solidFill>
                <a:srgbClr val="000000"/>
              </a:solidFill>
              <a:latin typeface="Arial"/>
              <a:ea typeface="Arial"/>
              <a:cs typeface="Arial"/>
              <a:sym typeface="Arial"/>
            </a:endParaRPr>
          </a:p>
        </p:txBody>
      </p:sp>
      <p:sp>
        <p:nvSpPr>
          <p:cNvPr id="204" name="Google Shape;204;p4"/>
          <p:cNvSpPr/>
          <p:nvPr/>
        </p:nvSpPr>
        <p:spPr>
          <a:xfrm>
            <a:off x="9363551" y="3395067"/>
            <a:ext cx="4499100" cy="354300"/>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272525"/>
              </a:buClr>
              <a:buSzPts val="1700"/>
              <a:buFont typeface="Inter"/>
              <a:buNone/>
            </a:pPr>
            <a:r>
              <a:rPr lang="en-US" sz="1700" b="0" i="0" u="none" strike="noStrike" cap="none">
                <a:solidFill>
                  <a:srgbClr val="272525"/>
                </a:solidFill>
                <a:latin typeface="Inter"/>
                <a:ea typeface="Inter"/>
                <a:cs typeface="Inter"/>
                <a:sym typeface="Inter"/>
              </a:rPr>
              <a:t>Το κύτταρο είναι σύστημα → </a:t>
            </a:r>
            <a:endParaRPr sz="1700" b="0" i="0" u="none" strike="noStrike" cap="none">
              <a:solidFill>
                <a:srgbClr val="000000"/>
              </a:solidFill>
              <a:latin typeface="Arial"/>
              <a:ea typeface="Arial"/>
              <a:cs typeface="Arial"/>
              <a:sym typeface="Arial"/>
            </a:endParaRPr>
          </a:p>
        </p:txBody>
      </p:sp>
      <p:sp>
        <p:nvSpPr>
          <p:cNvPr id="205" name="Google Shape;205;p4"/>
          <p:cNvSpPr/>
          <p:nvPr/>
        </p:nvSpPr>
        <p:spPr>
          <a:xfrm>
            <a:off x="9363551" y="3948708"/>
            <a:ext cx="4499100" cy="354300"/>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272525"/>
              </a:buClr>
              <a:buSzPts val="1700"/>
              <a:buFont typeface="Inter"/>
              <a:buNone/>
            </a:pPr>
            <a:r>
              <a:rPr lang="en-US" sz="1700" b="0" i="0" u="none" strike="noStrike" cap="none">
                <a:solidFill>
                  <a:srgbClr val="272525"/>
                </a:solidFill>
                <a:latin typeface="Inter"/>
                <a:ea typeface="Inter"/>
                <a:cs typeface="Inter"/>
                <a:sym typeface="Inter"/>
              </a:rPr>
              <a:t>Ο οργανισμός είναι σύστημα κυττάρων → </a:t>
            </a:r>
            <a:endParaRPr sz="1700" b="0" i="0" u="none" strike="noStrike" cap="none">
              <a:solidFill>
                <a:srgbClr val="000000"/>
              </a:solidFill>
              <a:latin typeface="Arial"/>
              <a:ea typeface="Arial"/>
              <a:cs typeface="Arial"/>
              <a:sym typeface="Arial"/>
            </a:endParaRPr>
          </a:p>
        </p:txBody>
      </p:sp>
      <p:sp>
        <p:nvSpPr>
          <p:cNvPr id="206" name="Google Shape;206;p4"/>
          <p:cNvSpPr/>
          <p:nvPr/>
        </p:nvSpPr>
        <p:spPr>
          <a:xfrm>
            <a:off x="9363551" y="4502348"/>
            <a:ext cx="4499100" cy="354300"/>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272525"/>
              </a:buClr>
              <a:buSzPts val="1700"/>
              <a:buFont typeface="Inter"/>
              <a:buNone/>
            </a:pPr>
            <a:r>
              <a:rPr lang="en-US" sz="1700" b="0" i="0" u="none" strike="noStrike" cap="none">
                <a:solidFill>
                  <a:srgbClr val="272525"/>
                </a:solidFill>
                <a:latin typeface="Inter"/>
                <a:ea typeface="Inter"/>
                <a:cs typeface="Inter"/>
                <a:sym typeface="Inter"/>
              </a:rPr>
              <a:t>Η κοινότητα είναι σύστημα οργανισμών →</a:t>
            </a:r>
            <a:endParaRPr sz="1700" b="0" i="0" u="none" strike="noStrike" cap="none">
              <a:solidFill>
                <a:srgbClr val="000000"/>
              </a:solidFill>
              <a:latin typeface="Arial"/>
              <a:ea typeface="Arial"/>
              <a:cs typeface="Arial"/>
              <a:sym typeface="Arial"/>
            </a:endParaRPr>
          </a:p>
        </p:txBody>
      </p:sp>
      <p:sp>
        <p:nvSpPr>
          <p:cNvPr id="207" name="Google Shape;207;p4"/>
          <p:cNvSpPr/>
          <p:nvPr/>
        </p:nvSpPr>
        <p:spPr>
          <a:xfrm>
            <a:off x="9363551" y="5055989"/>
            <a:ext cx="4499100" cy="354300"/>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272525"/>
              </a:buClr>
              <a:buSzPts val="1700"/>
              <a:buFont typeface="Inter"/>
              <a:buNone/>
            </a:pPr>
            <a:r>
              <a:rPr lang="en-US" sz="1700" b="0" i="0" u="none" strike="noStrike" cap="none">
                <a:solidFill>
                  <a:srgbClr val="272525"/>
                </a:solidFill>
                <a:latin typeface="Inter"/>
                <a:ea typeface="Inter"/>
                <a:cs typeface="Inter"/>
                <a:sym typeface="Inter"/>
              </a:rPr>
              <a:t>Η πόλη είναι σύστημα κοινοτήτων → …</a:t>
            </a:r>
            <a:endParaRPr sz="1700" b="0" i="0" u="none" strike="noStrike" cap="none">
              <a:solidFill>
                <a:srgbClr val="000000"/>
              </a:solidFill>
              <a:latin typeface="Arial"/>
              <a:ea typeface="Arial"/>
              <a:cs typeface="Arial"/>
              <a:sym typeface="Arial"/>
            </a:endParaRPr>
          </a:p>
        </p:txBody>
      </p:sp>
      <p:sp>
        <p:nvSpPr>
          <p:cNvPr id="208" name="Google Shape;208;p4"/>
          <p:cNvSpPr/>
          <p:nvPr/>
        </p:nvSpPr>
        <p:spPr>
          <a:xfrm>
            <a:off x="775216" y="6677739"/>
            <a:ext cx="13079968" cy="941189"/>
          </a:xfrm>
          <a:prstGeom prst="roundRect">
            <a:avLst>
              <a:gd name="adj" fmla="val 9884"/>
            </a:avLst>
          </a:prstGeom>
          <a:solidFill>
            <a:srgbClr val="C7C9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9" name="Google Shape;209;p4" descr="preencoded.png"/>
          <p:cNvPicPr preferRelativeResize="0"/>
          <p:nvPr/>
        </p:nvPicPr>
        <p:blipFill rotWithShape="1">
          <a:blip r:embed="rId4">
            <a:alphaModFix/>
          </a:blip>
          <a:srcRect/>
          <a:stretch/>
        </p:blipFill>
        <p:spPr>
          <a:xfrm>
            <a:off x="996672" y="7012186"/>
            <a:ext cx="276820" cy="221456"/>
          </a:xfrm>
          <a:prstGeom prst="rect">
            <a:avLst/>
          </a:prstGeom>
          <a:noFill/>
          <a:ln>
            <a:noFill/>
          </a:ln>
        </p:spPr>
      </p:pic>
      <p:sp>
        <p:nvSpPr>
          <p:cNvPr id="210" name="Google Shape;210;p4"/>
          <p:cNvSpPr/>
          <p:nvPr/>
        </p:nvSpPr>
        <p:spPr>
          <a:xfrm>
            <a:off x="1494949" y="6954560"/>
            <a:ext cx="12138779" cy="354330"/>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000000"/>
              </a:buClr>
              <a:buSzPts val="1700"/>
              <a:buFont typeface="Inter"/>
              <a:buNone/>
            </a:pPr>
            <a:r>
              <a:rPr lang="en-US" sz="1700" b="1" i="0" u="none" strike="noStrike" cap="none">
                <a:solidFill>
                  <a:srgbClr val="000000"/>
                </a:solidFill>
                <a:latin typeface="Inter"/>
                <a:ea typeface="Inter"/>
                <a:cs typeface="Inter"/>
                <a:sym typeface="Inter"/>
              </a:rPr>
              <a:t>Πού τελειώνει ένα σύστημα;</a:t>
            </a:r>
            <a:r>
              <a:rPr lang="en-US" sz="1700" b="0" i="0" u="none" strike="noStrike" cap="none">
                <a:solidFill>
                  <a:srgbClr val="000000"/>
                </a:solidFill>
                <a:latin typeface="Inter"/>
                <a:ea typeface="Inter"/>
                <a:cs typeface="Inter"/>
                <a:sym typeface="Inter"/>
              </a:rPr>
              <a:t> </a:t>
            </a:r>
            <a:endParaRPr sz="17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g38a2def6c57_0_16"/>
          <p:cNvSpPr/>
          <p:nvPr/>
        </p:nvSpPr>
        <p:spPr>
          <a:xfrm>
            <a:off x="793790" y="1391602"/>
            <a:ext cx="10396200" cy="708900"/>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000000"/>
              </a:buClr>
              <a:buSzPts val="4450"/>
              <a:buFont typeface="Inter"/>
              <a:buNone/>
            </a:pPr>
            <a:r>
              <a:rPr lang="en-US" sz="4450" b="1" i="0" u="none" strike="noStrike" cap="none">
                <a:solidFill>
                  <a:srgbClr val="000000"/>
                </a:solidFill>
                <a:latin typeface="Inter"/>
                <a:ea typeface="Inter"/>
                <a:cs typeface="Inter"/>
                <a:sym typeface="Inter"/>
              </a:rPr>
              <a:t>Αλληλεπιδράσεις Μεταξύ Κλιμάκων</a:t>
            </a:r>
            <a:endParaRPr sz="4450" b="0" i="0" u="none" strike="noStrike" cap="none">
              <a:solidFill>
                <a:srgbClr val="000000"/>
              </a:solidFill>
              <a:latin typeface="Arial"/>
              <a:ea typeface="Arial"/>
              <a:cs typeface="Arial"/>
              <a:sym typeface="Arial"/>
            </a:endParaRPr>
          </a:p>
        </p:txBody>
      </p:sp>
      <p:sp>
        <p:nvSpPr>
          <p:cNvPr id="217" name="Google Shape;217;g38a2def6c57_0_16"/>
          <p:cNvSpPr/>
          <p:nvPr/>
        </p:nvSpPr>
        <p:spPr>
          <a:xfrm>
            <a:off x="793790" y="2554010"/>
            <a:ext cx="13042800" cy="3630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1" i="0" u="none" strike="noStrike" cap="none">
                <a:solidFill>
                  <a:srgbClr val="272525"/>
                </a:solidFill>
                <a:latin typeface="Inter"/>
                <a:ea typeface="Inter"/>
                <a:cs typeface="Inter"/>
                <a:sym typeface="Inter"/>
              </a:rPr>
              <a:t>Τα συστήματα δεν λειτουργούν απομονωμένα. Υπάρχει μια συνεχής ροή επίδρασης μεταξύ διαφορετικών κλιμάκων.</a:t>
            </a:r>
            <a:endParaRPr sz="1750" b="1" i="0" u="none" strike="noStrike" cap="none">
              <a:solidFill>
                <a:srgbClr val="000000"/>
              </a:solidFill>
            </a:endParaRPr>
          </a:p>
        </p:txBody>
      </p:sp>
      <p:pic>
        <p:nvPicPr>
          <p:cNvPr id="218" name="Google Shape;218;g38a2def6c57_0_16" descr="preencoded.png"/>
          <p:cNvPicPr preferRelativeResize="0"/>
          <p:nvPr/>
        </p:nvPicPr>
        <p:blipFill rotWithShape="1">
          <a:blip r:embed="rId3">
            <a:alphaModFix/>
          </a:blip>
          <a:srcRect/>
          <a:stretch/>
        </p:blipFill>
        <p:spPr>
          <a:xfrm>
            <a:off x="793790" y="3172063"/>
            <a:ext cx="4347568" cy="907256"/>
          </a:xfrm>
          <a:prstGeom prst="rect">
            <a:avLst/>
          </a:prstGeom>
          <a:noFill/>
          <a:ln>
            <a:noFill/>
          </a:ln>
        </p:spPr>
      </p:pic>
      <p:sp>
        <p:nvSpPr>
          <p:cNvPr id="219" name="Google Shape;219;g38a2def6c57_0_16"/>
          <p:cNvSpPr/>
          <p:nvPr/>
        </p:nvSpPr>
        <p:spPr>
          <a:xfrm>
            <a:off x="1020604" y="4306133"/>
            <a:ext cx="3894000" cy="7086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Υποσ</a:t>
            </a:r>
            <a:r>
              <a:rPr lang="en-US" sz="2200" b="1">
                <a:solidFill>
                  <a:srgbClr val="272525"/>
                </a:solidFill>
                <a:latin typeface="Inter"/>
                <a:ea typeface="Inter"/>
                <a:cs typeface="Inter"/>
                <a:sym typeface="Inter"/>
              </a:rPr>
              <a:t>ύ</a:t>
            </a:r>
            <a:r>
              <a:rPr lang="en-US" sz="2200" b="1" i="0" u="none" strike="noStrike" cap="none">
                <a:solidFill>
                  <a:srgbClr val="272525"/>
                </a:solidFill>
                <a:latin typeface="Inter"/>
                <a:ea typeface="Inter"/>
                <a:cs typeface="Inter"/>
                <a:sym typeface="Inter"/>
              </a:rPr>
              <a:t>στ</a:t>
            </a:r>
            <a:r>
              <a:rPr lang="en-US" sz="2200" b="1">
                <a:solidFill>
                  <a:srgbClr val="272525"/>
                </a:solidFill>
                <a:latin typeface="Inter"/>
                <a:ea typeface="Inter"/>
                <a:cs typeface="Inter"/>
                <a:sym typeface="Inter"/>
              </a:rPr>
              <a:t>η</a:t>
            </a:r>
            <a:r>
              <a:rPr lang="en-US" sz="2200" b="1" i="0" u="none" strike="noStrike" cap="none">
                <a:solidFill>
                  <a:srgbClr val="272525"/>
                </a:solidFill>
                <a:latin typeface="Inter"/>
                <a:ea typeface="Inter"/>
                <a:cs typeface="Inter"/>
                <a:sym typeface="Inter"/>
              </a:rPr>
              <a:t>μα ➜ Υπερσ</a:t>
            </a:r>
            <a:r>
              <a:rPr lang="en-US" sz="2200" b="1">
                <a:solidFill>
                  <a:srgbClr val="272525"/>
                </a:solidFill>
                <a:latin typeface="Inter"/>
                <a:ea typeface="Inter"/>
                <a:cs typeface="Inter"/>
                <a:sym typeface="Inter"/>
              </a:rPr>
              <a:t>ύ</a:t>
            </a:r>
            <a:r>
              <a:rPr lang="en-US" sz="2200" b="1" i="0" u="none" strike="noStrike" cap="none">
                <a:solidFill>
                  <a:srgbClr val="272525"/>
                </a:solidFill>
                <a:latin typeface="Inter"/>
                <a:ea typeface="Inter"/>
                <a:cs typeface="Inter"/>
                <a:sym typeface="Inter"/>
              </a:rPr>
              <a:t>στ</a:t>
            </a:r>
            <a:r>
              <a:rPr lang="en-US" sz="2200" b="1">
                <a:solidFill>
                  <a:srgbClr val="272525"/>
                </a:solidFill>
                <a:latin typeface="Inter"/>
                <a:ea typeface="Inter"/>
                <a:cs typeface="Inter"/>
                <a:sym typeface="Inter"/>
              </a:rPr>
              <a:t>η</a:t>
            </a:r>
            <a:r>
              <a:rPr lang="en-US" sz="2200" b="1" i="0" u="none" strike="noStrike" cap="none">
                <a:solidFill>
                  <a:srgbClr val="272525"/>
                </a:solidFill>
                <a:latin typeface="Inter"/>
                <a:ea typeface="Inter"/>
                <a:cs typeface="Inter"/>
                <a:sym typeface="Inter"/>
              </a:rPr>
              <a:t>ματα</a:t>
            </a:r>
            <a:endParaRPr sz="2200" b="0" i="0" u="none" strike="noStrike" cap="none">
              <a:solidFill>
                <a:srgbClr val="000000"/>
              </a:solidFill>
              <a:latin typeface="Arial"/>
              <a:ea typeface="Arial"/>
              <a:cs typeface="Arial"/>
              <a:sym typeface="Arial"/>
            </a:endParaRPr>
          </a:p>
        </p:txBody>
      </p:sp>
      <p:sp>
        <p:nvSpPr>
          <p:cNvPr id="220" name="Google Shape;220;g38a2def6c57_0_16"/>
          <p:cNvSpPr/>
          <p:nvPr/>
        </p:nvSpPr>
        <p:spPr>
          <a:xfrm>
            <a:off x="1020604" y="5235433"/>
            <a:ext cx="3894000" cy="1451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a:solidFill>
                  <a:srgbClr val="272525"/>
                </a:solidFill>
                <a:latin typeface="Inter"/>
                <a:ea typeface="Inter"/>
                <a:cs typeface="Inter"/>
                <a:sym typeface="Inter"/>
              </a:rPr>
              <a:t>Οι μικρές κλίμακες επηρεάζουν τις μεγάλες. (Π.χ. μια τοπική οικολογική αλλαγή – ένα δάσος που καταστρέφεται – μπορεί να έχει περιφερειακές ή και παγκόσμιες επιπτώσεις.)</a:t>
            </a:r>
            <a:endParaRPr sz="1750" b="0" i="0" u="none" strike="noStrike" cap="none">
              <a:solidFill>
                <a:srgbClr val="000000"/>
              </a:solidFill>
              <a:latin typeface="Arial"/>
              <a:ea typeface="Arial"/>
              <a:cs typeface="Arial"/>
              <a:sym typeface="Arial"/>
            </a:endParaRPr>
          </a:p>
        </p:txBody>
      </p:sp>
      <p:pic>
        <p:nvPicPr>
          <p:cNvPr id="221" name="Google Shape;221;g38a2def6c57_0_16" descr="preencoded.png"/>
          <p:cNvPicPr preferRelativeResize="0"/>
          <p:nvPr/>
        </p:nvPicPr>
        <p:blipFill rotWithShape="1">
          <a:blip r:embed="rId4">
            <a:alphaModFix/>
          </a:blip>
          <a:srcRect/>
          <a:stretch/>
        </p:blipFill>
        <p:spPr>
          <a:xfrm>
            <a:off x="5141357" y="3172063"/>
            <a:ext cx="4347568" cy="907256"/>
          </a:xfrm>
          <a:prstGeom prst="rect">
            <a:avLst/>
          </a:prstGeom>
          <a:noFill/>
          <a:ln>
            <a:noFill/>
          </a:ln>
        </p:spPr>
      </p:pic>
      <p:sp>
        <p:nvSpPr>
          <p:cNvPr id="222" name="Google Shape;222;g38a2def6c57_0_16"/>
          <p:cNvSpPr/>
          <p:nvPr/>
        </p:nvSpPr>
        <p:spPr>
          <a:xfrm>
            <a:off x="5368171" y="4306133"/>
            <a:ext cx="3894000" cy="7086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Μακροσύστημα ➜ Τοπικό Σύστημα</a:t>
            </a:r>
            <a:endParaRPr sz="2200" b="0" i="0" u="none" strike="noStrike" cap="none">
              <a:solidFill>
                <a:srgbClr val="000000"/>
              </a:solidFill>
              <a:latin typeface="Arial"/>
              <a:ea typeface="Arial"/>
              <a:cs typeface="Arial"/>
              <a:sym typeface="Arial"/>
            </a:endParaRPr>
          </a:p>
        </p:txBody>
      </p:sp>
      <p:sp>
        <p:nvSpPr>
          <p:cNvPr id="223" name="Google Shape;223;g38a2def6c57_0_16"/>
          <p:cNvSpPr/>
          <p:nvPr/>
        </p:nvSpPr>
        <p:spPr>
          <a:xfrm>
            <a:off x="5368171" y="5235433"/>
            <a:ext cx="3894000" cy="1088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a:solidFill>
                  <a:srgbClr val="272525"/>
                </a:solidFill>
                <a:latin typeface="Inter"/>
                <a:ea typeface="Inter"/>
                <a:cs typeface="Inter"/>
                <a:sym typeface="Inter"/>
              </a:rPr>
              <a:t>Μεγάλες κλίμακες επηρεάζουν τις μικρές. (Π.χ. μια εθνική πολιτική ή μια παγκόσμια κρίση μπορεί να μεταβάλει δραστικά τις συνθήκες σε μια πόλη ή κοινότητα.)</a:t>
            </a:r>
            <a:endParaRPr sz="1750" b="0" i="0" u="none" strike="noStrike" cap="none">
              <a:solidFill>
                <a:srgbClr val="000000"/>
              </a:solidFill>
              <a:latin typeface="Arial"/>
              <a:ea typeface="Arial"/>
              <a:cs typeface="Arial"/>
              <a:sym typeface="Arial"/>
            </a:endParaRPr>
          </a:p>
        </p:txBody>
      </p:sp>
      <p:pic>
        <p:nvPicPr>
          <p:cNvPr id="224" name="Google Shape;224;g38a2def6c57_0_16" descr="preencoded.png"/>
          <p:cNvPicPr preferRelativeResize="0"/>
          <p:nvPr/>
        </p:nvPicPr>
        <p:blipFill rotWithShape="1">
          <a:blip r:embed="rId5">
            <a:alphaModFix/>
          </a:blip>
          <a:srcRect/>
          <a:stretch/>
        </p:blipFill>
        <p:spPr>
          <a:xfrm>
            <a:off x="9488924" y="3172063"/>
            <a:ext cx="4347568" cy="907256"/>
          </a:xfrm>
          <a:prstGeom prst="rect">
            <a:avLst/>
          </a:prstGeom>
          <a:noFill/>
          <a:ln>
            <a:noFill/>
          </a:ln>
        </p:spPr>
      </p:pic>
      <p:sp>
        <p:nvSpPr>
          <p:cNvPr id="225" name="Google Shape;225;g38a2def6c57_0_16"/>
          <p:cNvSpPr/>
          <p:nvPr/>
        </p:nvSpPr>
        <p:spPr>
          <a:xfrm>
            <a:off x="9715738" y="4306133"/>
            <a:ext cx="3877500" cy="3543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Σχεδιασμός με Διασύνδεση</a:t>
            </a:r>
            <a:endParaRPr sz="2200" b="0" i="0" u="none" strike="noStrike" cap="none">
              <a:solidFill>
                <a:srgbClr val="000000"/>
              </a:solidFill>
              <a:latin typeface="Arial"/>
              <a:ea typeface="Arial"/>
              <a:cs typeface="Arial"/>
              <a:sym typeface="Arial"/>
            </a:endParaRPr>
          </a:p>
        </p:txBody>
      </p:sp>
      <p:sp>
        <p:nvSpPr>
          <p:cNvPr id="226" name="Google Shape;226;g38a2def6c57_0_16"/>
          <p:cNvSpPr/>
          <p:nvPr/>
        </p:nvSpPr>
        <p:spPr>
          <a:xfrm>
            <a:off x="9715738" y="4881103"/>
            <a:ext cx="3894000" cy="18144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a:solidFill>
                  <a:srgbClr val="272525"/>
                </a:solidFill>
                <a:latin typeface="Inter"/>
                <a:ea typeface="Inter"/>
                <a:cs typeface="Inter"/>
                <a:sym typeface="Inter"/>
              </a:rPr>
              <a:t>Αναγνωρίζουμε αυτές τις αμφίδρομες επιδράσεις. Κάθε τοπική παρέμβαση την εξετάζουμε στο πλαίσιο ενός ευρύτερου πολυεπίπεδου συστήματος.</a:t>
            </a:r>
            <a:endParaRPr sz="175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5" descr="preencoded.png"/>
          <p:cNvPicPr preferRelativeResize="0"/>
          <p:nvPr/>
        </p:nvPicPr>
        <p:blipFill rotWithShape="1">
          <a:blip r:embed="rId3">
            <a:alphaModFix/>
          </a:blip>
          <a:srcRect/>
          <a:stretch/>
        </p:blipFill>
        <p:spPr>
          <a:xfrm>
            <a:off x="0" y="0"/>
            <a:ext cx="5486400" cy="8229600"/>
          </a:xfrm>
          <a:prstGeom prst="rect">
            <a:avLst/>
          </a:prstGeom>
          <a:noFill/>
          <a:ln>
            <a:noFill/>
          </a:ln>
        </p:spPr>
      </p:pic>
      <p:sp>
        <p:nvSpPr>
          <p:cNvPr id="233" name="Google Shape;233;p5"/>
          <p:cNvSpPr/>
          <p:nvPr/>
        </p:nvSpPr>
        <p:spPr>
          <a:xfrm>
            <a:off x="6267926" y="614839"/>
            <a:ext cx="6112669" cy="697825"/>
          </a:xfrm>
          <a:prstGeom prst="rect">
            <a:avLst/>
          </a:prstGeom>
          <a:noFill/>
          <a:ln>
            <a:noFill/>
          </a:ln>
        </p:spPr>
        <p:txBody>
          <a:bodyPr spcFirstLastPara="1" wrap="square" lIns="0" tIns="0" rIns="0" bIns="0" anchor="t" anchorCtr="0">
            <a:noAutofit/>
          </a:bodyPr>
          <a:lstStyle/>
          <a:p>
            <a:pPr marL="0" marR="0" lvl="0" indent="0" algn="l" rtl="0">
              <a:lnSpc>
                <a:spcPct val="125287"/>
              </a:lnSpc>
              <a:spcBef>
                <a:spcPts val="0"/>
              </a:spcBef>
              <a:spcAft>
                <a:spcPts val="0"/>
              </a:spcAft>
              <a:buClr>
                <a:srgbClr val="000000"/>
              </a:buClr>
              <a:buSzPts val="4350"/>
              <a:buFont typeface="Inter"/>
              <a:buNone/>
            </a:pPr>
            <a:r>
              <a:rPr lang="en-US" sz="4350" b="1" i="0" u="none" strike="noStrike" cap="none">
                <a:solidFill>
                  <a:srgbClr val="000000"/>
                </a:solidFill>
                <a:latin typeface="Inter"/>
                <a:ea typeface="Inter"/>
                <a:cs typeface="Inter"/>
                <a:sym typeface="Inter"/>
              </a:rPr>
              <a:t>Τι είναι Οικοσύστημα;</a:t>
            </a:r>
            <a:endParaRPr sz="4350" b="0" i="0" u="none" strike="noStrike" cap="none">
              <a:solidFill>
                <a:srgbClr val="000000"/>
              </a:solidFill>
              <a:latin typeface="Arial"/>
              <a:ea typeface="Arial"/>
              <a:cs typeface="Arial"/>
              <a:sym typeface="Arial"/>
            </a:endParaRPr>
          </a:p>
        </p:txBody>
      </p:sp>
      <p:sp>
        <p:nvSpPr>
          <p:cNvPr id="234" name="Google Shape;234;p5"/>
          <p:cNvSpPr/>
          <p:nvPr/>
        </p:nvSpPr>
        <p:spPr>
          <a:xfrm>
            <a:off x="6267926" y="1647587"/>
            <a:ext cx="3678793" cy="2365296"/>
          </a:xfrm>
          <a:prstGeom prst="roundRect">
            <a:avLst>
              <a:gd name="adj" fmla="val 3965"/>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5"/>
          <p:cNvSpPr/>
          <p:nvPr/>
        </p:nvSpPr>
        <p:spPr>
          <a:xfrm>
            <a:off x="6498788" y="1878449"/>
            <a:ext cx="3217069" cy="697706"/>
          </a:xfrm>
          <a:prstGeom prst="rect">
            <a:avLst/>
          </a:prstGeom>
          <a:noFill/>
          <a:ln>
            <a:noFill/>
          </a:ln>
        </p:spPr>
        <p:txBody>
          <a:bodyPr spcFirstLastPara="1" wrap="square" lIns="0" tIns="0" rIns="0" bIns="0" anchor="t" anchorCtr="0">
            <a:noAutofit/>
          </a:bodyPr>
          <a:lstStyle/>
          <a:p>
            <a:pPr marL="0" marR="0" lvl="0" indent="0" algn="l" rtl="0">
              <a:lnSpc>
                <a:spcPct val="125581"/>
              </a:lnSpc>
              <a:spcBef>
                <a:spcPts val="0"/>
              </a:spcBef>
              <a:spcAft>
                <a:spcPts val="0"/>
              </a:spcAft>
              <a:buClr>
                <a:srgbClr val="272525"/>
              </a:buClr>
              <a:buSzPts val="2150"/>
              <a:buFont typeface="Inter"/>
              <a:buNone/>
            </a:pPr>
            <a:r>
              <a:rPr lang="en-US" sz="2150" b="1" i="0" u="none" strike="noStrike" cap="none">
                <a:solidFill>
                  <a:srgbClr val="272525"/>
                </a:solidFill>
                <a:latin typeface="Inter"/>
                <a:ea typeface="Inter"/>
                <a:cs typeface="Inter"/>
                <a:sym typeface="Inter"/>
              </a:rPr>
              <a:t>Οργανισμοί + Περιβάλλον</a:t>
            </a:r>
            <a:endParaRPr sz="2150" b="0" i="0" u="none" strike="noStrike" cap="none">
              <a:solidFill>
                <a:srgbClr val="000000"/>
              </a:solidFill>
              <a:latin typeface="Arial"/>
              <a:ea typeface="Arial"/>
              <a:cs typeface="Arial"/>
              <a:sym typeface="Arial"/>
            </a:endParaRPr>
          </a:p>
        </p:txBody>
      </p:sp>
      <p:sp>
        <p:nvSpPr>
          <p:cNvPr id="236" name="Google Shape;236;p5"/>
          <p:cNvSpPr/>
          <p:nvPr/>
        </p:nvSpPr>
        <p:spPr>
          <a:xfrm>
            <a:off x="6498788" y="2710101"/>
            <a:ext cx="3217069" cy="1071920"/>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Ζωντανά όντα και το φυσικό τους περιβάλλον σε συνεχή αλληλεπίδραση</a:t>
            </a:r>
            <a:endParaRPr sz="1750" b="0" i="0" u="none" strike="noStrike" cap="none">
              <a:solidFill>
                <a:srgbClr val="000000"/>
              </a:solidFill>
              <a:latin typeface="Arial"/>
              <a:ea typeface="Arial"/>
              <a:cs typeface="Arial"/>
              <a:sym typeface="Arial"/>
            </a:endParaRPr>
          </a:p>
        </p:txBody>
      </p:sp>
      <p:sp>
        <p:nvSpPr>
          <p:cNvPr id="237" name="Google Shape;237;p5"/>
          <p:cNvSpPr/>
          <p:nvPr/>
        </p:nvSpPr>
        <p:spPr>
          <a:xfrm>
            <a:off x="10169962" y="1647587"/>
            <a:ext cx="3678912" cy="2365296"/>
          </a:xfrm>
          <a:prstGeom prst="roundRect">
            <a:avLst>
              <a:gd name="adj" fmla="val 3965"/>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5"/>
          <p:cNvSpPr/>
          <p:nvPr/>
        </p:nvSpPr>
        <p:spPr>
          <a:xfrm>
            <a:off x="10400824" y="1878449"/>
            <a:ext cx="2791301" cy="348853"/>
          </a:xfrm>
          <a:prstGeom prst="rect">
            <a:avLst/>
          </a:prstGeom>
          <a:noFill/>
          <a:ln>
            <a:noFill/>
          </a:ln>
        </p:spPr>
        <p:txBody>
          <a:bodyPr spcFirstLastPara="1" wrap="square" lIns="0" tIns="0" rIns="0" bIns="0" anchor="t" anchorCtr="0">
            <a:noAutofit/>
          </a:bodyPr>
          <a:lstStyle/>
          <a:p>
            <a:pPr marL="0" marR="0" lvl="0" indent="0" algn="l" rtl="0">
              <a:lnSpc>
                <a:spcPct val="125581"/>
              </a:lnSpc>
              <a:spcBef>
                <a:spcPts val="0"/>
              </a:spcBef>
              <a:spcAft>
                <a:spcPts val="0"/>
              </a:spcAft>
              <a:buClr>
                <a:srgbClr val="272525"/>
              </a:buClr>
              <a:buSzPts val="2150"/>
              <a:buFont typeface="Inter"/>
              <a:buNone/>
            </a:pPr>
            <a:r>
              <a:rPr lang="en-US" sz="2150" b="1" i="0" u="none" strike="noStrike" cap="none">
                <a:solidFill>
                  <a:srgbClr val="272525"/>
                </a:solidFill>
                <a:latin typeface="Inter"/>
                <a:ea typeface="Inter"/>
                <a:cs typeface="Inter"/>
                <a:sym typeface="Inter"/>
              </a:rPr>
              <a:t>Ανταλλαγές</a:t>
            </a:r>
            <a:endParaRPr sz="2150" b="0" i="0" u="none" strike="noStrike" cap="none">
              <a:solidFill>
                <a:srgbClr val="000000"/>
              </a:solidFill>
              <a:latin typeface="Arial"/>
              <a:ea typeface="Arial"/>
              <a:cs typeface="Arial"/>
              <a:sym typeface="Arial"/>
            </a:endParaRPr>
          </a:p>
        </p:txBody>
      </p:sp>
      <p:sp>
        <p:nvSpPr>
          <p:cNvPr id="239" name="Google Shape;239;p5"/>
          <p:cNvSpPr/>
          <p:nvPr/>
        </p:nvSpPr>
        <p:spPr>
          <a:xfrm>
            <a:off x="10400824" y="2361248"/>
            <a:ext cx="3217188" cy="1071920"/>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Ροές ενέργειας, ύλης και πληροφορίας που διατηρούν τη ζωή</a:t>
            </a:r>
            <a:endParaRPr sz="1750" b="0" i="0" u="none" strike="noStrike" cap="none">
              <a:solidFill>
                <a:srgbClr val="000000"/>
              </a:solidFill>
              <a:latin typeface="Arial"/>
              <a:ea typeface="Arial"/>
              <a:cs typeface="Arial"/>
              <a:sym typeface="Arial"/>
            </a:endParaRPr>
          </a:p>
        </p:txBody>
      </p:sp>
      <p:sp>
        <p:nvSpPr>
          <p:cNvPr id="240" name="Google Shape;240;p5"/>
          <p:cNvSpPr/>
          <p:nvPr/>
        </p:nvSpPr>
        <p:spPr>
          <a:xfrm>
            <a:off x="6267926" y="4236125"/>
            <a:ext cx="7580948" cy="1301829"/>
          </a:xfrm>
          <a:prstGeom prst="roundRect">
            <a:avLst>
              <a:gd name="adj" fmla="val 7205"/>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5"/>
          <p:cNvSpPr/>
          <p:nvPr/>
        </p:nvSpPr>
        <p:spPr>
          <a:xfrm>
            <a:off x="6498788" y="4466987"/>
            <a:ext cx="2811780" cy="348853"/>
          </a:xfrm>
          <a:prstGeom prst="rect">
            <a:avLst/>
          </a:prstGeom>
          <a:noFill/>
          <a:ln>
            <a:noFill/>
          </a:ln>
        </p:spPr>
        <p:txBody>
          <a:bodyPr spcFirstLastPara="1" wrap="square" lIns="0" tIns="0" rIns="0" bIns="0" anchor="t" anchorCtr="0">
            <a:noAutofit/>
          </a:bodyPr>
          <a:lstStyle/>
          <a:p>
            <a:pPr marL="0" marR="0" lvl="0" indent="0" algn="l" rtl="0">
              <a:lnSpc>
                <a:spcPct val="125581"/>
              </a:lnSpc>
              <a:spcBef>
                <a:spcPts val="0"/>
              </a:spcBef>
              <a:spcAft>
                <a:spcPts val="0"/>
              </a:spcAft>
              <a:buClr>
                <a:srgbClr val="272525"/>
              </a:buClr>
              <a:buSzPts val="2150"/>
              <a:buFont typeface="Inter"/>
              <a:buNone/>
            </a:pPr>
            <a:r>
              <a:rPr lang="en-US" sz="2150" b="1" i="0" u="none" strike="noStrike" cap="none">
                <a:solidFill>
                  <a:srgbClr val="272525"/>
                </a:solidFill>
                <a:latin typeface="Inter"/>
                <a:ea typeface="Inter"/>
                <a:cs typeface="Inter"/>
                <a:sym typeface="Inter"/>
              </a:rPr>
              <a:t>Δυναμική Ισορροπία</a:t>
            </a:r>
            <a:endParaRPr sz="2150" b="0" i="0" u="none" strike="noStrike" cap="none">
              <a:solidFill>
                <a:srgbClr val="000000"/>
              </a:solidFill>
              <a:latin typeface="Arial"/>
              <a:ea typeface="Arial"/>
              <a:cs typeface="Arial"/>
              <a:sym typeface="Arial"/>
            </a:endParaRPr>
          </a:p>
        </p:txBody>
      </p:sp>
      <p:sp>
        <p:nvSpPr>
          <p:cNvPr id="242" name="Google Shape;242;p5"/>
          <p:cNvSpPr/>
          <p:nvPr/>
        </p:nvSpPr>
        <p:spPr>
          <a:xfrm>
            <a:off x="6498788" y="4949785"/>
            <a:ext cx="7119223" cy="357307"/>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Διαρκής κίνηση και προσαρμογή - όχι στατική κατάσταση</a:t>
            </a:r>
            <a:endParaRPr sz="1750" b="0" i="0" u="none" strike="noStrike" cap="none">
              <a:solidFill>
                <a:srgbClr val="000000"/>
              </a:solidFill>
              <a:latin typeface="Arial"/>
              <a:ea typeface="Arial"/>
              <a:cs typeface="Arial"/>
              <a:sym typeface="Arial"/>
            </a:endParaRPr>
          </a:p>
        </p:txBody>
      </p:sp>
      <p:sp>
        <p:nvSpPr>
          <p:cNvPr id="243" name="Google Shape;243;p5"/>
          <p:cNvSpPr/>
          <p:nvPr/>
        </p:nvSpPr>
        <p:spPr>
          <a:xfrm>
            <a:off x="6267926" y="5789176"/>
            <a:ext cx="7580948" cy="357307"/>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Το οικοσύστημα δεν είναι σταθερό. Είναι μια </a:t>
            </a:r>
            <a:r>
              <a:rPr lang="en-US" sz="1750" b="0" i="0" u="none" strike="noStrike" cap="none">
                <a:solidFill>
                  <a:srgbClr val="4950BC"/>
                </a:solidFill>
                <a:latin typeface="Inter"/>
                <a:ea typeface="Inter"/>
                <a:cs typeface="Inter"/>
                <a:sym typeface="Inter"/>
              </a:rPr>
              <a:t>διαρκής ροή</a:t>
            </a:r>
            <a:r>
              <a:rPr lang="en-US" sz="1750" b="0" i="0" u="none" strike="noStrike" cap="none">
                <a:solidFill>
                  <a:srgbClr val="272525"/>
                </a:solidFill>
                <a:latin typeface="Inter"/>
                <a:ea typeface="Inter"/>
                <a:cs typeface="Inter"/>
                <a:sym typeface="Inter"/>
              </a:rPr>
              <a:t>.</a:t>
            </a:r>
            <a:endParaRPr sz="1750" b="0" i="0" u="none" strike="noStrike" cap="none">
              <a:solidFill>
                <a:srgbClr val="000000"/>
              </a:solidFill>
              <a:latin typeface="Arial"/>
              <a:ea typeface="Arial"/>
              <a:cs typeface="Arial"/>
              <a:sym typeface="Arial"/>
            </a:endParaRPr>
          </a:p>
        </p:txBody>
      </p:sp>
      <p:sp>
        <p:nvSpPr>
          <p:cNvPr id="244" name="Google Shape;244;p5"/>
          <p:cNvSpPr/>
          <p:nvPr/>
        </p:nvSpPr>
        <p:spPr>
          <a:xfrm>
            <a:off x="6602849" y="6648926"/>
            <a:ext cx="7246025" cy="714613"/>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000000"/>
              </a:buClr>
              <a:buSzPts val="1750"/>
              <a:buFont typeface="Inter"/>
              <a:buNone/>
            </a:pPr>
            <a:r>
              <a:rPr lang="en-US" sz="1750" b="0" i="0" u="none" strike="noStrike" cap="none">
                <a:solidFill>
                  <a:srgbClr val="000000"/>
                </a:solidFill>
                <a:latin typeface="Inter"/>
                <a:ea typeface="Inter"/>
                <a:cs typeface="Inter"/>
                <a:sym typeface="Inter"/>
              </a:rPr>
              <a:t>💭</a:t>
            </a:r>
            <a:r>
              <a:rPr lang="en-US" sz="1750" b="0" i="0" u="none" strike="noStrike" cap="none">
                <a:solidFill>
                  <a:srgbClr val="272525"/>
                </a:solidFill>
                <a:latin typeface="Inter"/>
                <a:ea typeface="Inter"/>
                <a:cs typeface="Inter"/>
                <a:sym typeface="Inter"/>
              </a:rPr>
              <a:t> Αν αφαιρέσουμε ένα κομμάτι από ένα οικοσύστημα (π.χ. τα ψάρια από μια λίμνη), τι συμβαίνει στα υπόλοιπα;</a:t>
            </a:r>
            <a:endParaRPr sz="1750" b="0" i="0" u="none" strike="noStrike" cap="none">
              <a:solidFill>
                <a:srgbClr val="000000"/>
              </a:solidFill>
              <a:latin typeface="Arial"/>
              <a:ea typeface="Arial"/>
              <a:cs typeface="Arial"/>
              <a:sym typeface="Arial"/>
            </a:endParaRPr>
          </a:p>
        </p:txBody>
      </p:sp>
      <p:sp>
        <p:nvSpPr>
          <p:cNvPr id="245" name="Google Shape;245;p5"/>
          <p:cNvSpPr/>
          <p:nvPr/>
        </p:nvSpPr>
        <p:spPr>
          <a:xfrm>
            <a:off x="6267926" y="6397704"/>
            <a:ext cx="30480" cy="1217057"/>
          </a:xfrm>
          <a:prstGeom prst="rect">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6"/>
          <p:cNvSpPr/>
          <p:nvPr/>
        </p:nvSpPr>
        <p:spPr>
          <a:xfrm>
            <a:off x="785098" y="616863"/>
            <a:ext cx="9159597" cy="700921"/>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000000"/>
              </a:buClr>
              <a:buSzPts val="4400"/>
              <a:buFont typeface="Inter"/>
              <a:buNone/>
            </a:pPr>
            <a:r>
              <a:rPr lang="en-US" sz="4400" b="1" i="0" u="none" strike="noStrike" cap="none">
                <a:solidFill>
                  <a:srgbClr val="000000"/>
                </a:solidFill>
                <a:latin typeface="Inter"/>
                <a:ea typeface="Inter"/>
                <a:cs typeface="Inter"/>
                <a:sym typeface="Inter"/>
              </a:rPr>
              <a:t>Κοινωνο-Οικολογικά Συστήματα</a:t>
            </a:r>
            <a:endParaRPr sz="4400" b="0" i="0" u="none" strike="noStrike" cap="none">
              <a:solidFill>
                <a:srgbClr val="000000"/>
              </a:solidFill>
              <a:latin typeface="Arial"/>
              <a:ea typeface="Arial"/>
              <a:cs typeface="Arial"/>
              <a:sym typeface="Arial"/>
            </a:endParaRPr>
          </a:p>
        </p:txBody>
      </p:sp>
      <p:sp>
        <p:nvSpPr>
          <p:cNvPr id="252" name="Google Shape;252;p6"/>
          <p:cNvSpPr/>
          <p:nvPr/>
        </p:nvSpPr>
        <p:spPr>
          <a:xfrm>
            <a:off x="785098" y="2165925"/>
            <a:ext cx="4452342" cy="350401"/>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000000"/>
              </a:buClr>
              <a:buSzPts val="2200"/>
              <a:buFont typeface="Inter"/>
              <a:buNone/>
            </a:pPr>
            <a:r>
              <a:rPr lang="en-US" sz="2200" b="1" i="0" u="none" strike="noStrike" cap="none" dirty="0">
                <a:solidFill>
                  <a:srgbClr val="000000"/>
                </a:solidFill>
                <a:latin typeface="Inter"/>
                <a:ea typeface="Inter"/>
                <a:cs typeface="Inter"/>
                <a:sym typeface="Inter"/>
              </a:rPr>
              <a:t>Social-Ecological Systems (SES)</a:t>
            </a:r>
            <a:endParaRPr sz="2200" b="0" i="0" u="none" strike="noStrike" cap="none" dirty="0">
              <a:solidFill>
                <a:srgbClr val="000000"/>
              </a:solidFill>
              <a:latin typeface="Arial"/>
              <a:ea typeface="Arial"/>
              <a:cs typeface="Arial"/>
              <a:sym typeface="Arial"/>
            </a:endParaRPr>
          </a:p>
        </p:txBody>
      </p:sp>
      <p:pic>
        <p:nvPicPr>
          <p:cNvPr id="253" name="Google Shape;253;p6" descr="preencoded.png"/>
          <p:cNvPicPr preferRelativeResize="0"/>
          <p:nvPr/>
        </p:nvPicPr>
        <p:blipFill rotWithShape="1">
          <a:blip r:embed="rId3">
            <a:alphaModFix/>
          </a:blip>
          <a:srcRect/>
          <a:stretch/>
        </p:blipFill>
        <p:spPr>
          <a:xfrm>
            <a:off x="785098" y="2593419"/>
            <a:ext cx="4215289" cy="4215289"/>
          </a:xfrm>
          <a:prstGeom prst="rect">
            <a:avLst/>
          </a:prstGeom>
          <a:noFill/>
          <a:ln>
            <a:noFill/>
          </a:ln>
        </p:spPr>
      </p:pic>
      <p:sp>
        <p:nvSpPr>
          <p:cNvPr id="254" name="Google Shape;254;p6"/>
          <p:cNvSpPr/>
          <p:nvPr/>
        </p:nvSpPr>
        <p:spPr>
          <a:xfrm>
            <a:off x="5555218" y="2542937"/>
            <a:ext cx="8297585" cy="358854"/>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Στην κλασική σκέψη, η φύση και ο άνθρωπος αντιμετωπίζονταν ξεχωριστά.</a:t>
            </a:r>
            <a:endParaRPr sz="1750" b="0" i="0" u="none" strike="noStrike" cap="none">
              <a:solidFill>
                <a:srgbClr val="000000"/>
              </a:solidFill>
              <a:latin typeface="Arial"/>
              <a:ea typeface="Arial"/>
              <a:cs typeface="Arial"/>
              <a:sym typeface="Arial"/>
            </a:endParaRPr>
          </a:p>
        </p:txBody>
      </p:sp>
      <p:sp>
        <p:nvSpPr>
          <p:cNvPr id="255" name="Google Shape;255;p6"/>
          <p:cNvSpPr/>
          <p:nvPr/>
        </p:nvSpPr>
        <p:spPr>
          <a:xfrm>
            <a:off x="5555218" y="3154085"/>
            <a:ext cx="4036576" cy="1802011"/>
          </a:xfrm>
          <a:prstGeom prst="roundRect">
            <a:avLst>
              <a:gd name="adj" fmla="val 5229"/>
            </a:avLst>
          </a:prstGeom>
          <a:solidFill>
            <a:srgbClr val="FFFFFF"/>
          </a:solidFill>
          <a:ln w="3047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p6"/>
          <p:cNvSpPr/>
          <p:nvPr/>
        </p:nvSpPr>
        <p:spPr>
          <a:xfrm>
            <a:off x="5804833" y="3278565"/>
            <a:ext cx="3206829" cy="350401"/>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dirty="0">
                <a:solidFill>
                  <a:srgbClr val="272525"/>
                </a:solidFill>
                <a:latin typeface="Inter"/>
                <a:ea typeface="Inter"/>
                <a:cs typeface="Inter"/>
                <a:sym typeface="Inter"/>
              </a:rPr>
              <a:t>Ο </a:t>
            </a:r>
            <a:r>
              <a:rPr lang="en-US" sz="2200" b="1" i="0" u="none" strike="noStrike" cap="none" dirty="0" err="1">
                <a:solidFill>
                  <a:srgbClr val="272525"/>
                </a:solidFill>
                <a:latin typeface="Inter"/>
                <a:ea typeface="Inter"/>
                <a:cs typeface="Inter"/>
                <a:sym typeface="Inter"/>
              </a:rPr>
              <a:t>Άνθρω</a:t>
            </a:r>
            <a:r>
              <a:rPr lang="en-US" sz="2200" b="1" i="0" u="none" strike="noStrike" cap="none" dirty="0">
                <a:solidFill>
                  <a:srgbClr val="272525"/>
                </a:solidFill>
                <a:latin typeface="Inter"/>
                <a:ea typeface="Inter"/>
                <a:cs typeface="Inter"/>
                <a:sym typeface="Inter"/>
              </a:rPr>
              <a:t>πος ως Μέρος</a:t>
            </a:r>
            <a:endParaRPr sz="2200" b="0" i="0" u="none" strike="noStrike" cap="none" dirty="0">
              <a:solidFill>
                <a:srgbClr val="000000"/>
              </a:solidFill>
              <a:latin typeface="Arial"/>
              <a:ea typeface="Arial"/>
              <a:cs typeface="Arial"/>
              <a:sym typeface="Arial"/>
            </a:endParaRPr>
          </a:p>
        </p:txBody>
      </p:sp>
      <p:sp>
        <p:nvSpPr>
          <p:cNvPr id="257" name="Google Shape;257;p6"/>
          <p:cNvSpPr/>
          <p:nvPr/>
        </p:nvSpPr>
        <p:spPr>
          <a:xfrm>
            <a:off x="5810012" y="3983593"/>
            <a:ext cx="3526988" cy="717709"/>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Δεν είμαστε έξω από τη φύση - είμαστε </a:t>
            </a:r>
            <a:r>
              <a:rPr lang="en-US" sz="1750" b="1" i="0" u="none" strike="noStrike" cap="none">
                <a:solidFill>
                  <a:srgbClr val="272525"/>
                </a:solidFill>
                <a:latin typeface="Inter"/>
                <a:ea typeface="Inter"/>
                <a:cs typeface="Inter"/>
                <a:sym typeface="Inter"/>
              </a:rPr>
              <a:t>μέσα</a:t>
            </a:r>
            <a:r>
              <a:rPr lang="en-US" sz="1750" b="0" i="0" u="none" strike="noStrike" cap="none">
                <a:solidFill>
                  <a:srgbClr val="272525"/>
                </a:solidFill>
                <a:latin typeface="Inter"/>
                <a:ea typeface="Inter"/>
                <a:cs typeface="Inter"/>
                <a:sym typeface="Inter"/>
              </a:rPr>
              <a:t> της</a:t>
            </a:r>
            <a:endParaRPr sz="1750" b="0" i="0" u="none" strike="noStrike" cap="none">
              <a:solidFill>
                <a:srgbClr val="000000"/>
              </a:solidFill>
              <a:latin typeface="Arial"/>
              <a:ea typeface="Arial"/>
              <a:cs typeface="Arial"/>
              <a:sym typeface="Arial"/>
            </a:endParaRPr>
          </a:p>
        </p:txBody>
      </p:sp>
      <p:sp>
        <p:nvSpPr>
          <p:cNvPr id="258" name="Google Shape;258;p6"/>
          <p:cNvSpPr/>
          <p:nvPr/>
        </p:nvSpPr>
        <p:spPr>
          <a:xfrm>
            <a:off x="9816108" y="3154085"/>
            <a:ext cx="4036695" cy="1802011"/>
          </a:xfrm>
          <a:prstGeom prst="roundRect">
            <a:avLst>
              <a:gd name="adj" fmla="val 5229"/>
            </a:avLst>
          </a:prstGeom>
          <a:solidFill>
            <a:srgbClr val="FFFFFF"/>
          </a:solidFill>
          <a:ln w="3047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6"/>
          <p:cNvSpPr/>
          <p:nvPr/>
        </p:nvSpPr>
        <p:spPr>
          <a:xfrm>
            <a:off x="10070902" y="3408878"/>
            <a:ext cx="2804160" cy="350401"/>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Κοινωνία &amp; Φύση</a:t>
            </a:r>
            <a:endParaRPr sz="2200" b="0" i="0" u="none" strike="noStrike" cap="none">
              <a:solidFill>
                <a:srgbClr val="000000"/>
              </a:solidFill>
              <a:latin typeface="Arial"/>
              <a:ea typeface="Arial"/>
              <a:cs typeface="Arial"/>
              <a:sym typeface="Arial"/>
            </a:endParaRPr>
          </a:p>
        </p:txBody>
      </p:sp>
      <p:sp>
        <p:nvSpPr>
          <p:cNvPr id="260" name="Google Shape;260;p6"/>
          <p:cNvSpPr/>
          <p:nvPr/>
        </p:nvSpPr>
        <p:spPr>
          <a:xfrm>
            <a:off x="10070902" y="3983593"/>
            <a:ext cx="3527108" cy="717709"/>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Αλληλένδετα και αλληλοεξαρτώμενα συστήματα</a:t>
            </a:r>
            <a:endParaRPr sz="1750" b="0" i="0" u="none" strike="noStrike" cap="none">
              <a:solidFill>
                <a:srgbClr val="000000"/>
              </a:solidFill>
              <a:latin typeface="Arial"/>
              <a:ea typeface="Arial"/>
              <a:cs typeface="Arial"/>
              <a:sym typeface="Arial"/>
            </a:endParaRPr>
          </a:p>
        </p:txBody>
      </p:sp>
      <p:sp>
        <p:nvSpPr>
          <p:cNvPr id="261" name="Google Shape;261;p6"/>
          <p:cNvSpPr/>
          <p:nvPr/>
        </p:nvSpPr>
        <p:spPr>
          <a:xfrm>
            <a:off x="5555218" y="5180409"/>
            <a:ext cx="8297585" cy="1443157"/>
          </a:xfrm>
          <a:prstGeom prst="roundRect">
            <a:avLst>
              <a:gd name="adj" fmla="val 6529"/>
            </a:avLst>
          </a:prstGeom>
          <a:solidFill>
            <a:srgbClr val="FFFFFF"/>
          </a:solidFill>
          <a:ln w="3047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p6"/>
          <p:cNvSpPr/>
          <p:nvPr/>
        </p:nvSpPr>
        <p:spPr>
          <a:xfrm>
            <a:off x="5810012" y="5435203"/>
            <a:ext cx="2943225" cy="350401"/>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dirty="0" err="1">
                <a:solidFill>
                  <a:srgbClr val="272525"/>
                </a:solidFill>
                <a:latin typeface="Inter"/>
                <a:ea typeface="Inter"/>
                <a:cs typeface="Inter"/>
                <a:sym typeface="Inter"/>
              </a:rPr>
              <a:t>Δεν</a:t>
            </a:r>
            <a:r>
              <a:rPr lang="en-US" sz="2200" b="1" i="0" u="none" strike="noStrike" cap="none" dirty="0">
                <a:solidFill>
                  <a:srgbClr val="272525"/>
                </a:solidFill>
                <a:latin typeface="Inter"/>
                <a:ea typeface="Inter"/>
                <a:cs typeface="Inter"/>
                <a:sym typeface="Inter"/>
              </a:rPr>
              <a:t> Υπ</a:t>
            </a:r>
            <a:r>
              <a:rPr lang="en-US" sz="2200" b="1" i="0" u="none" strike="noStrike" cap="none" dirty="0" err="1">
                <a:solidFill>
                  <a:srgbClr val="272525"/>
                </a:solidFill>
                <a:latin typeface="Inter"/>
                <a:ea typeface="Inter"/>
                <a:cs typeface="Inter"/>
                <a:sym typeface="Inter"/>
              </a:rPr>
              <a:t>άρχει</a:t>
            </a:r>
            <a:r>
              <a:rPr lang="en-US" sz="2200" b="1" i="0" u="none" strike="noStrike" cap="none" dirty="0">
                <a:solidFill>
                  <a:srgbClr val="272525"/>
                </a:solidFill>
                <a:latin typeface="Inter"/>
                <a:ea typeface="Inter"/>
                <a:cs typeface="Inter"/>
                <a:sym typeface="Inter"/>
              </a:rPr>
              <a:t> "</a:t>
            </a:r>
            <a:r>
              <a:rPr lang="en-US" sz="2200" b="1" i="0" u="none" strike="noStrike" cap="none" dirty="0" err="1">
                <a:solidFill>
                  <a:srgbClr val="272525"/>
                </a:solidFill>
                <a:latin typeface="Inter"/>
                <a:ea typeface="Inter"/>
                <a:cs typeface="Inter"/>
                <a:sym typeface="Inter"/>
              </a:rPr>
              <a:t>Εκτός</a:t>
            </a:r>
            <a:r>
              <a:rPr lang="en-US" sz="2200" b="1" i="0" u="none" strike="noStrike" cap="none" dirty="0">
                <a:solidFill>
                  <a:srgbClr val="272525"/>
                </a:solidFill>
                <a:latin typeface="Inter"/>
                <a:ea typeface="Inter"/>
                <a:cs typeface="Inter"/>
                <a:sym typeface="Inter"/>
              </a:rPr>
              <a:t>"</a:t>
            </a:r>
            <a:endParaRPr sz="2200" b="0" i="0" u="none" strike="noStrike" cap="none" dirty="0">
              <a:solidFill>
                <a:srgbClr val="000000"/>
              </a:solidFill>
              <a:latin typeface="Arial"/>
              <a:ea typeface="Arial"/>
              <a:cs typeface="Arial"/>
              <a:sym typeface="Arial"/>
            </a:endParaRPr>
          </a:p>
        </p:txBody>
      </p:sp>
      <p:sp>
        <p:nvSpPr>
          <p:cNvPr id="263" name="Google Shape;263;p6"/>
          <p:cNvSpPr/>
          <p:nvPr/>
        </p:nvSpPr>
        <p:spPr>
          <a:xfrm>
            <a:off x="5810012" y="6009918"/>
            <a:ext cx="7787997" cy="358854"/>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272525"/>
              </a:buClr>
              <a:buSzPts val="1750"/>
              <a:buFont typeface="Inter"/>
              <a:buNone/>
            </a:pPr>
            <a:r>
              <a:rPr lang="en-US" sz="1750" b="0" i="0" u="none" strike="noStrike" cap="none" dirty="0" err="1">
                <a:solidFill>
                  <a:srgbClr val="272525"/>
                </a:solidFill>
                <a:latin typeface="Inter"/>
                <a:ea typeface="Inter"/>
                <a:cs typeface="Inter"/>
                <a:sym typeface="Inter"/>
              </a:rPr>
              <a:t>Κάθε</a:t>
            </a:r>
            <a:r>
              <a:rPr lang="en-US" sz="1750" b="0" i="0" u="none" strike="noStrike" cap="none" dirty="0">
                <a:solidFill>
                  <a:srgbClr val="272525"/>
                </a:solidFill>
                <a:latin typeface="Inter"/>
                <a:ea typeface="Inter"/>
                <a:cs typeface="Inter"/>
                <a:sym typeface="Inter"/>
              </a:rPr>
              <a:t> </a:t>
            </a:r>
            <a:r>
              <a:rPr lang="en-US" sz="1750" b="0" i="0" u="none" strike="noStrike" cap="none" dirty="0" err="1">
                <a:solidFill>
                  <a:srgbClr val="272525"/>
                </a:solidFill>
                <a:latin typeface="Inter"/>
                <a:ea typeface="Inter"/>
                <a:cs typeface="Inter"/>
                <a:sym typeface="Inter"/>
              </a:rPr>
              <a:t>σχεδι</a:t>
            </a:r>
            <a:r>
              <a:rPr lang="en-US" sz="1750" b="0" i="0" u="none" strike="noStrike" cap="none" dirty="0">
                <a:solidFill>
                  <a:srgbClr val="272525"/>
                </a:solidFill>
                <a:latin typeface="Inter"/>
                <a:ea typeface="Inter"/>
                <a:cs typeface="Inter"/>
                <a:sym typeface="Inter"/>
              </a:rPr>
              <a:t>αστική επιλογή αλλάζει σχέσεις και ροές</a:t>
            </a:r>
            <a:endParaRPr sz="1750" b="0" i="0" u="none" strike="noStrike" cap="none" dirty="0">
              <a:solidFill>
                <a:srgbClr val="000000"/>
              </a:solidFill>
              <a:latin typeface="Arial"/>
              <a:ea typeface="Arial"/>
              <a:cs typeface="Arial"/>
              <a:sym typeface="Arial"/>
            </a:endParaRPr>
          </a:p>
        </p:txBody>
      </p:sp>
      <p:sp>
        <p:nvSpPr>
          <p:cNvPr id="264" name="Google Shape;264;p6"/>
          <p:cNvSpPr/>
          <p:nvPr/>
        </p:nvSpPr>
        <p:spPr>
          <a:xfrm>
            <a:off x="785098" y="7313295"/>
            <a:ext cx="13060204" cy="358854"/>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Ένα προϊόν δεν είναι μόνο αντικείμενο - είναι </a:t>
            </a:r>
            <a:r>
              <a:rPr lang="en-US" sz="1750" b="0" i="0" u="none" strike="noStrike" cap="none">
                <a:solidFill>
                  <a:srgbClr val="4950BC"/>
                </a:solidFill>
                <a:latin typeface="Inter"/>
                <a:ea typeface="Inter"/>
                <a:cs typeface="Inter"/>
                <a:sym typeface="Inter"/>
              </a:rPr>
              <a:t>πράξη οικολογικής συμμετοχής</a:t>
            </a:r>
            <a:r>
              <a:rPr lang="en-US" sz="1750" b="0" i="0" u="none" strike="noStrike" cap="none">
                <a:solidFill>
                  <a:srgbClr val="272525"/>
                </a:solidFill>
                <a:latin typeface="Inter"/>
                <a:ea typeface="Inter"/>
                <a:cs typeface="Inter"/>
                <a:sym typeface="Inter"/>
              </a:rPr>
              <a:t>.</a:t>
            </a:r>
            <a:endParaRPr sz="175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7"/>
          <p:cNvSpPr/>
          <p:nvPr/>
        </p:nvSpPr>
        <p:spPr>
          <a:xfrm>
            <a:off x="793813" y="965950"/>
            <a:ext cx="12992400" cy="716400"/>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000000"/>
              </a:buClr>
              <a:buSzPts val="4450"/>
              <a:buFont typeface="Inter"/>
              <a:buNone/>
            </a:pPr>
            <a:r>
              <a:rPr lang="en-US" sz="4450" b="1" i="0" u="none" strike="noStrike" cap="none">
                <a:solidFill>
                  <a:srgbClr val="000000"/>
                </a:solidFill>
                <a:latin typeface="Inter"/>
                <a:ea typeface="Inter"/>
                <a:cs typeface="Inter"/>
                <a:sym typeface="Inter"/>
              </a:rPr>
              <a:t>🧩 Mini Exercise: </a:t>
            </a:r>
            <a:r>
              <a:rPr lang="en-US" sz="3850" b="1" i="0" u="none" strike="noStrike" cap="none">
                <a:solidFill>
                  <a:schemeClr val="dk1"/>
                </a:solidFill>
                <a:latin typeface="Inter"/>
                <a:ea typeface="Inter"/>
                <a:cs typeface="Inter"/>
                <a:sym typeface="Inter"/>
              </a:rPr>
              <a:t>Αναγνώριση Συστήματος</a:t>
            </a:r>
            <a:endParaRPr sz="3850" b="0" i="0" u="none" strike="noStrike" cap="none">
              <a:solidFill>
                <a:schemeClr val="dk1"/>
              </a:solidFill>
              <a:latin typeface="Arial"/>
              <a:ea typeface="Arial"/>
              <a:cs typeface="Arial"/>
              <a:sym typeface="Arial"/>
            </a:endParaRPr>
          </a:p>
          <a:p>
            <a:pPr marL="0" marR="0" lvl="0" indent="0" algn="l" rtl="0">
              <a:lnSpc>
                <a:spcPct val="124719"/>
              </a:lnSpc>
              <a:spcBef>
                <a:spcPts val="0"/>
              </a:spcBef>
              <a:spcAft>
                <a:spcPts val="0"/>
              </a:spcAft>
              <a:buClr>
                <a:srgbClr val="000000"/>
              </a:buClr>
              <a:buSzPts val="4450"/>
              <a:buFont typeface="Inter"/>
              <a:buNone/>
            </a:pPr>
            <a:r>
              <a:rPr lang="en-US" sz="4450" b="1" i="0" u="none" strike="noStrike" cap="none">
                <a:solidFill>
                  <a:srgbClr val="000000"/>
                </a:solidFill>
                <a:latin typeface="Inter"/>
                <a:ea typeface="Inter"/>
                <a:cs typeface="Inter"/>
                <a:sym typeface="Inter"/>
              </a:rPr>
              <a:t> </a:t>
            </a:r>
            <a:endParaRPr sz="4450" b="0" i="0" u="none" strike="noStrike" cap="none">
              <a:solidFill>
                <a:srgbClr val="000000"/>
              </a:solidFill>
              <a:latin typeface="Arial"/>
              <a:ea typeface="Arial"/>
              <a:cs typeface="Arial"/>
              <a:sym typeface="Arial"/>
            </a:endParaRPr>
          </a:p>
        </p:txBody>
      </p:sp>
      <p:sp>
        <p:nvSpPr>
          <p:cNvPr id="271" name="Google Shape;271;p7"/>
          <p:cNvSpPr/>
          <p:nvPr/>
        </p:nvSpPr>
        <p:spPr>
          <a:xfrm>
            <a:off x="793790" y="3269813"/>
            <a:ext cx="4196358" cy="2757726"/>
          </a:xfrm>
          <a:prstGeom prst="roundRect">
            <a:avLst>
              <a:gd name="adj" fmla="val 5305"/>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7"/>
          <p:cNvSpPr/>
          <p:nvPr/>
        </p:nvSpPr>
        <p:spPr>
          <a:xfrm>
            <a:off x="793790" y="3239333"/>
            <a:ext cx="4196358" cy="121920"/>
          </a:xfrm>
          <a:prstGeom prst="roundRect">
            <a:avLst>
              <a:gd name="adj" fmla="val 78139"/>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7"/>
          <p:cNvSpPr/>
          <p:nvPr/>
        </p:nvSpPr>
        <p:spPr>
          <a:xfrm>
            <a:off x="2551688" y="2929652"/>
            <a:ext cx="680442" cy="680442"/>
          </a:xfrm>
          <a:prstGeom prst="roundRect">
            <a:avLst>
              <a:gd name="adj" fmla="val 134383"/>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7"/>
          <p:cNvSpPr/>
          <p:nvPr/>
        </p:nvSpPr>
        <p:spPr>
          <a:xfrm>
            <a:off x="2755761" y="3099792"/>
            <a:ext cx="272177" cy="340162"/>
          </a:xfrm>
          <a:prstGeom prst="rect">
            <a:avLst/>
          </a:prstGeom>
          <a:noFill/>
          <a:ln>
            <a:noFill/>
          </a:ln>
        </p:spPr>
        <p:txBody>
          <a:bodyPr spcFirstLastPara="1" wrap="square" lIns="0" tIns="0" rIns="0" bIns="0" anchor="t" anchorCtr="0">
            <a:noAutofit/>
          </a:bodyPr>
          <a:lstStyle/>
          <a:p>
            <a:pPr marL="0" marR="0" lvl="0" indent="0" algn="l" rtl="0">
              <a:lnSpc>
                <a:spcPct val="161904"/>
              </a:lnSpc>
              <a:spcBef>
                <a:spcPts val="0"/>
              </a:spcBef>
              <a:spcAft>
                <a:spcPts val="0"/>
              </a:spcAft>
              <a:buClr>
                <a:srgbClr val="FFFFFF"/>
              </a:buClr>
              <a:buSzPts val="2100"/>
              <a:buFont typeface="Inter"/>
              <a:buNone/>
            </a:pPr>
            <a:r>
              <a:rPr lang="en-US" sz="2100" b="1" i="0" u="none" strike="noStrike" cap="none">
                <a:solidFill>
                  <a:srgbClr val="FFFFFF"/>
                </a:solidFill>
                <a:latin typeface="Inter"/>
                <a:ea typeface="Inter"/>
                <a:cs typeface="Inter"/>
                <a:sym typeface="Inter"/>
              </a:rPr>
              <a:t>1</a:t>
            </a:r>
            <a:endParaRPr sz="2100" b="0" i="0" u="none" strike="noStrike" cap="none">
              <a:solidFill>
                <a:srgbClr val="000000"/>
              </a:solidFill>
              <a:latin typeface="Arial"/>
              <a:ea typeface="Arial"/>
              <a:cs typeface="Arial"/>
              <a:sym typeface="Arial"/>
            </a:endParaRPr>
          </a:p>
        </p:txBody>
      </p:sp>
      <p:sp>
        <p:nvSpPr>
          <p:cNvPr id="275" name="Google Shape;275;p7"/>
          <p:cNvSpPr/>
          <p:nvPr/>
        </p:nvSpPr>
        <p:spPr>
          <a:xfrm>
            <a:off x="1051084" y="3836789"/>
            <a:ext cx="3681770" cy="70866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Επιλέξτε ένα καθημερινό αντικείμενο</a:t>
            </a:r>
            <a:endParaRPr sz="2200" b="0" i="0" u="none" strike="noStrike" cap="none">
              <a:solidFill>
                <a:srgbClr val="000000"/>
              </a:solidFill>
              <a:latin typeface="Arial"/>
              <a:ea typeface="Arial"/>
              <a:cs typeface="Arial"/>
              <a:sym typeface="Arial"/>
            </a:endParaRPr>
          </a:p>
        </p:txBody>
      </p:sp>
      <p:sp>
        <p:nvSpPr>
          <p:cNvPr id="276" name="Google Shape;276;p7"/>
          <p:cNvSpPr/>
          <p:nvPr/>
        </p:nvSpPr>
        <p:spPr>
          <a:xfrm>
            <a:off x="1051084" y="4681538"/>
            <a:ext cx="3681770" cy="1088708"/>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Οποιοδήποτε αντικείμενο γύρω σας ή κάτι που χρησιμοποιείτε καθημερινά.</a:t>
            </a:r>
            <a:endParaRPr sz="1750" b="0" i="0" u="none" strike="noStrike" cap="none">
              <a:solidFill>
                <a:srgbClr val="000000"/>
              </a:solidFill>
              <a:latin typeface="Arial"/>
              <a:ea typeface="Arial"/>
              <a:cs typeface="Arial"/>
              <a:sym typeface="Arial"/>
            </a:endParaRPr>
          </a:p>
        </p:txBody>
      </p:sp>
      <p:sp>
        <p:nvSpPr>
          <p:cNvPr id="277" name="Google Shape;277;p7"/>
          <p:cNvSpPr/>
          <p:nvPr/>
        </p:nvSpPr>
        <p:spPr>
          <a:xfrm>
            <a:off x="5216962" y="3269813"/>
            <a:ext cx="4196358" cy="2757726"/>
          </a:xfrm>
          <a:prstGeom prst="roundRect">
            <a:avLst>
              <a:gd name="adj" fmla="val 5305"/>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7"/>
          <p:cNvSpPr/>
          <p:nvPr/>
        </p:nvSpPr>
        <p:spPr>
          <a:xfrm>
            <a:off x="5216962" y="3239333"/>
            <a:ext cx="4196358" cy="121920"/>
          </a:xfrm>
          <a:prstGeom prst="roundRect">
            <a:avLst>
              <a:gd name="adj" fmla="val 78139"/>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7"/>
          <p:cNvSpPr/>
          <p:nvPr/>
        </p:nvSpPr>
        <p:spPr>
          <a:xfrm>
            <a:off x="6974860" y="2929652"/>
            <a:ext cx="680442" cy="680442"/>
          </a:xfrm>
          <a:prstGeom prst="roundRect">
            <a:avLst>
              <a:gd name="adj" fmla="val 134383"/>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7"/>
          <p:cNvSpPr/>
          <p:nvPr/>
        </p:nvSpPr>
        <p:spPr>
          <a:xfrm>
            <a:off x="7178933" y="3099792"/>
            <a:ext cx="272177" cy="340162"/>
          </a:xfrm>
          <a:prstGeom prst="rect">
            <a:avLst/>
          </a:prstGeom>
          <a:noFill/>
          <a:ln>
            <a:noFill/>
          </a:ln>
        </p:spPr>
        <p:txBody>
          <a:bodyPr spcFirstLastPara="1" wrap="square" lIns="0" tIns="0" rIns="0" bIns="0" anchor="t" anchorCtr="0">
            <a:noAutofit/>
          </a:bodyPr>
          <a:lstStyle/>
          <a:p>
            <a:pPr marL="0" marR="0" lvl="0" indent="0" algn="l" rtl="0">
              <a:lnSpc>
                <a:spcPct val="161904"/>
              </a:lnSpc>
              <a:spcBef>
                <a:spcPts val="0"/>
              </a:spcBef>
              <a:spcAft>
                <a:spcPts val="0"/>
              </a:spcAft>
              <a:buClr>
                <a:srgbClr val="FFFFFF"/>
              </a:buClr>
              <a:buSzPts val="2100"/>
              <a:buFont typeface="Inter"/>
              <a:buNone/>
            </a:pPr>
            <a:r>
              <a:rPr lang="en-US" sz="2100" b="1" i="0" u="none" strike="noStrike" cap="none">
                <a:solidFill>
                  <a:srgbClr val="FFFFFF"/>
                </a:solidFill>
                <a:latin typeface="Inter"/>
                <a:ea typeface="Inter"/>
                <a:cs typeface="Inter"/>
                <a:sym typeface="Inter"/>
              </a:rPr>
              <a:t>2</a:t>
            </a:r>
            <a:endParaRPr sz="2100" b="0" i="0" u="none" strike="noStrike" cap="none">
              <a:solidFill>
                <a:srgbClr val="000000"/>
              </a:solidFill>
              <a:latin typeface="Arial"/>
              <a:ea typeface="Arial"/>
              <a:cs typeface="Arial"/>
              <a:sym typeface="Arial"/>
            </a:endParaRPr>
          </a:p>
        </p:txBody>
      </p:sp>
      <p:sp>
        <p:nvSpPr>
          <p:cNvPr id="281" name="Google Shape;281;p7"/>
          <p:cNvSpPr/>
          <p:nvPr/>
        </p:nvSpPr>
        <p:spPr>
          <a:xfrm>
            <a:off x="5474256" y="3836789"/>
            <a:ext cx="3681770" cy="70866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Εντοπίστε τα μέρη του συστήματος</a:t>
            </a:r>
            <a:endParaRPr sz="2200" b="0" i="0" u="none" strike="noStrike" cap="none">
              <a:solidFill>
                <a:srgbClr val="000000"/>
              </a:solidFill>
              <a:latin typeface="Arial"/>
              <a:ea typeface="Arial"/>
              <a:cs typeface="Arial"/>
              <a:sym typeface="Arial"/>
            </a:endParaRPr>
          </a:p>
        </p:txBody>
      </p:sp>
      <p:sp>
        <p:nvSpPr>
          <p:cNvPr id="282" name="Google Shape;282;p7"/>
          <p:cNvSpPr/>
          <p:nvPr/>
        </p:nvSpPr>
        <p:spPr>
          <a:xfrm>
            <a:off x="5474256" y="4681538"/>
            <a:ext cx="3681770" cy="725805"/>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Ποιες ροές το καθιστούν δυνατό; Ενέργεια, υλικά, εργασία;</a:t>
            </a:r>
            <a:endParaRPr sz="1750" b="0" i="0" u="none" strike="noStrike" cap="none">
              <a:solidFill>
                <a:srgbClr val="000000"/>
              </a:solidFill>
              <a:latin typeface="Arial"/>
              <a:ea typeface="Arial"/>
              <a:cs typeface="Arial"/>
              <a:sym typeface="Arial"/>
            </a:endParaRPr>
          </a:p>
        </p:txBody>
      </p:sp>
      <p:sp>
        <p:nvSpPr>
          <p:cNvPr id="283" name="Google Shape;283;p7"/>
          <p:cNvSpPr/>
          <p:nvPr/>
        </p:nvSpPr>
        <p:spPr>
          <a:xfrm>
            <a:off x="9640133" y="3269813"/>
            <a:ext cx="4196358" cy="2757726"/>
          </a:xfrm>
          <a:prstGeom prst="roundRect">
            <a:avLst>
              <a:gd name="adj" fmla="val 5305"/>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p7"/>
          <p:cNvSpPr/>
          <p:nvPr/>
        </p:nvSpPr>
        <p:spPr>
          <a:xfrm>
            <a:off x="9640133" y="3239333"/>
            <a:ext cx="4196358" cy="121920"/>
          </a:xfrm>
          <a:prstGeom prst="roundRect">
            <a:avLst>
              <a:gd name="adj" fmla="val 78139"/>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7"/>
          <p:cNvSpPr/>
          <p:nvPr/>
        </p:nvSpPr>
        <p:spPr>
          <a:xfrm>
            <a:off x="11398032" y="2929652"/>
            <a:ext cx="680442" cy="680442"/>
          </a:xfrm>
          <a:prstGeom prst="roundRect">
            <a:avLst>
              <a:gd name="adj" fmla="val 134383"/>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p7"/>
          <p:cNvSpPr/>
          <p:nvPr/>
        </p:nvSpPr>
        <p:spPr>
          <a:xfrm>
            <a:off x="11602105" y="3099792"/>
            <a:ext cx="272177" cy="340162"/>
          </a:xfrm>
          <a:prstGeom prst="rect">
            <a:avLst/>
          </a:prstGeom>
          <a:noFill/>
          <a:ln>
            <a:noFill/>
          </a:ln>
        </p:spPr>
        <p:txBody>
          <a:bodyPr spcFirstLastPara="1" wrap="square" lIns="0" tIns="0" rIns="0" bIns="0" anchor="t" anchorCtr="0">
            <a:noAutofit/>
          </a:bodyPr>
          <a:lstStyle/>
          <a:p>
            <a:pPr marL="0" marR="0" lvl="0" indent="0" algn="l" rtl="0">
              <a:lnSpc>
                <a:spcPct val="161904"/>
              </a:lnSpc>
              <a:spcBef>
                <a:spcPts val="0"/>
              </a:spcBef>
              <a:spcAft>
                <a:spcPts val="0"/>
              </a:spcAft>
              <a:buClr>
                <a:srgbClr val="FFFFFF"/>
              </a:buClr>
              <a:buSzPts val="2100"/>
              <a:buFont typeface="Inter"/>
              <a:buNone/>
            </a:pPr>
            <a:r>
              <a:rPr lang="en-US" sz="2100" b="1" i="0" u="none" strike="noStrike" cap="none">
                <a:solidFill>
                  <a:srgbClr val="FFFFFF"/>
                </a:solidFill>
                <a:latin typeface="Inter"/>
                <a:ea typeface="Inter"/>
                <a:cs typeface="Inter"/>
                <a:sym typeface="Inter"/>
              </a:rPr>
              <a:t>3</a:t>
            </a:r>
            <a:endParaRPr sz="2100" b="0" i="0" u="none" strike="noStrike" cap="none">
              <a:solidFill>
                <a:srgbClr val="000000"/>
              </a:solidFill>
              <a:latin typeface="Arial"/>
              <a:ea typeface="Arial"/>
              <a:cs typeface="Arial"/>
              <a:sym typeface="Arial"/>
            </a:endParaRPr>
          </a:p>
        </p:txBody>
      </p:sp>
      <p:sp>
        <p:nvSpPr>
          <p:cNvPr id="287" name="Google Shape;287;p7"/>
          <p:cNvSpPr/>
          <p:nvPr/>
        </p:nvSpPr>
        <p:spPr>
          <a:xfrm>
            <a:off x="9897425" y="3836817"/>
            <a:ext cx="2841600" cy="8448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Βρείτε τις αλληλεπιδράσεις</a:t>
            </a:r>
            <a:endParaRPr sz="2200" b="0" i="0" u="none" strike="noStrike" cap="none">
              <a:solidFill>
                <a:srgbClr val="000000"/>
              </a:solidFill>
              <a:latin typeface="Arial"/>
              <a:ea typeface="Arial"/>
              <a:cs typeface="Arial"/>
              <a:sym typeface="Arial"/>
            </a:endParaRPr>
          </a:p>
        </p:txBody>
      </p:sp>
      <p:sp>
        <p:nvSpPr>
          <p:cNvPr id="288" name="Google Shape;288;p7"/>
          <p:cNvSpPr/>
          <p:nvPr/>
        </p:nvSpPr>
        <p:spPr>
          <a:xfrm>
            <a:off x="9897427" y="4716132"/>
            <a:ext cx="3681900" cy="725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Πώς επηρεάζει και επηρεάζεται από το περιβάλλον του;</a:t>
            </a:r>
            <a:endParaRPr sz="1750" b="0" i="0" u="none" strike="noStrike" cap="none">
              <a:solidFill>
                <a:srgbClr val="000000"/>
              </a:solidFill>
              <a:latin typeface="Arial"/>
              <a:ea typeface="Arial"/>
              <a:cs typeface="Arial"/>
              <a:sym typeface="Arial"/>
            </a:endParaRPr>
          </a:p>
        </p:txBody>
      </p:sp>
      <p:sp>
        <p:nvSpPr>
          <p:cNvPr id="289" name="Google Shape;289;p7"/>
          <p:cNvSpPr/>
          <p:nvPr/>
        </p:nvSpPr>
        <p:spPr>
          <a:xfrm>
            <a:off x="793790" y="6282690"/>
            <a:ext cx="1304282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000000"/>
              </a:buClr>
              <a:buSzPts val="1750"/>
              <a:buFont typeface="Arial"/>
              <a:buNone/>
            </a:pPr>
            <a:endParaRPr sz="1750" b="0" i="0" u="none" strike="noStrike" cap="none">
              <a:solidFill>
                <a:srgbClr val="000000"/>
              </a:solidFill>
              <a:latin typeface="Arial"/>
              <a:ea typeface="Arial"/>
              <a:cs typeface="Arial"/>
              <a:sym typeface="Arial"/>
            </a:endParaRPr>
          </a:p>
        </p:txBody>
      </p:sp>
      <p:sp>
        <p:nvSpPr>
          <p:cNvPr id="290" name="Google Shape;290;p7"/>
          <p:cNvSpPr/>
          <p:nvPr/>
        </p:nvSpPr>
        <p:spPr>
          <a:xfrm>
            <a:off x="793790" y="6900743"/>
            <a:ext cx="1304282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Το αντικείμενο σαν </a:t>
            </a:r>
            <a:r>
              <a:rPr lang="en-US" sz="1750" b="0" i="0" u="none" strike="noStrike" cap="none">
                <a:solidFill>
                  <a:srgbClr val="4950BC"/>
                </a:solidFill>
                <a:latin typeface="Inter"/>
                <a:ea typeface="Inter"/>
                <a:cs typeface="Inter"/>
                <a:sym typeface="Inter"/>
              </a:rPr>
              <a:t>"κόμβος σχέσεων"</a:t>
            </a:r>
            <a:r>
              <a:rPr lang="en-US" sz="1750" b="0" i="0" u="none" strike="noStrike" cap="none">
                <a:solidFill>
                  <a:srgbClr val="272525"/>
                </a:solidFill>
                <a:latin typeface="Inter"/>
                <a:ea typeface="Inter"/>
                <a:cs typeface="Inter"/>
                <a:sym typeface="Inter"/>
              </a:rPr>
              <a:t>.</a:t>
            </a:r>
            <a:endParaRPr sz="175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8"/>
          <p:cNvSpPr/>
          <p:nvPr/>
        </p:nvSpPr>
        <p:spPr>
          <a:xfrm>
            <a:off x="769620" y="606504"/>
            <a:ext cx="5817156" cy="687110"/>
          </a:xfrm>
          <a:prstGeom prst="rect">
            <a:avLst/>
          </a:prstGeom>
          <a:noFill/>
          <a:ln>
            <a:noFill/>
          </a:ln>
        </p:spPr>
        <p:txBody>
          <a:bodyPr spcFirstLastPara="1" wrap="square" lIns="0" tIns="0" rIns="0" bIns="0" anchor="t" anchorCtr="0">
            <a:noAutofit/>
          </a:bodyPr>
          <a:lstStyle/>
          <a:p>
            <a:pPr marL="0" marR="0" lvl="0" indent="0" algn="l" rtl="0">
              <a:lnSpc>
                <a:spcPct val="125581"/>
              </a:lnSpc>
              <a:spcBef>
                <a:spcPts val="0"/>
              </a:spcBef>
              <a:spcAft>
                <a:spcPts val="0"/>
              </a:spcAft>
              <a:buClr>
                <a:srgbClr val="000000"/>
              </a:buClr>
              <a:buSzPts val="4300"/>
              <a:buFont typeface="Inter"/>
              <a:buNone/>
            </a:pPr>
            <a:r>
              <a:rPr lang="en-US" sz="4300" b="1" i="0" u="none" strike="noStrike" cap="none">
                <a:solidFill>
                  <a:srgbClr val="000000"/>
                </a:solidFill>
                <a:latin typeface="Inter"/>
                <a:ea typeface="Inter"/>
                <a:cs typeface="Inter"/>
                <a:sym typeface="Inter"/>
              </a:rPr>
              <a:t>Τι είναι Βιωσιμότητα;</a:t>
            </a:r>
            <a:endParaRPr sz="4300" b="0" i="0" u="none" strike="noStrike" cap="none">
              <a:solidFill>
                <a:srgbClr val="000000"/>
              </a:solidFill>
              <a:latin typeface="Arial"/>
              <a:ea typeface="Arial"/>
              <a:cs typeface="Arial"/>
              <a:sym typeface="Arial"/>
            </a:endParaRPr>
          </a:p>
        </p:txBody>
      </p:sp>
      <p:sp>
        <p:nvSpPr>
          <p:cNvPr id="297" name="Google Shape;297;p8"/>
          <p:cNvSpPr/>
          <p:nvPr/>
        </p:nvSpPr>
        <p:spPr>
          <a:xfrm>
            <a:off x="769620" y="1821299"/>
            <a:ext cx="6141006" cy="703659"/>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272525"/>
              </a:buClr>
              <a:buSzPts val="1700"/>
              <a:buFont typeface="Inter"/>
              <a:buNone/>
            </a:pPr>
            <a:r>
              <a:rPr lang="en-US" sz="1700" b="0" i="0" u="none" strike="noStrike" cap="none">
                <a:solidFill>
                  <a:srgbClr val="272525"/>
                </a:solidFill>
                <a:latin typeface="Inter"/>
                <a:ea typeface="Inter"/>
                <a:cs typeface="Inter"/>
                <a:sym typeface="Inter"/>
              </a:rPr>
              <a:t>Η έννοια καθιερώθηκε επίσημα με την </a:t>
            </a:r>
            <a:r>
              <a:rPr lang="en-US" sz="1700" b="1" i="0" u="none" strike="noStrike" cap="none">
                <a:solidFill>
                  <a:srgbClr val="272525"/>
                </a:solidFill>
                <a:latin typeface="Inter"/>
                <a:ea typeface="Inter"/>
                <a:cs typeface="Inter"/>
                <a:sym typeface="Inter"/>
              </a:rPr>
              <a:t>Έκθεση Brundtland του ΟΗΕ (1987)</a:t>
            </a:r>
            <a:r>
              <a:rPr lang="en-US" sz="1700" b="0" i="0" u="none" strike="noStrike" cap="none">
                <a:solidFill>
                  <a:srgbClr val="272525"/>
                </a:solidFill>
                <a:latin typeface="Inter"/>
                <a:ea typeface="Inter"/>
                <a:cs typeface="Inter"/>
                <a:sym typeface="Inter"/>
              </a:rPr>
              <a:t>.</a:t>
            </a:r>
            <a:endParaRPr sz="1700" b="0" i="0" u="none" strike="noStrike" cap="none">
              <a:solidFill>
                <a:srgbClr val="000000"/>
              </a:solidFill>
              <a:latin typeface="Arial"/>
              <a:ea typeface="Arial"/>
              <a:cs typeface="Arial"/>
              <a:sym typeface="Arial"/>
            </a:endParaRPr>
          </a:p>
        </p:txBody>
      </p:sp>
      <p:sp>
        <p:nvSpPr>
          <p:cNvPr id="298" name="Google Shape;298;p8"/>
          <p:cNvSpPr/>
          <p:nvPr/>
        </p:nvSpPr>
        <p:spPr>
          <a:xfrm>
            <a:off x="769620" y="2722840"/>
            <a:ext cx="6141006" cy="351830"/>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000000"/>
              </a:buClr>
              <a:buSzPts val="1700"/>
              <a:buFont typeface="Arial"/>
              <a:buNone/>
            </a:pPr>
            <a:endParaRPr sz="1700" b="0" i="0" u="none" strike="noStrike" cap="none">
              <a:solidFill>
                <a:srgbClr val="000000"/>
              </a:solidFill>
              <a:latin typeface="Arial"/>
              <a:ea typeface="Arial"/>
              <a:cs typeface="Arial"/>
              <a:sym typeface="Arial"/>
            </a:endParaRPr>
          </a:p>
        </p:txBody>
      </p:sp>
      <p:sp>
        <p:nvSpPr>
          <p:cNvPr id="299" name="Google Shape;299;p8"/>
          <p:cNvSpPr/>
          <p:nvPr/>
        </p:nvSpPr>
        <p:spPr>
          <a:xfrm>
            <a:off x="769620" y="3272552"/>
            <a:ext cx="6141006" cy="1055489"/>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272525"/>
              </a:buClr>
              <a:buSzPts val="1700"/>
              <a:buFont typeface="Inter"/>
              <a:buNone/>
            </a:pPr>
            <a:r>
              <a:rPr lang="en-US" sz="1700" b="0" i="0" u="none" strike="noStrike" cap="none">
                <a:solidFill>
                  <a:srgbClr val="272525"/>
                </a:solidFill>
                <a:latin typeface="Inter"/>
                <a:ea typeface="Inter"/>
                <a:cs typeface="Inter"/>
                <a:sym typeface="Inter"/>
              </a:rPr>
              <a:t>"Να καλύπτουμε τις ανάγκες του παρόντος χωρίς να υπονομεύουμε τη δυνατότητα των μελλοντικών γενιών να καλύψουν τις δικές τους."</a:t>
            </a:r>
            <a:endParaRPr sz="1700" b="0" i="0" u="none" strike="noStrike" cap="none">
              <a:solidFill>
                <a:srgbClr val="000000"/>
              </a:solidFill>
              <a:latin typeface="Arial"/>
              <a:ea typeface="Arial"/>
              <a:cs typeface="Arial"/>
              <a:sym typeface="Arial"/>
            </a:endParaRPr>
          </a:p>
        </p:txBody>
      </p:sp>
      <p:sp>
        <p:nvSpPr>
          <p:cNvPr id="300" name="Google Shape;300;p8"/>
          <p:cNvSpPr/>
          <p:nvPr/>
        </p:nvSpPr>
        <p:spPr>
          <a:xfrm>
            <a:off x="769620" y="4525923"/>
            <a:ext cx="6141006" cy="351830"/>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000000"/>
              </a:buClr>
              <a:buSzPts val="1700"/>
              <a:buFont typeface="Arial"/>
              <a:buNone/>
            </a:pPr>
            <a:endParaRPr sz="1700" b="0" i="0" u="none" strike="noStrike" cap="none">
              <a:solidFill>
                <a:srgbClr val="000000"/>
              </a:solidFill>
              <a:latin typeface="Arial"/>
              <a:ea typeface="Arial"/>
              <a:cs typeface="Arial"/>
              <a:sym typeface="Arial"/>
            </a:endParaRPr>
          </a:p>
        </p:txBody>
      </p:sp>
      <p:sp>
        <p:nvSpPr>
          <p:cNvPr id="301" name="Google Shape;301;p8"/>
          <p:cNvSpPr/>
          <p:nvPr/>
        </p:nvSpPr>
        <p:spPr>
          <a:xfrm>
            <a:off x="769620" y="5075634"/>
            <a:ext cx="6141006" cy="351830"/>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000000"/>
              </a:buClr>
              <a:buSzPts val="1700"/>
              <a:buFont typeface="Arial"/>
              <a:buNone/>
            </a:pPr>
            <a:endParaRPr sz="1700" b="0" i="0" u="none" strike="noStrike" cap="none">
              <a:solidFill>
                <a:srgbClr val="000000"/>
              </a:solidFill>
              <a:latin typeface="Arial"/>
              <a:ea typeface="Arial"/>
              <a:cs typeface="Arial"/>
              <a:sym typeface="Arial"/>
            </a:endParaRPr>
          </a:p>
        </p:txBody>
      </p:sp>
      <p:sp>
        <p:nvSpPr>
          <p:cNvPr id="302" name="Google Shape;302;p8"/>
          <p:cNvSpPr/>
          <p:nvPr/>
        </p:nvSpPr>
        <p:spPr>
          <a:xfrm>
            <a:off x="769620" y="5625346"/>
            <a:ext cx="6141006" cy="703659"/>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272525"/>
              </a:buClr>
              <a:buSzPts val="1700"/>
              <a:buFont typeface="Inter"/>
              <a:buNone/>
            </a:pPr>
            <a:r>
              <a:rPr lang="en-US" sz="1700" b="0" i="0" u="none" strike="noStrike" cap="none">
                <a:solidFill>
                  <a:srgbClr val="272525"/>
                </a:solidFill>
                <a:latin typeface="Inter"/>
                <a:ea typeface="Inter"/>
                <a:cs typeface="Inter"/>
                <a:sym typeface="Inter"/>
              </a:rPr>
              <a:t>Η βιωσιμότητα είναι μια </a:t>
            </a:r>
            <a:r>
              <a:rPr lang="en-US" sz="1700" b="0" i="0" u="none" strike="noStrike" cap="none">
                <a:solidFill>
                  <a:srgbClr val="4950BC"/>
                </a:solidFill>
                <a:latin typeface="Inter"/>
                <a:ea typeface="Inter"/>
                <a:cs typeface="Inter"/>
                <a:sym typeface="Inter"/>
              </a:rPr>
              <a:t>διαρκής πράξη εξισορρόπησης</a:t>
            </a:r>
            <a:r>
              <a:rPr lang="en-US" sz="1700" b="0" i="0" u="none" strike="noStrike" cap="none">
                <a:solidFill>
                  <a:srgbClr val="272525"/>
                </a:solidFill>
                <a:latin typeface="Inter"/>
                <a:ea typeface="Inter"/>
                <a:cs typeface="Inter"/>
                <a:sym typeface="Inter"/>
              </a:rPr>
              <a:t> - όχι στατική συνθήκη.</a:t>
            </a:r>
            <a:endParaRPr sz="1700" b="0" i="0" u="none" strike="noStrike" cap="none">
              <a:solidFill>
                <a:srgbClr val="000000"/>
              </a:solidFill>
              <a:latin typeface="Arial"/>
              <a:ea typeface="Arial"/>
              <a:cs typeface="Arial"/>
              <a:sym typeface="Arial"/>
            </a:endParaRPr>
          </a:p>
        </p:txBody>
      </p:sp>
      <p:pic>
        <p:nvPicPr>
          <p:cNvPr id="303" name="Google Shape;303;p8" descr="preencoded.png"/>
          <p:cNvPicPr preferRelativeResize="0"/>
          <p:nvPr/>
        </p:nvPicPr>
        <p:blipFill rotWithShape="1">
          <a:blip r:embed="rId3">
            <a:alphaModFix/>
          </a:blip>
          <a:srcRect/>
          <a:stretch/>
        </p:blipFill>
        <p:spPr>
          <a:xfrm>
            <a:off x="7857075" y="1217075"/>
            <a:ext cx="5658276" cy="61587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g38a2def6c57_0_24"/>
          <p:cNvSpPr/>
          <p:nvPr/>
        </p:nvSpPr>
        <p:spPr>
          <a:xfrm>
            <a:off x="793790" y="1075015"/>
            <a:ext cx="8399400" cy="708900"/>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000000"/>
              </a:buClr>
              <a:buSzPts val="4450"/>
              <a:buFont typeface="Inter"/>
              <a:buNone/>
            </a:pPr>
            <a:r>
              <a:rPr lang="en-US" sz="4450" b="1" i="0" u="none" strike="noStrike" cap="none">
                <a:solidFill>
                  <a:srgbClr val="000000"/>
                </a:solidFill>
                <a:latin typeface="Inter"/>
                <a:ea typeface="Inter"/>
                <a:cs typeface="Inter"/>
                <a:sym typeface="Inter"/>
              </a:rPr>
              <a:t>Διαστάσεις της Βιωσιμότητας</a:t>
            </a:r>
            <a:endParaRPr sz="4450" b="0" i="0" u="none" strike="noStrike" cap="none">
              <a:solidFill>
                <a:srgbClr val="000000"/>
              </a:solidFill>
              <a:latin typeface="Arial"/>
              <a:ea typeface="Arial"/>
              <a:cs typeface="Arial"/>
              <a:sym typeface="Arial"/>
            </a:endParaRPr>
          </a:p>
        </p:txBody>
      </p:sp>
      <p:sp>
        <p:nvSpPr>
          <p:cNvPr id="310" name="Google Shape;310;g38a2def6c57_0_24"/>
          <p:cNvSpPr/>
          <p:nvPr/>
        </p:nvSpPr>
        <p:spPr>
          <a:xfrm>
            <a:off x="793790" y="2237423"/>
            <a:ext cx="13042800" cy="3630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Η βιώσιμη ανάπτυξη βασίζεται στην αρμονική συνύπαρξη τριών αλληλένδετων πυλώνων:</a:t>
            </a:r>
            <a:endParaRPr sz="1750" b="0" i="0" u="none" strike="noStrike" cap="none">
              <a:solidFill>
                <a:srgbClr val="000000"/>
              </a:solidFill>
              <a:latin typeface="Arial"/>
              <a:ea typeface="Arial"/>
              <a:cs typeface="Arial"/>
              <a:sym typeface="Arial"/>
            </a:endParaRPr>
          </a:p>
        </p:txBody>
      </p:sp>
      <p:sp>
        <p:nvSpPr>
          <p:cNvPr id="311" name="Google Shape;311;g38a2def6c57_0_24"/>
          <p:cNvSpPr/>
          <p:nvPr/>
        </p:nvSpPr>
        <p:spPr>
          <a:xfrm>
            <a:off x="793790" y="2855476"/>
            <a:ext cx="4196400" cy="3318300"/>
          </a:xfrm>
          <a:prstGeom prst="roundRect">
            <a:avLst>
              <a:gd name="adj" fmla="val 2871"/>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g38a2def6c57_0_24"/>
          <p:cNvSpPr/>
          <p:nvPr/>
        </p:nvSpPr>
        <p:spPr>
          <a:xfrm>
            <a:off x="1028224" y="3089910"/>
            <a:ext cx="680400" cy="680400"/>
          </a:xfrm>
          <a:prstGeom prst="roundRect">
            <a:avLst>
              <a:gd name="adj" fmla="val 13436980"/>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3" name="Google Shape;313;g38a2def6c57_0_24" descr="preencoded.png"/>
          <p:cNvPicPr preferRelativeResize="0"/>
          <p:nvPr/>
        </p:nvPicPr>
        <p:blipFill rotWithShape="1">
          <a:blip r:embed="rId3">
            <a:alphaModFix/>
          </a:blip>
          <a:srcRect/>
          <a:stretch/>
        </p:blipFill>
        <p:spPr>
          <a:xfrm>
            <a:off x="1215390" y="3238738"/>
            <a:ext cx="306110" cy="382667"/>
          </a:xfrm>
          <a:prstGeom prst="rect">
            <a:avLst/>
          </a:prstGeom>
          <a:noFill/>
          <a:ln>
            <a:noFill/>
          </a:ln>
        </p:spPr>
      </p:pic>
      <p:sp>
        <p:nvSpPr>
          <p:cNvPr id="314" name="Google Shape;314;g38a2def6c57_0_24"/>
          <p:cNvSpPr/>
          <p:nvPr/>
        </p:nvSpPr>
        <p:spPr>
          <a:xfrm>
            <a:off x="1028224" y="3997166"/>
            <a:ext cx="2835300" cy="3543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Περιβάλλον</a:t>
            </a:r>
            <a:endParaRPr sz="2200" b="0" i="0" u="none" strike="noStrike" cap="none">
              <a:solidFill>
                <a:srgbClr val="000000"/>
              </a:solidFill>
              <a:latin typeface="Arial"/>
              <a:ea typeface="Arial"/>
              <a:cs typeface="Arial"/>
              <a:sym typeface="Arial"/>
            </a:endParaRPr>
          </a:p>
        </p:txBody>
      </p:sp>
      <p:sp>
        <p:nvSpPr>
          <p:cNvPr id="315" name="Google Shape;315;g38a2def6c57_0_24"/>
          <p:cNvSpPr/>
          <p:nvPr/>
        </p:nvSpPr>
        <p:spPr>
          <a:xfrm>
            <a:off x="1028224" y="4487585"/>
            <a:ext cx="3727500" cy="1451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Προστασία οικοσυστημάτων &amp; φυσικών πόρων, διατήρηση της φέρουσας ικανότητας του πλανήτη.</a:t>
            </a:r>
            <a:endParaRPr sz="1750" b="0" i="0" u="none" strike="noStrike" cap="none">
              <a:solidFill>
                <a:srgbClr val="000000"/>
              </a:solidFill>
              <a:latin typeface="Arial"/>
              <a:ea typeface="Arial"/>
              <a:cs typeface="Arial"/>
              <a:sym typeface="Arial"/>
            </a:endParaRPr>
          </a:p>
        </p:txBody>
      </p:sp>
      <p:sp>
        <p:nvSpPr>
          <p:cNvPr id="316" name="Google Shape;316;g38a2def6c57_0_24"/>
          <p:cNvSpPr/>
          <p:nvPr/>
        </p:nvSpPr>
        <p:spPr>
          <a:xfrm>
            <a:off x="5216962" y="2855476"/>
            <a:ext cx="4196400" cy="3318300"/>
          </a:xfrm>
          <a:prstGeom prst="roundRect">
            <a:avLst>
              <a:gd name="adj" fmla="val 2871"/>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g38a2def6c57_0_24"/>
          <p:cNvSpPr/>
          <p:nvPr/>
        </p:nvSpPr>
        <p:spPr>
          <a:xfrm>
            <a:off x="5451396" y="3089910"/>
            <a:ext cx="680400" cy="680400"/>
          </a:xfrm>
          <a:prstGeom prst="roundRect">
            <a:avLst>
              <a:gd name="adj" fmla="val 13436980"/>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8" name="Google Shape;318;g38a2def6c57_0_24" descr="preencoded.png"/>
          <p:cNvPicPr preferRelativeResize="0"/>
          <p:nvPr/>
        </p:nvPicPr>
        <p:blipFill rotWithShape="1">
          <a:blip r:embed="rId4">
            <a:alphaModFix/>
          </a:blip>
          <a:srcRect/>
          <a:stretch/>
        </p:blipFill>
        <p:spPr>
          <a:xfrm>
            <a:off x="5638562" y="3238738"/>
            <a:ext cx="306110" cy="382667"/>
          </a:xfrm>
          <a:prstGeom prst="rect">
            <a:avLst/>
          </a:prstGeom>
          <a:noFill/>
          <a:ln>
            <a:noFill/>
          </a:ln>
        </p:spPr>
      </p:pic>
      <p:sp>
        <p:nvSpPr>
          <p:cNvPr id="319" name="Google Shape;319;g38a2def6c57_0_24"/>
          <p:cNvSpPr/>
          <p:nvPr/>
        </p:nvSpPr>
        <p:spPr>
          <a:xfrm>
            <a:off x="5451396" y="3997166"/>
            <a:ext cx="2835300" cy="3543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Κοινωνία</a:t>
            </a:r>
            <a:endParaRPr sz="2200" b="0" i="0" u="none" strike="noStrike" cap="none">
              <a:solidFill>
                <a:srgbClr val="000000"/>
              </a:solidFill>
              <a:latin typeface="Arial"/>
              <a:ea typeface="Arial"/>
              <a:cs typeface="Arial"/>
              <a:sym typeface="Arial"/>
            </a:endParaRPr>
          </a:p>
        </p:txBody>
      </p:sp>
      <p:sp>
        <p:nvSpPr>
          <p:cNvPr id="320" name="Google Shape;320;g38a2def6c57_0_24"/>
          <p:cNvSpPr/>
          <p:nvPr/>
        </p:nvSpPr>
        <p:spPr>
          <a:xfrm>
            <a:off x="5451396" y="4487585"/>
            <a:ext cx="3727500" cy="1088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Ευημερία ανθρώπων, δίκαιη κατανομή πόρων &amp; διαγενεακή δικαιοσύνη.</a:t>
            </a:r>
            <a:endParaRPr sz="1750" b="0" i="0" u="none" strike="noStrike" cap="none">
              <a:solidFill>
                <a:srgbClr val="000000"/>
              </a:solidFill>
              <a:latin typeface="Arial"/>
              <a:ea typeface="Arial"/>
              <a:cs typeface="Arial"/>
              <a:sym typeface="Arial"/>
            </a:endParaRPr>
          </a:p>
        </p:txBody>
      </p:sp>
      <p:sp>
        <p:nvSpPr>
          <p:cNvPr id="321" name="Google Shape;321;g38a2def6c57_0_24"/>
          <p:cNvSpPr/>
          <p:nvPr/>
        </p:nvSpPr>
        <p:spPr>
          <a:xfrm>
            <a:off x="9640133" y="2855476"/>
            <a:ext cx="4196400" cy="3318300"/>
          </a:xfrm>
          <a:prstGeom prst="roundRect">
            <a:avLst>
              <a:gd name="adj" fmla="val 2871"/>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g38a2def6c57_0_24"/>
          <p:cNvSpPr/>
          <p:nvPr/>
        </p:nvSpPr>
        <p:spPr>
          <a:xfrm>
            <a:off x="9874568" y="3089910"/>
            <a:ext cx="680400" cy="680400"/>
          </a:xfrm>
          <a:prstGeom prst="roundRect">
            <a:avLst>
              <a:gd name="adj" fmla="val 13436980"/>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3" name="Google Shape;323;g38a2def6c57_0_24" descr="preencoded.png"/>
          <p:cNvPicPr preferRelativeResize="0"/>
          <p:nvPr/>
        </p:nvPicPr>
        <p:blipFill rotWithShape="1">
          <a:blip r:embed="rId5">
            <a:alphaModFix/>
          </a:blip>
          <a:srcRect/>
          <a:stretch/>
        </p:blipFill>
        <p:spPr>
          <a:xfrm>
            <a:off x="10061734" y="3238738"/>
            <a:ext cx="306110" cy="382667"/>
          </a:xfrm>
          <a:prstGeom prst="rect">
            <a:avLst/>
          </a:prstGeom>
          <a:noFill/>
          <a:ln>
            <a:noFill/>
          </a:ln>
        </p:spPr>
      </p:pic>
      <p:sp>
        <p:nvSpPr>
          <p:cNvPr id="324" name="Google Shape;324;g38a2def6c57_0_24"/>
          <p:cNvSpPr/>
          <p:nvPr/>
        </p:nvSpPr>
        <p:spPr>
          <a:xfrm>
            <a:off x="9874568" y="3997166"/>
            <a:ext cx="2835300" cy="3543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Οικονομία</a:t>
            </a:r>
            <a:endParaRPr sz="2200" b="0" i="0" u="none" strike="noStrike" cap="none">
              <a:solidFill>
                <a:srgbClr val="000000"/>
              </a:solidFill>
              <a:latin typeface="Arial"/>
              <a:ea typeface="Arial"/>
              <a:cs typeface="Arial"/>
              <a:sym typeface="Arial"/>
            </a:endParaRPr>
          </a:p>
        </p:txBody>
      </p:sp>
      <p:sp>
        <p:nvSpPr>
          <p:cNvPr id="325" name="Google Shape;325;g38a2def6c57_0_24"/>
          <p:cNvSpPr/>
          <p:nvPr/>
        </p:nvSpPr>
        <p:spPr>
          <a:xfrm>
            <a:off x="9874568" y="4487585"/>
            <a:ext cx="3727500" cy="1088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Μακροπρόθεσμη βιωσιμότητα παραγωγής/κατανάλωσης χωρίς εξάντληση πόρων.</a:t>
            </a:r>
            <a:endParaRPr sz="1750" b="0" i="0" u="none" strike="noStrike" cap="none">
              <a:solidFill>
                <a:srgbClr val="000000"/>
              </a:solidFill>
              <a:latin typeface="Arial"/>
              <a:ea typeface="Arial"/>
              <a:cs typeface="Arial"/>
              <a:sym typeface="Arial"/>
            </a:endParaRPr>
          </a:p>
        </p:txBody>
      </p:sp>
      <p:sp>
        <p:nvSpPr>
          <p:cNvPr id="326" name="Google Shape;326;g38a2def6c57_0_24"/>
          <p:cNvSpPr/>
          <p:nvPr/>
        </p:nvSpPr>
        <p:spPr>
          <a:xfrm>
            <a:off x="793790" y="6428780"/>
            <a:ext cx="13042800" cy="725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Η βιώσιμη ανάπτυξη επιτυγχάνεται μόνο συνδυάζοντας αρμονικά και τους τρεις αυτούς πυλώνες, αναγνωρίζοντας την αλληλεξάρτησή τους.</a:t>
            </a:r>
            <a:endParaRPr sz="175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9"/>
          <p:cNvSpPr/>
          <p:nvPr/>
        </p:nvSpPr>
        <p:spPr>
          <a:xfrm>
            <a:off x="727234" y="597813"/>
            <a:ext cx="6118146" cy="649248"/>
          </a:xfrm>
          <a:prstGeom prst="rect">
            <a:avLst/>
          </a:prstGeom>
          <a:noFill/>
          <a:ln>
            <a:noFill/>
          </a:ln>
        </p:spPr>
        <p:txBody>
          <a:bodyPr spcFirstLastPara="1" wrap="square" lIns="0" tIns="0" rIns="0" bIns="0" anchor="t" anchorCtr="0">
            <a:noAutofit/>
          </a:bodyPr>
          <a:lstStyle/>
          <a:p>
            <a:pPr marL="0" marR="0" lvl="0" indent="0" algn="l" rtl="0">
              <a:lnSpc>
                <a:spcPct val="125925"/>
              </a:lnSpc>
              <a:spcBef>
                <a:spcPts val="0"/>
              </a:spcBef>
              <a:spcAft>
                <a:spcPts val="0"/>
              </a:spcAft>
              <a:buClr>
                <a:srgbClr val="000000"/>
              </a:buClr>
              <a:buSzPts val="4050"/>
              <a:buFont typeface="Inter"/>
              <a:buNone/>
            </a:pPr>
            <a:r>
              <a:rPr lang="en-US" sz="4050" b="1" i="0" u="none" strike="noStrike" cap="none" dirty="0">
                <a:solidFill>
                  <a:srgbClr val="000000"/>
                </a:solidFill>
                <a:latin typeface="Inter"/>
                <a:ea typeface="Inter"/>
                <a:cs typeface="Inter"/>
                <a:sym typeface="Inter"/>
              </a:rPr>
              <a:t>Τα </a:t>
            </a:r>
            <a:r>
              <a:rPr lang="en-US" sz="4050" b="1" i="0" u="none" strike="noStrike" cap="none" dirty="0" err="1">
                <a:solidFill>
                  <a:srgbClr val="000000"/>
                </a:solidFill>
                <a:latin typeface="Inter"/>
                <a:ea typeface="Inter"/>
                <a:cs typeface="Inter"/>
                <a:sym typeface="Inter"/>
              </a:rPr>
              <a:t>Όρι</a:t>
            </a:r>
            <a:r>
              <a:rPr lang="en-US" sz="4050" b="1" i="0" u="none" strike="noStrike" cap="none" dirty="0">
                <a:solidFill>
                  <a:srgbClr val="000000"/>
                </a:solidFill>
                <a:latin typeface="Inter"/>
                <a:ea typeface="Inter"/>
                <a:cs typeface="Inter"/>
                <a:sym typeface="Inter"/>
              </a:rPr>
              <a:t>α της Ανάπτυξης</a:t>
            </a:r>
            <a:endParaRPr sz="4050" b="0" i="0" u="none" strike="noStrike" cap="none" dirty="0">
              <a:solidFill>
                <a:srgbClr val="000000"/>
              </a:solidFill>
              <a:latin typeface="Arial"/>
              <a:ea typeface="Arial"/>
              <a:cs typeface="Arial"/>
              <a:sym typeface="Arial"/>
            </a:endParaRPr>
          </a:p>
        </p:txBody>
      </p:sp>
      <p:sp>
        <p:nvSpPr>
          <p:cNvPr id="333" name="Google Shape;333;p9"/>
          <p:cNvSpPr/>
          <p:nvPr/>
        </p:nvSpPr>
        <p:spPr>
          <a:xfrm>
            <a:off x="727234" y="1558647"/>
            <a:ext cx="2913578" cy="324564"/>
          </a:xfrm>
          <a:prstGeom prst="rect">
            <a:avLst/>
          </a:prstGeom>
          <a:noFill/>
          <a:ln>
            <a:noFill/>
          </a:ln>
        </p:spPr>
        <p:txBody>
          <a:bodyPr spcFirstLastPara="1" wrap="square" lIns="0" tIns="0" rIns="0" bIns="0" anchor="t" anchorCtr="0">
            <a:noAutofit/>
          </a:bodyPr>
          <a:lstStyle/>
          <a:p>
            <a:pPr marL="0" marR="0" lvl="0" indent="0" algn="l" rtl="0">
              <a:lnSpc>
                <a:spcPct val="127500"/>
              </a:lnSpc>
              <a:spcBef>
                <a:spcPts val="0"/>
              </a:spcBef>
              <a:spcAft>
                <a:spcPts val="0"/>
              </a:spcAft>
              <a:buClr>
                <a:srgbClr val="000000"/>
              </a:buClr>
              <a:buSzPts val="2000"/>
              <a:buFont typeface="Inter"/>
              <a:buNone/>
            </a:pPr>
            <a:r>
              <a:rPr lang="en-US" sz="2000" b="1" i="0" u="none" strike="noStrike" cap="none">
                <a:solidFill>
                  <a:srgbClr val="000000"/>
                </a:solidFill>
                <a:latin typeface="Inter"/>
                <a:ea typeface="Inter"/>
                <a:cs typeface="Inter"/>
                <a:sym typeface="Inter"/>
              </a:rPr>
              <a:t>Limits to Growth (1972)</a:t>
            </a:r>
            <a:endParaRPr sz="2000" b="0" i="0" u="none" strike="noStrike" cap="none">
              <a:solidFill>
                <a:srgbClr val="000000"/>
              </a:solidFill>
              <a:latin typeface="Arial"/>
              <a:ea typeface="Arial"/>
              <a:cs typeface="Arial"/>
              <a:sym typeface="Arial"/>
            </a:endParaRPr>
          </a:p>
        </p:txBody>
      </p:sp>
      <p:sp>
        <p:nvSpPr>
          <p:cNvPr id="334" name="Google Shape;334;p9"/>
          <p:cNvSpPr/>
          <p:nvPr/>
        </p:nvSpPr>
        <p:spPr>
          <a:xfrm>
            <a:off x="727234" y="2381726"/>
            <a:ext cx="7702748" cy="664845"/>
          </a:xfrm>
          <a:prstGeom prst="rect">
            <a:avLst/>
          </a:prstGeom>
          <a:noFill/>
          <a:ln>
            <a:noFill/>
          </a:ln>
        </p:spPr>
        <p:txBody>
          <a:bodyPr spcFirstLastPara="1" wrap="square" lIns="0" tIns="0" rIns="0" bIns="0" anchor="t" anchorCtr="0">
            <a:noAutofit/>
          </a:bodyPr>
          <a:lstStyle/>
          <a:p>
            <a:pPr marL="0" marR="0" lvl="0" indent="0" algn="l" rtl="0">
              <a:lnSpc>
                <a:spcPct val="162500"/>
              </a:lnSpc>
              <a:spcBef>
                <a:spcPts val="0"/>
              </a:spcBef>
              <a:spcAft>
                <a:spcPts val="0"/>
              </a:spcAft>
              <a:buClr>
                <a:srgbClr val="272525"/>
              </a:buClr>
              <a:buSzPts val="1600"/>
              <a:buFont typeface="Inter"/>
              <a:buNone/>
            </a:pPr>
            <a:r>
              <a:rPr lang="en-US" sz="1600" b="0" i="0" u="none" strike="noStrike" cap="none">
                <a:solidFill>
                  <a:srgbClr val="272525"/>
                </a:solidFill>
                <a:latin typeface="Inter"/>
                <a:ea typeface="Inter"/>
                <a:cs typeface="Inter"/>
                <a:sym typeface="Inter"/>
              </a:rPr>
              <a:t>Η ομάδα του MIT με τη Donella Meadows προσομοίωσε την παγκόσμια οικονομία ως σύστημα ροών (flows) και αποθεμάτων (stocks).</a:t>
            </a:r>
            <a:endParaRPr sz="1600" b="0" i="0" u="none" strike="noStrike" cap="none">
              <a:solidFill>
                <a:srgbClr val="000000"/>
              </a:solidFill>
              <a:latin typeface="Arial"/>
              <a:ea typeface="Arial"/>
              <a:cs typeface="Arial"/>
              <a:sym typeface="Arial"/>
            </a:endParaRPr>
          </a:p>
        </p:txBody>
      </p:sp>
      <p:pic>
        <p:nvPicPr>
          <p:cNvPr id="335" name="Google Shape;335;p9" descr="preencoded.png"/>
          <p:cNvPicPr preferRelativeResize="0"/>
          <p:nvPr/>
        </p:nvPicPr>
        <p:blipFill rotWithShape="1">
          <a:blip r:embed="rId3">
            <a:alphaModFix/>
          </a:blip>
          <a:srcRect/>
          <a:stretch/>
        </p:blipFill>
        <p:spPr>
          <a:xfrm>
            <a:off x="727234" y="3280291"/>
            <a:ext cx="1038820" cy="1280279"/>
          </a:xfrm>
          <a:prstGeom prst="rect">
            <a:avLst/>
          </a:prstGeom>
          <a:noFill/>
          <a:ln>
            <a:noFill/>
          </a:ln>
        </p:spPr>
      </p:pic>
      <p:sp>
        <p:nvSpPr>
          <p:cNvPr id="336" name="Google Shape;336;p9"/>
          <p:cNvSpPr/>
          <p:nvPr/>
        </p:nvSpPr>
        <p:spPr>
          <a:xfrm>
            <a:off x="1973818" y="3488055"/>
            <a:ext cx="2680930" cy="324564"/>
          </a:xfrm>
          <a:prstGeom prst="rect">
            <a:avLst/>
          </a:prstGeom>
          <a:noFill/>
          <a:ln>
            <a:noFill/>
          </a:ln>
        </p:spPr>
        <p:txBody>
          <a:bodyPr spcFirstLastPara="1" wrap="square" lIns="0" tIns="0" rIns="0" bIns="0" anchor="t" anchorCtr="0">
            <a:noAutofit/>
          </a:bodyPr>
          <a:lstStyle/>
          <a:p>
            <a:pPr marL="0" marR="0" lvl="0" indent="0" algn="l" rtl="0">
              <a:lnSpc>
                <a:spcPct val="127500"/>
              </a:lnSpc>
              <a:spcBef>
                <a:spcPts val="0"/>
              </a:spcBef>
              <a:spcAft>
                <a:spcPts val="0"/>
              </a:spcAft>
              <a:buClr>
                <a:srgbClr val="272525"/>
              </a:buClr>
              <a:buSzPts val="2000"/>
              <a:buFont typeface="Inter"/>
              <a:buNone/>
            </a:pPr>
            <a:r>
              <a:rPr lang="en-US" sz="2000" b="1" i="0" u="none" strike="noStrike" cap="none">
                <a:solidFill>
                  <a:srgbClr val="272525"/>
                </a:solidFill>
                <a:latin typeface="Inter"/>
                <a:ea typeface="Inter"/>
                <a:cs typeface="Inter"/>
                <a:sym typeface="Inter"/>
              </a:rPr>
              <a:t>Πεπερασμένοι Πόροι</a:t>
            </a:r>
            <a:endParaRPr sz="2000" b="0" i="0" u="none" strike="noStrike" cap="none">
              <a:solidFill>
                <a:srgbClr val="000000"/>
              </a:solidFill>
              <a:latin typeface="Arial"/>
              <a:ea typeface="Arial"/>
              <a:cs typeface="Arial"/>
              <a:sym typeface="Arial"/>
            </a:endParaRPr>
          </a:p>
        </p:txBody>
      </p:sp>
      <p:sp>
        <p:nvSpPr>
          <p:cNvPr id="337" name="Google Shape;337;p9"/>
          <p:cNvSpPr/>
          <p:nvPr/>
        </p:nvSpPr>
        <p:spPr>
          <a:xfrm>
            <a:off x="1973818" y="4020383"/>
            <a:ext cx="6456164" cy="332423"/>
          </a:xfrm>
          <a:prstGeom prst="rect">
            <a:avLst/>
          </a:prstGeom>
          <a:noFill/>
          <a:ln>
            <a:noFill/>
          </a:ln>
        </p:spPr>
        <p:txBody>
          <a:bodyPr spcFirstLastPara="1" wrap="square" lIns="0" tIns="0" rIns="0" bIns="0" anchor="t" anchorCtr="0">
            <a:noAutofit/>
          </a:bodyPr>
          <a:lstStyle/>
          <a:p>
            <a:pPr marL="0" marR="0" lvl="0" indent="0" algn="l" rtl="0">
              <a:lnSpc>
                <a:spcPct val="162500"/>
              </a:lnSpc>
              <a:spcBef>
                <a:spcPts val="0"/>
              </a:spcBef>
              <a:spcAft>
                <a:spcPts val="0"/>
              </a:spcAft>
              <a:buClr>
                <a:srgbClr val="272525"/>
              </a:buClr>
              <a:buSzPts val="1600"/>
              <a:buFont typeface="Inter"/>
              <a:buNone/>
            </a:pPr>
            <a:r>
              <a:rPr lang="en-US" sz="1600" b="0" i="0" u="none" strike="noStrike" cap="none">
                <a:solidFill>
                  <a:srgbClr val="272525"/>
                </a:solidFill>
                <a:latin typeface="Inter"/>
                <a:ea typeface="Inter"/>
                <a:cs typeface="Inter"/>
                <a:sym typeface="Inter"/>
              </a:rPr>
              <a:t>Η Γη έχει όρια στους διαθέσιμους πόρους</a:t>
            </a:r>
            <a:endParaRPr sz="1600" b="0" i="0" u="none" strike="noStrike" cap="none">
              <a:solidFill>
                <a:srgbClr val="000000"/>
              </a:solidFill>
              <a:latin typeface="Arial"/>
              <a:ea typeface="Arial"/>
              <a:cs typeface="Arial"/>
              <a:sym typeface="Arial"/>
            </a:endParaRPr>
          </a:p>
        </p:txBody>
      </p:sp>
      <p:pic>
        <p:nvPicPr>
          <p:cNvPr id="338" name="Google Shape;338;p9" descr="preencoded.png"/>
          <p:cNvPicPr preferRelativeResize="0"/>
          <p:nvPr/>
        </p:nvPicPr>
        <p:blipFill rotWithShape="1">
          <a:blip r:embed="rId4">
            <a:alphaModFix/>
          </a:blip>
          <a:srcRect/>
          <a:stretch/>
        </p:blipFill>
        <p:spPr>
          <a:xfrm>
            <a:off x="727234" y="4560570"/>
            <a:ext cx="1038820" cy="1280279"/>
          </a:xfrm>
          <a:prstGeom prst="rect">
            <a:avLst/>
          </a:prstGeom>
          <a:noFill/>
          <a:ln>
            <a:noFill/>
          </a:ln>
        </p:spPr>
      </p:pic>
      <p:sp>
        <p:nvSpPr>
          <p:cNvPr id="339" name="Google Shape;339;p9"/>
          <p:cNvSpPr/>
          <p:nvPr/>
        </p:nvSpPr>
        <p:spPr>
          <a:xfrm>
            <a:off x="1973818" y="4768334"/>
            <a:ext cx="2597229" cy="324564"/>
          </a:xfrm>
          <a:prstGeom prst="rect">
            <a:avLst/>
          </a:prstGeom>
          <a:noFill/>
          <a:ln>
            <a:noFill/>
          </a:ln>
        </p:spPr>
        <p:txBody>
          <a:bodyPr spcFirstLastPara="1" wrap="square" lIns="0" tIns="0" rIns="0" bIns="0" anchor="t" anchorCtr="0">
            <a:noAutofit/>
          </a:bodyPr>
          <a:lstStyle/>
          <a:p>
            <a:pPr marL="0" marR="0" lvl="0" indent="0" algn="l" rtl="0">
              <a:lnSpc>
                <a:spcPct val="127500"/>
              </a:lnSpc>
              <a:spcBef>
                <a:spcPts val="0"/>
              </a:spcBef>
              <a:spcAft>
                <a:spcPts val="0"/>
              </a:spcAft>
              <a:buClr>
                <a:srgbClr val="272525"/>
              </a:buClr>
              <a:buSzPts val="2000"/>
              <a:buFont typeface="Inter"/>
              <a:buNone/>
            </a:pPr>
            <a:r>
              <a:rPr lang="en-US" sz="2000" b="1" i="0" u="none" strike="noStrike" cap="none">
                <a:solidFill>
                  <a:srgbClr val="272525"/>
                </a:solidFill>
                <a:latin typeface="Inter"/>
                <a:ea typeface="Inter"/>
                <a:cs typeface="Inter"/>
                <a:sym typeface="Inter"/>
              </a:rPr>
              <a:t>Υπερκατανάλωση</a:t>
            </a:r>
            <a:endParaRPr sz="2000" b="0" i="0" u="none" strike="noStrike" cap="none">
              <a:solidFill>
                <a:srgbClr val="000000"/>
              </a:solidFill>
              <a:latin typeface="Arial"/>
              <a:ea typeface="Arial"/>
              <a:cs typeface="Arial"/>
              <a:sym typeface="Arial"/>
            </a:endParaRPr>
          </a:p>
        </p:txBody>
      </p:sp>
      <p:sp>
        <p:nvSpPr>
          <p:cNvPr id="340" name="Google Shape;340;p9"/>
          <p:cNvSpPr/>
          <p:nvPr/>
        </p:nvSpPr>
        <p:spPr>
          <a:xfrm>
            <a:off x="1973818" y="5300663"/>
            <a:ext cx="6456164" cy="332423"/>
          </a:xfrm>
          <a:prstGeom prst="rect">
            <a:avLst/>
          </a:prstGeom>
          <a:noFill/>
          <a:ln>
            <a:noFill/>
          </a:ln>
        </p:spPr>
        <p:txBody>
          <a:bodyPr spcFirstLastPara="1" wrap="square" lIns="0" tIns="0" rIns="0" bIns="0" anchor="t" anchorCtr="0">
            <a:noAutofit/>
          </a:bodyPr>
          <a:lstStyle/>
          <a:p>
            <a:pPr marL="0" marR="0" lvl="0" indent="0" algn="l" rtl="0">
              <a:lnSpc>
                <a:spcPct val="162500"/>
              </a:lnSpc>
              <a:spcBef>
                <a:spcPts val="0"/>
              </a:spcBef>
              <a:spcAft>
                <a:spcPts val="0"/>
              </a:spcAft>
              <a:buClr>
                <a:srgbClr val="272525"/>
              </a:buClr>
              <a:buSzPts val="1600"/>
              <a:buFont typeface="Inter"/>
              <a:buNone/>
            </a:pPr>
            <a:r>
              <a:rPr lang="en-US" sz="1600" b="0" i="0" u="none" strike="noStrike" cap="none">
                <a:solidFill>
                  <a:srgbClr val="272525"/>
                </a:solidFill>
                <a:latin typeface="Inter"/>
                <a:ea typeface="Inter"/>
                <a:cs typeface="Inter"/>
                <a:sym typeface="Inter"/>
              </a:rPr>
              <a:t>Όταν οι εκροές υπερβούν την ανανέωση</a:t>
            </a:r>
            <a:endParaRPr sz="1600" b="0" i="0" u="none" strike="noStrike" cap="none">
              <a:solidFill>
                <a:srgbClr val="000000"/>
              </a:solidFill>
              <a:latin typeface="Arial"/>
              <a:ea typeface="Arial"/>
              <a:cs typeface="Arial"/>
              <a:sym typeface="Arial"/>
            </a:endParaRPr>
          </a:p>
        </p:txBody>
      </p:sp>
      <p:pic>
        <p:nvPicPr>
          <p:cNvPr id="341" name="Google Shape;341;p9" descr="preencoded.png"/>
          <p:cNvPicPr preferRelativeResize="0"/>
          <p:nvPr/>
        </p:nvPicPr>
        <p:blipFill rotWithShape="1">
          <a:blip r:embed="rId5">
            <a:alphaModFix/>
          </a:blip>
          <a:srcRect/>
          <a:stretch/>
        </p:blipFill>
        <p:spPr>
          <a:xfrm>
            <a:off x="727234" y="5840849"/>
            <a:ext cx="1038820" cy="1280279"/>
          </a:xfrm>
          <a:prstGeom prst="rect">
            <a:avLst/>
          </a:prstGeom>
          <a:noFill/>
          <a:ln>
            <a:noFill/>
          </a:ln>
        </p:spPr>
      </p:pic>
      <p:sp>
        <p:nvSpPr>
          <p:cNvPr id="342" name="Google Shape;342;p9"/>
          <p:cNvSpPr/>
          <p:nvPr/>
        </p:nvSpPr>
        <p:spPr>
          <a:xfrm>
            <a:off x="1973818" y="6048613"/>
            <a:ext cx="2736413" cy="324564"/>
          </a:xfrm>
          <a:prstGeom prst="rect">
            <a:avLst/>
          </a:prstGeom>
          <a:noFill/>
          <a:ln>
            <a:noFill/>
          </a:ln>
        </p:spPr>
        <p:txBody>
          <a:bodyPr spcFirstLastPara="1" wrap="square" lIns="0" tIns="0" rIns="0" bIns="0" anchor="t" anchorCtr="0">
            <a:noAutofit/>
          </a:bodyPr>
          <a:lstStyle/>
          <a:p>
            <a:pPr marL="0" marR="0" lvl="0" indent="0" algn="l" rtl="0">
              <a:lnSpc>
                <a:spcPct val="127500"/>
              </a:lnSpc>
              <a:spcBef>
                <a:spcPts val="0"/>
              </a:spcBef>
              <a:spcAft>
                <a:spcPts val="0"/>
              </a:spcAft>
              <a:buClr>
                <a:srgbClr val="272525"/>
              </a:buClr>
              <a:buSzPts val="2000"/>
              <a:buFont typeface="Inter"/>
              <a:buNone/>
            </a:pPr>
            <a:r>
              <a:rPr lang="en-US" sz="2000" b="1" i="0" u="none" strike="noStrike" cap="none">
                <a:solidFill>
                  <a:srgbClr val="272525"/>
                </a:solidFill>
                <a:latin typeface="Inter"/>
                <a:ea typeface="Inter"/>
                <a:cs typeface="Inter"/>
                <a:sym typeface="Inter"/>
              </a:rPr>
              <a:t>Overshoot &amp; Collapse</a:t>
            </a:r>
            <a:endParaRPr sz="2000" b="0" i="0" u="none" strike="noStrike" cap="none">
              <a:solidFill>
                <a:srgbClr val="000000"/>
              </a:solidFill>
              <a:latin typeface="Arial"/>
              <a:ea typeface="Arial"/>
              <a:cs typeface="Arial"/>
              <a:sym typeface="Arial"/>
            </a:endParaRPr>
          </a:p>
        </p:txBody>
      </p:sp>
      <p:sp>
        <p:nvSpPr>
          <p:cNvPr id="343" name="Google Shape;343;p9"/>
          <p:cNvSpPr/>
          <p:nvPr/>
        </p:nvSpPr>
        <p:spPr>
          <a:xfrm>
            <a:off x="1973818" y="6580942"/>
            <a:ext cx="6456164" cy="332423"/>
          </a:xfrm>
          <a:prstGeom prst="rect">
            <a:avLst/>
          </a:prstGeom>
          <a:noFill/>
          <a:ln>
            <a:noFill/>
          </a:ln>
        </p:spPr>
        <p:txBody>
          <a:bodyPr spcFirstLastPara="1" wrap="square" lIns="0" tIns="0" rIns="0" bIns="0" anchor="t" anchorCtr="0">
            <a:noAutofit/>
          </a:bodyPr>
          <a:lstStyle/>
          <a:p>
            <a:pPr marL="0" marR="0" lvl="0" indent="0" algn="l" rtl="0">
              <a:lnSpc>
                <a:spcPct val="162500"/>
              </a:lnSpc>
              <a:spcBef>
                <a:spcPts val="0"/>
              </a:spcBef>
              <a:spcAft>
                <a:spcPts val="0"/>
              </a:spcAft>
              <a:buClr>
                <a:srgbClr val="272525"/>
              </a:buClr>
              <a:buSzPts val="1600"/>
              <a:buFont typeface="Inter"/>
              <a:buNone/>
            </a:pPr>
            <a:r>
              <a:rPr lang="en-US" sz="1600" b="0" i="0" u="none" strike="noStrike" cap="none">
                <a:solidFill>
                  <a:srgbClr val="272525"/>
                </a:solidFill>
                <a:latin typeface="Inter"/>
                <a:ea typeface="Inter"/>
                <a:cs typeface="Inter"/>
                <a:sym typeface="Inter"/>
              </a:rPr>
              <a:t>Προσωρινή επιτυχία → μακροπρόθεσμη αποτυχία</a:t>
            </a:r>
            <a:endParaRPr sz="1600" b="0" i="0" u="none" strike="noStrike" cap="none">
              <a:solidFill>
                <a:srgbClr val="000000"/>
              </a:solidFill>
              <a:latin typeface="Arial"/>
              <a:ea typeface="Arial"/>
              <a:cs typeface="Arial"/>
              <a:sym typeface="Arial"/>
            </a:endParaRPr>
          </a:p>
        </p:txBody>
      </p:sp>
      <p:pic>
        <p:nvPicPr>
          <p:cNvPr id="344" name="Google Shape;344;p9" descr="preencoded.png"/>
          <p:cNvPicPr preferRelativeResize="0"/>
          <p:nvPr/>
        </p:nvPicPr>
        <p:blipFill rotWithShape="1">
          <a:blip r:embed="rId6">
            <a:alphaModFix/>
          </a:blip>
          <a:srcRect/>
          <a:stretch/>
        </p:blipFill>
        <p:spPr>
          <a:xfrm>
            <a:off x="8944575" y="2223097"/>
            <a:ext cx="4693551" cy="3537978"/>
          </a:xfrm>
          <a:prstGeom prst="rect">
            <a:avLst/>
          </a:prstGeom>
          <a:noFill/>
          <a:ln>
            <a:noFill/>
          </a:ln>
        </p:spPr>
      </p:pic>
      <p:sp>
        <p:nvSpPr>
          <p:cNvPr id="345" name="Google Shape;345;p9"/>
          <p:cNvSpPr/>
          <p:nvPr/>
        </p:nvSpPr>
        <p:spPr>
          <a:xfrm>
            <a:off x="8944570" y="5994797"/>
            <a:ext cx="4966097" cy="997268"/>
          </a:xfrm>
          <a:prstGeom prst="rect">
            <a:avLst/>
          </a:prstGeom>
          <a:noFill/>
          <a:ln>
            <a:noFill/>
          </a:ln>
        </p:spPr>
        <p:txBody>
          <a:bodyPr spcFirstLastPara="1" wrap="square" lIns="0" tIns="0" rIns="0" bIns="0" anchor="t" anchorCtr="0">
            <a:noAutofit/>
          </a:bodyPr>
          <a:lstStyle/>
          <a:p>
            <a:pPr marL="0" marR="0" lvl="0" indent="0" algn="l" rtl="0">
              <a:lnSpc>
                <a:spcPct val="162500"/>
              </a:lnSpc>
              <a:spcBef>
                <a:spcPts val="0"/>
              </a:spcBef>
              <a:spcAft>
                <a:spcPts val="0"/>
              </a:spcAft>
              <a:buClr>
                <a:srgbClr val="272525"/>
              </a:buClr>
              <a:buSzPts val="1600"/>
              <a:buFont typeface="Inter"/>
              <a:buNone/>
            </a:pPr>
            <a:r>
              <a:rPr lang="en-US" sz="1600" b="0" i="0" u="none" strike="noStrike" cap="none">
                <a:solidFill>
                  <a:srgbClr val="272525"/>
                </a:solidFill>
                <a:latin typeface="Inter"/>
                <a:ea typeface="Inter"/>
                <a:cs typeface="Inter"/>
                <a:sym typeface="Inter"/>
              </a:rPr>
              <a:t>"Αν αφήσεις ανοιχτή τη βρύση, κάποια στιγμή η μπανιέρα θα ξεχειλίσει. Το ίδιο συμβαίνει και με τους φυσικούς πόρους."</a:t>
            </a:r>
            <a:endParaRPr sz="1600" b="0" i="0" u="none" strike="noStrike" cap="none">
              <a:solidFill>
                <a:srgbClr val="000000"/>
              </a:solidFill>
              <a:latin typeface="Arial"/>
              <a:ea typeface="Arial"/>
              <a:cs typeface="Arial"/>
              <a:sym typeface="Arial"/>
            </a:endParaRPr>
          </a:p>
        </p:txBody>
      </p:sp>
      <p:sp>
        <p:nvSpPr>
          <p:cNvPr id="346" name="Google Shape;346;p9"/>
          <p:cNvSpPr/>
          <p:nvPr/>
        </p:nvSpPr>
        <p:spPr>
          <a:xfrm>
            <a:off x="8944570" y="7178993"/>
            <a:ext cx="4966097" cy="265867"/>
          </a:xfrm>
          <a:prstGeom prst="rect">
            <a:avLst/>
          </a:prstGeom>
          <a:noFill/>
          <a:ln>
            <a:noFill/>
          </a:ln>
        </p:spPr>
        <p:txBody>
          <a:bodyPr spcFirstLastPara="1" wrap="square" lIns="0" tIns="0" rIns="0" bIns="0" anchor="t" anchorCtr="0">
            <a:noAutofit/>
          </a:bodyPr>
          <a:lstStyle/>
          <a:p>
            <a:pPr marL="0" marR="0" lvl="0" indent="0" algn="l" rtl="0">
              <a:lnSpc>
                <a:spcPct val="157692"/>
              </a:lnSpc>
              <a:spcBef>
                <a:spcPts val="0"/>
              </a:spcBef>
              <a:spcAft>
                <a:spcPts val="0"/>
              </a:spcAft>
              <a:buClr>
                <a:srgbClr val="000000"/>
              </a:buClr>
              <a:buSzPts val="1300"/>
              <a:buFont typeface="Arial"/>
              <a:buNone/>
            </a:pPr>
            <a:endParaRPr sz="13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g38c0c685371_1_30"/>
          <p:cNvSpPr/>
          <p:nvPr/>
        </p:nvSpPr>
        <p:spPr>
          <a:xfrm>
            <a:off x="413919" y="134194"/>
            <a:ext cx="13453200" cy="342900"/>
          </a:xfrm>
          <a:prstGeom prst="rect">
            <a:avLst/>
          </a:prstGeom>
          <a:noFill/>
          <a:ln>
            <a:noFill/>
          </a:ln>
        </p:spPr>
        <p:txBody>
          <a:bodyPr spcFirstLastPara="1" wrap="square" lIns="0" tIns="0" rIns="0" bIns="0" anchor="t" anchorCtr="0">
            <a:noAutofit/>
          </a:bodyPr>
          <a:lstStyle/>
          <a:p>
            <a:pPr marL="0" marR="0" lvl="0" indent="0" algn="l" rtl="0">
              <a:lnSpc>
                <a:spcPct val="125581"/>
              </a:lnSpc>
              <a:spcBef>
                <a:spcPts val="0"/>
              </a:spcBef>
              <a:spcAft>
                <a:spcPts val="0"/>
              </a:spcAft>
              <a:buClr>
                <a:srgbClr val="000000"/>
              </a:buClr>
              <a:buSzPts val="2150"/>
              <a:buFont typeface="Inter"/>
              <a:buNone/>
            </a:pPr>
            <a:r>
              <a:rPr lang="en-US" sz="3150" b="1" i="0" u="none" strike="noStrike" cap="none">
                <a:solidFill>
                  <a:srgbClr val="000000"/>
                </a:solidFill>
                <a:latin typeface="Inter"/>
                <a:ea typeface="Inter"/>
                <a:cs typeface="Inter"/>
                <a:sym typeface="Inter"/>
              </a:rPr>
              <a:t>Κεντρικές Θεματικές Ενότητες:</a:t>
            </a:r>
            <a:r>
              <a:rPr lang="en-US" sz="2750" b="1" i="0" u="none" strike="noStrike" cap="none">
                <a:solidFill>
                  <a:srgbClr val="000000"/>
                </a:solidFill>
                <a:latin typeface="Inter"/>
                <a:ea typeface="Inter"/>
                <a:cs typeface="Inter"/>
                <a:sym typeface="Inter"/>
              </a:rPr>
              <a:t> </a:t>
            </a:r>
            <a:r>
              <a:rPr lang="en-US" sz="2550" b="1" i="0" u="none" strike="noStrike" cap="none">
                <a:solidFill>
                  <a:srgbClr val="000000"/>
                </a:solidFill>
                <a:latin typeface="Inter"/>
                <a:ea typeface="Inter"/>
                <a:cs typeface="Inter"/>
                <a:sym typeface="Inter"/>
              </a:rPr>
              <a:t>Βιώσιμη ανάπτυξη και συστημική οικολογία</a:t>
            </a:r>
            <a:endParaRPr sz="2550" b="0" i="0" u="none" strike="noStrike" cap="none">
              <a:solidFill>
                <a:srgbClr val="000000"/>
              </a:solidFill>
              <a:latin typeface="Arial"/>
              <a:ea typeface="Arial"/>
              <a:cs typeface="Arial"/>
              <a:sym typeface="Arial"/>
            </a:endParaRPr>
          </a:p>
        </p:txBody>
      </p:sp>
      <p:sp>
        <p:nvSpPr>
          <p:cNvPr id="124" name="Google Shape;124;g38c0c685371_1_30"/>
          <p:cNvSpPr/>
          <p:nvPr/>
        </p:nvSpPr>
        <p:spPr>
          <a:xfrm>
            <a:off x="413925" y="717250"/>
            <a:ext cx="1896000" cy="7361400"/>
          </a:xfrm>
          <a:prstGeom prst="roundRect">
            <a:avLst>
              <a:gd name="adj" fmla="val 3441"/>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g38c0c685371_1_30"/>
          <p:cNvSpPr/>
          <p:nvPr/>
        </p:nvSpPr>
        <p:spPr>
          <a:xfrm>
            <a:off x="496428" y="958090"/>
            <a:ext cx="1680600" cy="571800"/>
          </a:xfrm>
          <a:prstGeom prst="rect">
            <a:avLst/>
          </a:prstGeom>
          <a:noFill/>
          <a:ln>
            <a:noFill/>
          </a:ln>
        </p:spPr>
        <p:txBody>
          <a:bodyPr spcFirstLastPara="1" wrap="square" lIns="0" tIns="0" rIns="0" bIns="0" anchor="t" anchorCtr="0">
            <a:noAutofit/>
          </a:bodyPr>
          <a:lstStyle/>
          <a:p>
            <a:pPr marL="0" marR="0" lvl="0" indent="0" algn="ctr" rtl="0">
              <a:lnSpc>
                <a:spcPct val="125000"/>
              </a:lnSpc>
              <a:spcBef>
                <a:spcPts val="0"/>
              </a:spcBef>
              <a:spcAft>
                <a:spcPts val="0"/>
              </a:spcAft>
              <a:buClr>
                <a:srgbClr val="272525"/>
              </a:buClr>
              <a:buSzPts val="1800"/>
              <a:buFont typeface="Inter"/>
              <a:buNone/>
            </a:pPr>
            <a:r>
              <a:rPr lang="en-US" sz="1100" b="1" i="0" u="none" strike="noStrike" cap="none">
                <a:solidFill>
                  <a:srgbClr val="272525"/>
                </a:solidFill>
                <a:latin typeface="Inter"/>
                <a:ea typeface="Inter"/>
                <a:cs typeface="Inter"/>
                <a:sym typeface="Inter"/>
              </a:rPr>
              <a:t>Βιώσιμη Ανάπτυξη &amp; Συστημική Οικολογία</a:t>
            </a:r>
            <a:endParaRPr sz="1100" b="0" i="0" u="none" strike="noStrike" cap="none">
              <a:solidFill>
                <a:srgbClr val="000000"/>
              </a:solidFill>
              <a:latin typeface="Arial"/>
              <a:ea typeface="Arial"/>
              <a:cs typeface="Arial"/>
              <a:sym typeface="Arial"/>
            </a:endParaRPr>
          </a:p>
        </p:txBody>
      </p:sp>
      <p:sp>
        <p:nvSpPr>
          <p:cNvPr id="126" name="Google Shape;126;g38c0c685371_1_30"/>
          <p:cNvSpPr/>
          <p:nvPr/>
        </p:nvSpPr>
        <p:spPr>
          <a:xfrm>
            <a:off x="496475" y="1567637"/>
            <a:ext cx="1680600" cy="5907000"/>
          </a:xfrm>
          <a:prstGeom prst="rect">
            <a:avLst/>
          </a:prstGeom>
          <a:noFill/>
          <a:ln>
            <a:noFill/>
          </a:ln>
        </p:spPr>
        <p:txBody>
          <a:bodyPr spcFirstLastPara="1" wrap="square" lIns="0" tIns="0" rIns="0" bIns="0" anchor="t" anchorCtr="0">
            <a:noAutofit/>
          </a:bodyPr>
          <a:lstStyle/>
          <a:p>
            <a:pPr marL="0" marR="0" lvl="0" indent="0" algn="l" rtl="0">
              <a:lnSpc>
                <a:spcPct val="164285"/>
              </a:lnSpc>
              <a:spcBef>
                <a:spcPts val="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Από τη γραμμική ανάπτυξη στη συστημική ισορροπία</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Η φύση ως δυναμικό σύστημα, όχι ως πόρος</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Ροές ενέργειας, ύλης και πληροφορίας</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Οικολογία ως βάση σχεδιαστικής σκέψης</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Βιωσιμότητα = τρόπος σκέψης, όχι μόνο στόχος</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Η συστημική προσέγγιση στη διαχείριση πόρων και σχέσεων</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0"/>
              </a:spcBef>
              <a:spcAft>
                <a:spcPts val="0"/>
              </a:spcAft>
              <a:buClr>
                <a:srgbClr val="000000"/>
              </a:buClr>
              <a:buSzPts val="1100"/>
              <a:buFont typeface="Arial"/>
              <a:buNone/>
            </a:pPr>
            <a:endParaRPr sz="1100" b="0" i="0" u="none" strike="noStrike" cap="none">
              <a:solidFill>
                <a:srgbClr val="272525"/>
              </a:solidFill>
              <a:latin typeface="Inter"/>
              <a:ea typeface="Inter"/>
              <a:cs typeface="Inter"/>
              <a:sym typeface="Inter"/>
            </a:endParaRPr>
          </a:p>
        </p:txBody>
      </p:sp>
      <p:sp>
        <p:nvSpPr>
          <p:cNvPr id="127" name="Google Shape;127;g38c0c685371_1_30"/>
          <p:cNvSpPr/>
          <p:nvPr/>
        </p:nvSpPr>
        <p:spPr>
          <a:xfrm>
            <a:off x="2422425" y="717250"/>
            <a:ext cx="1896000" cy="7361400"/>
          </a:xfrm>
          <a:prstGeom prst="roundRect">
            <a:avLst>
              <a:gd name="adj" fmla="val 3441"/>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g38c0c685371_1_30"/>
          <p:cNvSpPr/>
          <p:nvPr/>
        </p:nvSpPr>
        <p:spPr>
          <a:xfrm>
            <a:off x="4444375" y="717250"/>
            <a:ext cx="1896000" cy="7361400"/>
          </a:xfrm>
          <a:prstGeom prst="roundRect">
            <a:avLst>
              <a:gd name="adj" fmla="val 3441"/>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g38c0c685371_1_30"/>
          <p:cNvSpPr/>
          <p:nvPr/>
        </p:nvSpPr>
        <p:spPr>
          <a:xfrm>
            <a:off x="6472125" y="717250"/>
            <a:ext cx="1896000" cy="7361400"/>
          </a:xfrm>
          <a:prstGeom prst="roundRect">
            <a:avLst>
              <a:gd name="adj" fmla="val 3441"/>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g38c0c685371_1_30"/>
          <p:cNvSpPr/>
          <p:nvPr/>
        </p:nvSpPr>
        <p:spPr>
          <a:xfrm>
            <a:off x="8480625" y="717250"/>
            <a:ext cx="1896000" cy="7361400"/>
          </a:xfrm>
          <a:prstGeom prst="roundRect">
            <a:avLst>
              <a:gd name="adj" fmla="val 3441"/>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g38c0c685371_1_30"/>
          <p:cNvSpPr/>
          <p:nvPr/>
        </p:nvSpPr>
        <p:spPr>
          <a:xfrm>
            <a:off x="10502575" y="717250"/>
            <a:ext cx="1896000" cy="7361400"/>
          </a:xfrm>
          <a:prstGeom prst="roundRect">
            <a:avLst>
              <a:gd name="adj" fmla="val 3441"/>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g38c0c685371_1_30"/>
          <p:cNvSpPr/>
          <p:nvPr/>
        </p:nvSpPr>
        <p:spPr>
          <a:xfrm>
            <a:off x="12524525" y="717250"/>
            <a:ext cx="1896000" cy="7361400"/>
          </a:xfrm>
          <a:prstGeom prst="roundRect">
            <a:avLst>
              <a:gd name="adj" fmla="val 3441"/>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g38c0c685371_1_30"/>
          <p:cNvSpPr/>
          <p:nvPr/>
        </p:nvSpPr>
        <p:spPr>
          <a:xfrm>
            <a:off x="2536828" y="819672"/>
            <a:ext cx="1680600" cy="571800"/>
          </a:xfrm>
          <a:prstGeom prst="rect">
            <a:avLst/>
          </a:prstGeom>
          <a:noFill/>
          <a:ln>
            <a:noFill/>
          </a:ln>
        </p:spPr>
        <p:txBody>
          <a:bodyPr spcFirstLastPara="1" wrap="square" lIns="0" tIns="0" rIns="0" bIns="0" anchor="t" anchorCtr="0">
            <a:noAutofit/>
          </a:bodyPr>
          <a:lstStyle/>
          <a:p>
            <a:pPr marL="0" marR="0" lvl="0" indent="0" algn="ctr" rtl="0">
              <a:lnSpc>
                <a:spcPct val="125000"/>
              </a:lnSpc>
              <a:spcBef>
                <a:spcPts val="0"/>
              </a:spcBef>
              <a:spcAft>
                <a:spcPts val="0"/>
              </a:spcAft>
              <a:buClr>
                <a:srgbClr val="272525"/>
              </a:buClr>
              <a:buSzPts val="1800"/>
              <a:buFont typeface="Inter"/>
              <a:buNone/>
            </a:pPr>
            <a:r>
              <a:rPr lang="en-US" sz="1100" b="1" i="0" u="none" strike="noStrike" cap="none">
                <a:solidFill>
                  <a:srgbClr val="272525"/>
                </a:solidFill>
                <a:latin typeface="Inter"/>
                <a:ea typeface="Inter"/>
                <a:cs typeface="Inter"/>
                <a:sym typeface="Inter"/>
              </a:rPr>
              <a:t>Κυκλικός και αναγεννητικός σχεδιασμός</a:t>
            </a:r>
            <a:endParaRPr sz="1100" b="0" i="0" u="none" strike="noStrike" cap="none">
              <a:solidFill>
                <a:srgbClr val="000000"/>
              </a:solidFill>
              <a:latin typeface="Arial"/>
              <a:ea typeface="Arial"/>
              <a:cs typeface="Arial"/>
              <a:sym typeface="Arial"/>
            </a:endParaRPr>
          </a:p>
        </p:txBody>
      </p:sp>
      <p:sp>
        <p:nvSpPr>
          <p:cNvPr id="134" name="Google Shape;134;g38c0c685371_1_30"/>
          <p:cNvSpPr/>
          <p:nvPr/>
        </p:nvSpPr>
        <p:spPr>
          <a:xfrm>
            <a:off x="2511650" y="1567640"/>
            <a:ext cx="1781700" cy="5265300"/>
          </a:xfrm>
          <a:prstGeom prst="rect">
            <a:avLst/>
          </a:prstGeom>
          <a:noFill/>
          <a:ln>
            <a:noFill/>
          </a:ln>
        </p:spPr>
        <p:txBody>
          <a:bodyPr spcFirstLastPara="1" wrap="square" lIns="0" tIns="0" rIns="0" bIns="0" anchor="t" anchorCtr="0">
            <a:noAutofit/>
          </a:bodyPr>
          <a:lstStyle/>
          <a:p>
            <a:pPr marL="0" marR="0" lvl="0" indent="0" algn="l" rtl="0">
              <a:lnSpc>
                <a:spcPct val="164285"/>
              </a:lnSpc>
              <a:spcBef>
                <a:spcPts val="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Από το “μείωσε – επανάχρησε – ανακύκλωσε” στη δημιουργική αναγέννηση</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Κυκλική οικονομία και cradle-to-cradle μοντέλα</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Ο σχεδιασμός ως διαδικασία που επαναφέρει αξία στα οικοσυστήματα</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Regenerative thinking: άνθρωπος ως θετικός παράγοντας στο περιβάλλον</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Παραδείγματα: ανακυκλούμενα υλικά, ενεργειακά θετικές υποδομές</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Αναγέννηση = περιβαλλοντική + κοινωνική αποκατάσταση</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0"/>
              </a:spcBef>
              <a:spcAft>
                <a:spcPts val="0"/>
              </a:spcAft>
              <a:buClr>
                <a:srgbClr val="000000"/>
              </a:buClr>
              <a:buSzPts val="1100"/>
              <a:buFont typeface="Arial"/>
              <a:buNone/>
            </a:pPr>
            <a:endParaRPr sz="1100" b="0" i="0" u="none" strike="noStrike" cap="none">
              <a:solidFill>
                <a:srgbClr val="272525"/>
              </a:solidFill>
              <a:latin typeface="Inter"/>
              <a:ea typeface="Inter"/>
              <a:cs typeface="Inter"/>
              <a:sym typeface="Inter"/>
            </a:endParaRPr>
          </a:p>
        </p:txBody>
      </p:sp>
      <p:sp>
        <p:nvSpPr>
          <p:cNvPr id="135" name="Google Shape;135;g38c0c685371_1_30"/>
          <p:cNvSpPr/>
          <p:nvPr/>
        </p:nvSpPr>
        <p:spPr>
          <a:xfrm>
            <a:off x="4504400" y="819672"/>
            <a:ext cx="1781700" cy="571800"/>
          </a:xfrm>
          <a:prstGeom prst="rect">
            <a:avLst/>
          </a:prstGeom>
          <a:noFill/>
          <a:ln>
            <a:noFill/>
          </a:ln>
        </p:spPr>
        <p:txBody>
          <a:bodyPr spcFirstLastPara="1" wrap="square" lIns="0" tIns="0" rIns="0" bIns="0" anchor="t" anchorCtr="0">
            <a:noAutofit/>
          </a:bodyPr>
          <a:lstStyle/>
          <a:p>
            <a:pPr marL="0" marR="0" lvl="0" indent="0" algn="ctr" rtl="0">
              <a:lnSpc>
                <a:spcPct val="125000"/>
              </a:lnSpc>
              <a:spcBef>
                <a:spcPts val="0"/>
              </a:spcBef>
              <a:spcAft>
                <a:spcPts val="0"/>
              </a:spcAft>
              <a:buClr>
                <a:srgbClr val="272525"/>
              </a:buClr>
              <a:buSzPts val="1800"/>
              <a:buFont typeface="Inter"/>
              <a:buNone/>
            </a:pPr>
            <a:r>
              <a:rPr lang="en-US" sz="1100" b="1" i="0" u="none" strike="noStrike" cap="none">
                <a:solidFill>
                  <a:srgbClr val="272525"/>
                </a:solidFill>
                <a:latin typeface="Inter"/>
                <a:ea typeface="Inter"/>
                <a:cs typeface="Inter"/>
                <a:sym typeface="Inter"/>
              </a:rPr>
              <a:t>Nature-Based Solutions και οικολογική αποκατάσταση</a:t>
            </a:r>
            <a:endParaRPr sz="1100" b="0" i="0" u="none" strike="noStrike" cap="none">
              <a:solidFill>
                <a:srgbClr val="000000"/>
              </a:solidFill>
              <a:latin typeface="Arial"/>
              <a:ea typeface="Arial"/>
              <a:cs typeface="Arial"/>
              <a:sym typeface="Arial"/>
            </a:endParaRPr>
          </a:p>
        </p:txBody>
      </p:sp>
      <p:sp>
        <p:nvSpPr>
          <p:cNvPr id="136" name="Google Shape;136;g38c0c685371_1_30"/>
          <p:cNvSpPr/>
          <p:nvPr/>
        </p:nvSpPr>
        <p:spPr>
          <a:xfrm>
            <a:off x="4555000" y="1567640"/>
            <a:ext cx="1680600" cy="5428800"/>
          </a:xfrm>
          <a:prstGeom prst="rect">
            <a:avLst/>
          </a:prstGeom>
          <a:noFill/>
          <a:ln>
            <a:noFill/>
          </a:ln>
        </p:spPr>
        <p:txBody>
          <a:bodyPr spcFirstLastPara="1" wrap="square" lIns="0" tIns="0" rIns="0" bIns="0" anchor="t" anchorCtr="0">
            <a:noAutofit/>
          </a:bodyPr>
          <a:lstStyle/>
          <a:p>
            <a:pPr marL="0" marR="0" lvl="0" indent="0" algn="l" rtl="0">
              <a:lnSpc>
                <a:spcPct val="164285"/>
              </a:lnSpc>
              <a:spcBef>
                <a:spcPts val="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Η φύση ως “συνεργάτης” σχεδιασμού</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Λύσεις που μιμούνται φυσικές διεργασίες (biomimicry)</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Οικολογική αποκατάσταση: λειτουργική επανασύνδεση, όχι απλή “επιστροφή”</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Ενίσχυση ανθεκτικότητας μέσω φυσικών μηχανισμών</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Συνύπαρξη οικολογίας, κοινωνίας και πολιτισμού</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endParaRPr sz="1100" b="0" i="0" u="none" strike="noStrike" cap="none">
              <a:solidFill>
                <a:srgbClr val="272525"/>
              </a:solidFill>
              <a:latin typeface="Inter"/>
              <a:ea typeface="Inter"/>
              <a:cs typeface="Inter"/>
              <a:sym typeface="Inter"/>
            </a:endParaRPr>
          </a:p>
        </p:txBody>
      </p:sp>
      <p:sp>
        <p:nvSpPr>
          <p:cNvPr id="137" name="Google Shape;137;g38c0c685371_1_30"/>
          <p:cNvSpPr/>
          <p:nvPr/>
        </p:nvSpPr>
        <p:spPr>
          <a:xfrm>
            <a:off x="6570178" y="958090"/>
            <a:ext cx="1680600" cy="571800"/>
          </a:xfrm>
          <a:prstGeom prst="rect">
            <a:avLst/>
          </a:prstGeom>
          <a:noFill/>
          <a:ln>
            <a:noFill/>
          </a:ln>
        </p:spPr>
        <p:txBody>
          <a:bodyPr spcFirstLastPara="1" wrap="square" lIns="0" tIns="0" rIns="0" bIns="0" anchor="t" anchorCtr="0">
            <a:noAutofit/>
          </a:bodyPr>
          <a:lstStyle/>
          <a:p>
            <a:pPr marL="0" marR="0" lvl="0" indent="0" algn="ctr" rtl="0">
              <a:lnSpc>
                <a:spcPct val="125000"/>
              </a:lnSpc>
              <a:spcBef>
                <a:spcPts val="0"/>
              </a:spcBef>
              <a:spcAft>
                <a:spcPts val="0"/>
              </a:spcAft>
              <a:buClr>
                <a:srgbClr val="272525"/>
              </a:buClr>
              <a:buSzPts val="1800"/>
              <a:buFont typeface="Inter"/>
              <a:buNone/>
            </a:pPr>
            <a:r>
              <a:rPr lang="en-US" sz="1100" b="1" i="0" u="none" strike="noStrike" cap="none">
                <a:solidFill>
                  <a:srgbClr val="272525"/>
                </a:solidFill>
                <a:latin typeface="Inter"/>
                <a:ea typeface="Inter"/>
                <a:cs typeface="Inter"/>
                <a:sym typeface="Inter"/>
              </a:rPr>
              <a:t>Αρχές του New European Bauhaus</a:t>
            </a:r>
            <a:endParaRPr sz="1100" b="0" i="0" u="none" strike="noStrike" cap="none">
              <a:solidFill>
                <a:srgbClr val="000000"/>
              </a:solidFill>
              <a:latin typeface="Arial"/>
              <a:ea typeface="Arial"/>
              <a:cs typeface="Arial"/>
              <a:sym typeface="Arial"/>
            </a:endParaRPr>
          </a:p>
        </p:txBody>
      </p:sp>
      <p:sp>
        <p:nvSpPr>
          <p:cNvPr id="138" name="Google Shape;138;g38c0c685371_1_30"/>
          <p:cNvSpPr/>
          <p:nvPr/>
        </p:nvSpPr>
        <p:spPr>
          <a:xfrm>
            <a:off x="6570200" y="1567640"/>
            <a:ext cx="1680600" cy="5743500"/>
          </a:xfrm>
          <a:prstGeom prst="rect">
            <a:avLst/>
          </a:prstGeom>
          <a:noFill/>
          <a:ln>
            <a:noFill/>
          </a:ln>
        </p:spPr>
        <p:txBody>
          <a:bodyPr spcFirstLastPara="1" wrap="square" lIns="0" tIns="0" rIns="0" bIns="0" anchor="t" anchorCtr="0">
            <a:noAutofit/>
          </a:bodyPr>
          <a:lstStyle/>
          <a:p>
            <a:pPr marL="0" marR="0" lvl="0" indent="0" algn="l" rtl="0">
              <a:lnSpc>
                <a:spcPct val="164285"/>
              </a:lnSpc>
              <a:spcBef>
                <a:spcPts val="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Τρεις αξίες: Ομορφιά – Βιωσιμότητα – Μαζί (Beauty, Sustainability, Togetherness)</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Το NEB ως γέφυρα ανάμεσα σε τέχνη, τεχνολογία και κοινωνία</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Συμμετοχικός και συμπεριληπτικός σχεδιασμός (co-design)</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Πολιτισμική διάσταση της βιωσιμότητας</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Ο σχεδιασμός ως πολιτισμική πράξη αλλαγής</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Παραδείγματα ευρωπαϊκών πρωτοβουλιών NEB</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0"/>
              </a:spcBef>
              <a:spcAft>
                <a:spcPts val="0"/>
              </a:spcAft>
              <a:buClr>
                <a:srgbClr val="000000"/>
              </a:buClr>
              <a:buSzPts val="1100"/>
              <a:buFont typeface="Arial"/>
              <a:buNone/>
            </a:pP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0"/>
              </a:spcBef>
              <a:spcAft>
                <a:spcPts val="0"/>
              </a:spcAft>
              <a:buClr>
                <a:srgbClr val="000000"/>
              </a:buClr>
              <a:buSzPts val="1100"/>
              <a:buFont typeface="Arial"/>
              <a:buNone/>
            </a:pPr>
            <a:endParaRPr sz="1100" b="0" i="0" u="none" strike="noStrike" cap="none">
              <a:solidFill>
                <a:srgbClr val="272525"/>
              </a:solidFill>
              <a:latin typeface="Inter"/>
              <a:ea typeface="Inter"/>
              <a:cs typeface="Inter"/>
              <a:sym typeface="Inter"/>
            </a:endParaRPr>
          </a:p>
        </p:txBody>
      </p:sp>
      <p:sp>
        <p:nvSpPr>
          <p:cNvPr id="139" name="Google Shape;139;g38c0c685371_1_30"/>
          <p:cNvSpPr/>
          <p:nvPr/>
        </p:nvSpPr>
        <p:spPr>
          <a:xfrm>
            <a:off x="8595028" y="819672"/>
            <a:ext cx="1680600" cy="571800"/>
          </a:xfrm>
          <a:prstGeom prst="rect">
            <a:avLst/>
          </a:prstGeom>
          <a:noFill/>
          <a:ln>
            <a:noFill/>
          </a:ln>
        </p:spPr>
        <p:txBody>
          <a:bodyPr spcFirstLastPara="1" wrap="square" lIns="0" tIns="0" rIns="0" bIns="0" anchor="t" anchorCtr="0">
            <a:noAutofit/>
          </a:bodyPr>
          <a:lstStyle/>
          <a:p>
            <a:pPr marL="0" marR="0" lvl="0" indent="0" algn="ctr" rtl="0">
              <a:lnSpc>
                <a:spcPct val="125000"/>
              </a:lnSpc>
              <a:spcBef>
                <a:spcPts val="0"/>
              </a:spcBef>
              <a:spcAft>
                <a:spcPts val="0"/>
              </a:spcAft>
              <a:buClr>
                <a:srgbClr val="272525"/>
              </a:buClr>
              <a:buSzPts val="1800"/>
              <a:buFont typeface="Inter"/>
              <a:buNone/>
            </a:pPr>
            <a:r>
              <a:rPr lang="en-US" sz="1100" b="1" i="0" u="none" strike="noStrike" cap="none">
                <a:solidFill>
                  <a:srgbClr val="272525"/>
                </a:solidFill>
                <a:latin typeface="Inter"/>
                <a:ea typeface="Inter"/>
                <a:cs typeface="Inter"/>
                <a:sym typeface="Inter"/>
              </a:rPr>
              <a:t>Σχεδιασμός για ανθεκτικότητα και προσαρμογή σε κρίσεις</a:t>
            </a:r>
            <a:endParaRPr sz="1100" b="0" i="0" u="none" strike="noStrike" cap="none">
              <a:solidFill>
                <a:srgbClr val="000000"/>
              </a:solidFill>
              <a:latin typeface="Arial"/>
              <a:ea typeface="Arial"/>
              <a:cs typeface="Arial"/>
              <a:sym typeface="Arial"/>
            </a:endParaRPr>
          </a:p>
        </p:txBody>
      </p:sp>
      <p:sp>
        <p:nvSpPr>
          <p:cNvPr id="140" name="Google Shape;140;g38c0c685371_1_30"/>
          <p:cNvSpPr/>
          <p:nvPr/>
        </p:nvSpPr>
        <p:spPr>
          <a:xfrm>
            <a:off x="8595050" y="1567640"/>
            <a:ext cx="1680600" cy="5504400"/>
          </a:xfrm>
          <a:prstGeom prst="rect">
            <a:avLst/>
          </a:prstGeom>
          <a:noFill/>
          <a:ln>
            <a:noFill/>
          </a:ln>
        </p:spPr>
        <p:txBody>
          <a:bodyPr spcFirstLastPara="1" wrap="square" lIns="0" tIns="0" rIns="0" bIns="0" anchor="t" anchorCtr="0">
            <a:noAutofit/>
          </a:bodyPr>
          <a:lstStyle/>
          <a:p>
            <a:pPr marL="0" marR="0" lvl="0" indent="0" algn="l" rtl="0">
              <a:lnSpc>
                <a:spcPct val="164285"/>
              </a:lnSpc>
              <a:spcBef>
                <a:spcPts val="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Ανθεκτικότητα = ικανότητα προσαρμογής και αναγέννησης</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Από την “αντίσταση” στη “μάθηση μέσω κρίσης”</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Complex adaptive systems και adaptive cycles</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Εργαλεία: foresight, scenario planning, resilience mapping</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Παραδείγματα: πόλεις που προσαρμόζονται σε πλημμύρες, θερμική κρίση, κοινωνικές αλλαγές</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Ο σχεδιασμός ως εργαλείο προληπτικής και προσαρμοστικής δράσης</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0"/>
              </a:spcBef>
              <a:spcAft>
                <a:spcPts val="0"/>
              </a:spcAft>
              <a:buClr>
                <a:srgbClr val="000000"/>
              </a:buClr>
              <a:buSzPts val="1100"/>
              <a:buFont typeface="Arial"/>
              <a:buNone/>
            </a:pPr>
            <a:endParaRPr sz="1100" b="0" i="0" u="none" strike="noStrike" cap="none">
              <a:solidFill>
                <a:srgbClr val="272525"/>
              </a:solidFill>
              <a:latin typeface="Inter"/>
              <a:ea typeface="Inter"/>
              <a:cs typeface="Inter"/>
              <a:sym typeface="Inter"/>
            </a:endParaRPr>
          </a:p>
        </p:txBody>
      </p:sp>
      <p:sp>
        <p:nvSpPr>
          <p:cNvPr id="141" name="Google Shape;141;g38c0c685371_1_30"/>
          <p:cNvSpPr/>
          <p:nvPr/>
        </p:nvSpPr>
        <p:spPr>
          <a:xfrm>
            <a:off x="10610253" y="994966"/>
            <a:ext cx="1680600" cy="571800"/>
          </a:xfrm>
          <a:prstGeom prst="rect">
            <a:avLst/>
          </a:prstGeom>
          <a:noFill/>
          <a:ln>
            <a:noFill/>
          </a:ln>
        </p:spPr>
        <p:txBody>
          <a:bodyPr spcFirstLastPara="1" wrap="square" lIns="0" tIns="0" rIns="0" bIns="0" anchor="t" anchorCtr="0">
            <a:noAutofit/>
          </a:bodyPr>
          <a:lstStyle/>
          <a:p>
            <a:pPr marL="0" marR="0" lvl="0" indent="0" algn="ctr" rtl="0">
              <a:lnSpc>
                <a:spcPct val="125000"/>
              </a:lnSpc>
              <a:spcBef>
                <a:spcPts val="0"/>
              </a:spcBef>
              <a:spcAft>
                <a:spcPts val="0"/>
              </a:spcAft>
              <a:buClr>
                <a:srgbClr val="272525"/>
              </a:buClr>
              <a:buSzPts val="1800"/>
              <a:buFont typeface="Inter"/>
              <a:buNone/>
            </a:pPr>
            <a:r>
              <a:rPr lang="en-US" sz="1100" b="1" i="0" u="none" strike="noStrike" cap="none">
                <a:solidFill>
                  <a:srgbClr val="272525"/>
                </a:solidFill>
                <a:latin typeface="Inter"/>
                <a:ea typeface="Inter"/>
                <a:cs typeface="Inter"/>
                <a:sym typeface="Inter"/>
              </a:rPr>
              <a:t>Life-Centered Design</a:t>
            </a:r>
            <a:endParaRPr sz="1100" b="0" i="0" u="none" strike="noStrike" cap="none">
              <a:solidFill>
                <a:srgbClr val="000000"/>
              </a:solidFill>
              <a:latin typeface="Arial"/>
              <a:ea typeface="Arial"/>
              <a:cs typeface="Arial"/>
              <a:sym typeface="Arial"/>
            </a:endParaRPr>
          </a:p>
        </p:txBody>
      </p:sp>
      <p:sp>
        <p:nvSpPr>
          <p:cNvPr id="142" name="Google Shape;142;g38c0c685371_1_30"/>
          <p:cNvSpPr/>
          <p:nvPr/>
        </p:nvSpPr>
        <p:spPr>
          <a:xfrm>
            <a:off x="10610300" y="1468037"/>
            <a:ext cx="1680600" cy="6006600"/>
          </a:xfrm>
          <a:prstGeom prst="rect">
            <a:avLst/>
          </a:prstGeom>
          <a:noFill/>
          <a:ln>
            <a:noFill/>
          </a:ln>
        </p:spPr>
        <p:txBody>
          <a:bodyPr spcFirstLastPara="1" wrap="square" lIns="0" tIns="0" rIns="0" bIns="0" anchor="t" anchorCtr="0">
            <a:noAutofit/>
          </a:bodyPr>
          <a:lstStyle/>
          <a:p>
            <a:pPr marL="0" marR="0" lvl="0" indent="0" algn="l" rtl="0">
              <a:lnSpc>
                <a:spcPct val="164285"/>
              </a:lnSpc>
              <a:spcBef>
                <a:spcPts val="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Από το Human-Centered στο Life-Centered Design</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Ο σχεδιασμός ως φροντίδα για κάθε μορφή ζωής</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Ηθική ευθύνη απέναντι σε ανθρώπινες και μη ανθρώπινες κοινότητες</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Ανάπτυξη οικολογικής ενσυναίσθησης και συνειδητότητας</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“Μαζί με ποιον και για ποια ζωή σχεδιάζουμε;”</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Παραδείγματα: σχεδιασμός για βιοποικιλότητα, φυσικά υλικά, ήπιες υποδομές</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0"/>
              </a:spcBef>
              <a:spcAft>
                <a:spcPts val="0"/>
              </a:spcAft>
              <a:buClr>
                <a:srgbClr val="000000"/>
              </a:buClr>
              <a:buSzPts val="1100"/>
              <a:buFont typeface="Arial"/>
              <a:buNone/>
            </a:pPr>
            <a:endParaRPr sz="1100" b="0" i="0" u="none" strike="noStrike" cap="none">
              <a:solidFill>
                <a:srgbClr val="272525"/>
              </a:solidFill>
              <a:latin typeface="Inter"/>
              <a:ea typeface="Inter"/>
              <a:cs typeface="Inter"/>
              <a:sym typeface="Inter"/>
            </a:endParaRPr>
          </a:p>
        </p:txBody>
      </p:sp>
      <p:sp>
        <p:nvSpPr>
          <p:cNvPr id="143" name="Google Shape;143;g38c0c685371_1_30"/>
          <p:cNvSpPr/>
          <p:nvPr/>
        </p:nvSpPr>
        <p:spPr>
          <a:xfrm>
            <a:off x="12574925" y="819672"/>
            <a:ext cx="1781700" cy="571800"/>
          </a:xfrm>
          <a:prstGeom prst="rect">
            <a:avLst/>
          </a:prstGeom>
          <a:noFill/>
          <a:ln>
            <a:noFill/>
          </a:ln>
        </p:spPr>
        <p:txBody>
          <a:bodyPr spcFirstLastPara="1" wrap="square" lIns="0" tIns="0" rIns="0" bIns="0" anchor="t" anchorCtr="0">
            <a:noAutofit/>
          </a:bodyPr>
          <a:lstStyle/>
          <a:p>
            <a:pPr marL="0" marR="0" lvl="0" indent="0" algn="ctr" rtl="0">
              <a:lnSpc>
                <a:spcPct val="125000"/>
              </a:lnSpc>
              <a:spcBef>
                <a:spcPts val="0"/>
              </a:spcBef>
              <a:spcAft>
                <a:spcPts val="0"/>
              </a:spcAft>
              <a:buClr>
                <a:srgbClr val="272525"/>
              </a:buClr>
              <a:buSzPts val="1800"/>
              <a:buFont typeface="Inter"/>
              <a:buNone/>
            </a:pPr>
            <a:r>
              <a:rPr lang="en-US" sz="1100" b="1" i="0" u="none" strike="noStrike" cap="none">
                <a:solidFill>
                  <a:srgbClr val="272525"/>
                </a:solidFill>
                <a:latin typeface="Inter"/>
                <a:ea typeface="Inter"/>
                <a:cs typeface="Inter"/>
                <a:sym typeface="Inter"/>
              </a:rPr>
              <a:t>One Health Approach: Ανθρώπινη, ζωική και περιβαλλοντική υγεία</a:t>
            </a:r>
            <a:endParaRPr sz="1100" b="0" i="0" u="none" strike="noStrike" cap="none">
              <a:solidFill>
                <a:srgbClr val="000000"/>
              </a:solidFill>
              <a:latin typeface="Arial"/>
              <a:ea typeface="Arial"/>
              <a:cs typeface="Arial"/>
              <a:sym typeface="Arial"/>
            </a:endParaRPr>
          </a:p>
        </p:txBody>
      </p:sp>
      <p:sp>
        <p:nvSpPr>
          <p:cNvPr id="144" name="Google Shape;144;g38c0c685371_1_30"/>
          <p:cNvSpPr/>
          <p:nvPr/>
        </p:nvSpPr>
        <p:spPr>
          <a:xfrm>
            <a:off x="12625525" y="1567640"/>
            <a:ext cx="1680600" cy="5743500"/>
          </a:xfrm>
          <a:prstGeom prst="rect">
            <a:avLst/>
          </a:prstGeom>
          <a:noFill/>
          <a:ln>
            <a:noFill/>
          </a:ln>
        </p:spPr>
        <p:txBody>
          <a:bodyPr spcFirstLastPara="1" wrap="square" lIns="0" tIns="0" rIns="0" bIns="0" anchor="t" anchorCtr="0">
            <a:noAutofit/>
          </a:bodyPr>
          <a:lstStyle/>
          <a:p>
            <a:pPr marL="0" marR="0" lvl="0" indent="0" algn="l" rtl="0">
              <a:lnSpc>
                <a:spcPct val="164285"/>
              </a:lnSpc>
              <a:spcBef>
                <a:spcPts val="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Ενιαίο σύστημα υγείας: άνθρωπος – ζώα – περιβάλλον</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Η περιβαλλοντική κρίση ως κρίση δημόσιας υγείας</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Διασυνδέσεις: ρύπανση, διατροφή, κλιματική αλλαγή, πανδημίες</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Ο σχεδιασμός ως εργαλείο πρόληψης και ισορροπίας</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Παραδείγματα: αστικές πολιτικές για καθαρό αέρα, ανθεκτικές υποδομές νερού, βιοφιλικοί χώροι</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Συλλογική ευημερία ως νέα έννοια υγείας</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0"/>
              </a:spcBef>
              <a:spcAft>
                <a:spcPts val="0"/>
              </a:spcAft>
              <a:buClr>
                <a:srgbClr val="000000"/>
              </a:buClr>
              <a:buSzPts val="1100"/>
              <a:buFont typeface="Arial"/>
              <a:buNone/>
            </a:pPr>
            <a:endParaRPr sz="1100" b="0" i="0" u="none" strike="noStrike" cap="none">
              <a:solidFill>
                <a:srgbClr val="272525"/>
              </a:solidFill>
              <a:latin typeface="Inter"/>
              <a:ea typeface="Inter"/>
              <a:cs typeface="Inter"/>
              <a:sym typeface="Inte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p10" descr="preencoded.png"/>
          <p:cNvPicPr preferRelativeResize="0"/>
          <p:nvPr/>
        </p:nvPicPr>
        <p:blipFill rotWithShape="1">
          <a:blip r:embed="rId3">
            <a:alphaModFix/>
          </a:blip>
          <a:srcRect/>
          <a:stretch/>
        </p:blipFill>
        <p:spPr>
          <a:xfrm>
            <a:off x="10972800" y="0"/>
            <a:ext cx="3657600" cy="8229600"/>
          </a:xfrm>
          <a:prstGeom prst="rect">
            <a:avLst/>
          </a:prstGeom>
          <a:noFill/>
          <a:ln>
            <a:noFill/>
          </a:ln>
        </p:spPr>
      </p:pic>
      <p:sp>
        <p:nvSpPr>
          <p:cNvPr id="353" name="Google Shape;353;p10"/>
          <p:cNvSpPr/>
          <p:nvPr/>
        </p:nvSpPr>
        <p:spPr>
          <a:xfrm>
            <a:off x="775216" y="610314"/>
            <a:ext cx="6061472" cy="692110"/>
          </a:xfrm>
          <a:prstGeom prst="rect">
            <a:avLst/>
          </a:prstGeom>
          <a:noFill/>
          <a:ln>
            <a:noFill/>
          </a:ln>
        </p:spPr>
        <p:txBody>
          <a:bodyPr spcFirstLastPara="1" wrap="square" lIns="0" tIns="0" rIns="0" bIns="0" anchor="t" anchorCtr="0">
            <a:noAutofit/>
          </a:bodyPr>
          <a:lstStyle/>
          <a:p>
            <a:pPr marL="0" marR="0" lvl="0" indent="0" algn="l" rtl="0">
              <a:lnSpc>
                <a:spcPct val="125287"/>
              </a:lnSpc>
              <a:spcBef>
                <a:spcPts val="0"/>
              </a:spcBef>
              <a:spcAft>
                <a:spcPts val="0"/>
              </a:spcAft>
              <a:buClr>
                <a:srgbClr val="000000"/>
              </a:buClr>
              <a:buSzPts val="4350"/>
              <a:buFont typeface="Inter"/>
              <a:buNone/>
            </a:pPr>
            <a:r>
              <a:rPr lang="en-US" sz="4350" b="1" i="0" u="none" strike="noStrike" cap="none">
                <a:solidFill>
                  <a:srgbClr val="000000"/>
                </a:solidFill>
                <a:latin typeface="Inter"/>
                <a:ea typeface="Inter"/>
                <a:cs typeface="Inter"/>
                <a:sym typeface="Inter"/>
              </a:rPr>
              <a:t>Η Φέρουσα Ικανότητα</a:t>
            </a:r>
            <a:endParaRPr sz="4350" b="0" i="0" u="none" strike="noStrike" cap="none">
              <a:solidFill>
                <a:srgbClr val="000000"/>
              </a:solidFill>
              <a:latin typeface="Arial"/>
              <a:ea typeface="Arial"/>
              <a:cs typeface="Arial"/>
              <a:sym typeface="Arial"/>
            </a:endParaRPr>
          </a:p>
        </p:txBody>
      </p:sp>
      <p:sp>
        <p:nvSpPr>
          <p:cNvPr id="354" name="Google Shape;354;p10"/>
          <p:cNvSpPr/>
          <p:nvPr/>
        </p:nvSpPr>
        <p:spPr>
          <a:xfrm>
            <a:off x="775216" y="1634609"/>
            <a:ext cx="2768679" cy="345996"/>
          </a:xfrm>
          <a:prstGeom prst="rect">
            <a:avLst/>
          </a:prstGeom>
          <a:noFill/>
          <a:ln>
            <a:noFill/>
          </a:ln>
        </p:spPr>
        <p:txBody>
          <a:bodyPr spcFirstLastPara="1" wrap="square" lIns="0" tIns="0" rIns="0" bIns="0" anchor="t" anchorCtr="0">
            <a:noAutofit/>
          </a:bodyPr>
          <a:lstStyle/>
          <a:p>
            <a:pPr marL="0" marR="0" lvl="0" indent="0" algn="l" rtl="0">
              <a:lnSpc>
                <a:spcPct val="125581"/>
              </a:lnSpc>
              <a:spcBef>
                <a:spcPts val="0"/>
              </a:spcBef>
              <a:spcAft>
                <a:spcPts val="0"/>
              </a:spcAft>
              <a:buClr>
                <a:srgbClr val="000000"/>
              </a:buClr>
              <a:buSzPts val="2150"/>
              <a:buFont typeface="Inter"/>
              <a:buNone/>
            </a:pPr>
            <a:r>
              <a:rPr lang="en-US" sz="2150" b="1" i="0" u="none" strike="noStrike" cap="none">
                <a:solidFill>
                  <a:srgbClr val="000000"/>
                </a:solidFill>
                <a:latin typeface="Inter"/>
                <a:ea typeface="Inter"/>
                <a:cs typeface="Inter"/>
                <a:sym typeface="Inter"/>
              </a:rPr>
              <a:t>Carrying Capacity</a:t>
            </a:r>
            <a:endParaRPr sz="2150" b="0" i="0" u="none" strike="noStrike" cap="none">
              <a:solidFill>
                <a:srgbClr val="000000"/>
              </a:solidFill>
              <a:latin typeface="Arial"/>
              <a:ea typeface="Arial"/>
              <a:cs typeface="Arial"/>
              <a:sym typeface="Arial"/>
            </a:endParaRPr>
          </a:p>
        </p:txBody>
      </p:sp>
      <p:sp>
        <p:nvSpPr>
          <p:cNvPr id="355" name="Google Shape;355;p10"/>
          <p:cNvSpPr/>
          <p:nvPr/>
        </p:nvSpPr>
        <p:spPr>
          <a:xfrm>
            <a:off x="775216" y="2423517"/>
            <a:ext cx="4572714" cy="730925"/>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5750"/>
              <a:buFont typeface="Inter"/>
              <a:buNone/>
            </a:pPr>
            <a:r>
              <a:rPr lang="en-US" sz="5750" b="1" i="0" u="none" strike="noStrike" cap="none">
                <a:solidFill>
                  <a:srgbClr val="272525"/>
                </a:solidFill>
                <a:latin typeface="Inter"/>
                <a:ea typeface="Inter"/>
                <a:cs typeface="Inter"/>
                <a:sym typeface="Inter"/>
              </a:rPr>
              <a:t>1.8</a:t>
            </a:r>
            <a:endParaRPr sz="5750" b="0" i="0" u="none" strike="noStrike" cap="none">
              <a:solidFill>
                <a:srgbClr val="000000"/>
              </a:solidFill>
              <a:latin typeface="Arial"/>
              <a:ea typeface="Arial"/>
              <a:cs typeface="Arial"/>
              <a:sym typeface="Arial"/>
            </a:endParaRPr>
          </a:p>
        </p:txBody>
      </p:sp>
      <p:sp>
        <p:nvSpPr>
          <p:cNvPr id="356" name="Google Shape;356;p10"/>
          <p:cNvSpPr/>
          <p:nvPr/>
        </p:nvSpPr>
        <p:spPr>
          <a:xfrm>
            <a:off x="1368981" y="3431262"/>
            <a:ext cx="3385066" cy="345996"/>
          </a:xfrm>
          <a:prstGeom prst="rect">
            <a:avLst/>
          </a:prstGeom>
          <a:noFill/>
          <a:ln>
            <a:noFill/>
          </a:ln>
        </p:spPr>
        <p:txBody>
          <a:bodyPr spcFirstLastPara="1" wrap="square" lIns="0" tIns="0" rIns="0" bIns="0" anchor="t" anchorCtr="0">
            <a:noAutofit/>
          </a:bodyPr>
          <a:lstStyle/>
          <a:p>
            <a:pPr marL="0" marR="0" lvl="0" indent="0" algn="ctr" rtl="0">
              <a:lnSpc>
                <a:spcPct val="125581"/>
              </a:lnSpc>
              <a:spcBef>
                <a:spcPts val="0"/>
              </a:spcBef>
              <a:spcAft>
                <a:spcPts val="0"/>
              </a:spcAft>
              <a:buClr>
                <a:srgbClr val="272525"/>
              </a:buClr>
              <a:buSzPts val="2150"/>
              <a:buFont typeface="Inter"/>
              <a:buNone/>
            </a:pPr>
            <a:r>
              <a:rPr lang="en-US" sz="2150" b="1" i="0" u="none" strike="noStrike" cap="none">
                <a:solidFill>
                  <a:srgbClr val="272525"/>
                </a:solidFill>
                <a:latin typeface="Inter"/>
                <a:ea typeface="Inter"/>
                <a:cs typeface="Inter"/>
                <a:sym typeface="Inter"/>
              </a:rPr>
              <a:t>Γαίες  που χρειαζόμαστε</a:t>
            </a:r>
            <a:endParaRPr sz="2150" b="0" i="0" u="none" strike="noStrike" cap="none">
              <a:solidFill>
                <a:srgbClr val="000000"/>
              </a:solidFill>
              <a:latin typeface="Arial"/>
              <a:ea typeface="Arial"/>
              <a:cs typeface="Arial"/>
              <a:sym typeface="Arial"/>
            </a:endParaRPr>
          </a:p>
        </p:txBody>
      </p:sp>
      <p:sp>
        <p:nvSpPr>
          <p:cNvPr id="357" name="Google Shape;357;p10"/>
          <p:cNvSpPr/>
          <p:nvPr/>
        </p:nvSpPr>
        <p:spPr>
          <a:xfrm>
            <a:off x="775216" y="3910132"/>
            <a:ext cx="4572714" cy="708660"/>
          </a:xfrm>
          <a:prstGeom prst="rect">
            <a:avLst/>
          </a:prstGeom>
          <a:noFill/>
          <a:ln>
            <a:noFill/>
          </a:ln>
        </p:spPr>
        <p:txBody>
          <a:bodyPr spcFirstLastPara="1" wrap="square" lIns="0" tIns="0" rIns="0" bIns="0" anchor="t" anchorCtr="0">
            <a:noAutofit/>
          </a:bodyPr>
          <a:lstStyle/>
          <a:p>
            <a:pPr marL="0" marR="0" lvl="0" indent="0" algn="ctr" rtl="0">
              <a:lnSpc>
                <a:spcPct val="161764"/>
              </a:lnSpc>
              <a:spcBef>
                <a:spcPts val="0"/>
              </a:spcBef>
              <a:spcAft>
                <a:spcPts val="0"/>
              </a:spcAft>
              <a:buClr>
                <a:srgbClr val="272525"/>
              </a:buClr>
              <a:buSzPts val="1700"/>
              <a:buFont typeface="Inter"/>
              <a:buNone/>
            </a:pPr>
            <a:r>
              <a:rPr lang="en-US" sz="1700" b="0" i="0" u="none" strike="noStrike" cap="none">
                <a:solidFill>
                  <a:srgbClr val="272525"/>
                </a:solidFill>
                <a:latin typeface="Inter"/>
                <a:ea typeface="Inter"/>
                <a:cs typeface="Inter"/>
                <a:sym typeface="Inter"/>
              </a:rPr>
              <a:t>Για να υποστηρίξουμε τον σημερινό τρόπο ζωής μας</a:t>
            </a:r>
            <a:endParaRPr sz="1700" b="0" i="0" u="none" strike="noStrike" cap="none">
              <a:solidFill>
                <a:srgbClr val="000000"/>
              </a:solidFill>
              <a:latin typeface="Arial"/>
              <a:ea typeface="Arial"/>
              <a:cs typeface="Arial"/>
              <a:sym typeface="Arial"/>
            </a:endParaRPr>
          </a:p>
        </p:txBody>
      </p:sp>
      <p:sp>
        <p:nvSpPr>
          <p:cNvPr id="358" name="Google Shape;358;p10"/>
          <p:cNvSpPr/>
          <p:nvPr/>
        </p:nvSpPr>
        <p:spPr>
          <a:xfrm>
            <a:off x="5624751" y="2423517"/>
            <a:ext cx="4572833" cy="730925"/>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5750"/>
              <a:buFont typeface="Inter"/>
              <a:buNone/>
            </a:pPr>
            <a:r>
              <a:rPr lang="en-US" sz="5750" b="1" i="0" u="none" strike="noStrike" cap="none">
                <a:solidFill>
                  <a:srgbClr val="272525"/>
                </a:solidFill>
                <a:latin typeface="Inter"/>
                <a:ea typeface="Inter"/>
                <a:cs typeface="Inter"/>
                <a:sym typeface="Inter"/>
              </a:rPr>
              <a:t>100%</a:t>
            </a:r>
            <a:endParaRPr sz="5750" b="0" i="0" u="none" strike="noStrike" cap="none">
              <a:solidFill>
                <a:srgbClr val="000000"/>
              </a:solidFill>
              <a:latin typeface="Arial"/>
              <a:ea typeface="Arial"/>
              <a:cs typeface="Arial"/>
              <a:sym typeface="Arial"/>
            </a:endParaRPr>
          </a:p>
        </p:txBody>
      </p:sp>
      <p:sp>
        <p:nvSpPr>
          <p:cNvPr id="359" name="Google Shape;359;p10"/>
          <p:cNvSpPr/>
          <p:nvPr/>
        </p:nvSpPr>
        <p:spPr>
          <a:xfrm>
            <a:off x="6526768" y="3431262"/>
            <a:ext cx="2768679" cy="345996"/>
          </a:xfrm>
          <a:prstGeom prst="rect">
            <a:avLst/>
          </a:prstGeom>
          <a:noFill/>
          <a:ln>
            <a:noFill/>
          </a:ln>
        </p:spPr>
        <p:txBody>
          <a:bodyPr spcFirstLastPara="1" wrap="square" lIns="0" tIns="0" rIns="0" bIns="0" anchor="t" anchorCtr="0">
            <a:noAutofit/>
          </a:bodyPr>
          <a:lstStyle/>
          <a:p>
            <a:pPr marL="0" marR="0" lvl="0" indent="0" algn="ctr" rtl="0">
              <a:lnSpc>
                <a:spcPct val="125581"/>
              </a:lnSpc>
              <a:spcBef>
                <a:spcPts val="0"/>
              </a:spcBef>
              <a:spcAft>
                <a:spcPts val="0"/>
              </a:spcAft>
              <a:buClr>
                <a:srgbClr val="272525"/>
              </a:buClr>
              <a:buSzPts val="2150"/>
              <a:buFont typeface="Inter"/>
              <a:buNone/>
            </a:pPr>
            <a:r>
              <a:rPr lang="en-US" sz="2150" b="1" i="0" u="none" strike="noStrike" cap="none">
                <a:solidFill>
                  <a:srgbClr val="272525"/>
                </a:solidFill>
                <a:latin typeface="Inter"/>
                <a:ea typeface="Inter"/>
                <a:cs typeface="Inter"/>
                <a:sym typeface="Inter"/>
              </a:rPr>
              <a:t>Φέρουσα Ικανότητα</a:t>
            </a:r>
            <a:endParaRPr sz="2150" b="0" i="0" u="none" strike="noStrike" cap="none">
              <a:solidFill>
                <a:srgbClr val="000000"/>
              </a:solidFill>
              <a:latin typeface="Arial"/>
              <a:ea typeface="Arial"/>
              <a:cs typeface="Arial"/>
              <a:sym typeface="Arial"/>
            </a:endParaRPr>
          </a:p>
        </p:txBody>
      </p:sp>
      <p:sp>
        <p:nvSpPr>
          <p:cNvPr id="360" name="Google Shape;360;p10"/>
          <p:cNvSpPr/>
          <p:nvPr/>
        </p:nvSpPr>
        <p:spPr>
          <a:xfrm>
            <a:off x="5624751" y="3910132"/>
            <a:ext cx="4572833" cy="708660"/>
          </a:xfrm>
          <a:prstGeom prst="rect">
            <a:avLst/>
          </a:prstGeom>
          <a:noFill/>
          <a:ln>
            <a:noFill/>
          </a:ln>
        </p:spPr>
        <p:txBody>
          <a:bodyPr spcFirstLastPara="1" wrap="square" lIns="0" tIns="0" rIns="0" bIns="0" anchor="t" anchorCtr="0">
            <a:noAutofit/>
          </a:bodyPr>
          <a:lstStyle/>
          <a:p>
            <a:pPr marL="0" marR="0" lvl="0" indent="0" algn="ctr" rtl="0">
              <a:lnSpc>
                <a:spcPct val="161764"/>
              </a:lnSpc>
              <a:spcBef>
                <a:spcPts val="0"/>
              </a:spcBef>
              <a:spcAft>
                <a:spcPts val="0"/>
              </a:spcAft>
              <a:buClr>
                <a:srgbClr val="272525"/>
              </a:buClr>
              <a:buSzPts val="1700"/>
              <a:buFont typeface="Inter"/>
              <a:buNone/>
            </a:pPr>
            <a:r>
              <a:rPr lang="en-US" sz="1700" b="0" i="0" u="none" strike="noStrike" cap="none">
                <a:solidFill>
                  <a:srgbClr val="272525"/>
                </a:solidFill>
                <a:latin typeface="Inter"/>
                <a:ea typeface="Inter"/>
                <a:cs typeface="Inter"/>
                <a:sym typeface="Inter"/>
              </a:rPr>
              <a:t>Το μέγιστο βάρος που αντέχει ένα σύστημα</a:t>
            </a:r>
            <a:endParaRPr sz="1700" b="0" i="0" u="none" strike="noStrike" cap="none">
              <a:solidFill>
                <a:srgbClr val="000000"/>
              </a:solidFill>
              <a:latin typeface="Arial"/>
              <a:ea typeface="Arial"/>
              <a:cs typeface="Arial"/>
              <a:sym typeface="Arial"/>
            </a:endParaRPr>
          </a:p>
        </p:txBody>
      </p:sp>
      <p:sp>
        <p:nvSpPr>
          <p:cNvPr id="361" name="Google Shape;361;p10"/>
          <p:cNvSpPr/>
          <p:nvPr/>
        </p:nvSpPr>
        <p:spPr>
          <a:xfrm>
            <a:off x="775216" y="4867870"/>
            <a:ext cx="9422368" cy="708660"/>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272525"/>
              </a:buClr>
              <a:buSzPts val="1700"/>
              <a:buFont typeface="Inter"/>
              <a:buNone/>
            </a:pPr>
            <a:r>
              <a:rPr lang="en-US" sz="1700" b="0" i="0" u="none" strike="noStrike" cap="none">
                <a:solidFill>
                  <a:srgbClr val="272525"/>
                </a:solidFill>
                <a:latin typeface="Inter"/>
                <a:ea typeface="Inter"/>
                <a:cs typeface="Inter"/>
                <a:sym typeface="Inter"/>
              </a:rPr>
              <a:t>Κάθε οικοσύστημα έχει </a:t>
            </a:r>
            <a:r>
              <a:rPr lang="en-US" sz="1700" b="1" i="0" u="none" strike="noStrike" cap="none">
                <a:solidFill>
                  <a:srgbClr val="272525"/>
                </a:solidFill>
                <a:latin typeface="Inter"/>
                <a:ea typeface="Inter"/>
                <a:cs typeface="Inter"/>
                <a:sym typeface="Inter"/>
              </a:rPr>
              <a:t>όρια</a:t>
            </a:r>
            <a:r>
              <a:rPr lang="en-US" sz="1700" b="0" i="0" u="none" strike="noStrike" cap="none">
                <a:solidFill>
                  <a:srgbClr val="272525"/>
                </a:solidFill>
                <a:latin typeface="Inter"/>
                <a:ea typeface="Inter"/>
                <a:cs typeface="Inter"/>
                <a:sym typeface="Inter"/>
              </a:rPr>
              <a:t>. Η φέρουσα ικανότητα είναι το "μέγιστο βάρος" που μπορεί να αντέξει χωρίς να αλλοιωθεί η ισορροπία του.</a:t>
            </a:r>
            <a:endParaRPr sz="1700" b="0" i="0" u="none" strike="noStrike" cap="none">
              <a:solidFill>
                <a:srgbClr val="000000"/>
              </a:solidFill>
              <a:latin typeface="Arial"/>
              <a:ea typeface="Arial"/>
              <a:cs typeface="Arial"/>
              <a:sym typeface="Arial"/>
            </a:endParaRPr>
          </a:p>
        </p:txBody>
      </p:sp>
      <p:sp>
        <p:nvSpPr>
          <p:cNvPr id="362" name="Google Shape;362;p10"/>
          <p:cNvSpPr/>
          <p:nvPr/>
        </p:nvSpPr>
        <p:spPr>
          <a:xfrm>
            <a:off x="775216" y="6047065"/>
            <a:ext cx="3253502" cy="345996"/>
          </a:xfrm>
          <a:prstGeom prst="rect">
            <a:avLst/>
          </a:prstGeom>
          <a:noFill/>
          <a:ln>
            <a:noFill/>
          </a:ln>
        </p:spPr>
        <p:txBody>
          <a:bodyPr spcFirstLastPara="1" wrap="square" lIns="0" tIns="0" rIns="0" bIns="0" anchor="t" anchorCtr="0">
            <a:noAutofit/>
          </a:bodyPr>
          <a:lstStyle/>
          <a:p>
            <a:pPr marL="0" marR="0" lvl="0" indent="0" algn="l" rtl="0">
              <a:lnSpc>
                <a:spcPct val="125581"/>
              </a:lnSpc>
              <a:spcBef>
                <a:spcPts val="0"/>
              </a:spcBef>
              <a:spcAft>
                <a:spcPts val="0"/>
              </a:spcAft>
              <a:buClr>
                <a:srgbClr val="000000"/>
              </a:buClr>
              <a:buSzPts val="2150"/>
              <a:buFont typeface="Inter"/>
              <a:buNone/>
            </a:pPr>
            <a:r>
              <a:rPr lang="en-US" sz="2150" b="1" i="0" u="none" strike="noStrike" cap="none">
                <a:solidFill>
                  <a:srgbClr val="000000"/>
                </a:solidFill>
                <a:latin typeface="Inter"/>
                <a:ea typeface="Inter"/>
                <a:cs typeface="Inter"/>
                <a:sym typeface="Inter"/>
              </a:rPr>
              <a:t>Οικολογικό Αποτύπωμα</a:t>
            </a:r>
            <a:endParaRPr sz="2150" b="0" i="0" u="none" strike="noStrike" cap="none">
              <a:solidFill>
                <a:srgbClr val="000000"/>
              </a:solidFill>
              <a:latin typeface="Arial"/>
              <a:ea typeface="Arial"/>
              <a:cs typeface="Arial"/>
              <a:sym typeface="Arial"/>
            </a:endParaRPr>
          </a:p>
        </p:txBody>
      </p:sp>
      <p:sp>
        <p:nvSpPr>
          <p:cNvPr id="363" name="Google Shape;363;p10"/>
          <p:cNvSpPr/>
          <p:nvPr/>
        </p:nvSpPr>
        <p:spPr>
          <a:xfrm>
            <a:off x="775216" y="6614517"/>
            <a:ext cx="4042410" cy="354330"/>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272525"/>
              </a:buClr>
              <a:buSzPts val="1700"/>
              <a:buFont typeface="Inter"/>
              <a:buNone/>
            </a:pPr>
            <a:r>
              <a:rPr lang="en-US" sz="1700" b="0" i="0" u="none" strike="noStrike" cap="none">
                <a:solidFill>
                  <a:srgbClr val="272525"/>
                </a:solidFill>
                <a:latin typeface="Inter"/>
                <a:ea typeface="Inter"/>
                <a:cs typeface="Inter"/>
                <a:sym typeface="Inter"/>
              </a:rPr>
              <a:t>Όταν τα ξεπερνάμε → </a:t>
            </a:r>
            <a:r>
              <a:rPr lang="en-US" sz="1700" b="0" i="0" u="none" strike="noStrike" cap="none">
                <a:solidFill>
                  <a:srgbClr val="4950BC"/>
                </a:solidFill>
                <a:latin typeface="Inter"/>
                <a:ea typeface="Inter"/>
                <a:cs typeface="Inter"/>
                <a:sym typeface="Inter"/>
              </a:rPr>
              <a:t>overshoot</a:t>
            </a:r>
            <a:endParaRPr sz="1700" b="0" i="0" u="none" strike="noStrike" cap="none">
              <a:solidFill>
                <a:srgbClr val="000000"/>
              </a:solidFill>
              <a:latin typeface="Arial"/>
              <a:ea typeface="Arial"/>
              <a:cs typeface="Arial"/>
              <a:sym typeface="Arial"/>
            </a:endParaRPr>
          </a:p>
        </p:txBody>
      </p:sp>
      <p:sp>
        <p:nvSpPr>
          <p:cNvPr id="364" name="Google Shape;364;p10"/>
          <p:cNvSpPr/>
          <p:nvPr/>
        </p:nvSpPr>
        <p:spPr>
          <a:xfrm>
            <a:off x="5365552" y="6074688"/>
            <a:ext cx="4839533" cy="1295519"/>
          </a:xfrm>
          <a:prstGeom prst="roundRect">
            <a:avLst>
              <a:gd name="adj" fmla="val 7181"/>
            </a:avLst>
          </a:prstGeom>
          <a:solidFill>
            <a:srgbClr val="C7C9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5" name="Google Shape;365;p10" descr="preencoded.png"/>
          <p:cNvPicPr preferRelativeResize="0"/>
          <p:nvPr/>
        </p:nvPicPr>
        <p:blipFill rotWithShape="1">
          <a:blip r:embed="rId4">
            <a:alphaModFix/>
          </a:blip>
          <a:srcRect/>
          <a:stretch/>
        </p:blipFill>
        <p:spPr>
          <a:xfrm>
            <a:off x="5587008" y="6409134"/>
            <a:ext cx="276820" cy="221456"/>
          </a:xfrm>
          <a:prstGeom prst="rect">
            <a:avLst/>
          </a:prstGeom>
          <a:noFill/>
          <a:ln>
            <a:noFill/>
          </a:ln>
        </p:spPr>
      </p:pic>
      <p:sp>
        <p:nvSpPr>
          <p:cNvPr id="366" name="Google Shape;366;p10"/>
          <p:cNvSpPr/>
          <p:nvPr/>
        </p:nvSpPr>
        <p:spPr>
          <a:xfrm>
            <a:off x="6085284" y="6351508"/>
            <a:ext cx="3898344" cy="708660"/>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000000"/>
              </a:buClr>
              <a:buSzPts val="1700"/>
              <a:buFont typeface="Inter"/>
              <a:buNone/>
            </a:pPr>
            <a:r>
              <a:rPr lang="en-US" sz="1700" b="0" i="0" u="none" strike="noStrike" cap="none">
                <a:solidFill>
                  <a:srgbClr val="000000"/>
                </a:solidFill>
                <a:latin typeface="Inter"/>
                <a:ea typeface="Inter"/>
                <a:cs typeface="Inter"/>
                <a:sym typeface="Inter"/>
              </a:rPr>
              <a:t>💭 Πόσο "χώρο" καταλαμβάνει το αντικείμενο που σχεδιάζετε;</a:t>
            </a:r>
            <a:endParaRPr sz="17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1">
          <a:extLst>
            <a:ext uri="{FF2B5EF4-FFF2-40B4-BE49-F238E27FC236}">
              <a16:creationId xmlns:a16="http://schemas.microsoft.com/office/drawing/2014/main" id="{13F20BAB-2201-E0DB-B0D3-4EC105DB2278}"/>
            </a:ext>
          </a:extLst>
        </p:cNvPr>
        <p:cNvGrpSpPr/>
        <p:nvPr/>
      </p:nvGrpSpPr>
      <p:grpSpPr>
        <a:xfrm>
          <a:off x="0" y="0"/>
          <a:ext cx="0" cy="0"/>
          <a:chOff x="0" y="0"/>
          <a:chExt cx="0" cy="0"/>
        </a:xfrm>
      </p:grpSpPr>
      <p:pic>
        <p:nvPicPr>
          <p:cNvPr id="352" name="Google Shape;352;p10" descr="preencoded.png">
            <a:extLst>
              <a:ext uri="{FF2B5EF4-FFF2-40B4-BE49-F238E27FC236}">
                <a16:creationId xmlns:a16="http://schemas.microsoft.com/office/drawing/2014/main" id="{2D909B0C-6249-358F-27A8-834250672F8B}"/>
              </a:ext>
            </a:extLst>
          </p:cNvPr>
          <p:cNvPicPr preferRelativeResize="0"/>
          <p:nvPr/>
        </p:nvPicPr>
        <p:blipFill rotWithShape="1">
          <a:blip r:embed="rId3">
            <a:alphaModFix/>
          </a:blip>
          <a:srcRect/>
          <a:stretch/>
        </p:blipFill>
        <p:spPr>
          <a:xfrm>
            <a:off x="10972800" y="0"/>
            <a:ext cx="3657600" cy="8229600"/>
          </a:xfrm>
          <a:prstGeom prst="rect">
            <a:avLst/>
          </a:prstGeom>
          <a:noFill/>
          <a:ln>
            <a:noFill/>
          </a:ln>
        </p:spPr>
      </p:pic>
      <p:sp>
        <p:nvSpPr>
          <p:cNvPr id="353" name="Google Shape;353;p10">
            <a:extLst>
              <a:ext uri="{FF2B5EF4-FFF2-40B4-BE49-F238E27FC236}">
                <a16:creationId xmlns:a16="http://schemas.microsoft.com/office/drawing/2014/main" id="{C59D9FBC-E877-7A37-4331-B5A8D34F4116}"/>
              </a:ext>
            </a:extLst>
          </p:cNvPr>
          <p:cNvSpPr/>
          <p:nvPr/>
        </p:nvSpPr>
        <p:spPr>
          <a:xfrm>
            <a:off x="775216" y="610314"/>
            <a:ext cx="9424852" cy="692110"/>
          </a:xfrm>
          <a:prstGeom prst="rect">
            <a:avLst/>
          </a:prstGeom>
          <a:noFill/>
          <a:ln>
            <a:noFill/>
          </a:ln>
        </p:spPr>
        <p:txBody>
          <a:bodyPr spcFirstLastPara="1" wrap="square" lIns="0" tIns="0" rIns="0" bIns="0" anchor="t" anchorCtr="0">
            <a:noAutofit/>
          </a:bodyPr>
          <a:lstStyle/>
          <a:p>
            <a:pPr marL="0" marR="0" lvl="0" indent="0" algn="l" rtl="0">
              <a:lnSpc>
                <a:spcPct val="125287"/>
              </a:lnSpc>
              <a:spcBef>
                <a:spcPts val="0"/>
              </a:spcBef>
              <a:spcAft>
                <a:spcPts val="0"/>
              </a:spcAft>
              <a:buClr>
                <a:srgbClr val="000000"/>
              </a:buClr>
              <a:buSzPts val="4350"/>
              <a:buFont typeface="Inter"/>
              <a:buNone/>
            </a:pPr>
            <a:r>
              <a:rPr lang="en-US" sz="4350" b="1" i="0" u="none" strike="noStrike" cap="none" dirty="0">
                <a:solidFill>
                  <a:srgbClr val="000000"/>
                </a:solidFill>
                <a:latin typeface="Inter"/>
                <a:ea typeface="Inter"/>
                <a:cs typeface="Inter"/>
                <a:sym typeface="Inter"/>
              </a:rPr>
              <a:t>Η </a:t>
            </a:r>
            <a:r>
              <a:rPr lang="en-US" sz="4350" b="1" i="0" u="none" strike="noStrike" cap="none" dirty="0" err="1">
                <a:solidFill>
                  <a:srgbClr val="000000"/>
                </a:solidFill>
                <a:latin typeface="Inter"/>
                <a:ea typeface="Inter"/>
                <a:cs typeface="Inter"/>
                <a:sym typeface="Inter"/>
              </a:rPr>
              <a:t>Φέρουσ</a:t>
            </a:r>
            <a:r>
              <a:rPr lang="en-US" sz="4350" b="1" i="0" u="none" strike="noStrike" cap="none" dirty="0">
                <a:solidFill>
                  <a:srgbClr val="000000"/>
                </a:solidFill>
                <a:latin typeface="Inter"/>
                <a:ea typeface="Inter"/>
                <a:cs typeface="Inter"/>
                <a:sym typeface="Inter"/>
              </a:rPr>
              <a:t>α Ικανότητα</a:t>
            </a:r>
            <a:endParaRPr sz="4350" b="0" i="0" u="none" strike="noStrike" cap="none" dirty="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211C88C8-717E-7815-17E5-323F40A1D854}"/>
              </a:ext>
            </a:extLst>
          </p:cNvPr>
          <p:cNvSpPr txBox="1"/>
          <p:nvPr/>
        </p:nvSpPr>
        <p:spPr>
          <a:xfrm>
            <a:off x="515154" y="1537297"/>
            <a:ext cx="10689465" cy="2031325"/>
          </a:xfrm>
          <a:prstGeom prst="rect">
            <a:avLst/>
          </a:prstGeom>
          <a:noFill/>
        </p:spPr>
        <p:txBody>
          <a:bodyPr wrap="square">
            <a:spAutoFit/>
          </a:bodyPr>
          <a:lstStyle/>
          <a:p>
            <a:pPr>
              <a:buNone/>
            </a:pPr>
            <a:r>
              <a:rPr lang="el-GR" sz="1800" b="1" dirty="0"/>
              <a:t>Τι μετράμε όταν μιλάμε για «φέρουσα ικανότητα»</a:t>
            </a:r>
          </a:p>
          <a:p>
            <a:pPr>
              <a:buNone/>
            </a:pPr>
            <a:r>
              <a:rPr lang="el-GR" sz="1800" dirty="0"/>
              <a:t>Η </a:t>
            </a:r>
            <a:r>
              <a:rPr lang="el-GR" sz="1800" b="1" dirty="0"/>
              <a:t>φέρουσα ικανότητα</a:t>
            </a:r>
            <a:r>
              <a:rPr lang="el-GR" sz="1800" dirty="0"/>
              <a:t> είναι θεμελιώδης έννοια στη συστημική οικολογία και χρησιμοποιείται για να εκτιμήσουμε </a:t>
            </a:r>
            <a:r>
              <a:rPr lang="el-GR" sz="1800" b="1" dirty="0"/>
              <a:t>τα όρια ενός συστήματος</a:t>
            </a:r>
            <a:r>
              <a:rPr lang="el-GR" sz="1800" dirty="0"/>
              <a:t>.</a:t>
            </a:r>
            <a:br>
              <a:rPr lang="el-GR" sz="1800" dirty="0"/>
            </a:br>
            <a:r>
              <a:rPr lang="el-GR" sz="1800" dirty="0"/>
              <a:t>Η ουσία της είναι μια </a:t>
            </a:r>
            <a:r>
              <a:rPr lang="el-GR" sz="1800" b="1" dirty="0"/>
              <a:t>ισορροπία</a:t>
            </a:r>
            <a:r>
              <a:rPr lang="el-GR" sz="1800" dirty="0"/>
              <a:t> μεταξύ:</a:t>
            </a:r>
          </a:p>
          <a:p>
            <a:pPr>
              <a:buFont typeface="Arial" panose="020B0604020202020204" pitchFamily="34" charset="0"/>
              <a:buChar char="•"/>
            </a:pPr>
            <a:r>
              <a:rPr lang="el-GR" sz="1800" b="1" dirty="0"/>
              <a:t>της διαθέσιμης προσφοράς πόρων (</a:t>
            </a:r>
            <a:r>
              <a:rPr lang="el-GR" sz="1800" b="1" dirty="0" err="1"/>
              <a:t>supply</a:t>
            </a:r>
            <a:r>
              <a:rPr lang="el-GR" sz="1800" b="1" dirty="0"/>
              <a:t>)</a:t>
            </a:r>
            <a:r>
              <a:rPr lang="el-GR" sz="1800" dirty="0"/>
              <a:t> και</a:t>
            </a:r>
          </a:p>
          <a:p>
            <a:pPr>
              <a:buFont typeface="Arial" panose="020B0604020202020204" pitchFamily="34" charset="0"/>
              <a:buChar char="•"/>
            </a:pPr>
            <a:r>
              <a:rPr lang="el-GR" sz="1800" b="1" dirty="0"/>
              <a:t>της ζήτησης/κατανάλωσης (</a:t>
            </a:r>
            <a:r>
              <a:rPr lang="el-GR" sz="1800" b="1" dirty="0" err="1"/>
              <a:t>demand</a:t>
            </a:r>
            <a:r>
              <a:rPr lang="el-GR" sz="1800" b="1" dirty="0"/>
              <a:t>)</a:t>
            </a:r>
            <a:r>
              <a:rPr lang="el-GR" sz="1800" dirty="0"/>
              <a:t> που προέρχεται από τους οργανισμούς ή τους ανθρώπους που ζουν μέσα στο σύστημα.</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89E5A30-A3E2-69F5-5875-AB6C4D8E5A36}"/>
                  </a:ext>
                </a:extLst>
              </p:cNvPr>
              <p:cNvSpPr txBox="1"/>
              <p:nvPr/>
            </p:nvSpPr>
            <p:spPr>
              <a:xfrm>
                <a:off x="594912" y="4000129"/>
                <a:ext cx="9991522" cy="3797963"/>
              </a:xfrm>
              <a:prstGeom prst="rect">
                <a:avLst/>
              </a:prstGeom>
              <a:noFill/>
            </p:spPr>
            <p:txBody>
              <a:bodyPr wrap="square">
                <a:spAutoFit/>
              </a:bodyPr>
              <a:lstStyle/>
              <a:p>
                <a:pPr>
                  <a:buNone/>
                </a:pPr>
                <a:r>
                  <a:rPr lang="el-GR" sz="1800" b="1" dirty="0"/>
                  <a:t>Οι θεωρητικές αρχές πίσω από τη μέτρηση</a:t>
                </a:r>
              </a:p>
              <a:p>
                <a:pPr>
                  <a:buNone/>
                </a:pPr>
                <a:r>
                  <a:rPr lang="el-GR" sz="1800" b="1" dirty="0"/>
                  <a:t>(α) Το σύστημα έχει αποθέματα και ροές</a:t>
                </a:r>
              </a:p>
              <a:p>
                <a:pPr>
                  <a:buNone/>
                </a:pPr>
                <a:r>
                  <a:rPr lang="el-GR" sz="1800" dirty="0"/>
                  <a:t>Κάθε οικολογικό ή </a:t>
                </a:r>
                <a:r>
                  <a:rPr lang="el-GR" sz="1800" dirty="0" err="1"/>
                  <a:t>κοινωνικο</a:t>
                </a:r>
                <a:r>
                  <a:rPr lang="el-GR" sz="1800" dirty="0"/>
                  <a:t>-οικολογικό σύστημα έχει:</a:t>
                </a:r>
              </a:p>
              <a:p>
                <a:pPr>
                  <a:buFont typeface="Arial" panose="020B0604020202020204" pitchFamily="34" charset="0"/>
                  <a:buChar char="•"/>
                </a:pPr>
                <a:r>
                  <a:rPr lang="el-GR" sz="1800" b="1" dirty="0"/>
                  <a:t>Αποθέματα (</a:t>
                </a:r>
                <a:r>
                  <a:rPr lang="en-GB" sz="1800" b="1" dirty="0"/>
                  <a:t>stocks)</a:t>
                </a:r>
                <a:r>
                  <a:rPr lang="en-GB" sz="1800" dirty="0"/>
                  <a:t>: </a:t>
                </a:r>
                <a:r>
                  <a:rPr lang="el-GR" sz="1800" dirty="0"/>
                  <a:t>ποσοτικές «δεξαμενές» πόρων — νερό, θρεπτικά, ενέργεια, πληθυσμό, χρήμα.</a:t>
                </a:r>
              </a:p>
              <a:p>
                <a:pPr>
                  <a:buFont typeface="Arial" panose="020B0604020202020204" pitchFamily="34" charset="0"/>
                  <a:buChar char="•"/>
                </a:pPr>
                <a:r>
                  <a:rPr lang="el-GR" sz="1800" b="1" dirty="0"/>
                  <a:t>Ροές (</a:t>
                </a:r>
                <a:r>
                  <a:rPr lang="en-GB" sz="1800" b="1" dirty="0"/>
                  <a:t>flows)</a:t>
                </a:r>
                <a:r>
                  <a:rPr lang="en-GB" sz="1800" dirty="0"/>
                  <a:t>: </a:t>
                </a:r>
                <a:r>
                  <a:rPr lang="el-GR" sz="1800" dirty="0"/>
                  <a:t>ρυθμούς με τους οποίους οι πόροι αυτοί ανανεώνονται (εισροές) ή καταναλώνονται (εκροές).</a:t>
                </a:r>
              </a:p>
              <a:p>
                <a:pPr>
                  <a:buNone/>
                </a:pPr>
                <a:r>
                  <a:rPr lang="el-GR" sz="1800" dirty="0"/>
                  <a:t>Η φέρουσα ικανότητα προκύπτει </a:t>
                </a:r>
                <a:r>
                  <a:rPr lang="el-GR" sz="1800" b="1" dirty="0"/>
                  <a:t>όταν οι εισροές και εκροές ισορροπούν</a:t>
                </a:r>
                <a:r>
                  <a:rPr lang="el-GR" sz="1800" dirty="0"/>
                  <a:t> έτσι ώστε το απόθεμα να </a:t>
                </a:r>
                <a:r>
                  <a:rPr lang="el-GR" sz="1800" b="1" dirty="0"/>
                  <a:t>παραμένει σταθερό στον χρόνο</a:t>
                </a:r>
                <a:r>
                  <a:rPr lang="el-GR" sz="1800" dirty="0"/>
                  <a:t>.</a:t>
                </a:r>
              </a:p>
              <a:p>
                <a:pPr>
                  <a:buNone/>
                </a:pPr>
                <a14:m>
                  <m:oMathPara xmlns:m="http://schemas.openxmlformats.org/officeDocument/2006/math">
                    <m:oMathParaPr>
                      <m:jc m:val="centerGroup"/>
                    </m:oMathParaPr>
                    <m:oMath xmlns:m="http://schemas.openxmlformats.org/officeDocument/2006/math">
                      <m:r>
                        <m:rPr>
                          <m:nor/>
                        </m:rPr>
                        <a:rPr lang="el-GR" sz="1800" b="0"/>
                        <m:t>Αναγ</m:t>
                      </m:r>
                      <m:limUpp>
                        <m:limUppPr>
                          <m:ctrlPr>
                            <a:rPr lang="ar-AE" sz="1800" b="0" i="1">
                              <a:latin typeface="Cambria Math" panose="02040503050406030204" pitchFamily="18" charset="0"/>
                            </a:rPr>
                          </m:ctrlPr>
                        </m:limUppPr>
                        <m:e>
                          <m:r>
                            <m:rPr>
                              <m:nor/>
                            </m:rPr>
                            <a:rPr lang="el-GR" sz="1800" b="0" i="1"/>
                            <m:t>ε</m:t>
                          </m:r>
                        </m:e>
                        <m:lim>
                          <m:r>
                            <a:rPr lang="ar-AE" sz="1800" b="0" i="0">
                              <a:latin typeface="Cambria Math" panose="02040503050406030204" pitchFamily="18" charset="0"/>
                            </a:rPr>
                            <m:t>ˊ</m:t>
                          </m:r>
                        </m:lim>
                      </m:limUpp>
                      <m:r>
                        <m:rPr>
                          <m:nor/>
                        </m:rPr>
                        <a:rPr lang="el-GR" sz="1800" b="0" i="1">
                          <a:latin typeface="Cambria Math" panose="02040503050406030204" pitchFamily="18" charset="0"/>
                        </a:rPr>
                        <m:t>ννηση</m:t>
                      </m:r>
                      <m:r>
                        <m:rPr>
                          <m:nor/>
                        </m:rPr>
                        <a:rPr lang="el-GR" sz="1800" b="0" i="1">
                          <a:latin typeface="Cambria Math" panose="02040503050406030204" pitchFamily="18" charset="0"/>
                        </a:rPr>
                        <m:t> (</m:t>
                      </m:r>
                      <m:r>
                        <m:rPr>
                          <m:nor/>
                        </m:rPr>
                        <a:rPr lang="en-GB" sz="1800" b="0" i="1">
                          <a:latin typeface="Cambria Math" panose="02040503050406030204" pitchFamily="18" charset="0"/>
                        </a:rPr>
                        <m:t>inflows</m:t>
                      </m:r>
                      <m:r>
                        <m:rPr>
                          <m:nor/>
                        </m:rPr>
                        <a:rPr lang="en-GB" sz="1800" b="0" i="1">
                          <a:latin typeface="Cambria Math" panose="02040503050406030204" pitchFamily="18" charset="0"/>
                        </a:rPr>
                        <m:t>)</m:t>
                      </m:r>
                      <m:r>
                        <a:rPr lang="en-GB" sz="1800" b="0" i="0">
                          <a:latin typeface="Cambria Math" panose="02040503050406030204" pitchFamily="18" charset="0"/>
                        </a:rPr>
                        <m:t>=</m:t>
                      </m:r>
                      <m:r>
                        <m:rPr>
                          <m:nor/>
                        </m:rPr>
                        <a:rPr lang="el-GR" sz="1800" b="0" i="1">
                          <a:latin typeface="Cambria Math" panose="02040503050406030204" pitchFamily="18" charset="0"/>
                        </a:rPr>
                        <m:t>Καταν</m:t>
                      </m:r>
                      <m:limUpp>
                        <m:limUppPr>
                          <m:ctrlPr>
                            <a:rPr lang="ar-AE" sz="1800" b="0" i="1">
                              <a:latin typeface="Cambria Math" panose="02040503050406030204" pitchFamily="18" charset="0"/>
                            </a:rPr>
                          </m:ctrlPr>
                        </m:limUppPr>
                        <m:e>
                          <m:r>
                            <m:rPr>
                              <m:nor/>
                            </m:rPr>
                            <a:rPr lang="el-GR" sz="1800" b="0" i="1">
                              <a:latin typeface="Cambria Math" panose="02040503050406030204" pitchFamily="18" charset="0"/>
                            </a:rPr>
                            <m:t>α</m:t>
                          </m:r>
                        </m:e>
                        <m:lim>
                          <m:r>
                            <a:rPr lang="ar-AE" sz="1800" b="0" i="0">
                              <a:latin typeface="Cambria Math" panose="02040503050406030204" pitchFamily="18" charset="0"/>
                            </a:rPr>
                            <m:t>ˊ</m:t>
                          </m:r>
                        </m:lim>
                      </m:limUpp>
                      <m:r>
                        <m:rPr>
                          <m:nor/>
                        </m:rPr>
                        <a:rPr lang="el-GR" sz="1800" b="0" i="1">
                          <a:latin typeface="Cambria Math" panose="02040503050406030204" pitchFamily="18" charset="0"/>
                        </a:rPr>
                        <m:t>λωση</m:t>
                      </m:r>
                      <m:r>
                        <m:rPr>
                          <m:nor/>
                        </m:rPr>
                        <a:rPr lang="el-GR" sz="1800" b="0" i="1">
                          <a:latin typeface="Cambria Math" panose="02040503050406030204" pitchFamily="18" charset="0"/>
                        </a:rPr>
                        <m:t> (</m:t>
                      </m:r>
                      <m:r>
                        <m:rPr>
                          <m:nor/>
                        </m:rPr>
                        <a:rPr lang="en-GB" sz="1800" b="0" i="1">
                          <a:latin typeface="Cambria Math" panose="02040503050406030204" pitchFamily="18" charset="0"/>
                        </a:rPr>
                        <m:t>outflows</m:t>
                      </m:r>
                      <m:r>
                        <m:rPr>
                          <m:nor/>
                        </m:rPr>
                        <a:rPr lang="en-GB" sz="1800" b="0" i="1">
                          <a:latin typeface="Cambria Math" panose="02040503050406030204" pitchFamily="18" charset="0"/>
                        </a:rPr>
                        <m:t>)</m:t>
                      </m:r>
                    </m:oMath>
                  </m:oMathPara>
                </a14:m>
                <a:endParaRPr lang="en-GB" sz="1800" b="0" dirty="0"/>
              </a:p>
              <a:p>
                <a:pPr>
                  <a:buNone/>
                </a:pPr>
                <a:r>
                  <a:rPr lang="el-GR" sz="1800" dirty="0"/>
                  <a:t>Αν αυτή η ισότητα σπάσει:</a:t>
                </a:r>
              </a:p>
              <a:p>
                <a:pPr>
                  <a:buFont typeface="Arial" panose="020B0604020202020204" pitchFamily="34" charset="0"/>
                  <a:buChar char="•"/>
                </a:pPr>
                <a:r>
                  <a:rPr lang="el-GR" sz="1800" dirty="0"/>
                  <a:t>Αν </a:t>
                </a:r>
                <a:r>
                  <a:rPr lang="en-GB" sz="1800" dirty="0"/>
                  <a:t>inflows &gt; outflows → </a:t>
                </a:r>
                <a:r>
                  <a:rPr lang="el-GR" sz="1800" dirty="0"/>
                  <a:t>συσσώρευση (πιθανή ανάπτυξη)</a:t>
                </a:r>
              </a:p>
              <a:p>
                <a:pPr>
                  <a:buFont typeface="Arial" panose="020B0604020202020204" pitchFamily="34" charset="0"/>
                  <a:buChar char="•"/>
                </a:pPr>
                <a:r>
                  <a:rPr lang="el-GR" sz="1800" dirty="0"/>
                  <a:t>Αν </a:t>
                </a:r>
                <a:r>
                  <a:rPr lang="en-GB" sz="1800" dirty="0"/>
                  <a:t>outflows &gt; inflows → </a:t>
                </a:r>
                <a:r>
                  <a:rPr lang="el-GR" sz="1800" dirty="0"/>
                  <a:t>εξάντληση → υπέρβαση → κατάρρευση.</a:t>
                </a:r>
              </a:p>
            </p:txBody>
          </p:sp>
        </mc:Choice>
        <mc:Fallback xmlns="">
          <p:sp>
            <p:nvSpPr>
              <p:cNvPr id="5" name="TextBox 4">
                <a:extLst>
                  <a:ext uri="{FF2B5EF4-FFF2-40B4-BE49-F238E27FC236}">
                    <a16:creationId xmlns:a16="http://schemas.microsoft.com/office/drawing/2014/main" id="{B89E5A30-A3E2-69F5-5875-AB6C4D8E5A36}"/>
                  </a:ext>
                </a:extLst>
              </p:cNvPr>
              <p:cNvSpPr txBox="1">
                <a:spLocks noRot="1" noChangeAspect="1" noMove="1" noResize="1" noEditPoints="1" noAdjustHandles="1" noChangeArrowheads="1" noChangeShapeType="1" noTextEdit="1"/>
              </p:cNvSpPr>
              <p:nvPr/>
            </p:nvSpPr>
            <p:spPr>
              <a:xfrm>
                <a:off x="594912" y="4000129"/>
                <a:ext cx="9991522" cy="3797963"/>
              </a:xfrm>
              <a:prstGeom prst="rect">
                <a:avLst/>
              </a:prstGeom>
              <a:blipFill>
                <a:blip r:embed="rId4"/>
                <a:stretch>
                  <a:fillRect l="-549" t="-803" b="-1605"/>
                </a:stretch>
              </a:blipFill>
            </p:spPr>
            <p:txBody>
              <a:bodyPr/>
              <a:lstStyle/>
              <a:p>
                <a:r>
                  <a:rPr lang="en-GB">
                    <a:noFill/>
                  </a:rPr>
                  <a:t> </a:t>
                </a:r>
              </a:p>
            </p:txBody>
          </p:sp>
        </mc:Fallback>
      </mc:AlternateContent>
    </p:spTree>
    <p:extLst>
      <p:ext uri="{BB962C8B-B14F-4D97-AF65-F5344CB8AC3E}">
        <p14:creationId xmlns:p14="http://schemas.microsoft.com/office/powerpoint/2010/main" val="17398187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1">
          <a:extLst>
            <a:ext uri="{FF2B5EF4-FFF2-40B4-BE49-F238E27FC236}">
              <a16:creationId xmlns:a16="http://schemas.microsoft.com/office/drawing/2014/main" id="{F9F6FAD1-7C5D-B27E-F434-E4C7E832241A}"/>
            </a:ext>
          </a:extLst>
        </p:cNvPr>
        <p:cNvGrpSpPr/>
        <p:nvPr/>
      </p:nvGrpSpPr>
      <p:grpSpPr>
        <a:xfrm>
          <a:off x="0" y="0"/>
          <a:ext cx="0" cy="0"/>
          <a:chOff x="0" y="0"/>
          <a:chExt cx="0" cy="0"/>
        </a:xfrm>
      </p:grpSpPr>
      <p:pic>
        <p:nvPicPr>
          <p:cNvPr id="352" name="Google Shape;352;p10" descr="preencoded.png">
            <a:extLst>
              <a:ext uri="{FF2B5EF4-FFF2-40B4-BE49-F238E27FC236}">
                <a16:creationId xmlns:a16="http://schemas.microsoft.com/office/drawing/2014/main" id="{AFF6C779-AC0D-0B20-5A63-7A758A3336FA}"/>
              </a:ext>
            </a:extLst>
          </p:cNvPr>
          <p:cNvPicPr preferRelativeResize="0"/>
          <p:nvPr/>
        </p:nvPicPr>
        <p:blipFill rotWithShape="1">
          <a:blip r:embed="rId3">
            <a:alphaModFix/>
          </a:blip>
          <a:srcRect/>
          <a:stretch/>
        </p:blipFill>
        <p:spPr>
          <a:xfrm>
            <a:off x="10972800" y="0"/>
            <a:ext cx="3657600" cy="8229600"/>
          </a:xfrm>
          <a:prstGeom prst="rect">
            <a:avLst/>
          </a:prstGeom>
          <a:noFill/>
          <a:ln>
            <a:noFill/>
          </a:ln>
        </p:spPr>
      </p:pic>
      <p:sp>
        <p:nvSpPr>
          <p:cNvPr id="353" name="Google Shape;353;p10">
            <a:extLst>
              <a:ext uri="{FF2B5EF4-FFF2-40B4-BE49-F238E27FC236}">
                <a16:creationId xmlns:a16="http://schemas.microsoft.com/office/drawing/2014/main" id="{0705FC1A-DC08-DFE7-ECB3-8A11E49B1A68}"/>
              </a:ext>
            </a:extLst>
          </p:cNvPr>
          <p:cNvSpPr/>
          <p:nvPr/>
        </p:nvSpPr>
        <p:spPr>
          <a:xfrm>
            <a:off x="775216" y="610314"/>
            <a:ext cx="9424852" cy="692110"/>
          </a:xfrm>
          <a:prstGeom prst="rect">
            <a:avLst/>
          </a:prstGeom>
          <a:noFill/>
          <a:ln>
            <a:noFill/>
          </a:ln>
        </p:spPr>
        <p:txBody>
          <a:bodyPr spcFirstLastPara="1" wrap="square" lIns="0" tIns="0" rIns="0" bIns="0" anchor="t" anchorCtr="0">
            <a:noAutofit/>
          </a:bodyPr>
          <a:lstStyle/>
          <a:p>
            <a:pPr marL="0" marR="0" lvl="0" indent="0" algn="l" rtl="0">
              <a:lnSpc>
                <a:spcPct val="125287"/>
              </a:lnSpc>
              <a:spcBef>
                <a:spcPts val="0"/>
              </a:spcBef>
              <a:spcAft>
                <a:spcPts val="0"/>
              </a:spcAft>
              <a:buClr>
                <a:srgbClr val="000000"/>
              </a:buClr>
              <a:buSzPts val="4350"/>
              <a:buFont typeface="Inter"/>
              <a:buNone/>
            </a:pPr>
            <a:r>
              <a:rPr lang="en-US" sz="4350" b="1" i="0" u="none" strike="noStrike" cap="none" dirty="0">
                <a:solidFill>
                  <a:srgbClr val="000000"/>
                </a:solidFill>
                <a:latin typeface="Inter"/>
                <a:ea typeface="Inter"/>
                <a:cs typeface="Inter"/>
                <a:sym typeface="Inter"/>
              </a:rPr>
              <a:t>Η </a:t>
            </a:r>
            <a:r>
              <a:rPr lang="en-US" sz="4350" b="1" i="0" u="none" strike="noStrike" cap="none" dirty="0" err="1">
                <a:solidFill>
                  <a:srgbClr val="000000"/>
                </a:solidFill>
                <a:latin typeface="Inter"/>
                <a:ea typeface="Inter"/>
                <a:cs typeface="Inter"/>
                <a:sym typeface="Inter"/>
              </a:rPr>
              <a:t>Φέρουσ</a:t>
            </a:r>
            <a:r>
              <a:rPr lang="en-US" sz="4350" b="1" i="0" u="none" strike="noStrike" cap="none" dirty="0">
                <a:solidFill>
                  <a:srgbClr val="000000"/>
                </a:solidFill>
                <a:latin typeface="Inter"/>
                <a:ea typeface="Inter"/>
                <a:cs typeface="Inter"/>
                <a:sym typeface="Inter"/>
              </a:rPr>
              <a:t>α Ικανότητα</a:t>
            </a:r>
            <a:endParaRPr sz="4350" b="0" i="0" u="none" strike="noStrike" cap="none" dirty="0">
              <a:solidFill>
                <a:srgbClr val="000000"/>
              </a:solidFill>
              <a:latin typeface="Arial"/>
              <a:ea typeface="Arial"/>
              <a:cs typeface="Arial"/>
              <a:sym typeface="Arial"/>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35EBFA6-749A-846F-D17E-66CFCA7F70DE}"/>
                  </a:ext>
                </a:extLst>
              </p:cNvPr>
              <p:cNvSpPr txBox="1"/>
              <p:nvPr/>
            </p:nvSpPr>
            <p:spPr>
              <a:xfrm>
                <a:off x="669701" y="1302424"/>
                <a:ext cx="7315200" cy="3488391"/>
              </a:xfrm>
              <a:prstGeom prst="rect">
                <a:avLst/>
              </a:prstGeom>
              <a:noFill/>
            </p:spPr>
            <p:txBody>
              <a:bodyPr wrap="square">
                <a:spAutoFit/>
              </a:bodyPr>
              <a:lstStyle/>
              <a:p>
                <a:pPr>
                  <a:buNone/>
                </a:pPr>
                <a:r>
                  <a:rPr lang="el-GR" sz="1800" b="1" dirty="0"/>
                  <a:t>Πρακτική μορφή υπολογισμού (σε πραγματικά δεδομένα)</a:t>
                </a:r>
              </a:p>
              <a:p>
                <a:pPr>
                  <a:buNone/>
                </a:pPr>
                <a:r>
                  <a:rPr lang="el-GR" sz="1800" dirty="0"/>
                  <a:t>Στην πράξη, δεν χρειάζεται πάντα η πλήρης διαφορική εξίσωση.</a:t>
                </a:r>
                <a:br>
                  <a:rPr lang="el-GR" sz="1800" dirty="0"/>
                </a:br>
                <a:r>
                  <a:rPr lang="el-GR" sz="1800" dirty="0"/>
                  <a:t>Χρησιμοποιούμε μια απλούστερη μορφή:</a:t>
                </a:r>
              </a:p>
              <a:p>
                <a:pPr>
                  <a:buNone/>
                </a:pPr>
                <a14:m>
                  <m:oMathPara xmlns:m="http://schemas.openxmlformats.org/officeDocument/2006/math">
                    <m:oMathParaPr>
                      <m:jc m:val="centerGroup"/>
                    </m:oMathParaPr>
                    <m:oMath xmlns:m="http://schemas.openxmlformats.org/officeDocument/2006/math">
                      <m:r>
                        <m:rPr>
                          <m:nor/>
                        </m:rPr>
                        <a:rPr lang="el-GR" sz="1800" b="0"/>
                        <m:t>Φ</m:t>
                      </m:r>
                      <m:limUpp>
                        <m:limUppPr>
                          <m:ctrlPr>
                            <a:rPr lang="ar-AE" sz="1800" b="0" i="1">
                              <a:latin typeface="Cambria Math" panose="02040503050406030204" pitchFamily="18" charset="0"/>
                            </a:rPr>
                          </m:ctrlPr>
                        </m:limUppPr>
                        <m:e>
                          <m:r>
                            <m:rPr>
                              <m:nor/>
                            </m:rPr>
                            <a:rPr lang="el-GR" sz="1800" b="0" i="1"/>
                            <m:t>ε</m:t>
                          </m:r>
                        </m:e>
                        <m:lim>
                          <m:r>
                            <a:rPr lang="ar-AE" sz="1800" b="0" i="0">
                              <a:latin typeface="Cambria Math" panose="02040503050406030204" pitchFamily="18" charset="0"/>
                            </a:rPr>
                            <m:t>ˊ</m:t>
                          </m:r>
                        </m:lim>
                      </m:limUpp>
                      <m:r>
                        <m:rPr>
                          <m:nor/>
                        </m:rPr>
                        <a:rPr lang="el-GR" sz="1800" b="0" i="1">
                          <a:latin typeface="Cambria Math" panose="02040503050406030204" pitchFamily="18" charset="0"/>
                        </a:rPr>
                        <m:t>ρουσα</m:t>
                      </m:r>
                      <m:r>
                        <m:rPr>
                          <m:nor/>
                        </m:rPr>
                        <a:rPr lang="el-GR" sz="1800" b="0" i="1">
                          <a:latin typeface="Cambria Math" panose="02040503050406030204" pitchFamily="18" charset="0"/>
                        </a:rPr>
                        <m:t> </m:t>
                      </m:r>
                      <m:r>
                        <m:rPr>
                          <m:nor/>
                        </m:rPr>
                        <a:rPr lang="el-GR" sz="1800" b="0" i="1">
                          <a:latin typeface="Cambria Math" panose="02040503050406030204" pitchFamily="18" charset="0"/>
                        </a:rPr>
                        <m:t>Ικαν</m:t>
                      </m:r>
                      <m:limUpp>
                        <m:limUppPr>
                          <m:ctrlPr>
                            <a:rPr lang="ar-AE" sz="1800" b="0" i="1">
                              <a:latin typeface="Cambria Math" panose="02040503050406030204" pitchFamily="18" charset="0"/>
                            </a:rPr>
                          </m:ctrlPr>
                        </m:limUppPr>
                        <m:e>
                          <m:r>
                            <m:rPr>
                              <m:nor/>
                            </m:rPr>
                            <a:rPr lang="el-GR" sz="1800" b="0" i="1">
                              <a:latin typeface="Cambria Math" panose="02040503050406030204" pitchFamily="18" charset="0"/>
                            </a:rPr>
                            <m:t>ο</m:t>
                          </m:r>
                        </m:e>
                        <m:lim>
                          <m:r>
                            <a:rPr lang="ar-AE" sz="1800" b="0" i="0">
                              <a:latin typeface="Cambria Math" panose="02040503050406030204" pitchFamily="18" charset="0"/>
                            </a:rPr>
                            <m:t>ˊ</m:t>
                          </m:r>
                        </m:lim>
                      </m:limUpp>
                      <m:r>
                        <m:rPr>
                          <m:nor/>
                        </m:rPr>
                        <a:rPr lang="el-GR" sz="1800" b="0" i="1">
                          <a:latin typeface="Cambria Math" panose="02040503050406030204" pitchFamily="18" charset="0"/>
                        </a:rPr>
                        <m:t>τητα</m:t>
                      </m:r>
                      <m:r>
                        <m:rPr>
                          <m:nor/>
                        </m:rPr>
                        <a:rPr lang="el-GR" sz="1800" b="0" i="1">
                          <a:latin typeface="Cambria Math" panose="02040503050406030204" pitchFamily="18" charset="0"/>
                        </a:rPr>
                        <m:t> (</m:t>
                      </m:r>
                      <m:r>
                        <m:rPr>
                          <m:nor/>
                        </m:rPr>
                        <a:rPr lang="el-GR" sz="1800" b="0" i="1">
                          <a:latin typeface="Cambria Math" panose="02040503050406030204" pitchFamily="18" charset="0"/>
                        </a:rPr>
                        <m:t>Ν</m:t>
                      </m:r>
                      <m:r>
                        <m:rPr>
                          <m:nor/>
                        </m:rPr>
                        <a:rPr lang="en-GB" sz="1800" b="0" i="1">
                          <a:latin typeface="Cambria Math" panose="02040503050406030204" pitchFamily="18" charset="0"/>
                        </a:rPr>
                        <m:t>ₘₐₓ)</m:t>
                      </m:r>
                      <m:r>
                        <a:rPr lang="en-GB" sz="1800" b="0" i="0">
                          <a:latin typeface="Cambria Math" panose="02040503050406030204" pitchFamily="18" charset="0"/>
                        </a:rPr>
                        <m:t>=</m:t>
                      </m:r>
                      <m:f>
                        <m:fPr>
                          <m:ctrlPr>
                            <a:rPr lang="ar-AE" sz="1800" b="0" i="1">
                              <a:latin typeface="Cambria Math" panose="02040503050406030204" pitchFamily="18" charset="0"/>
                            </a:rPr>
                          </m:ctrlPr>
                        </m:fPr>
                        <m:num>
                          <m:r>
                            <m:rPr>
                              <m:nor/>
                            </m:rPr>
                            <a:rPr lang="el-GR" sz="1800" b="0" i="1">
                              <a:latin typeface="Cambria Math" panose="02040503050406030204" pitchFamily="18" charset="0"/>
                            </a:rPr>
                            <m:t>Διαθ</m:t>
                          </m:r>
                          <m:limUpp>
                            <m:limUppPr>
                              <m:ctrlPr>
                                <a:rPr lang="ar-AE" sz="1800" b="0" i="1">
                                  <a:latin typeface="Cambria Math" panose="02040503050406030204" pitchFamily="18" charset="0"/>
                                </a:rPr>
                              </m:ctrlPr>
                            </m:limUppPr>
                            <m:e>
                              <m:r>
                                <m:rPr>
                                  <m:nor/>
                                </m:rPr>
                                <a:rPr lang="el-GR" sz="1800" b="0" i="1">
                                  <a:latin typeface="Cambria Math" panose="02040503050406030204" pitchFamily="18" charset="0"/>
                                </a:rPr>
                                <m:t>ε</m:t>
                              </m:r>
                            </m:e>
                            <m:lim>
                              <m:r>
                                <a:rPr lang="ar-AE" sz="1800" b="0" i="0">
                                  <a:latin typeface="Cambria Math" panose="02040503050406030204" pitchFamily="18" charset="0"/>
                                </a:rPr>
                                <m:t>ˊ</m:t>
                              </m:r>
                            </m:lim>
                          </m:limUpp>
                          <m:r>
                            <m:rPr>
                              <m:nor/>
                            </m:rPr>
                            <a:rPr lang="el-GR" sz="1800" b="0" i="1">
                              <a:latin typeface="Cambria Math" panose="02040503050406030204" pitchFamily="18" charset="0"/>
                            </a:rPr>
                            <m:t>σιμος</m:t>
                          </m:r>
                          <m:r>
                            <m:rPr>
                              <m:nor/>
                            </m:rPr>
                            <a:rPr lang="el-GR" sz="1800" b="0" i="1">
                              <a:latin typeface="Cambria Math" panose="02040503050406030204" pitchFamily="18" charset="0"/>
                            </a:rPr>
                            <m:t> </m:t>
                          </m:r>
                          <m:r>
                            <m:rPr>
                              <m:nor/>
                            </m:rPr>
                            <a:rPr lang="el-GR" sz="1800" b="0" i="1">
                              <a:latin typeface="Cambria Math" panose="02040503050406030204" pitchFamily="18" charset="0"/>
                            </a:rPr>
                            <m:t>ανανε</m:t>
                          </m:r>
                          <m:limUpp>
                            <m:limUppPr>
                              <m:ctrlPr>
                                <a:rPr lang="ar-AE" sz="1800" b="0" i="1">
                                  <a:latin typeface="Cambria Math" panose="02040503050406030204" pitchFamily="18" charset="0"/>
                                </a:rPr>
                              </m:ctrlPr>
                            </m:limUppPr>
                            <m:e>
                              <m:r>
                                <m:rPr>
                                  <m:nor/>
                                </m:rPr>
                                <a:rPr lang="el-GR" sz="1800" b="0" i="1">
                                  <a:latin typeface="Cambria Math" panose="02040503050406030204" pitchFamily="18" charset="0"/>
                                </a:rPr>
                                <m:t>ω</m:t>
                              </m:r>
                            </m:e>
                            <m:lim>
                              <m:r>
                                <a:rPr lang="ar-AE" sz="1800" b="0" i="0">
                                  <a:latin typeface="Cambria Math" panose="02040503050406030204" pitchFamily="18" charset="0"/>
                                </a:rPr>
                                <m:t>ˊ</m:t>
                              </m:r>
                            </m:lim>
                          </m:limUpp>
                          <m:r>
                            <m:rPr>
                              <m:nor/>
                            </m:rPr>
                            <a:rPr lang="el-GR" sz="1800" b="0" i="1">
                              <a:latin typeface="Cambria Math" panose="02040503050406030204" pitchFamily="18" charset="0"/>
                            </a:rPr>
                            <m:t>σιμος</m:t>
                          </m:r>
                          <m:r>
                            <m:rPr>
                              <m:nor/>
                            </m:rPr>
                            <a:rPr lang="el-GR" sz="1800" b="0" i="1">
                              <a:latin typeface="Cambria Math" panose="02040503050406030204" pitchFamily="18" charset="0"/>
                            </a:rPr>
                            <m:t> </m:t>
                          </m:r>
                          <m:r>
                            <m:rPr>
                              <m:nor/>
                            </m:rPr>
                            <a:rPr lang="el-GR" sz="1800" b="0" i="1">
                              <a:latin typeface="Cambria Math" panose="02040503050406030204" pitchFamily="18" charset="0"/>
                            </a:rPr>
                            <m:t>π</m:t>
                          </m:r>
                          <m:limUpp>
                            <m:limUppPr>
                              <m:ctrlPr>
                                <a:rPr lang="ar-AE" sz="1800" b="0" i="1">
                                  <a:latin typeface="Cambria Math" panose="02040503050406030204" pitchFamily="18" charset="0"/>
                                </a:rPr>
                              </m:ctrlPr>
                            </m:limUppPr>
                            <m:e>
                              <m:r>
                                <m:rPr>
                                  <m:nor/>
                                </m:rPr>
                                <a:rPr lang="el-GR" sz="1800" b="0" i="1">
                                  <a:latin typeface="Cambria Math" panose="02040503050406030204" pitchFamily="18" charset="0"/>
                                </a:rPr>
                                <m:t>ο</m:t>
                              </m:r>
                            </m:e>
                            <m:lim>
                              <m:r>
                                <a:rPr lang="ar-AE" sz="1800" b="0" i="0">
                                  <a:latin typeface="Cambria Math" panose="02040503050406030204" pitchFamily="18" charset="0"/>
                                </a:rPr>
                                <m:t>ˊ</m:t>
                              </m:r>
                            </m:lim>
                          </m:limUpp>
                          <m:r>
                            <m:rPr>
                              <m:nor/>
                            </m:rPr>
                            <a:rPr lang="el-GR" sz="1800" b="0" i="1">
                              <a:latin typeface="Cambria Math" panose="02040503050406030204" pitchFamily="18" charset="0"/>
                            </a:rPr>
                            <m:t>ρος</m:t>
                          </m:r>
                          <m:r>
                            <m:rPr>
                              <m:nor/>
                            </m:rPr>
                            <a:rPr lang="el-GR" sz="1800" b="0" i="1">
                              <a:latin typeface="Cambria Math" panose="02040503050406030204" pitchFamily="18" charset="0"/>
                            </a:rPr>
                            <m:t> (</m:t>
                          </m:r>
                          <m:r>
                            <m:rPr>
                              <m:nor/>
                            </m:rPr>
                            <a:rPr lang="en-GB" sz="1800" b="0" i="1">
                              <a:latin typeface="Cambria Math" panose="02040503050406030204" pitchFamily="18" charset="0"/>
                            </a:rPr>
                            <m:t>R</m:t>
                          </m:r>
                          <m:r>
                            <m:rPr>
                              <m:nor/>
                            </m:rPr>
                            <a:rPr lang="en-GB" sz="1800" b="0" i="1">
                              <a:latin typeface="Cambria Math" panose="02040503050406030204" pitchFamily="18" charset="0"/>
                            </a:rPr>
                            <m:t>)</m:t>
                          </m:r>
                        </m:num>
                        <m:den>
                          <m:r>
                            <m:rPr>
                              <m:nor/>
                            </m:rPr>
                            <a:rPr lang="el-GR" sz="1800" b="0" i="1">
                              <a:latin typeface="Cambria Math" panose="02040503050406030204" pitchFamily="18" charset="0"/>
                            </a:rPr>
                            <m:t>Καταν</m:t>
                          </m:r>
                          <m:limUpp>
                            <m:limUppPr>
                              <m:ctrlPr>
                                <a:rPr lang="ar-AE" sz="1800" b="0" i="1">
                                  <a:latin typeface="Cambria Math" panose="02040503050406030204" pitchFamily="18" charset="0"/>
                                </a:rPr>
                              </m:ctrlPr>
                            </m:limUppPr>
                            <m:e>
                              <m:r>
                                <m:rPr>
                                  <m:nor/>
                                </m:rPr>
                                <a:rPr lang="el-GR" sz="1800" b="0" i="1">
                                  <a:latin typeface="Cambria Math" panose="02040503050406030204" pitchFamily="18" charset="0"/>
                                </a:rPr>
                                <m:t>α</m:t>
                              </m:r>
                            </m:e>
                            <m:lim>
                              <m:r>
                                <a:rPr lang="ar-AE" sz="1800" b="0" i="0">
                                  <a:latin typeface="Cambria Math" panose="02040503050406030204" pitchFamily="18" charset="0"/>
                                </a:rPr>
                                <m:t>ˊ</m:t>
                              </m:r>
                            </m:lim>
                          </m:limUpp>
                          <m:r>
                            <m:rPr>
                              <m:nor/>
                            </m:rPr>
                            <a:rPr lang="el-GR" sz="1800" b="0" i="1">
                              <a:latin typeface="Cambria Math" panose="02040503050406030204" pitchFamily="18" charset="0"/>
                            </a:rPr>
                            <m:t>λωση</m:t>
                          </m:r>
                          <m:r>
                            <m:rPr>
                              <m:nor/>
                            </m:rPr>
                            <a:rPr lang="el-GR" sz="1800" b="0" i="1">
                              <a:latin typeface="Cambria Math" panose="02040503050406030204" pitchFamily="18" charset="0"/>
                            </a:rPr>
                            <m:t> </m:t>
                          </m:r>
                          <m:r>
                            <m:rPr>
                              <m:nor/>
                            </m:rPr>
                            <a:rPr lang="el-GR" sz="1800" b="0" i="1">
                              <a:latin typeface="Cambria Math" panose="02040503050406030204" pitchFamily="18" charset="0"/>
                            </a:rPr>
                            <m:t>αν</m:t>
                          </m:r>
                          <m:limUpp>
                            <m:limUppPr>
                              <m:ctrlPr>
                                <a:rPr lang="ar-AE" sz="1800" b="0" i="1">
                                  <a:latin typeface="Cambria Math" panose="02040503050406030204" pitchFamily="18" charset="0"/>
                                </a:rPr>
                              </m:ctrlPr>
                            </m:limUppPr>
                            <m:e>
                              <m:r>
                                <m:rPr>
                                  <m:nor/>
                                </m:rPr>
                                <a:rPr lang="el-GR" sz="1800" b="0" i="1">
                                  <a:latin typeface="Cambria Math" panose="02040503050406030204" pitchFamily="18" charset="0"/>
                                </a:rPr>
                                <m:t>α</m:t>
                              </m:r>
                            </m:e>
                            <m:lim>
                              <m:r>
                                <a:rPr lang="ar-AE" sz="1800" b="0" i="0">
                                  <a:latin typeface="Cambria Math" panose="02040503050406030204" pitchFamily="18" charset="0"/>
                                </a:rPr>
                                <m:t>ˊ</m:t>
                              </m:r>
                            </m:lim>
                          </m:limUpp>
                          <m:r>
                            <m:rPr>
                              <m:nor/>
                            </m:rPr>
                            <a:rPr lang="ar-AE" sz="1800" b="0" i="1">
                              <a:latin typeface="Cambria Math" panose="02040503050406030204" pitchFamily="18" charset="0"/>
                            </a:rPr>
                            <m:t> </m:t>
                          </m:r>
                          <m:r>
                            <m:rPr>
                              <m:nor/>
                            </m:rPr>
                            <a:rPr lang="el-GR" sz="1800" b="0" i="1">
                              <a:latin typeface="Cambria Math" panose="02040503050406030204" pitchFamily="18" charset="0"/>
                            </a:rPr>
                            <m:t>μον</m:t>
                          </m:r>
                          <m:limUpp>
                            <m:limUppPr>
                              <m:ctrlPr>
                                <a:rPr lang="ar-AE" sz="1800" b="0" i="1">
                                  <a:latin typeface="Cambria Math" panose="02040503050406030204" pitchFamily="18" charset="0"/>
                                </a:rPr>
                              </m:ctrlPr>
                            </m:limUppPr>
                            <m:e>
                              <m:r>
                                <m:rPr>
                                  <m:nor/>
                                </m:rPr>
                                <a:rPr lang="el-GR" sz="1800" b="0" i="1">
                                  <a:latin typeface="Cambria Math" panose="02040503050406030204" pitchFamily="18" charset="0"/>
                                </a:rPr>
                                <m:t>α</m:t>
                              </m:r>
                            </m:e>
                            <m:lim>
                              <m:r>
                                <a:rPr lang="ar-AE" sz="1800" b="0" i="0">
                                  <a:latin typeface="Cambria Math" panose="02040503050406030204" pitchFamily="18" charset="0"/>
                                </a:rPr>
                                <m:t>ˊ</m:t>
                              </m:r>
                            </m:lim>
                          </m:limUpp>
                          <m:r>
                            <m:rPr>
                              <m:nor/>
                            </m:rPr>
                            <a:rPr lang="el-GR" sz="1800" b="0" i="1">
                              <a:latin typeface="Cambria Math" panose="02040503050406030204" pitchFamily="18" charset="0"/>
                            </a:rPr>
                            <m:t>δα</m:t>
                          </m:r>
                          <m:r>
                            <m:rPr>
                              <m:nor/>
                            </m:rPr>
                            <a:rPr lang="el-GR" sz="1800" b="0" i="1">
                              <a:latin typeface="Cambria Math" panose="02040503050406030204" pitchFamily="18" charset="0"/>
                            </a:rPr>
                            <m:t> (</m:t>
                          </m:r>
                          <m:r>
                            <m:rPr>
                              <m:nor/>
                            </m:rPr>
                            <a:rPr lang="en-GB" sz="1800" b="0" i="1">
                              <a:latin typeface="Cambria Math" panose="02040503050406030204" pitchFamily="18" charset="0"/>
                            </a:rPr>
                            <m:t>C</m:t>
                          </m:r>
                          <m:r>
                            <m:rPr>
                              <m:nor/>
                            </m:rPr>
                            <a:rPr lang="en-GB" sz="1800" b="0" i="1">
                              <a:latin typeface="Cambria Math" panose="02040503050406030204" pitchFamily="18" charset="0"/>
                            </a:rPr>
                            <m:t>)</m:t>
                          </m:r>
                          <m:r>
                            <a:rPr lang="en-GB" sz="1800" b="0" i="0">
                              <a:latin typeface="Cambria Math" panose="02040503050406030204" pitchFamily="18" charset="0"/>
                            </a:rPr>
                            <m:t>×</m:t>
                          </m:r>
                          <m:r>
                            <m:rPr>
                              <m:nor/>
                            </m:rPr>
                            <a:rPr lang="el-GR" sz="1800" b="0" i="1">
                              <a:latin typeface="Cambria Math" panose="02040503050406030204" pitchFamily="18" charset="0"/>
                            </a:rPr>
                            <m:t>Χρ</m:t>
                          </m:r>
                          <m:limUpp>
                            <m:limUppPr>
                              <m:ctrlPr>
                                <a:rPr lang="ar-AE" sz="1800" b="0" i="1">
                                  <a:latin typeface="Cambria Math" panose="02040503050406030204" pitchFamily="18" charset="0"/>
                                </a:rPr>
                              </m:ctrlPr>
                            </m:limUppPr>
                            <m:e>
                              <m:r>
                                <m:rPr>
                                  <m:nor/>
                                </m:rPr>
                                <a:rPr lang="el-GR" sz="1800" b="0" i="1">
                                  <a:latin typeface="Cambria Math" panose="02040503050406030204" pitchFamily="18" charset="0"/>
                                </a:rPr>
                                <m:t>ο</m:t>
                              </m:r>
                            </m:e>
                            <m:lim>
                              <m:r>
                                <a:rPr lang="ar-AE" sz="1800" b="0" i="0">
                                  <a:latin typeface="Cambria Math" panose="02040503050406030204" pitchFamily="18" charset="0"/>
                                </a:rPr>
                                <m:t>ˊ</m:t>
                              </m:r>
                            </m:lim>
                          </m:limUpp>
                          <m:r>
                            <m:rPr>
                              <m:nor/>
                            </m:rPr>
                            <a:rPr lang="el-GR" sz="1800" b="0" i="1">
                              <a:latin typeface="Cambria Math" panose="02040503050406030204" pitchFamily="18" charset="0"/>
                            </a:rPr>
                            <m:t>νος</m:t>
                          </m:r>
                          <m:r>
                            <m:rPr>
                              <m:nor/>
                            </m:rPr>
                            <a:rPr lang="el-GR" sz="1800" b="0" i="1">
                              <a:latin typeface="Cambria Math" panose="02040503050406030204" pitchFamily="18" charset="0"/>
                            </a:rPr>
                            <m:t> (</m:t>
                          </m:r>
                          <m:r>
                            <m:rPr>
                              <m:nor/>
                            </m:rPr>
                            <a:rPr lang="en-GB" sz="1800" b="0" i="1">
                              <a:latin typeface="Cambria Math" panose="02040503050406030204" pitchFamily="18" charset="0"/>
                            </a:rPr>
                            <m:t>T</m:t>
                          </m:r>
                          <m:r>
                            <m:rPr>
                              <m:nor/>
                            </m:rPr>
                            <a:rPr lang="en-GB" sz="1800" b="0" i="1">
                              <a:latin typeface="Cambria Math" panose="02040503050406030204" pitchFamily="18" charset="0"/>
                            </a:rPr>
                            <m:t>)</m:t>
                          </m:r>
                        </m:den>
                      </m:f>
                    </m:oMath>
                  </m:oMathPara>
                </a14:m>
                <a:endParaRPr lang="ar-AE" sz="1800" b="0" dirty="0"/>
              </a:p>
              <a:p>
                <a:pPr>
                  <a:buNone/>
                </a:pPr>
                <a:r>
                  <a:rPr lang="el-GR" sz="1800" dirty="0"/>
                  <a:t>όπου:</a:t>
                </a:r>
              </a:p>
              <a:p>
                <a:pPr>
                  <a:buFont typeface="Arial" panose="020B0604020202020204" pitchFamily="34" charset="0"/>
                  <a:buChar char="•"/>
                </a:pPr>
                <a:r>
                  <a:rPr lang="en-GB" sz="1800" b="1" dirty="0"/>
                  <a:t>R</a:t>
                </a:r>
                <a:r>
                  <a:rPr lang="en-GB" sz="1800" dirty="0"/>
                  <a:t> = </a:t>
                </a:r>
                <a:r>
                  <a:rPr lang="el-GR" sz="1800" dirty="0"/>
                  <a:t>ποσότητα που ανανεώνεται φυσικά σε συγκεκριμένο διάστημα (π.χ. νερό, βιομάζα, ενέργεια)</a:t>
                </a:r>
              </a:p>
              <a:p>
                <a:pPr>
                  <a:buFont typeface="Arial" panose="020B0604020202020204" pitchFamily="34" charset="0"/>
                  <a:buChar char="•"/>
                </a:pPr>
                <a:r>
                  <a:rPr lang="en-GB" sz="1800" b="1" dirty="0"/>
                  <a:t>C</a:t>
                </a:r>
                <a:r>
                  <a:rPr lang="en-GB" sz="1800" dirty="0"/>
                  <a:t> = </a:t>
                </a:r>
                <a:r>
                  <a:rPr lang="el-GR" sz="1800" dirty="0"/>
                  <a:t>κατανάλωση ανά άτομο, τουρίστα, ζώο ή δραστηριότητα</a:t>
                </a:r>
              </a:p>
              <a:p>
                <a:pPr>
                  <a:buFont typeface="Arial" panose="020B0604020202020204" pitchFamily="34" charset="0"/>
                  <a:buChar char="•"/>
                </a:pPr>
                <a:r>
                  <a:rPr lang="en-GB" sz="1800" b="1" dirty="0"/>
                  <a:t>T</a:t>
                </a:r>
                <a:r>
                  <a:rPr lang="en-GB" sz="1800" dirty="0"/>
                  <a:t> = </a:t>
                </a:r>
                <a:r>
                  <a:rPr lang="el-GR" sz="1800" dirty="0"/>
                  <a:t>διάρκεια κατανάλωσης</a:t>
                </a:r>
              </a:p>
            </p:txBody>
          </p:sp>
        </mc:Choice>
        <mc:Fallback xmlns="">
          <p:sp>
            <p:nvSpPr>
              <p:cNvPr id="4" name="TextBox 3">
                <a:extLst>
                  <a:ext uri="{FF2B5EF4-FFF2-40B4-BE49-F238E27FC236}">
                    <a16:creationId xmlns:a16="http://schemas.microsoft.com/office/drawing/2014/main" id="{835EBFA6-749A-846F-D17E-66CFCA7F70DE}"/>
                  </a:ext>
                </a:extLst>
              </p:cNvPr>
              <p:cNvSpPr txBox="1">
                <a:spLocks noRot="1" noChangeAspect="1" noMove="1" noResize="1" noEditPoints="1" noAdjustHandles="1" noChangeArrowheads="1" noChangeShapeType="1" noTextEdit="1"/>
              </p:cNvSpPr>
              <p:nvPr/>
            </p:nvSpPr>
            <p:spPr>
              <a:xfrm>
                <a:off x="669701" y="1302424"/>
                <a:ext cx="7315200" cy="3488391"/>
              </a:xfrm>
              <a:prstGeom prst="rect">
                <a:avLst/>
              </a:prstGeom>
              <a:blipFill>
                <a:blip r:embed="rId4"/>
                <a:stretch>
                  <a:fillRect l="-750" t="-1049" b="-1923"/>
                </a:stretch>
              </a:blipFill>
            </p:spPr>
            <p:txBody>
              <a:bodyPr/>
              <a:lstStyle/>
              <a:p>
                <a:r>
                  <a:rPr lang="en-GB">
                    <a:noFill/>
                  </a:rPr>
                  <a:t> </a:t>
                </a:r>
              </a:p>
            </p:txBody>
          </p:sp>
        </mc:Fallback>
      </mc:AlternateContent>
      <p:sp>
        <p:nvSpPr>
          <p:cNvPr id="7" name="TextBox 6">
            <a:extLst>
              <a:ext uri="{FF2B5EF4-FFF2-40B4-BE49-F238E27FC236}">
                <a16:creationId xmlns:a16="http://schemas.microsoft.com/office/drawing/2014/main" id="{51CA3D1D-91D0-3196-EAD5-B324DA7D2691}"/>
              </a:ext>
            </a:extLst>
          </p:cNvPr>
          <p:cNvSpPr txBox="1"/>
          <p:nvPr/>
        </p:nvSpPr>
        <p:spPr>
          <a:xfrm>
            <a:off x="669701" y="5128743"/>
            <a:ext cx="9424852" cy="2308324"/>
          </a:xfrm>
          <a:prstGeom prst="rect">
            <a:avLst/>
          </a:prstGeom>
          <a:noFill/>
        </p:spPr>
        <p:txBody>
          <a:bodyPr wrap="square">
            <a:spAutoFit/>
          </a:bodyPr>
          <a:lstStyle/>
          <a:p>
            <a:pPr>
              <a:buNone/>
            </a:pPr>
            <a:r>
              <a:rPr lang="el-GR" sz="1800" b="1" dirty="0"/>
              <a:t>Ερμηνεία του τύπου</a:t>
            </a:r>
          </a:p>
          <a:p>
            <a:pPr>
              <a:buNone/>
            </a:pPr>
            <a:r>
              <a:rPr lang="el-GR" sz="1800" b="1" dirty="0"/>
              <a:t>Αν R αυξηθεί → αυξάνεται η φέρουσα ικανότητα</a:t>
            </a:r>
          </a:p>
          <a:p>
            <a:pPr>
              <a:buNone/>
            </a:pPr>
            <a:r>
              <a:rPr lang="el-GR" sz="1800" dirty="0"/>
              <a:t>(π.χ. περισσότερες βροχοπτώσεις, ανακύκλωση, αποδοτικότερη χρήση)</a:t>
            </a:r>
          </a:p>
          <a:p>
            <a:pPr>
              <a:buNone/>
            </a:pPr>
            <a:r>
              <a:rPr lang="el-GR" sz="1800" b="1" dirty="0"/>
              <a:t>Αν C ή T αυξηθούν → μειώνεται η φέρουσα ικανότητα</a:t>
            </a:r>
          </a:p>
          <a:p>
            <a:pPr>
              <a:buNone/>
            </a:pPr>
            <a:r>
              <a:rPr lang="el-GR" sz="1800" dirty="0"/>
              <a:t>(π.χ. περισσότερη κατανάλωση ανά άτομο ή μεγαλύτερη τουριστική περίοδος)</a:t>
            </a:r>
          </a:p>
          <a:p>
            <a:pPr>
              <a:buNone/>
            </a:pPr>
            <a:r>
              <a:rPr lang="el-GR" sz="1800" b="1" dirty="0"/>
              <a:t>Αν R &lt; C×T×N → υπέρβαση (</a:t>
            </a:r>
            <a:r>
              <a:rPr lang="el-GR" sz="1800" b="1" dirty="0" err="1"/>
              <a:t>overshoot</a:t>
            </a:r>
            <a:r>
              <a:rPr lang="el-GR" sz="1800" b="1" dirty="0"/>
              <a:t>)</a:t>
            </a:r>
          </a:p>
          <a:p>
            <a:pPr>
              <a:buNone/>
            </a:pPr>
            <a:r>
              <a:rPr lang="el-GR" sz="1800" dirty="0"/>
              <a:t>⇒ το σύστημα αρχίζει να καταναλώνει από τα αποθέματα του (</a:t>
            </a:r>
            <a:r>
              <a:rPr lang="el-GR" sz="1800" dirty="0" err="1"/>
              <a:t>stocks</a:t>
            </a:r>
            <a:r>
              <a:rPr lang="el-GR" sz="1800" dirty="0"/>
              <a:t>)</a:t>
            </a:r>
            <a:br>
              <a:rPr lang="el-GR" sz="1800" dirty="0"/>
            </a:br>
            <a:r>
              <a:rPr lang="el-GR" sz="1800" dirty="0"/>
              <a:t>⇒ αργότερα, αυτά εξαντλούνται και το σύστημα «καταρρέει» (</a:t>
            </a:r>
            <a:r>
              <a:rPr lang="el-GR" sz="1800" dirty="0" err="1"/>
              <a:t>collapse</a:t>
            </a:r>
            <a:r>
              <a:rPr lang="el-GR" sz="1800" dirty="0"/>
              <a:t>).</a:t>
            </a:r>
          </a:p>
        </p:txBody>
      </p:sp>
    </p:spTree>
    <p:extLst>
      <p:ext uri="{BB962C8B-B14F-4D97-AF65-F5344CB8AC3E}">
        <p14:creationId xmlns:p14="http://schemas.microsoft.com/office/powerpoint/2010/main" val="39662456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1">
          <a:extLst>
            <a:ext uri="{FF2B5EF4-FFF2-40B4-BE49-F238E27FC236}">
              <a16:creationId xmlns:a16="http://schemas.microsoft.com/office/drawing/2014/main" id="{D9600BB2-C5DB-1552-23AA-AF8EB7EB363D}"/>
            </a:ext>
          </a:extLst>
        </p:cNvPr>
        <p:cNvGrpSpPr/>
        <p:nvPr/>
      </p:nvGrpSpPr>
      <p:grpSpPr>
        <a:xfrm>
          <a:off x="0" y="0"/>
          <a:ext cx="0" cy="0"/>
          <a:chOff x="0" y="0"/>
          <a:chExt cx="0" cy="0"/>
        </a:xfrm>
      </p:grpSpPr>
      <p:pic>
        <p:nvPicPr>
          <p:cNvPr id="352" name="Google Shape;352;p10" descr="preencoded.png">
            <a:extLst>
              <a:ext uri="{FF2B5EF4-FFF2-40B4-BE49-F238E27FC236}">
                <a16:creationId xmlns:a16="http://schemas.microsoft.com/office/drawing/2014/main" id="{5AFCDEE8-53BF-2E5C-502B-EEBEDE327F94}"/>
              </a:ext>
            </a:extLst>
          </p:cNvPr>
          <p:cNvPicPr preferRelativeResize="0"/>
          <p:nvPr/>
        </p:nvPicPr>
        <p:blipFill rotWithShape="1">
          <a:blip r:embed="rId3">
            <a:alphaModFix/>
          </a:blip>
          <a:srcRect/>
          <a:stretch/>
        </p:blipFill>
        <p:spPr>
          <a:xfrm>
            <a:off x="10972800" y="0"/>
            <a:ext cx="3657600" cy="8229600"/>
          </a:xfrm>
          <a:prstGeom prst="rect">
            <a:avLst/>
          </a:prstGeom>
          <a:noFill/>
          <a:ln>
            <a:noFill/>
          </a:ln>
        </p:spPr>
      </p:pic>
      <p:sp>
        <p:nvSpPr>
          <p:cNvPr id="353" name="Google Shape;353;p10">
            <a:extLst>
              <a:ext uri="{FF2B5EF4-FFF2-40B4-BE49-F238E27FC236}">
                <a16:creationId xmlns:a16="http://schemas.microsoft.com/office/drawing/2014/main" id="{B9B07356-4F59-2B7D-FA44-B2FBC8AF5426}"/>
              </a:ext>
            </a:extLst>
          </p:cNvPr>
          <p:cNvSpPr/>
          <p:nvPr/>
        </p:nvSpPr>
        <p:spPr>
          <a:xfrm>
            <a:off x="775216" y="610314"/>
            <a:ext cx="9424852" cy="692110"/>
          </a:xfrm>
          <a:prstGeom prst="rect">
            <a:avLst/>
          </a:prstGeom>
          <a:noFill/>
          <a:ln>
            <a:noFill/>
          </a:ln>
        </p:spPr>
        <p:txBody>
          <a:bodyPr spcFirstLastPara="1" wrap="square" lIns="0" tIns="0" rIns="0" bIns="0" anchor="t" anchorCtr="0">
            <a:noAutofit/>
          </a:bodyPr>
          <a:lstStyle/>
          <a:p>
            <a:pPr marL="0" marR="0" lvl="0" indent="0" algn="l" rtl="0">
              <a:lnSpc>
                <a:spcPct val="125287"/>
              </a:lnSpc>
              <a:spcBef>
                <a:spcPts val="0"/>
              </a:spcBef>
              <a:spcAft>
                <a:spcPts val="0"/>
              </a:spcAft>
              <a:buClr>
                <a:srgbClr val="000000"/>
              </a:buClr>
              <a:buSzPts val="4350"/>
              <a:buFont typeface="Inter"/>
              <a:buNone/>
            </a:pPr>
            <a:r>
              <a:rPr lang="en-US" sz="4350" b="1" i="0" u="none" strike="noStrike" cap="none" dirty="0">
                <a:solidFill>
                  <a:srgbClr val="000000"/>
                </a:solidFill>
                <a:latin typeface="Inter"/>
                <a:ea typeface="Inter"/>
                <a:cs typeface="Inter"/>
                <a:sym typeface="Inter"/>
              </a:rPr>
              <a:t>Η </a:t>
            </a:r>
            <a:r>
              <a:rPr lang="en-US" sz="4350" b="1" i="0" u="none" strike="noStrike" cap="none" dirty="0" err="1">
                <a:solidFill>
                  <a:srgbClr val="000000"/>
                </a:solidFill>
                <a:latin typeface="Inter"/>
                <a:ea typeface="Inter"/>
                <a:cs typeface="Inter"/>
                <a:sym typeface="Inter"/>
              </a:rPr>
              <a:t>Φέρουσ</a:t>
            </a:r>
            <a:r>
              <a:rPr lang="en-US" sz="4350" b="1" i="0" u="none" strike="noStrike" cap="none" dirty="0">
                <a:solidFill>
                  <a:srgbClr val="000000"/>
                </a:solidFill>
                <a:latin typeface="Inter"/>
                <a:ea typeface="Inter"/>
                <a:cs typeface="Inter"/>
                <a:sym typeface="Inter"/>
              </a:rPr>
              <a:t>α Ικανότητα</a:t>
            </a:r>
            <a:endParaRPr sz="4350" b="0" i="0" u="none" strike="noStrike" cap="none" dirty="0">
              <a:solidFill>
                <a:srgbClr val="000000"/>
              </a:solidFill>
              <a:latin typeface="Arial"/>
              <a:ea typeface="Arial"/>
              <a:cs typeface="Arial"/>
              <a:sym typeface="Arial"/>
            </a:endParaRPr>
          </a:p>
        </p:txBody>
      </p:sp>
      <p:graphicFrame>
        <p:nvGraphicFramePr>
          <p:cNvPr id="2" name="Table 1">
            <a:extLst>
              <a:ext uri="{FF2B5EF4-FFF2-40B4-BE49-F238E27FC236}">
                <a16:creationId xmlns:a16="http://schemas.microsoft.com/office/drawing/2014/main" id="{E75226D5-F8DC-8431-0E45-416EFE3D07CD}"/>
              </a:ext>
            </a:extLst>
          </p:cNvPr>
          <p:cNvGraphicFramePr>
            <a:graphicFrameLocks noGrp="1"/>
          </p:cNvGraphicFramePr>
          <p:nvPr>
            <p:extLst>
              <p:ext uri="{D42A27DB-BD31-4B8C-83A1-F6EECF244321}">
                <p14:modId xmlns:p14="http://schemas.microsoft.com/office/powerpoint/2010/main" val="424551495"/>
              </p:ext>
            </p:extLst>
          </p:nvPr>
        </p:nvGraphicFramePr>
        <p:xfrm>
          <a:off x="260061" y="2663351"/>
          <a:ext cx="10326373" cy="2042160"/>
        </p:xfrm>
        <a:graphic>
          <a:graphicData uri="http://schemas.openxmlformats.org/drawingml/2006/table">
            <a:tbl>
              <a:tblPr/>
              <a:tblGrid>
                <a:gridCol w="2740717">
                  <a:extLst>
                    <a:ext uri="{9D8B030D-6E8A-4147-A177-3AD203B41FA5}">
                      <a16:colId xmlns:a16="http://schemas.microsoft.com/office/drawing/2014/main" val="3787391909"/>
                    </a:ext>
                  </a:extLst>
                </a:gridCol>
                <a:gridCol w="3902298">
                  <a:extLst>
                    <a:ext uri="{9D8B030D-6E8A-4147-A177-3AD203B41FA5}">
                      <a16:colId xmlns:a16="http://schemas.microsoft.com/office/drawing/2014/main" val="2276641451"/>
                    </a:ext>
                  </a:extLst>
                </a:gridCol>
                <a:gridCol w="3683358">
                  <a:extLst>
                    <a:ext uri="{9D8B030D-6E8A-4147-A177-3AD203B41FA5}">
                      <a16:colId xmlns:a16="http://schemas.microsoft.com/office/drawing/2014/main" val="1981478493"/>
                    </a:ext>
                  </a:extLst>
                </a:gridCol>
              </a:tblGrid>
              <a:tr h="304800">
                <a:tc>
                  <a:txBody>
                    <a:bodyPr/>
                    <a:lstStyle/>
                    <a:p>
                      <a:pPr>
                        <a:buNone/>
                      </a:pPr>
                      <a:r>
                        <a:rPr lang="el-GR" sz="1400"/>
                        <a:t>Τύπος</a:t>
                      </a:r>
                    </a:p>
                  </a:txBody>
                  <a:tcPr anchor="ctr">
                    <a:lnL>
                      <a:noFill/>
                    </a:lnL>
                    <a:lnR>
                      <a:noFill/>
                    </a:lnR>
                    <a:lnT>
                      <a:noFill/>
                    </a:lnT>
                    <a:lnB>
                      <a:noFill/>
                    </a:lnB>
                    <a:noFill/>
                  </a:tcPr>
                </a:tc>
                <a:tc>
                  <a:txBody>
                    <a:bodyPr/>
                    <a:lstStyle/>
                    <a:p>
                      <a:pPr>
                        <a:buNone/>
                      </a:pPr>
                      <a:r>
                        <a:rPr lang="el-GR" sz="1400"/>
                        <a:t>Μετρούμενος πόρος</a:t>
                      </a:r>
                    </a:p>
                  </a:txBody>
                  <a:tcPr anchor="ctr">
                    <a:lnL>
                      <a:noFill/>
                    </a:lnL>
                    <a:lnR>
                      <a:noFill/>
                    </a:lnR>
                    <a:lnT>
                      <a:noFill/>
                    </a:lnT>
                    <a:lnB>
                      <a:noFill/>
                    </a:lnB>
                    <a:noFill/>
                  </a:tcPr>
                </a:tc>
                <a:tc>
                  <a:txBody>
                    <a:bodyPr/>
                    <a:lstStyle/>
                    <a:p>
                      <a:pPr>
                        <a:buNone/>
                      </a:pPr>
                      <a:r>
                        <a:rPr lang="el-GR" sz="1400"/>
                        <a:t>Παράδειγμα δείκτη</a:t>
                      </a:r>
                    </a:p>
                  </a:txBody>
                  <a:tcPr anchor="ctr">
                    <a:lnL>
                      <a:noFill/>
                    </a:lnL>
                    <a:lnR>
                      <a:noFill/>
                    </a:lnR>
                    <a:lnT>
                      <a:noFill/>
                    </a:lnT>
                    <a:lnB>
                      <a:noFill/>
                    </a:lnB>
                    <a:noFill/>
                  </a:tcPr>
                </a:tc>
                <a:extLst>
                  <a:ext uri="{0D108BD9-81ED-4DB2-BD59-A6C34878D82A}">
                    <a16:rowId xmlns:a16="http://schemas.microsoft.com/office/drawing/2014/main" val="1176315321"/>
                  </a:ext>
                </a:extLst>
              </a:tr>
              <a:tr h="304800">
                <a:tc>
                  <a:txBody>
                    <a:bodyPr/>
                    <a:lstStyle/>
                    <a:p>
                      <a:pPr>
                        <a:buNone/>
                      </a:pPr>
                      <a:r>
                        <a:rPr lang="el-GR" sz="1400"/>
                        <a:t>Οικολογική</a:t>
                      </a:r>
                    </a:p>
                  </a:txBody>
                  <a:tcPr anchor="ctr">
                    <a:lnL>
                      <a:noFill/>
                    </a:lnL>
                    <a:lnR>
                      <a:noFill/>
                    </a:lnR>
                    <a:lnT>
                      <a:noFill/>
                    </a:lnT>
                    <a:lnB>
                      <a:noFill/>
                    </a:lnB>
                    <a:noFill/>
                  </a:tcPr>
                </a:tc>
                <a:tc>
                  <a:txBody>
                    <a:bodyPr/>
                    <a:lstStyle/>
                    <a:p>
                      <a:pPr>
                        <a:buNone/>
                      </a:pPr>
                      <a:r>
                        <a:rPr lang="el-GR" sz="1400"/>
                        <a:t>Βιομάζα, νερό, θρεπτικά</a:t>
                      </a:r>
                    </a:p>
                  </a:txBody>
                  <a:tcPr anchor="ctr">
                    <a:lnL>
                      <a:noFill/>
                    </a:lnL>
                    <a:lnR>
                      <a:noFill/>
                    </a:lnR>
                    <a:lnT>
                      <a:noFill/>
                    </a:lnT>
                    <a:lnB>
                      <a:noFill/>
                    </a:lnB>
                    <a:noFill/>
                  </a:tcPr>
                </a:tc>
                <a:tc>
                  <a:txBody>
                    <a:bodyPr/>
                    <a:lstStyle/>
                    <a:p>
                      <a:pPr>
                        <a:buNone/>
                      </a:pPr>
                      <a:r>
                        <a:rPr lang="el-GR" sz="1400"/>
                        <a:t>kg/ha/έτος, m³/έτος</a:t>
                      </a:r>
                    </a:p>
                  </a:txBody>
                  <a:tcPr anchor="ctr">
                    <a:lnL>
                      <a:noFill/>
                    </a:lnL>
                    <a:lnR>
                      <a:noFill/>
                    </a:lnR>
                    <a:lnT>
                      <a:noFill/>
                    </a:lnT>
                    <a:lnB>
                      <a:noFill/>
                    </a:lnB>
                    <a:noFill/>
                  </a:tcPr>
                </a:tc>
                <a:extLst>
                  <a:ext uri="{0D108BD9-81ED-4DB2-BD59-A6C34878D82A}">
                    <a16:rowId xmlns:a16="http://schemas.microsoft.com/office/drawing/2014/main" val="2498487079"/>
                  </a:ext>
                </a:extLst>
              </a:tr>
              <a:tr h="304800">
                <a:tc>
                  <a:txBody>
                    <a:bodyPr/>
                    <a:lstStyle/>
                    <a:p>
                      <a:pPr>
                        <a:buNone/>
                      </a:pPr>
                      <a:r>
                        <a:rPr lang="el-GR" sz="1400"/>
                        <a:t>Ενεργειακή</a:t>
                      </a:r>
                    </a:p>
                  </a:txBody>
                  <a:tcPr anchor="ctr">
                    <a:lnL>
                      <a:noFill/>
                    </a:lnL>
                    <a:lnR>
                      <a:noFill/>
                    </a:lnR>
                    <a:lnT>
                      <a:noFill/>
                    </a:lnT>
                    <a:lnB>
                      <a:noFill/>
                    </a:lnB>
                    <a:noFill/>
                  </a:tcPr>
                </a:tc>
                <a:tc>
                  <a:txBody>
                    <a:bodyPr/>
                    <a:lstStyle/>
                    <a:p>
                      <a:pPr>
                        <a:buNone/>
                      </a:pPr>
                      <a:r>
                        <a:rPr lang="el-GR" sz="1400"/>
                        <a:t>Ενέργεια/πληθυσμό</a:t>
                      </a:r>
                    </a:p>
                  </a:txBody>
                  <a:tcPr anchor="ctr">
                    <a:lnL>
                      <a:noFill/>
                    </a:lnL>
                    <a:lnR>
                      <a:noFill/>
                    </a:lnR>
                    <a:lnT>
                      <a:noFill/>
                    </a:lnT>
                    <a:lnB>
                      <a:noFill/>
                    </a:lnB>
                    <a:noFill/>
                  </a:tcPr>
                </a:tc>
                <a:tc>
                  <a:txBody>
                    <a:bodyPr/>
                    <a:lstStyle/>
                    <a:p>
                      <a:pPr>
                        <a:buNone/>
                      </a:pPr>
                      <a:r>
                        <a:rPr lang="en-GB" sz="1400"/>
                        <a:t>kWh/</a:t>
                      </a:r>
                      <a:r>
                        <a:rPr lang="el-GR" sz="1400"/>
                        <a:t>άτομο/έτος</a:t>
                      </a:r>
                    </a:p>
                  </a:txBody>
                  <a:tcPr anchor="ctr">
                    <a:lnL>
                      <a:noFill/>
                    </a:lnL>
                    <a:lnR>
                      <a:noFill/>
                    </a:lnR>
                    <a:lnT>
                      <a:noFill/>
                    </a:lnT>
                    <a:lnB>
                      <a:noFill/>
                    </a:lnB>
                    <a:noFill/>
                  </a:tcPr>
                </a:tc>
                <a:extLst>
                  <a:ext uri="{0D108BD9-81ED-4DB2-BD59-A6C34878D82A}">
                    <a16:rowId xmlns:a16="http://schemas.microsoft.com/office/drawing/2014/main" val="521536158"/>
                  </a:ext>
                </a:extLst>
              </a:tr>
              <a:tr h="304800">
                <a:tc>
                  <a:txBody>
                    <a:bodyPr/>
                    <a:lstStyle/>
                    <a:p>
                      <a:pPr>
                        <a:buNone/>
                      </a:pPr>
                      <a:r>
                        <a:rPr lang="el-GR" sz="1400"/>
                        <a:t>Αστική</a:t>
                      </a:r>
                    </a:p>
                  </a:txBody>
                  <a:tcPr anchor="ctr">
                    <a:lnL>
                      <a:noFill/>
                    </a:lnL>
                    <a:lnR>
                      <a:noFill/>
                    </a:lnR>
                    <a:lnT>
                      <a:noFill/>
                    </a:lnT>
                    <a:lnB>
                      <a:noFill/>
                    </a:lnB>
                    <a:noFill/>
                  </a:tcPr>
                </a:tc>
                <a:tc>
                  <a:txBody>
                    <a:bodyPr/>
                    <a:lstStyle/>
                    <a:p>
                      <a:pPr>
                        <a:buNone/>
                      </a:pPr>
                      <a:r>
                        <a:rPr lang="el-GR" sz="1400"/>
                        <a:t>Υποδομές, γη, μεταφορική ικανότητα</a:t>
                      </a:r>
                    </a:p>
                  </a:txBody>
                  <a:tcPr anchor="ctr">
                    <a:lnL>
                      <a:noFill/>
                    </a:lnL>
                    <a:lnR>
                      <a:noFill/>
                    </a:lnR>
                    <a:lnT>
                      <a:noFill/>
                    </a:lnT>
                    <a:lnB>
                      <a:noFill/>
                    </a:lnB>
                    <a:noFill/>
                  </a:tcPr>
                </a:tc>
                <a:tc>
                  <a:txBody>
                    <a:bodyPr/>
                    <a:lstStyle/>
                    <a:p>
                      <a:pPr>
                        <a:buNone/>
                      </a:pPr>
                      <a:r>
                        <a:rPr lang="el-GR" sz="1400"/>
                        <a:t>κάτοικοι/km² ή επιβάτες/λεωφορείο</a:t>
                      </a:r>
                    </a:p>
                  </a:txBody>
                  <a:tcPr anchor="ctr">
                    <a:lnL>
                      <a:noFill/>
                    </a:lnL>
                    <a:lnR>
                      <a:noFill/>
                    </a:lnR>
                    <a:lnT>
                      <a:noFill/>
                    </a:lnT>
                    <a:lnB>
                      <a:noFill/>
                    </a:lnB>
                    <a:noFill/>
                  </a:tcPr>
                </a:tc>
                <a:extLst>
                  <a:ext uri="{0D108BD9-81ED-4DB2-BD59-A6C34878D82A}">
                    <a16:rowId xmlns:a16="http://schemas.microsoft.com/office/drawing/2014/main" val="3074892720"/>
                  </a:ext>
                </a:extLst>
              </a:tr>
              <a:tr h="304800">
                <a:tc>
                  <a:txBody>
                    <a:bodyPr/>
                    <a:lstStyle/>
                    <a:p>
                      <a:pPr>
                        <a:buNone/>
                      </a:pPr>
                      <a:r>
                        <a:rPr lang="el-GR" sz="1400"/>
                        <a:t>Τουριστική</a:t>
                      </a:r>
                    </a:p>
                  </a:txBody>
                  <a:tcPr anchor="ctr">
                    <a:lnL>
                      <a:noFill/>
                    </a:lnL>
                    <a:lnR>
                      <a:noFill/>
                    </a:lnR>
                    <a:lnT>
                      <a:noFill/>
                    </a:lnT>
                    <a:lnB>
                      <a:noFill/>
                    </a:lnB>
                    <a:noFill/>
                  </a:tcPr>
                </a:tc>
                <a:tc>
                  <a:txBody>
                    <a:bodyPr/>
                    <a:lstStyle/>
                    <a:p>
                      <a:pPr>
                        <a:buNone/>
                      </a:pPr>
                      <a:r>
                        <a:rPr lang="el-GR" sz="1400"/>
                        <a:t>Διαθέσιμοι φυσικοί/κοινωνικοί πόροι</a:t>
                      </a:r>
                    </a:p>
                  </a:txBody>
                  <a:tcPr anchor="ctr">
                    <a:lnL>
                      <a:noFill/>
                    </a:lnL>
                    <a:lnR>
                      <a:noFill/>
                    </a:lnR>
                    <a:lnT>
                      <a:noFill/>
                    </a:lnT>
                    <a:lnB>
                      <a:noFill/>
                    </a:lnB>
                    <a:noFill/>
                  </a:tcPr>
                </a:tc>
                <a:tc>
                  <a:txBody>
                    <a:bodyPr/>
                    <a:lstStyle/>
                    <a:p>
                      <a:pPr>
                        <a:buNone/>
                      </a:pPr>
                      <a:r>
                        <a:rPr lang="el-GR" sz="1400"/>
                        <a:t>τουρίστες/ημέρα ή ανά περιοχή</a:t>
                      </a:r>
                    </a:p>
                  </a:txBody>
                  <a:tcPr anchor="ctr">
                    <a:lnL>
                      <a:noFill/>
                    </a:lnL>
                    <a:lnR>
                      <a:noFill/>
                    </a:lnR>
                    <a:lnT>
                      <a:noFill/>
                    </a:lnT>
                    <a:lnB>
                      <a:noFill/>
                    </a:lnB>
                    <a:noFill/>
                  </a:tcPr>
                </a:tc>
                <a:extLst>
                  <a:ext uri="{0D108BD9-81ED-4DB2-BD59-A6C34878D82A}">
                    <a16:rowId xmlns:a16="http://schemas.microsoft.com/office/drawing/2014/main" val="470614368"/>
                  </a:ext>
                </a:extLst>
              </a:tr>
              <a:tr h="304800">
                <a:tc>
                  <a:txBody>
                    <a:bodyPr/>
                    <a:lstStyle/>
                    <a:p>
                      <a:pPr>
                        <a:buNone/>
                      </a:pPr>
                      <a:r>
                        <a:rPr lang="el-GR" sz="1400"/>
                        <a:t>Κοινωνική</a:t>
                      </a:r>
                    </a:p>
                  </a:txBody>
                  <a:tcPr anchor="ctr">
                    <a:lnL>
                      <a:noFill/>
                    </a:lnL>
                    <a:lnR>
                      <a:noFill/>
                    </a:lnR>
                    <a:lnT>
                      <a:noFill/>
                    </a:lnT>
                    <a:lnB>
                      <a:noFill/>
                    </a:lnB>
                    <a:noFill/>
                  </a:tcPr>
                </a:tc>
                <a:tc>
                  <a:txBody>
                    <a:bodyPr/>
                    <a:lstStyle/>
                    <a:p>
                      <a:pPr>
                        <a:buNone/>
                      </a:pPr>
                      <a:r>
                        <a:rPr lang="el-GR" sz="1400"/>
                        <a:t>Πληθυσμιακή πυκνότητα vs ικανοποίηση κατοίκων</a:t>
                      </a:r>
                    </a:p>
                  </a:txBody>
                  <a:tcPr anchor="ctr">
                    <a:lnL>
                      <a:noFill/>
                    </a:lnL>
                    <a:lnR>
                      <a:noFill/>
                    </a:lnR>
                    <a:lnT>
                      <a:noFill/>
                    </a:lnT>
                    <a:lnB>
                      <a:noFill/>
                    </a:lnB>
                    <a:noFill/>
                  </a:tcPr>
                </a:tc>
                <a:tc>
                  <a:txBody>
                    <a:bodyPr/>
                    <a:lstStyle/>
                    <a:p>
                      <a:pPr>
                        <a:buNone/>
                      </a:pPr>
                      <a:r>
                        <a:rPr lang="el-GR" sz="1400" dirty="0"/>
                        <a:t>βαθμοί ικανοποίησης, δείκτης ανεκτικότητας</a:t>
                      </a:r>
                    </a:p>
                  </a:txBody>
                  <a:tcPr anchor="ctr">
                    <a:lnL>
                      <a:noFill/>
                    </a:lnL>
                    <a:lnR>
                      <a:noFill/>
                    </a:lnR>
                    <a:lnT>
                      <a:noFill/>
                    </a:lnT>
                    <a:lnB>
                      <a:noFill/>
                    </a:lnB>
                    <a:noFill/>
                  </a:tcPr>
                </a:tc>
                <a:extLst>
                  <a:ext uri="{0D108BD9-81ED-4DB2-BD59-A6C34878D82A}">
                    <a16:rowId xmlns:a16="http://schemas.microsoft.com/office/drawing/2014/main" val="1739863625"/>
                  </a:ext>
                </a:extLst>
              </a:tr>
            </a:tbl>
          </a:graphicData>
        </a:graphic>
      </p:graphicFrame>
    </p:spTree>
    <p:extLst>
      <p:ext uri="{BB962C8B-B14F-4D97-AF65-F5344CB8AC3E}">
        <p14:creationId xmlns:p14="http://schemas.microsoft.com/office/powerpoint/2010/main" val="39273528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1">
          <a:extLst>
            <a:ext uri="{FF2B5EF4-FFF2-40B4-BE49-F238E27FC236}">
              <a16:creationId xmlns:a16="http://schemas.microsoft.com/office/drawing/2014/main" id="{F7A96189-9A8D-3460-9DA4-4A1766D10F96}"/>
            </a:ext>
          </a:extLst>
        </p:cNvPr>
        <p:cNvGrpSpPr/>
        <p:nvPr/>
      </p:nvGrpSpPr>
      <p:grpSpPr>
        <a:xfrm>
          <a:off x="0" y="0"/>
          <a:ext cx="0" cy="0"/>
          <a:chOff x="0" y="0"/>
          <a:chExt cx="0" cy="0"/>
        </a:xfrm>
      </p:grpSpPr>
      <p:pic>
        <p:nvPicPr>
          <p:cNvPr id="352" name="Google Shape;352;p10" descr="preencoded.png">
            <a:extLst>
              <a:ext uri="{FF2B5EF4-FFF2-40B4-BE49-F238E27FC236}">
                <a16:creationId xmlns:a16="http://schemas.microsoft.com/office/drawing/2014/main" id="{4B14DFAD-A8B1-B09A-D6AE-60410B8194CA}"/>
              </a:ext>
            </a:extLst>
          </p:cNvPr>
          <p:cNvPicPr preferRelativeResize="0"/>
          <p:nvPr/>
        </p:nvPicPr>
        <p:blipFill rotWithShape="1">
          <a:blip r:embed="rId3">
            <a:alphaModFix/>
          </a:blip>
          <a:srcRect/>
          <a:stretch/>
        </p:blipFill>
        <p:spPr>
          <a:xfrm>
            <a:off x="10972800" y="0"/>
            <a:ext cx="3657600" cy="8229600"/>
          </a:xfrm>
          <a:prstGeom prst="rect">
            <a:avLst/>
          </a:prstGeom>
          <a:noFill/>
          <a:ln>
            <a:noFill/>
          </a:ln>
        </p:spPr>
      </p:pic>
      <p:sp>
        <p:nvSpPr>
          <p:cNvPr id="353" name="Google Shape;353;p10">
            <a:extLst>
              <a:ext uri="{FF2B5EF4-FFF2-40B4-BE49-F238E27FC236}">
                <a16:creationId xmlns:a16="http://schemas.microsoft.com/office/drawing/2014/main" id="{399BFC49-91DE-E001-A903-9032974417A7}"/>
              </a:ext>
            </a:extLst>
          </p:cNvPr>
          <p:cNvSpPr/>
          <p:nvPr/>
        </p:nvSpPr>
        <p:spPr>
          <a:xfrm>
            <a:off x="775216" y="610314"/>
            <a:ext cx="9424852" cy="692110"/>
          </a:xfrm>
          <a:prstGeom prst="rect">
            <a:avLst/>
          </a:prstGeom>
          <a:noFill/>
          <a:ln>
            <a:noFill/>
          </a:ln>
        </p:spPr>
        <p:txBody>
          <a:bodyPr spcFirstLastPara="1" wrap="square" lIns="0" tIns="0" rIns="0" bIns="0" anchor="t" anchorCtr="0">
            <a:noAutofit/>
          </a:bodyPr>
          <a:lstStyle/>
          <a:p>
            <a:pPr marL="0" marR="0" lvl="0" indent="0" algn="l" rtl="0">
              <a:lnSpc>
                <a:spcPct val="125287"/>
              </a:lnSpc>
              <a:spcBef>
                <a:spcPts val="0"/>
              </a:spcBef>
              <a:spcAft>
                <a:spcPts val="0"/>
              </a:spcAft>
              <a:buClr>
                <a:srgbClr val="000000"/>
              </a:buClr>
              <a:buSzPts val="4350"/>
              <a:buFont typeface="Inter"/>
              <a:buNone/>
            </a:pPr>
            <a:r>
              <a:rPr lang="en-US" sz="4350" b="1" i="0" u="none" strike="noStrike" cap="none" dirty="0">
                <a:solidFill>
                  <a:srgbClr val="000000"/>
                </a:solidFill>
                <a:latin typeface="Inter"/>
                <a:ea typeface="Inter"/>
                <a:cs typeface="Inter"/>
                <a:sym typeface="Inter"/>
              </a:rPr>
              <a:t>Η </a:t>
            </a:r>
            <a:r>
              <a:rPr lang="en-US" sz="4350" b="1" i="0" u="none" strike="noStrike" cap="none" dirty="0" err="1">
                <a:solidFill>
                  <a:srgbClr val="000000"/>
                </a:solidFill>
                <a:latin typeface="Inter"/>
                <a:ea typeface="Inter"/>
                <a:cs typeface="Inter"/>
                <a:sym typeface="Inter"/>
              </a:rPr>
              <a:t>Φέρουσ</a:t>
            </a:r>
            <a:r>
              <a:rPr lang="en-US" sz="4350" b="1" i="0" u="none" strike="noStrike" cap="none" dirty="0">
                <a:solidFill>
                  <a:srgbClr val="000000"/>
                </a:solidFill>
                <a:latin typeface="Inter"/>
                <a:ea typeface="Inter"/>
                <a:cs typeface="Inter"/>
                <a:sym typeface="Inter"/>
              </a:rPr>
              <a:t>α Ικανότητα</a:t>
            </a:r>
            <a:endParaRPr sz="4350" b="0" i="0" u="none" strike="noStrike" cap="none" dirty="0">
              <a:solidFill>
                <a:srgbClr val="000000"/>
              </a:solidFill>
              <a:latin typeface="Arial"/>
              <a:ea typeface="Arial"/>
              <a:cs typeface="Arial"/>
              <a:sym typeface="Arial"/>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3307F4C-56D3-242C-F9B8-560D72BBA9CF}"/>
                  </a:ext>
                </a:extLst>
              </p:cNvPr>
              <p:cNvSpPr txBox="1"/>
              <p:nvPr/>
            </p:nvSpPr>
            <p:spPr>
              <a:xfrm>
                <a:off x="528033" y="1834333"/>
                <a:ext cx="9569004" cy="5319854"/>
              </a:xfrm>
              <a:prstGeom prst="rect">
                <a:avLst/>
              </a:prstGeom>
              <a:noFill/>
            </p:spPr>
            <p:txBody>
              <a:bodyPr wrap="square">
                <a:spAutoFit/>
              </a:bodyPr>
              <a:lstStyle/>
              <a:p>
                <a:pPr>
                  <a:buNone/>
                </a:pPr>
                <a:r>
                  <a:rPr lang="el-GR" sz="1800" b="1" dirty="0"/>
                  <a:t> Πώς γίνεται η εκτίμηση βήμα–βήμα</a:t>
                </a:r>
              </a:p>
              <a:p>
                <a:pPr>
                  <a:buNone/>
                </a:pPr>
                <a:endParaRPr lang="el-GR" sz="1800" b="1" dirty="0"/>
              </a:p>
              <a:p>
                <a:pPr>
                  <a:buNone/>
                </a:pPr>
                <a:r>
                  <a:rPr lang="el-GR" sz="1800" b="1" dirty="0"/>
                  <a:t>Ορίζουμε το σύστημα</a:t>
                </a:r>
                <a:br>
                  <a:rPr lang="el-GR" sz="1800" dirty="0"/>
                </a:br>
                <a:r>
                  <a:rPr lang="el-GR" sz="1800" dirty="0"/>
                  <a:t>→ Ποιος είναι ο χώρος ή ο πόρος που εξετάζουμε; (π.χ. λίμνη, νησί, αστικό πάρκο)</a:t>
                </a:r>
              </a:p>
              <a:p>
                <a:pPr>
                  <a:buNone/>
                </a:pPr>
                <a:r>
                  <a:rPr lang="el-GR" sz="1800" b="1" dirty="0"/>
                  <a:t>Προσδιορίζουμε τον κρίσιμο πόρο</a:t>
                </a:r>
                <a:br>
                  <a:rPr lang="el-GR" sz="1800" dirty="0"/>
                </a:br>
                <a:r>
                  <a:rPr lang="el-GR" sz="1800" dirty="0"/>
                  <a:t>→ Τι περιορίζει τη βιωσιμότητα; (νερό, ενέργεια, χώρος, τροφή;)</a:t>
                </a:r>
              </a:p>
              <a:p>
                <a:pPr>
                  <a:buNone/>
                </a:pPr>
                <a:r>
                  <a:rPr lang="el-GR" sz="1800" dirty="0"/>
                  <a:t> </a:t>
                </a:r>
                <a:r>
                  <a:rPr lang="el-GR" sz="1800" b="1" dirty="0"/>
                  <a:t>Μετράμε ή εκτιμούμε τη φυσική ανανέωση (</a:t>
                </a:r>
                <a:r>
                  <a:rPr lang="en-GB" sz="1800" b="1" dirty="0"/>
                  <a:t>R)</a:t>
                </a:r>
                <a:br>
                  <a:rPr lang="en-GB" sz="1800" dirty="0"/>
                </a:br>
                <a:r>
                  <a:rPr lang="en-GB" sz="1800" dirty="0"/>
                  <a:t>→ </a:t>
                </a:r>
                <a:r>
                  <a:rPr lang="el-GR" sz="1800" dirty="0"/>
                  <a:t>Πόσο νερό/ενέργεια/παραγωγή εισρέει ανά έτος;</a:t>
                </a:r>
              </a:p>
              <a:p>
                <a:pPr>
                  <a:buNone/>
                </a:pPr>
                <a:r>
                  <a:rPr lang="el-GR" sz="1800" dirty="0"/>
                  <a:t> </a:t>
                </a:r>
                <a:r>
                  <a:rPr lang="el-GR" sz="1800" b="1" dirty="0"/>
                  <a:t>Μετράμε την κατανάλωση ανά άτομο (</a:t>
                </a:r>
                <a:r>
                  <a:rPr lang="en-GB" sz="1800" b="1" dirty="0"/>
                  <a:t>C)</a:t>
                </a:r>
                <a:br>
                  <a:rPr lang="en-GB" sz="1800" dirty="0"/>
                </a:br>
                <a:r>
                  <a:rPr lang="en-GB" sz="1800" dirty="0"/>
                  <a:t>→ </a:t>
                </a:r>
                <a:r>
                  <a:rPr lang="el-GR" sz="1800" dirty="0"/>
                  <a:t>Π.χ. 300 λίτρα νερού/ημέρα, 2 </a:t>
                </a:r>
                <a:r>
                  <a:rPr lang="en-GB" sz="1800" dirty="0"/>
                  <a:t>kg </a:t>
                </a:r>
                <a:r>
                  <a:rPr lang="el-GR" sz="1800" dirty="0"/>
                  <a:t>τροφής/ημέρα, 1 </a:t>
                </a:r>
                <a:r>
                  <a:rPr lang="en-GB" sz="1800" dirty="0"/>
                  <a:t>kWh/</a:t>
                </a:r>
                <a:r>
                  <a:rPr lang="el-GR" sz="1800" dirty="0"/>
                  <a:t>ημέρα.</a:t>
                </a:r>
              </a:p>
              <a:p>
                <a:pPr>
                  <a:buNone/>
                </a:pPr>
                <a:r>
                  <a:rPr lang="el-GR" sz="1800" b="1" dirty="0"/>
                  <a:t>Υπολογίζουμε τη συνολική διάρκεια (</a:t>
                </a:r>
                <a:r>
                  <a:rPr lang="en-GB" sz="1800" b="1" dirty="0"/>
                  <a:t>T)</a:t>
                </a:r>
                <a:br>
                  <a:rPr lang="en-GB" sz="1800" dirty="0"/>
                </a:br>
                <a:r>
                  <a:rPr lang="en-GB" sz="1800" dirty="0"/>
                  <a:t>→ </a:t>
                </a:r>
                <a:r>
                  <a:rPr lang="el-GR" sz="1800" dirty="0"/>
                  <a:t>Πόσες ημέρες ή μήνες διαρκεί η πίεση;</a:t>
                </a:r>
              </a:p>
              <a:p>
                <a:pPr>
                  <a:buNone/>
                </a:pPr>
                <a:r>
                  <a:rPr lang="el-GR" sz="1800" dirty="0"/>
                  <a:t> </a:t>
                </a:r>
                <a:r>
                  <a:rPr lang="el-GR" sz="1800" b="1" dirty="0"/>
                  <a:t>Εφαρμόζουμε τον τύπο:</a:t>
                </a:r>
                <a:endParaRPr lang="el-GR" sz="1800" dirty="0"/>
              </a:p>
              <a:p>
                <a:pPr>
                  <a:buNone/>
                </a:pPr>
                <a14:m>
                  <m:oMathPara xmlns:m="http://schemas.openxmlformats.org/officeDocument/2006/math">
                    <m:oMathParaPr>
                      <m:jc m:val="centerGroup"/>
                    </m:oMathParaPr>
                    <m:oMath xmlns:m="http://schemas.openxmlformats.org/officeDocument/2006/math">
                      <m:sSub>
                        <m:sSubPr>
                          <m:ctrlPr>
                            <a:rPr lang="ar-AE" sz="1800" i="1">
                              <a:latin typeface="Cambria Math" panose="02040503050406030204" pitchFamily="18" charset="0"/>
                            </a:rPr>
                          </m:ctrlPr>
                        </m:sSubPr>
                        <m:e>
                          <m:r>
                            <a:rPr lang="ar-AE" sz="1800" i="1">
                              <a:latin typeface="Cambria Math" panose="02040503050406030204" pitchFamily="18" charset="0"/>
                            </a:rPr>
                            <m:t>𝑁</m:t>
                          </m:r>
                        </m:e>
                        <m:sub>
                          <m:r>
                            <m:rPr>
                              <m:sty m:val="p"/>
                            </m:rPr>
                            <a:rPr lang="en-GB" sz="1800" i="0">
                              <a:latin typeface="Cambria Math" panose="02040503050406030204" pitchFamily="18" charset="0"/>
                            </a:rPr>
                            <m:t>max</m:t>
                          </m:r>
                        </m:sub>
                      </m:sSub>
                      <m:r>
                        <a:rPr lang="ar-AE" sz="1800" i="0">
                          <a:latin typeface="Cambria Math" panose="02040503050406030204" pitchFamily="18" charset="0"/>
                        </a:rPr>
                        <m:t>=</m:t>
                      </m:r>
                      <m:f>
                        <m:fPr>
                          <m:ctrlPr>
                            <a:rPr lang="ar-AE" sz="1800" i="1">
                              <a:latin typeface="Cambria Math" panose="02040503050406030204" pitchFamily="18" charset="0"/>
                            </a:rPr>
                          </m:ctrlPr>
                        </m:fPr>
                        <m:num>
                          <m:r>
                            <a:rPr lang="ar-AE" sz="1800" i="1">
                              <a:latin typeface="Cambria Math" panose="02040503050406030204" pitchFamily="18" charset="0"/>
                            </a:rPr>
                            <m:t>𝑅</m:t>
                          </m:r>
                        </m:num>
                        <m:den>
                          <m:r>
                            <a:rPr lang="ar-AE" sz="1800" i="1">
                              <a:latin typeface="Cambria Math" panose="02040503050406030204" pitchFamily="18" charset="0"/>
                            </a:rPr>
                            <m:t>𝐶</m:t>
                          </m:r>
                          <m:r>
                            <a:rPr lang="ar-AE" sz="1800" i="0">
                              <a:latin typeface="Cambria Math" panose="02040503050406030204" pitchFamily="18" charset="0"/>
                            </a:rPr>
                            <m:t>×</m:t>
                          </m:r>
                          <m:r>
                            <a:rPr lang="ar-AE" sz="1800" i="1">
                              <a:latin typeface="Cambria Math" panose="02040503050406030204" pitchFamily="18" charset="0"/>
                            </a:rPr>
                            <m:t>𝑇</m:t>
                          </m:r>
                        </m:den>
                      </m:f>
                    </m:oMath>
                  </m:oMathPara>
                </a14:m>
                <a:endParaRPr lang="ar-AE" sz="1800" dirty="0"/>
              </a:p>
              <a:p>
                <a:pPr>
                  <a:buNone/>
                </a:pPr>
                <a:r>
                  <a:rPr lang="ar-AE" sz="1800" dirty="0"/>
                  <a:t>7️⃣ </a:t>
                </a:r>
                <a:r>
                  <a:rPr lang="el-GR" sz="1800" b="1" dirty="0"/>
                  <a:t>Ελέγχουμε τα σενάρια:</a:t>
                </a:r>
                <a:br>
                  <a:rPr lang="el-GR" sz="1800" dirty="0"/>
                </a:br>
                <a:r>
                  <a:rPr lang="el-GR" sz="1800" dirty="0"/>
                  <a:t>– Αν αυξηθεί ο πληθυσμός πέρα από </a:t>
                </a:r>
                <a:r>
                  <a:rPr lang="en-GB" sz="1800" dirty="0" err="1"/>
                  <a:t>Nmax</a:t>
                </a:r>
                <a:r>
                  <a:rPr lang="en-GB" sz="1800" dirty="0"/>
                  <a:t> ⇒ overshoot</a:t>
                </a:r>
                <a:br>
                  <a:rPr lang="en-GB" sz="1800" dirty="0"/>
                </a:br>
                <a:r>
                  <a:rPr lang="en-GB" sz="1800" dirty="0"/>
                  <a:t>– </a:t>
                </a:r>
                <a:r>
                  <a:rPr lang="el-GR" sz="1800" dirty="0"/>
                  <a:t>Αν μειώσουμε την κατανάλωση ⇒ αυξάνεται </a:t>
                </a:r>
                <a:r>
                  <a:rPr lang="en-GB" sz="1800" dirty="0" err="1"/>
                  <a:t>Nmax</a:t>
                </a:r>
                <a:br>
                  <a:rPr lang="en-GB" sz="1800" dirty="0"/>
                </a:br>
                <a:r>
                  <a:rPr lang="en-GB" sz="1800" dirty="0"/>
                  <a:t>– </a:t>
                </a:r>
                <a:r>
                  <a:rPr lang="el-GR" sz="1800" dirty="0"/>
                  <a:t>Αν αυξηθεί η αποδοτικότητα ⇒ αυξάνεται </a:t>
                </a:r>
                <a:r>
                  <a:rPr lang="en-GB" sz="1800" dirty="0"/>
                  <a:t>R </a:t>
                </a:r>
                <a:r>
                  <a:rPr lang="el-GR" sz="1800" dirty="0"/>
                  <a:t>ή μειώνεται </a:t>
                </a:r>
                <a:r>
                  <a:rPr lang="en-GB" sz="1800" dirty="0"/>
                  <a:t>C.</a:t>
                </a:r>
              </a:p>
            </p:txBody>
          </p:sp>
        </mc:Choice>
        <mc:Fallback xmlns="">
          <p:sp>
            <p:nvSpPr>
              <p:cNvPr id="4" name="TextBox 3">
                <a:extLst>
                  <a:ext uri="{FF2B5EF4-FFF2-40B4-BE49-F238E27FC236}">
                    <a16:creationId xmlns:a16="http://schemas.microsoft.com/office/drawing/2014/main" id="{53307F4C-56D3-242C-F9B8-560D72BBA9CF}"/>
                  </a:ext>
                </a:extLst>
              </p:cNvPr>
              <p:cNvSpPr txBox="1">
                <a:spLocks noRot="1" noChangeAspect="1" noMove="1" noResize="1" noEditPoints="1" noAdjustHandles="1" noChangeArrowheads="1" noChangeShapeType="1" noTextEdit="1"/>
              </p:cNvSpPr>
              <p:nvPr/>
            </p:nvSpPr>
            <p:spPr>
              <a:xfrm>
                <a:off x="528033" y="1834333"/>
                <a:ext cx="9569004" cy="5319854"/>
              </a:xfrm>
              <a:prstGeom prst="rect">
                <a:avLst/>
              </a:prstGeom>
              <a:blipFill>
                <a:blip r:embed="rId4"/>
                <a:stretch>
                  <a:fillRect l="-637" t="-687" b="-916"/>
                </a:stretch>
              </a:blipFill>
            </p:spPr>
            <p:txBody>
              <a:bodyPr/>
              <a:lstStyle/>
              <a:p>
                <a:r>
                  <a:rPr lang="en-GB">
                    <a:noFill/>
                  </a:rPr>
                  <a:t> </a:t>
                </a:r>
              </a:p>
            </p:txBody>
          </p:sp>
        </mc:Fallback>
      </mc:AlternateContent>
    </p:spTree>
    <p:extLst>
      <p:ext uri="{BB962C8B-B14F-4D97-AF65-F5344CB8AC3E}">
        <p14:creationId xmlns:p14="http://schemas.microsoft.com/office/powerpoint/2010/main" val="29295025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1">
          <a:extLst>
            <a:ext uri="{FF2B5EF4-FFF2-40B4-BE49-F238E27FC236}">
              <a16:creationId xmlns:a16="http://schemas.microsoft.com/office/drawing/2014/main" id="{25152234-1C35-E698-DF8E-E921C79533B8}"/>
            </a:ext>
          </a:extLst>
        </p:cNvPr>
        <p:cNvGrpSpPr/>
        <p:nvPr/>
      </p:nvGrpSpPr>
      <p:grpSpPr>
        <a:xfrm>
          <a:off x="0" y="0"/>
          <a:ext cx="0" cy="0"/>
          <a:chOff x="0" y="0"/>
          <a:chExt cx="0" cy="0"/>
        </a:xfrm>
      </p:grpSpPr>
      <p:pic>
        <p:nvPicPr>
          <p:cNvPr id="352" name="Google Shape;352;p10" descr="preencoded.png">
            <a:extLst>
              <a:ext uri="{FF2B5EF4-FFF2-40B4-BE49-F238E27FC236}">
                <a16:creationId xmlns:a16="http://schemas.microsoft.com/office/drawing/2014/main" id="{781A69C4-C5A6-08E3-AB03-5036B3752CC7}"/>
              </a:ext>
            </a:extLst>
          </p:cNvPr>
          <p:cNvPicPr preferRelativeResize="0"/>
          <p:nvPr/>
        </p:nvPicPr>
        <p:blipFill rotWithShape="1">
          <a:blip r:embed="rId3">
            <a:alphaModFix/>
          </a:blip>
          <a:srcRect/>
          <a:stretch/>
        </p:blipFill>
        <p:spPr>
          <a:xfrm>
            <a:off x="10972800" y="0"/>
            <a:ext cx="3657600" cy="8229600"/>
          </a:xfrm>
          <a:prstGeom prst="rect">
            <a:avLst/>
          </a:prstGeom>
          <a:noFill/>
          <a:ln>
            <a:noFill/>
          </a:ln>
        </p:spPr>
      </p:pic>
      <p:sp>
        <p:nvSpPr>
          <p:cNvPr id="353" name="Google Shape;353;p10">
            <a:extLst>
              <a:ext uri="{FF2B5EF4-FFF2-40B4-BE49-F238E27FC236}">
                <a16:creationId xmlns:a16="http://schemas.microsoft.com/office/drawing/2014/main" id="{AE004C9D-0C7C-03DE-B57F-9C21D55F5516}"/>
              </a:ext>
            </a:extLst>
          </p:cNvPr>
          <p:cNvSpPr/>
          <p:nvPr/>
        </p:nvSpPr>
        <p:spPr>
          <a:xfrm>
            <a:off x="775216" y="610314"/>
            <a:ext cx="9424852" cy="692110"/>
          </a:xfrm>
          <a:prstGeom prst="rect">
            <a:avLst/>
          </a:prstGeom>
          <a:noFill/>
          <a:ln>
            <a:noFill/>
          </a:ln>
        </p:spPr>
        <p:txBody>
          <a:bodyPr spcFirstLastPara="1" wrap="square" lIns="0" tIns="0" rIns="0" bIns="0" anchor="t" anchorCtr="0">
            <a:noAutofit/>
          </a:bodyPr>
          <a:lstStyle/>
          <a:p>
            <a:pPr marL="0" marR="0" lvl="0" indent="0" algn="l" rtl="0">
              <a:lnSpc>
                <a:spcPct val="125287"/>
              </a:lnSpc>
              <a:spcBef>
                <a:spcPts val="0"/>
              </a:spcBef>
              <a:spcAft>
                <a:spcPts val="0"/>
              </a:spcAft>
              <a:buClr>
                <a:srgbClr val="000000"/>
              </a:buClr>
              <a:buSzPts val="4350"/>
              <a:buFont typeface="Inter"/>
              <a:buNone/>
            </a:pPr>
            <a:r>
              <a:rPr lang="en-US" sz="4350" b="1" i="0" u="none" strike="noStrike" cap="none" dirty="0">
                <a:solidFill>
                  <a:srgbClr val="000000"/>
                </a:solidFill>
                <a:latin typeface="Inter"/>
                <a:ea typeface="Inter"/>
                <a:cs typeface="Inter"/>
                <a:sym typeface="Inter"/>
              </a:rPr>
              <a:t>Η </a:t>
            </a:r>
            <a:r>
              <a:rPr lang="en-US" sz="4350" b="1" i="0" u="none" strike="noStrike" cap="none" dirty="0" err="1">
                <a:solidFill>
                  <a:srgbClr val="000000"/>
                </a:solidFill>
                <a:latin typeface="Inter"/>
                <a:ea typeface="Inter"/>
                <a:cs typeface="Inter"/>
                <a:sym typeface="Inter"/>
              </a:rPr>
              <a:t>Φέρουσ</a:t>
            </a:r>
            <a:r>
              <a:rPr lang="en-US" sz="4350" b="1" i="0" u="none" strike="noStrike" cap="none" dirty="0">
                <a:solidFill>
                  <a:srgbClr val="000000"/>
                </a:solidFill>
                <a:latin typeface="Inter"/>
                <a:ea typeface="Inter"/>
                <a:cs typeface="Inter"/>
                <a:sym typeface="Inter"/>
              </a:rPr>
              <a:t>α Ικανότητα</a:t>
            </a:r>
            <a:r>
              <a:rPr lang="el-GR" sz="4350" b="1" i="0" u="none" strike="noStrike" cap="none" dirty="0">
                <a:solidFill>
                  <a:srgbClr val="000000"/>
                </a:solidFill>
                <a:latin typeface="Inter"/>
                <a:ea typeface="Inter"/>
                <a:cs typeface="Inter"/>
                <a:sym typeface="Inter"/>
              </a:rPr>
              <a:t>-</a:t>
            </a:r>
            <a:r>
              <a:rPr lang="el-GR" sz="4350" b="1" i="0" u="none" strike="noStrike" cap="none" dirty="0" err="1">
                <a:solidFill>
                  <a:srgbClr val="000000"/>
                </a:solidFill>
                <a:latin typeface="Inter"/>
                <a:ea typeface="Inter"/>
                <a:cs typeface="Inter"/>
                <a:sym typeface="Inter"/>
              </a:rPr>
              <a:t>Ασκηση</a:t>
            </a:r>
            <a:endParaRPr sz="4350" b="0" i="0" u="none" strike="noStrike" cap="none" dirty="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F994B5F7-341D-0477-838F-569DF878B128}"/>
              </a:ext>
            </a:extLst>
          </p:cNvPr>
          <p:cNvSpPr txBox="1"/>
          <p:nvPr/>
        </p:nvSpPr>
        <p:spPr>
          <a:xfrm>
            <a:off x="775215" y="1718795"/>
            <a:ext cx="9772581" cy="738664"/>
          </a:xfrm>
          <a:prstGeom prst="rect">
            <a:avLst/>
          </a:prstGeom>
          <a:noFill/>
        </p:spPr>
        <p:txBody>
          <a:bodyPr wrap="square">
            <a:spAutoFit/>
          </a:bodyPr>
          <a:lstStyle/>
          <a:p>
            <a:r>
              <a:rPr lang="el-GR" dirty="0"/>
              <a:t>Ένα μικρό νησί του Αιγαίου δεν διαθέτει πηγαίο νερό και βασίζεται στη συλλογή βρόχινου νερού και στη μεταφορά με πλοία. Η τοπική αυτοδιοίκηση θέλει να υπολογίσει πόσους τουρίστες μπορεί να φιλοξενήσει με ασφάλεια κατά τη θερινή περίοδο χωρίς να εξαντληθούν τα αποθέματα.</a:t>
            </a:r>
            <a:endParaRPr lang="en-GB" dirty="0"/>
          </a:p>
        </p:txBody>
      </p:sp>
      <p:sp>
        <p:nvSpPr>
          <p:cNvPr id="6" name="TextBox 5">
            <a:extLst>
              <a:ext uri="{FF2B5EF4-FFF2-40B4-BE49-F238E27FC236}">
                <a16:creationId xmlns:a16="http://schemas.microsoft.com/office/drawing/2014/main" id="{8689969A-1E33-7E04-3C85-939362A217CC}"/>
              </a:ext>
            </a:extLst>
          </p:cNvPr>
          <p:cNvSpPr txBox="1"/>
          <p:nvPr/>
        </p:nvSpPr>
        <p:spPr>
          <a:xfrm>
            <a:off x="775215" y="2781496"/>
            <a:ext cx="7315200" cy="307777"/>
          </a:xfrm>
          <a:prstGeom prst="rect">
            <a:avLst/>
          </a:prstGeom>
          <a:noFill/>
        </p:spPr>
        <p:txBody>
          <a:bodyPr wrap="square">
            <a:spAutoFit/>
          </a:bodyPr>
          <a:lstStyle/>
          <a:p>
            <a:r>
              <a:rPr lang="el-GR" dirty="0"/>
              <a:t>Τα διαθέσιμα στοιχεία είναι:</a:t>
            </a:r>
            <a:endParaRPr lang="en-GB" dirty="0"/>
          </a:p>
        </p:txBody>
      </p:sp>
      <p:graphicFrame>
        <p:nvGraphicFramePr>
          <p:cNvPr id="7" name="Table 6">
            <a:extLst>
              <a:ext uri="{FF2B5EF4-FFF2-40B4-BE49-F238E27FC236}">
                <a16:creationId xmlns:a16="http://schemas.microsoft.com/office/drawing/2014/main" id="{6528CCCD-47E0-B7E9-0BE5-23E281229853}"/>
              </a:ext>
            </a:extLst>
          </p:cNvPr>
          <p:cNvGraphicFramePr>
            <a:graphicFrameLocks noGrp="1"/>
          </p:cNvGraphicFramePr>
          <p:nvPr>
            <p:extLst>
              <p:ext uri="{D42A27DB-BD31-4B8C-83A1-F6EECF244321}">
                <p14:modId xmlns:p14="http://schemas.microsoft.com/office/powerpoint/2010/main" val="3727375887"/>
              </p:ext>
            </p:extLst>
          </p:nvPr>
        </p:nvGraphicFramePr>
        <p:xfrm>
          <a:off x="775215" y="3197867"/>
          <a:ext cx="7648127" cy="2499360"/>
        </p:xfrm>
        <a:graphic>
          <a:graphicData uri="http://schemas.openxmlformats.org/drawingml/2006/table">
            <a:tbl>
              <a:tblPr/>
              <a:tblGrid>
                <a:gridCol w="2359573">
                  <a:extLst>
                    <a:ext uri="{9D8B030D-6E8A-4147-A177-3AD203B41FA5}">
                      <a16:colId xmlns:a16="http://schemas.microsoft.com/office/drawing/2014/main" val="3771290362"/>
                    </a:ext>
                  </a:extLst>
                </a:gridCol>
                <a:gridCol w="2359573">
                  <a:extLst>
                    <a:ext uri="{9D8B030D-6E8A-4147-A177-3AD203B41FA5}">
                      <a16:colId xmlns:a16="http://schemas.microsoft.com/office/drawing/2014/main" val="1217178260"/>
                    </a:ext>
                  </a:extLst>
                </a:gridCol>
                <a:gridCol w="606932">
                  <a:extLst>
                    <a:ext uri="{9D8B030D-6E8A-4147-A177-3AD203B41FA5}">
                      <a16:colId xmlns:a16="http://schemas.microsoft.com/office/drawing/2014/main" val="1425745892"/>
                    </a:ext>
                  </a:extLst>
                </a:gridCol>
                <a:gridCol w="2322049">
                  <a:extLst>
                    <a:ext uri="{9D8B030D-6E8A-4147-A177-3AD203B41FA5}">
                      <a16:colId xmlns:a16="http://schemas.microsoft.com/office/drawing/2014/main" val="2583814095"/>
                    </a:ext>
                  </a:extLst>
                </a:gridCol>
              </a:tblGrid>
              <a:tr h="304800">
                <a:tc>
                  <a:txBody>
                    <a:bodyPr/>
                    <a:lstStyle/>
                    <a:p>
                      <a:pPr>
                        <a:buNone/>
                      </a:pPr>
                      <a:r>
                        <a:rPr lang="el-GR" sz="1400"/>
                        <a:t>Παράμετρος</a:t>
                      </a:r>
                    </a:p>
                  </a:txBody>
                  <a:tcPr anchor="ctr">
                    <a:lnL>
                      <a:noFill/>
                    </a:lnL>
                    <a:lnR>
                      <a:noFill/>
                    </a:lnR>
                    <a:lnT>
                      <a:noFill/>
                    </a:lnT>
                    <a:lnB>
                      <a:noFill/>
                    </a:lnB>
                    <a:noFill/>
                  </a:tcPr>
                </a:tc>
                <a:tc>
                  <a:txBody>
                    <a:bodyPr/>
                    <a:lstStyle/>
                    <a:p>
                      <a:pPr>
                        <a:buNone/>
                      </a:pPr>
                      <a:r>
                        <a:rPr lang="el-GR" sz="1400"/>
                        <a:t>Περιγραφή</a:t>
                      </a:r>
                    </a:p>
                  </a:txBody>
                  <a:tcPr anchor="ctr">
                    <a:lnL>
                      <a:noFill/>
                    </a:lnL>
                    <a:lnR>
                      <a:noFill/>
                    </a:lnR>
                    <a:lnT>
                      <a:noFill/>
                    </a:lnT>
                    <a:lnB>
                      <a:noFill/>
                    </a:lnB>
                    <a:noFill/>
                  </a:tcPr>
                </a:tc>
                <a:tc>
                  <a:txBody>
                    <a:bodyPr/>
                    <a:lstStyle/>
                    <a:p>
                      <a:pPr>
                        <a:buNone/>
                      </a:pPr>
                      <a:r>
                        <a:rPr lang="el-GR" sz="1400"/>
                        <a:t>Σύμβολο</a:t>
                      </a:r>
                    </a:p>
                  </a:txBody>
                  <a:tcPr anchor="ctr">
                    <a:lnL>
                      <a:noFill/>
                    </a:lnL>
                    <a:lnR>
                      <a:noFill/>
                    </a:lnR>
                    <a:lnT>
                      <a:noFill/>
                    </a:lnT>
                    <a:lnB>
                      <a:noFill/>
                    </a:lnB>
                    <a:noFill/>
                  </a:tcPr>
                </a:tc>
                <a:tc>
                  <a:txBody>
                    <a:bodyPr/>
                    <a:lstStyle/>
                    <a:p>
                      <a:pPr>
                        <a:buNone/>
                      </a:pPr>
                      <a:r>
                        <a:rPr lang="el-GR" sz="1400"/>
                        <a:t>Τιμή</a:t>
                      </a:r>
                    </a:p>
                  </a:txBody>
                  <a:tcPr anchor="ctr">
                    <a:lnL>
                      <a:noFill/>
                    </a:lnL>
                    <a:lnR>
                      <a:noFill/>
                    </a:lnR>
                    <a:lnT>
                      <a:noFill/>
                    </a:lnT>
                    <a:lnB>
                      <a:noFill/>
                    </a:lnB>
                    <a:noFill/>
                  </a:tcPr>
                </a:tc>
                <a:extLst>
                  <a:ext uri="{0D108BD9-81ED-4DB2-BD59-A6C34878D82A}">
                    <a16:rowId xmlns:a16="http://schemas.microsoft.com/office/drawing/2014/main" val="51832274"/>
                  </a:ext>
                </a:extLst>
              </a:tr>
              <a:tr h="731520">
                <a:tc>
                  <a:txBody>
                    <a:bodyPr/>
                    <a:lstStyle/>
                    <a:p>
                      <a:pPr>
                        <a:buNone/>
                      </a:pPr>
                      <a:r>
                        <a:rPr lang="el-GR" sz="1400"/>
                        <a:t>Ετήσια διαθέσιμη ποσότητα νερού</a:t>
                      </a:r>
                    </a:p>
                  </a:txBody>
                  <a:tcPr anchor="ctr">
                    <a:lnL>
                      <a:noFill/>
                    </a:lnL>
                    <a:lnR>
                      <a:noFill/>
                    </a:lnR>
                    <a:lnT>
                      <a:noFill/>
                    </a:lnT>
                    <a:lnB>
                      <a:noFill/>
                    </a:lnB>
                    <a:noFill/>
                  </a:tcPr>
                </a:tc>
                <a:tc>
                  <a:txBody>
                    <a:bodyPr/>
                    <a:lstStyle/>
                    <a:p>
                      <a:pPr>
                        <a:buNone/>
                      </a:pPr>
                      <a:r>
                        <a:rPr lang="el-GR" sz="1400"/>
                        <a:t>Συνολικό ανανεώσιμο απόθεμα βρόχινου νερού στις δεξαμενές του νησιού</a:t>
                      </a:r>
                    </a:p>
                  </a:txBody>
                  <a:tcPr anchor="ctr">
                    <a:lnL>
                      <a:noFill/>
                    </a:lnL>
                    <a:lnR>
                      <a:noFill/>
                    </a:lnR>
                    <a:lnT>
                      <a:noFill/>
                    </a:lnT>
                    <a:lnB>
                      <a:noFill/>
                    </a:lnB>
                    <a:noFill/>
                  </a:tcPr>
                </a:tc>
                <a:tc>
                  <a:txBody>
                    <a:bodyPr/>
                    <a:lstStyle/>
                    <a:p>
                      <a:pPr>
                        <a:buNone/>
                      </a:pPr>
                      <a:r>
                        <a:rPr lang="en-GB" sz="1400"/>
                        <a:t>R</a:t>
                      </a:r>
                    </a:p>
                  </a:txBody>
                  <a:tcPr anchor="ctr">
                    <a:lnL>
                      <a:noFill/>
                    </a:lnL>
                    <a:lnR>
                      <a:noFill/>
                    </a:lnR>
                    <a:lnT>
                      <a:noFill/>
                    </a:lnT>
                    <a:lnB>
                      <a:noFill/>
                    </a:lnB>
                    <a:noFill/>
                  </a:tcPr>
                </a:tc>
                <a:tc>
                  <a:txBody>
                    <a:bodyPr/>
                    <a:lstStyle/>
                    <a:p>
                      <a:pPr>
                        <a:buNone/>
                      </a:pPr>
                      <a:r>
                        <a:rPr lang="el-GR" sz="1400"/>
                        <a:t>600.000 λίτρα/έτος</a:t>
                      </a:r>
                    </a:p>
                  </a:txBody>
                  <a:tcPr anchor="ctr">
                    <a:lnL>
                      <a:noFill/>
                    </a:lnL>
                    <a:lnR>
                      <a:noFill/>
                    </a:lnR>
                    <a:lnT>
                      <a:noFill/>
                    </a:lnT>
                    <a:lnB>
                      <a:noFill/>
                    </a:lnB>
                    <a:noFill/>
                  </a:tcPr>
                </a:tc>
                <a:extLst>
                  <a:ext uri="{0D108BD9-81ED-4DB2-BD59-A6C34878D82A}">
                    <a16:rowId xmlns:a16="http://schemas.microsoft.com/office/drawing/2014/main" val="3067506507"/>
                  </a:ext>
                </a:extLst>
              </a:tr>
              <a:tr h="518160">
                <a:tc>
                  <a:txBody>
                    <a:bodyPr/>
                    <a:lstStyle/>
                    <a:p>
                      <a:pPr>
                        <a:buNone/>
                      </a:pPr>
                      <a:r>
                        <a:rPr lang="el-GR" sz="1400"/>
                        <a:t>Ημερήσια κατανάλωση ανά άτομο</a:t>
                      </a:r>
                    </a:p>
                  </a:txBody>
                  <a:tcPr anchor="ctr">
                    <a:lnL>
                      <a:noFill/>
                    </a:lnL>
                    <a:lnR>
                      <a:noFill/>
                    </a:lnR>
                    <a:lnT>
                      <a:noFill/>
                    </a:lnT>
                    <a:lnB>
                      <a:noFill/>
                    </a:lnB>
                    <a:noFill/>
                  </a:tcPr>
                </a:tc>
                <a:tc>
                  <a:txBody>
                    <a:bodyPr/>
                    <a:lstStyle/>
                    <a:p>
                      <a:pPr>
                        <a:buNone/>
                      </a:pPr>
                      <a:r>
                        <a:rPr lang="el-GR" sz="1400"/>
                        <a:t>Κατανάλωση για πόση, ντους, μαγείρεμα, καθαριότητα</a:t>
                      </a:r>
                    </a:p>
                  </a:txBody>
                  <a:tcPr anchor="ctr">
                    <a:lnL>
                      <a:noFill/>
                    </a:lnL>
                    <a:lnR>
                      <a:noFill/>
                    </a:lnR>
                    <a:lnT>
                      <a:noFill/>
                    </a:lnT>
                    <a:lnB>
                      <a:noFill/>
                    </a:lnB>
                    <a:noFill/>
                  </a:tcPr>
                </a:tc>
                <a:tc>
                  <a:txBody>
                    <a:bodyPr/>
                    <a:lstStyle/>
                    <a:p>
                      <a:pPr>
                        <a:buNone/>
                      </a:pPr>
                      <a:r>
                        <a:rPr lang="en-GB" sz="1400"/>
                        <a:t>C</a:t>
                      </a:r>
                    </a:p>
                  </a:txBody>
                  <a:tcPr anchor="ctr">
                    <a:lnL>
                      <a:noFill/>
                    </a:lnL>
                    <a:lnR>
                      <a:noFill/>
                    </a:lnR>
                    <a:lnT>
                      <a:noFill/>
                    </a:lnT>
                    <a:lnB>
                      <a:noFill/>
                    </a:lnB>
                    <a:noFill/>
                  </a:tcPr>
                </a:tc>
                <a:tc>
                  <a:txBody>
                    <a:bodyPr/>
                    <a:lstStyle/>
                    <a:p>
                      <a:pPr>
                        <a:buNone/>
                      </a:pPr>
                      <a:r>
                        <a:rPr lang="el-GR" sz="1400"/>
                        <a:t>300 λίτρα/άτομο/ημέρα</a:t>
                      </a:r>
                    </a:p>
                  </a:txBody>
                  <a:tcPr anchor="ctr">
                    <a:lnL>
                      <a:noFill/>
                    </a:lnL>
                    <a:lnR>
                      <a:noFill/>
                    </a:lnR>
                    <a:lnT>
                      <a:noFill/>
                    </a:lnT>
                    <a:lnB>
                      <a:noFill/>
                    </a:lnB>
                    <a:noFill/>
                  </a:tcPr>
                </a:tc>
                <a:extLst>
                  <a:ext uri="{0D108BD9-81ED-4DB2-BD59-A6C34878D82A}">
                    <a16:rowId xmlns:a16="http://schemas.microsoft.com/office/drawing/2014/main" val="3087831111"/>
                  </a:ext>
                </a:extLst>
              </a:tr>
              <a:tr h="518160">
                <a:tc>
                  <a:txBody>
                    <a:bodyPr/>
                    <a:lstStyle/>
                    <a:p>
                      <a:pPr>
                        <a:buNone/>
                      </a:pPr>
                      <a:r>
                        <a:rPr lang="el-GR" sz="1400"/>
                        <a:t>Διάρκεια τουριστικής περιόδου</a:t>
                      </a:r>
                    </a:p>
                  </a:txBody>
                  <a:tcPr anchor="ctr">
                    <a:lnL>
                      <a:noFill/>
                    </a:lnL>
                    <a:lnR>
                      <a:noFill/>
                    </a:lnR>
                    <a:lnT>
                      <a:noFill/>
                    </a:lnT>
                    <a:lnB>
                      <a:noFill/>
                    </a:lnB>
                    <a:noFill/>
                  </a:tcPr>
                </a:tc>
                <a:tc>
                  <a:txBody>
                    <a:bodyPr/>
                    <a:lstStyle/>
                    <a:p>
                      <a:pPr>
                        <a:buNone/>
                      </a:pPr>
                      <a:r>
                        <a:rPr lang="el-GR" sz="1400"/>
                        <a:t>Περίοδος μέγιστης πίεσης στο σύστημα</a:t>
                      </a:r>
                    </a:p>
                  </a:txBody>
                  <a:tcPr anchor="ctr">
                    <a:lnL>
                      <a:noFill/>
                    </a:lnL>
                    <a:lnR>
                      <a:noFill/>
                    </a:lnR>
                    <a:lnT>
                      <a:noFill/>
                    </a:lnT>
                    <a:lnB>
                      <a:noFill/>
                    </a:lnB>
                    <a:noFill/>
                  </a:tcPr>
                </a:tc>
                <a:tc>
                  <a:txBody>
                    <a:bodyPr/>
                    <a:lstStyle/>
                    <a:p>
                      <a:pPr>
                        <a:buNone/>
                      </a:pPr>
                      <a:r>
                        <a:rPr lang="en-GB" sz="1400"/>
                        <a:t>T</a:t>
                      </a:r>
                    </a:p>
                  </a:txBody>
                  <a:tcPr anchor="ctr">
                    <a:lnL>
                      <a:noFill/>
                    </a:lnL>
                    <a:lnR>
                      <a:noFill/>
                    </a:lnR>
                    <a:lnT>
                      <a:noFill/>
                    </a:lnT>
                    <a:lnB>
                      <a:noFill/>
                    </a:lnB>
                    <a:noFill/>
                  </a:tcPr>
                </a:tc>
                <a:tc>
                  <a:txBody>
                    <a:bodyPr/>
                    <a:lstStyle/>
                    <a:p>
                      <a:pPr>
                        <a:buNone/>
                      </a:pPr>
                      <a:r>
                        <a:rPr lang="el-GR" sz="1400" dirty="0"/>
                        <a:t>10 ημέρες</a:t>
                      </a:r>
                    </a:p>
                  </a:txBody>
                  <a:tcPr anchor="ctr">
                    <a:lnL>
                      <a:noFill/>
                    </a:lnL>
                    <a:lnR>
                      <a:noFill/>
                    </a:lnR>
                    <a:lnT>
                      <a:noFill/>
                    </a:lnT>
                    <a:lnB>
                      <a:noFill/>
                    </a:lnB>
                    <a:noFill/>
                  </a:tcPr>
                </a:tc>
                <a:extLst>
                  <a:ext uri="{0D108BD9-81ED-4DB2-BD59-A6C34878D82A}">
                    <a16:rowId xmlns:a16="http://schemas.microsoft.com/office/drawing/2014/main" val="3114173721"/>
                  </a:ext>
                </a:extLst>
              </a:tr>
            </a:tbl>
          </a:graphicData>
        </a:graphic>
      </p:graphicFrame>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31F1408-548B-C009-1563-B0CC2097B65A}"/>
                  </a:ext>
                </a:extLst>
              </p:cNvPr>
              <p:cNvSpPr txBox="1"/>
              <p:nvPr/>
            </p:nvSpPr>
            <p:spPr>
              <a:xfrm>
                <a:off x="447820" y="6169955"/>
                <a:ext cx="7315200" cy="711092"/>
              </a:xfrm>
              <a:prstGeom prst="rect">
                <a:avLst/>
              </a:prstGeom>
              <a:noFill/>
            </p:spPr>
            <p:txBody>
              <a:bodyPr wrap="square">
                <a:spAutoFit/>
              </a:bodyPr>
              <a:lstStyle/>
              <a:p>
                <a:pPr>
                  <a:buNone/>
                </a:pPr>
                <a:r>
                  <a:rPr lang="el-GR" b="1" dirty="0"/>
                  <a:t>Τύπος φέρουσας ικανότητας</a:t>
                </a:r>
              </a:p>
              <a:p>
                <a:pPr>
                  <a:buNone/>
                </a:pPr>
                <a14:m>
                  <m:oMathPara xmlns:m="http://schemas.openxmlformats.org/officeDocument/2006/math">
                    <m:oMathParaPr>
                      <m:jc m:val="centerGroup"/>
                    </m:oMathParaPr>
                    <m:oMath xmlns:m="http://schemas.openxmlformats.org/officeDocument/2006/math">
                      <m:sSub>
                        <m:sSubPr>
                          <m:ctrlPr>
                            <a:rPr lang="ar-AE" i="1">
                              <a:latin typeface="Cambria Math" panose="02040503050406030204" pitchFamily="18" charset="0"/>
                            </a:rPr>
                          </m:ctrlPr>
                        </m:sSubPr>
                        <m:e>
                          <m:r>
                            <a:rPr lang="ar-AE" i="1">
                              <a:latin typeface="Cambria Math" panose="02040503050406030204" pitchFamily="18" charset="0"/>
                            </a:rPr>
                            <m:t>𝑁</m:t>
                          </m:r>
                        </m:e>
                        <m:sub>
                          <m:r>
                            <a:rPr lang="ar-AE" i="1">
                              <a:latin typeface="Cambria Math" panose="02040503050406030204" pitchFamily="18" charset="0"/>
                            </a:rPr>
                            <m:t>𝑚𝑎𝑥</m:t>
                          </m:r>
                        </m:sub>
                      </m:sSub>
                      <m:r>
                        <a:rPr lang="ar-AE" i="0">
                          <a:latin typeface="Cambria Math" panose="02040503050406030204" pitchFamily="18" charset="0"/>
                        </a:rPr>
                        <m:t>=</m:t>
                      </m:r>
                      <m:f>
                        <m:fPr>
                          <m:ctrlPr>
                            <a:rPr lang="ar-AE" i="1">
                              <a:latin typeface="Cambria Math" panose="02040503050406030204" pitchFamily="18" charset="0"/>
                            </a:rPr>
                          </m:ctrlPr>
                        </m:fPr>
                        <m:num>
                          <m:r>
                            <a:rPr lang="ar-AE" i="1">
                              <a:latin typeface="Cambria Math" panose="02040503050406030204" pitchFamily="18" charset="0"/>
                            </a:rPr>
                            <m:t>𝑅</m:t>
                          </m:r>
                        </m:num>
                        <m:den>
                          <m:r>
                            <a:rPr lang="ar-AE" i="1">
                              <a:latin typeface="Cambria Math" panose="02040503050406030204" pitchFamily="18" charset="0"/>
                            </a:rPr>
                            <m:t>𝐶</m:t>
                          </m:r>
                          <m:r>
                            <a:rPr lang="ar-AE" i="0">
                              <a:latin typeface="Cambria Math" panose="02040503050406030204" pitchFamily="18" charset="0"/>
                            </a:rPr>
                            <m:t>×</m:t>
                          </m:r>
                          <m:r>
                            <a:rPr lang="ar-AE" i="1">
                              <a:latin typeface="Cambria Math" panose="02040503050406030204" pitchFamily="18" charset="0"/>
                            </a:rPr>
                            <m:t>𝑇</m:t>
                          </m:r>
                        </m:den>
                      </m:f>
                    </m:oMath>
                  </m:oMathPara>
                </a14:m>
                <a:endParaRPr lang="ar-AE" dirty="0"/>
              </a:p>
            </p:txBody>
          </p:sp>
        </mc:Choice>
        <mc:Fallback xmlns="">
          <p:sp>
            <p:nvSpPr>
              <p:cNvPr id="11" name="TextBox 10">
                <a:extLst>
                  <a:ext uri="{FF2B5EF4-FFF2-40B4-BE49-F238E27FC236}">
                    <a16:creationId xmlns:a16="http://schemas.microsoft.com/office/drawing/2014/main" id="{A31F1408-548B-C009-1563-B0CC2097B65A}"/>
                  </a:ext>
                </a:extLst>
              </p:cNvPr>
              <p:cNvSpPr txBox="1">
                <a:spLocks noRot="1" noChangeAspect="1" noMove="1" noResize="1" noEditPoints="1" noAdjustHandles="1" noChangeArrowheads="1" noChangeShapeType="1" noTextEdit="1"/>
              </p:cNvSpPr>
              <p:nvPr/>
            </p:nvSpPr>
            <p:spPr>
              <a:xfrm>
                <a:off x="447820" y="6169955"/>
                <a:ext cx="7315200" cy="711092"/>
              </a:xfrm>
              <a:prstGeom prst="rect">
                <a:avLst/>
              </a:prstGeom>
              <a:blipFill>
                <a:blip r:embed="rId4"/>
                <a:stretch>
                  <a:fillRect l="-250" t="-1709" b="-85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7CC3826-16D5-5E5B-2254-31B99F37B8F3}"/>
                  </a:ext>
                </a:extLst>
              </p:cNvPr>
              <p:cNvSpPr txBox="1"/>
              <p:nvPr/>
            </p:nvSpPr>
            <p:spPr>
              <a:xfrm>
                <a:off x="6155364" y="6089266"/>
                <a:ext cx="3870102" cy="712503"/>
              </a:xfrm>
              <a:prstGeom prst="rect">
                <a:avLst/>
              </a:prstGeom>
              <a:noFill/>
            </p:spPr>
            <p:txBody>
              <a:bodyPr wrap="square">
                <a:spAutoFit/>
              </a:bodyPr>
              <a:lstStyle/>
              <a:p>
                <a:pPr>
                  <a:buNone/>
                </a:pPr>
                <a:r>
                  <a:rPr lang="el-GR" b="1" dirty="0"/>
                  <a:t>Υπολογισμός</a:t>
                </a:r>
              </a:p>
              <a:p>
                <a:pPr>
                  <a:buNone/>
                </a:pPr>
                <a14:m>
                  <m:oMathPara xmlns:m="http://schemas.openxmlformats.org/officeDocument/2006/math">
                    <m:oMathParaPr>
                      <m:jc m:val="centerGroup"/>
                    </m:oMathParaPr>
                    <m:oMath xmlns:m="http://schemas.openxmlformats.org/officeDocument/2006/math">
                      <m:sSub>
                        <m:sSubPr>
                          <m:ctrlPr>
                            <a:rPr lang="ar-AE" i="1">
                              <a:latin typeface="Cambria Math" panose="02040503050406030204" pitchFamily="18" charset="0"/>
                            </a:rPr>
                          </m:ctrlPr>
                        </m:sSubPr>
                        <m:e>
                          <m:r>
                            <a:rPr lang="ar-AE" i="1">
                              <a:latin typeface="Cambria Math" panose="02040503050406030204" pitchFamily="18" charset="0"/>
                            </a:rPr>
                            <m:t>𝑁</m:t>
                          </m:r>
                        </m:e>
                        <m:sub>
                          <m:r>
                            <a:rPr lang="ar-AE" i="1">
                              <a:latin typeface="Cambria Math" panose="02040503050406030204" pitchFamily="18" charset="0"/>
                            </a:rPr>
                            <m:t>𝑚𝑎𝑥</m:t>
                          </m:r>
                        </m:sub>
                      </m:sSub>
                      <m:r>
                        <a:rPr lang="ar-AE" i="0">
                          <a:latin typeface="Cambria Math" panose="02040503050406030204" pitchFamily="18" charset="0"/>
                        </a:rPr>
                        <m:t>=</m:t>
                      </m:r>
                      <m:f>
                        <m:fPr>
                          <m:ctrlPr>
                            <a:rPr lang="ar-AE" i="1">
                              <a:latin typeface="Cambria Math" panose="02040503050406030204" pitchFamily="18" charset="0"/>
                            </a:rPr>
                          </m:ctrlPr>
                        </m:fPr>
                        <m:num>
                          <m:r>
                            <a:rPr lang="ar-AE" i="0">
                              <a:latin typeface="Cambria Math" panose="02040503050406030204" pitchFamily="18" charset="0"/>
                            </a:rPr>
                            <m:t>600</m:t>
                          </m:r>
                          <m:r>
                            <a:rPr lang="ar-AE" i="0">
                              <a:latin typeface="Cambria Math" panose="02040503050406030204" pitchFamily="18" charset="0"/>
                            </a:rPr>
                            <m:t>.</m:t>
                          </m:r>
                          <m:r>
                            <a:rPr lang="ar-AE" i="0">
                              <a:latin typeface="Cambria Math" panose="02040503050406030204" pitchFamily="18" charset="0"/>
                            </a:rPr>
                            <m:t>000</m:t>
                          </m:r>
                        </m:num>
                        <m:den>
                          <m:r>
                            <a:rPr lang="ar-AE" i="0">
                              <a:latin typeface="Cambria Math" panose="02040503050406030204" pitchFamily="18" charset="0"/>
                            </a:rPr>
                            <m:t>300</m:t>
                          </m:r>
                          <m:r>
                            <a:rPr lang="ar-AE" i="0">
                              <a:latin typeface="Cambria Math" panose="02040503050406030204" pitchFamily="18" charset="0"/>
                            </a:rPr>
                            <m:t>×</m:t>
                          </m:r>
                          <m:r>
                            <a:rPr lang="ar-AE" i="0">
                              <a:latin typeface="Cambria Math" panose="02040503050406030204" pitchFamily="18" charset="0"/>
                            </a:rPr>
                            <m:t>10</m:t>
                          </m:r>
                        </m:den>
                      </m:f>
                      <m:r>
                        <a:rPr lang="ar-AE" i="0">
                          <a:latin typeface="Cambria Math" panose="02040503050406030204" pitchFamily="18" charset="0"/>
                        </a:rPr>
                        <m:t>=</m:t>
                      </m:r>
                      <m:f>
                        <m:fPr>
                          <m:ctrlPr>
                            <a:rPr lang="ar-AE" i="1">
                              <a:latin typeface="Cambria Math" panose="02040503050406030204" pitchFamily="18" charset="0"/>
                            </a:rPr>
                          </m:ctrlPr>
                        </m:fPr>
                        <m:num>
                          <m:r>
                            <a:rPr lang="ar-AE" i="0">
                              <a:latin typeface="Cambria Math" panose="02040503050406030204" pitchFamily="18" charset="0"/>
                            </a:rPr>
                            <m:t>600</m:t>
                          </m:r>
                          <m:r>
                            <a:rPr lang="ar-AE" i="0">
                              <a:latin typeface="Cambria Math" panose="02040503050406030204" pitchFamily="18" charset="0"/>
                            </a:rPr>
                            <m:t>.</m:t>
                          </m:r>
                          <m:r>
                            <a:rPr lang="ar-AE" i="0">
                              <a:latin typeface="Cambria Math" panose="02040503050406030204" pitchFamily="18" charset="0"/>
                            </a:rPr>
                            <m:t>000</m:t>
                          </m:r>
                        </m:num>
                        <m:den>
                          <m:r>
                            <a:rPr lang="ar-AE" i="0">
                              <a:latin typeface="Cambria Math" panose="02040503050406030204" pitchFamily="18" charset="0"/>
                            </a:rPr>
                            <m:t>3</m:t>
                          </m:r>
                          <m:r>
                            <a:rPr lang="ar-AE" i="0">
                              <a:latin typeface="Cambria Math" panose="02040503050406030204" pitchFamily="18" charset="0"/>
                            </a:rPr>
                            <m:t>.</m:t>
                          </m:r>
                          <m:r>
                            <a:rPr lang="ar-AE" i="0">
                              <a:latin typeface="Cambria Math" panose="02040503050406030204" pitchFamily="18" charset="0"/>
                            </a:rPr>
                            <m:t>000</m:t>
                          </m:r>
                        </m:den>
                      </m:f>
                      <m:r>
                        <a:rPr lang="ar-AE" i="0">
                          <a:latin typeface="Cambria Math" panose="02040503050406030204" pitchFamily="18" charset="0"/>
                        </a:rPr>
                        <m:t>=</m:t>
                      </m:r>
                      <m:r>
                        <a:rPr lang="ar-AE" i="0">
                          <a:latin typeface="Cambria Math" panose="02040503050406030204" pitchFamily="18" charset="0"/>
                        </a:rPr>
                        <m:t>200</m:t>
                      </m:r>
                    </m:oMath>
                  </m:oMathPara>
                </a14:m>
                <a:endParaRPr lang="ar-AE" dirty="0"/>
              </a:p>
            </p:txBody>
          </p:sp>
        </mc:Choice>
        <mc:Fallback xmlns="">
          <p:sp>
            <p:nvSpPr>
              <p:cNvPr id="13" name="TextBox 12">
                <a:extLst>
                  <a:ext uri="{FF2B5EF4-FFF2-40B4-BE49-F238E27FC236}">
                    <a16:creationId xmlns:a16="http://schemas.microsoft.com/office/drawing/2014/main" id="{E7CC3826-16D5-5E5B-2254-31B99F37B8F3}"/>
                  </a:ext>
                </a:extLst>
              </p:cNvPr>
              <p:cNvSpPr txBox="1">
                <a:spLocks noRot="1" noChangeAspect="1" noMove="1" noResize="1" noEditPoints="1" noAdjustHandles="1" noChangeArrowheads="1" noChangeShapeType="1" noTextEdit="1"/>
              </p:cNvSpPr>
              <p:nvPr/>
            </p:nvSpPr>
            <p:spPr>
              <a:xfrm>
                <a:off x="6155364" y="6089266"/>
                <a:ext cx="3870102" cy="712503"/>
              </a:xfrm>
              <a:prstGeom prst="rect">
                <a:avLst/>
              </a:prstGeom>
              <a:blipFill>
                <a:blip r:embed="rId5"/>
                <a:stretch>
                  <a:fillRect l="-472" t="-1709"/>
                </a:stretch>
              </a:blipFill>
            </p:spPr>
            <p:txBody>
              <a:bodyPr/>
              <a:lstStyle/>
              <a:p>
                <a:r>
                  <a:rPr lang="en-GB">
                    <a:noFill/>
                  </a:rPr>
                  <a:t> </a:t>
                </a:r>
              </a:p>
            </p:txBody>
          </p:sp>
        </mc:Fallback>
      </mc:AlternateContent>
      <p:sp>
        <p:nvSpPr>
          <p:cNvPr id="15" name="TextBox 14">
            <a:extLst>
              <a:ext uri="{FF2B5EF4-FFF2-40B4-BE49-F238E27FC236}">
                <a16:creationId xmlns:a16="http://schemas.microsoft.com/office/drawing/2014/main" id="{EC61986C-4737-AD4E-B5B0-02B966083311}"/>
              </a:ext>
            </a:extLst>
          </p:cNvPr>
          <p:cNvSpPr txBox="1"/>
          <p:nvPr/>
        </p:nvSpPr>
        <p:spPr>
          <a:xfrm>
            <a:off x="2052710" y="7324990"/>
            <a:ext cx="7315200" cy="523220"/>
          </a:xfrm>
          <a:prstGeom prst="rect">
            <a:avLst/>
          </a:prstGeom>
          <a:noFill/>
        </p:spPr>
        <p:txBody>
          <a:bodyPr wrap="square">
            <a:spAutoFit/>
          </a:bodyPr>
          <a:lstStyle/>
          <a:p>
            <a:r>
              <a:rPr lang="el-GR" dirty="0"/>
              <a:t>Άρα, </a:t>
            </a:r>
            <a:r>
              <a:rPr lang="el-GR" b="1" dirty="0"/>
              <a:t>το νησί μπορεί να φιλοξενήσει έως 200 τουρίστες για 10 ημέρες</a:t>
            </a:r>
            <a:r>
              <a:rPr lang="el-GR" dirty="0"/>
              <a:t>, χωρίς να ξεπεράσει τη φέρουσα ικανότητά του σε νερό.</a:t>
            </a:r>
            <a:endParaRPr lang="en-GB" dirty="0"/>
          </a:p>
        </p:txBody>
      </p:sp>
    </p:spTree>
    <p:extLst>
      <p:ext uri="{BB962C8B-B14F-4D97-AF65-F5344CB8AC3E}">
        <p14:creationId xmlns:p14="http://schemas.microsoft.com/office/powerpoint/2010/main" val="36426415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1">
          <a:extLst>
            <a:ext uri="{FF2B5EF4-FFF2-40B4-BE49-F238E27FC236}">
              <a16:creationId xmlns:a16="http://schemas.microsoft.com/office/drawing/2014/main" id="{8EF97E6C-E571-A9A0-18FD-A5D3C2C17EF3}"/>
            </a:ext>
          </a:extLst>
        </p:cNvPr>
        <p:cNvGrpSpPr/>
        <p:nvPr/>
      </p:nvGrpSpPr>
      <p:grpSpPr>
        <a:xfrm>
          <a:off x="0" y="0"/>
          <a:ext cx="0" cy="0"/>
          <a:chOff x="0" y="0"/>
          <a:chExt cx="0" cy="0"/>
        </a:xfrm>
      </p:grpSpPr>
      <p:pic>
        <p:nvPicPr>
          <p:cNvPr id="352" name="Google Shape;352;p10" descr="preencoded.png">
            <a:extLst>
              <a:ext uri="{FF2B5EF4-FFF2-40B4-BE49-F238E27FC236}">
                <a16:creationId xmlns:a16="http://schemas.microsoft.com/office/drawing/2014/main" id="{E4E3CC44-2DFD-BA2D-5364-79F15B6423C8}"/>
              </a:ext>
            </a:extLst>
          </p:cNvPr>
          <p:cNvPicPr preferRelativeResize="0"/>
          <p:nvPr/>
        </p:nvPicPr>
        <p:blipFill rotWithShape="1">
          <a:blip r:embed="rId3">
            <a:alphaModFix/>
          </a:blip>
          <a:srcRect/>
          <a:stretch/>
        </p:blipFill>
        <p:spPr>
          <a:xfrm>
            <a:off x="10972800" y="0"/>
            <a:ext cx="3657600" cy="8229600"/>
          </a:xfrm>
          <a:prstGeom prst="rect">
            <a:avLst/>
          </a:prstGeom>
          <a:noFill/>
          <a:ln>
            <a:noFill/>
          </a:ln>
        </p:spPr>
      </p:pic>
      <p:sp>
        <p:nvSpPr>
          <p:cNvPr id="353" name="Google Shape;353;p10">
            <a:extLst>
              <a:ext uri="{FF2B5EF4-FFF2-40B4-BE49-F238E27FC236}">
                <a16:creationId xmlns:a16="http://schemas.microsoft.com/office/drawing/2014/main" id="{DE2FD9EB-D83C-E318-6904-13F31369C62B}"/>
              </a:ext>
            </a:extLst>
          </p:cNvPr>
          <p:cNvSpPr/>
          <p:nvPr/>
        </p:nvSpPr>
        <p:spPr>
          <a:xfrm>
            <a:off x="775216" y="610314"/>
            <a:ext cx="9424852" cy="692110"/>
          </a:xfrm>
          <a:prstGeom prst="rect">
            <a:avLst/>
          </a:prstGeom>
          <a:noFill/>
          <a:ln>
            <a:noFill/>
          </a:ln>
        </p:spPr>
        <p:txBody>
          <a:bodyPr spcFirstLastPara="1" wrap="square" lIns="0" tIns="0" rIns="0" bIns="0" anchor="t" anchorCtr="0">
            <a:noAutofit/>
          </a:bodyPr>
          <a:lstStyle/>
          <a:p>
            <a:pPr marL="0" marR="0" lvl="0" indent="0" algn="l" rtl="0">
              <a:lnSpc>
                <a:spcPct val="125287"/>
              </a:lnSpc>
              <a:spcBef>
                <a:spcPts val="0"/>
              </a:spcBef>
              <a:spcAft>
                <a:spcPts val="0"/>
              </a:spcAft>
              <a:buClr>
                <a:srgbClr val="000000"/>
              </a:buClr>
              <a:buSzPts val="4350"/>
              <a:buFont typeface="Inter"/>
              <a:buNone/>
            </a:pPr>
            <a:r>
              <a:rPr lang="en-US" sz="4350" b="1" i="0" u="none" strike="noStrike" cap="none" dirty="0">
                <a:solidFill>
                  <a:srgbClr val="000000"/>
                </a:solidFill>
                <a:latin typeface="Inter"/>
                <a:ea typeface="Inter"/>
                <a:cs typeface="Inter"/>
                <a:sym typeface="Inter"/>
              </a:rPr>
              <a:t>Η </a:t>
            </a:r>
            <a:r>
              <a:rPr lang="en-US" sz="4350" b="1" i="0" u="none" strike="noStrike" cap="none" dirty="0" err="1">
                <a:solidFill>
                  <a:srgbClr val="000000"/>
                </a:solidFill>
                <a:latin typeface="Inter"/>
                <a:ea typeface="Inter"/>
                <a:cs typeface="Inter"/>
                <a:sym typeface="Inter"/>
              </a:rPr>
              <a:t>Φέρουσ</a:t>
            </a:r>
            <a:r>
              <a:rPr lang="en-US" sz="4350" b="1" i="0" u="none" strike="noStrike" cap="none" dirty="0">
                <a:solidFill>
                  <a:srgbClr val="000000"/>
                </a:solidFill>
                <a:latin typeface="Inter"/>
                <a:ea typeface="Inter"/>
                <a:cs typeface="Inter"/>
                <a:sym typeface="Inter"/>
              </a:rPr>
              <a:t>α Ικανότητα</a:t>
            </a:r>
            <a:r>
              <a:rPr lang="el-GR" sz="4350" b="1" i="0" u="none" strike="noStrike" cap="none" dirty="0">
                <a:solidFill>
                  <a:srgbClr val="000000"/>
                </a:solidFill>
                <a:latin typeface="Inter"/>
                <a:ea typeface="Inter"/>
                <a:cs typeface="Inter"/>
                <a:sym typeface="Inter"/>
              </a:rPr>
              <a:t>-</a:t>
            </a:r>
            <a:r>
              <a:rPr lang="el-GR" sz="4350" b="1" i="0" u="none" strike="noStrike" cap="none" dirty="0" err="1">
                <a:solidFill>
                  <a:srgbClr val="000000"/>
                </a:solidFill>
                <a:latin typeface="Inter"/>
                <a:ea typeface="Inter"/>
                <a:cs typeface="Inter"/>
                <a:sym typeface="Inter"/>
              </a:rPr>
              <a:t>Ασκηση</a:t>
            </a:r>
            <a:endParaRPr sz="4350" b="0" i="0" u="none" strike="noStrike" cap="none" dirty="0">
              <a:solidFill>
                <a:srgbClr val="000000"/>
              </a:solidFill>
              <a:latin typeface="Arial"/>
              <a:ea typeface="Arial"/>
              <a:cs typeface="Arial"/>
              <a:sym typeface="Arial"/>
            </a:endParaRPr>
          </a:p>
        </p:txBody>
      </p:sp>
      <p:sp>
        <p:nvSpPr>
          <p:cNvPr id="4" name="TextBox 3">
            <a:extLst>
              <a:ext uri="{FF2B5EF4-FFF2-40B4-BE49-F238E27FC236}">
                <a16:creationId xmlns:a16="http://schemas.microsoft.com/office/drawing/2014/main" id="{C9589FBE-5E78-7F14-5564-10AFF8199199}"/>
              </a:ext>
            </a:extLst>
          </p:cNvPr>
          <p:cNvSpPr txBox="1"/>
          <p:nvPr/>
        </p:nvSpPr>
        <p:spPr>
          <a:xfrm>
            <a:off x="515154" y="1715297"/>
            <a:ext cx="9684914" cy="538506"/>
          </a:xfrm>
          <a:prstGeom prst="rect">
            <a:avLst/>
          </a:prstGeom>
          <a:noFill/>
        </p:spPr>
        <p:txBody>
          <a:bodyPr wrap="square">
            <a:spAutoFit/>
          </a:bodyPr>
          <a:lstStyle/>
          <a:p>
            <a:r>
              <a:rPr lang="el-GR" dirty="0"/>
              <a:t>Να εκτιμήσουμε πόσους επισκέπτες μπορεί να δεχτεί ένα </a:t>
            </a:r>
            <a:r>
              <a:rPr lang="el-GR" b="1" dirty="0"/>
              <a:t>δημοτικό πάρκο σε μια ημέρα</a:t>
            </a:r>
            <a:r>
              <a:rPr lang="el-GR" dirty="0"/>
              <a:t> χωρίς να ξεπεράσει τη φέρουσα ικανότητά του ως προς τη </a:t>
            </a:r>
            <a:r>
              <a:rPr lang="el-GR" b="1" dirty="0"/>
              <a:t>διαχείριση απορριμμάτων</a:t>
            </a:r>
            <a:r>
              <a:rPr lang="el-GR" dirty="0"/>
              <a:t>.</a:t>
            </a:r>
            <a:endParaRPr lang="en-GB" dirty="0"/>
          </a:p>
        </p:txBody>
      </p:sp>
      <p:graphicFrame>
        <p:nvGraphicFramePr>
          <p:cNvPr id="5" name="Table 4">
            <a:extLst>
              <a:ext uri="{FF2B5EF4-FFF2-40B4-BE49-F238E27FC236}">
                <a16:creationId xmlns:a16="http://schemas.microsoft.com/office/drawing/2014/main" id="{171AAB45-F858-E6BC-9EE9-9647FEF5A542}"/>
              </a:ext>
            </a:extLst>
          </p:cNvPr>
          <p:cNvGraphicFramePr>
            <a:graphicFrameLocks noGrp="1"/>
          </p:cNvGraphicFramePr>
          <p:nvPr>
            <p:extLst>
              <p:ext uri="{D42A27DB-BD31-4B8C-83A1-F6EECF244321}">
                <p14:modId xmlns:p14="http://schemas.microsoft.com/office/powerpoint/2010/main" val="2218679613"/>
              </p:ext>
            </p:extLst>
          </p:nvPr>
        </p:nvGraphicFramePr>
        <p:xfrm>
          <a:off x="401169" y="2808389"/>
          <a:ext cx="10056476" cy="2926080"/>
        </p:xfrm>
        <a:graphic>
          <a:graphicData uri="http://schemas.openxmlformats.org/drawingml/2006/table">
            <a:tbl>
              <a:tblPr/>
              <a:tblGrid>
                <a:gridCol w="2514119">
                  <a:extLst>
                    <a:ext uri="{9D8B030D-6E8A-4147-A177-3AD203B41FA5}">
                      <a16:colId xmlns:a16="http://schemas.microsoft.com/office/drawing/2014/main" val="4042421998"/>
                    </a:ext>
                  </a:extLst>
                </a:gridCol>
                <a:gridCol w="2514119">
                  <a:extLst>
                    <a:ext uri="{9D8B030D-6E8A-4147-A177-3AD203B41FA5}">
                      <a16:colId xmlns:a16="http://schemas.microsoft.com/office/drawing/2014/main" val="1690212641"/>
                    </a:ext>
                  </a:extLst>
                </a:gridCol>
                <a:gridCol w="872511">
                  <a:extLst>
                    <a:ext uri="{9D8B030D-6E8A-4147-A177-3AD203B41FA5}">
                      <a16:colId xmlns:a16="http://schemas.microsoft.com/office/drawing/2014/main" val="1731830204"/>
                    </a:ext>
                  </a:extLst>
                </a:gridCol>
                <a:gridCol w="4155727">
                  <a:extLst>
                    <a:ext uri="{9D8B030D-6E8A-4147-A177-3AD203B41FA5}">
                      <a16:colId xmlns:a16="http://schemas.microsoft.com/office/drawing/2014/main" val="4052983466"/>
                    </a:ext>
                  </a:extLst>
                </a:gridCol>
              </a:tblGrid>
              <a:tr h="304800">
                <a:tc>
                  <a:txBody>
                    <a:bodyPr/>
                    <a:lstStyle/>
                    <a:p>
                      <a:pPr>
                        <a:buNone/>
                      </a:pPr>
                      <a:r>
                        <a:rPr lang="el-GR" sz="1400"/>
                        <a:t>Παράμετρος</a:t>
                      </a:r>
                    </a:p>
                  </a:txBody>
                  <a:tcPr anchor="ctr">
                    <a:lnL>
                      <a:noFill/>
                    </a:lnL>
                    <a:lnR>
                      <a:noFill/>
                    </a:lnR>
                    <a:lnT>
                      <a:noFill/>
                    </a:lnT>
                    <a:lnB>
                      <a:noFill/>
                    </a:lnB>
                    <a:noFill/>
                  </a:tcPr>
                </a:tc>
                <a:tc>
                  <a:txBody>
                    <a:bodyPr/>
                    <a:lstStyle/>
                    <a:p>
                      <a:pPr>
                        <a:buNone/>
                      </a:pPr>
                      <a:r>
                        <a:rPr lang="el-GR" sz="1400"/>
                        <a:t>Περιγραφή</a:t>
                      </a:r>
                    </a:p>
                  </a:txBody>
                  <a:tcPr anchor="ctr">
                    <a:lnL>
                      <a:noFill/>
                    </a:lnL>
                    <a:lnR>
                      <a:noFill/>
                    </a:lnR>
                    <a:lnT>
                      <a:noFill/>
                    </a:lnT>
                    <a:lnB>
                      <a:noFill/>
                    </a:lnB>
                    <a:noFill/>
                  </a:tcPr>
                </a:tc>
                <a:tc>
                  <a:txBody>
                    <a:bodyPr/>
                    <a:lstStyle/>
                    <a:p>
                      <a:pPr>
                        <a:buNone/>
                      </a:pPr>
                      <a:r>
                        <a:rPr lang="el-GR" sz="1400"/>
                        <a:t>Σύμβολο</a:t>
                      </a:r>
                    </a:p>
                  </a:txBody>
                  <a:tcPr anchor="ctr">
                    <a:lnL>
                      <a:noFill/>
                    </a:lnL>
                    <a:lnR>
                      <a:noFill/>
                    </a:lnR>
                    <a:lnT>
                      <a:noFill/>
                    </a:lnT>
                    <a:lnB>
                      <a:noFill/>
                    </a:lnB>
                    <a:noFill/>
                  </a:tcPr>
                </a:tc>
                <a:tc>
                  <a:txBody>
                    <a:bodyPr/>
                    <a:lstStyle/>
                    <a:p>
                      <a:pPr>
                        <a:buNone/>
                      </a:pPr>
                      <a:r>
                        <a:rPr lang="el-GR" sz="1400"/>
                        <a:t>Τιμή</a:t>
                      </a:r>
                    </a:p>
                  </a:txBody>
                  <a:tcPr anchor="ctr">
                    <a:lnL>
                      <a:noFill/>
                    </a:lnL>
                    <a:lnR>
                      <a:noFill/>
                    </a:lnR>
                    <a:lnT>
                      <a:noFill/>
                    </a:lnT>
                    <a:lnB>
                      <a:noFill/>
                    </a:lnB>
                    <a:noFill/>
                  </a:tcPr>
                </a:tc>
                <a:extLst>
                  <a:ext uri="{0D108BD9-81ED-4DB2-BD59-A6C34878D82A}">
                    <a16:rowId xmlns:a16="http://schemas.microsoft.com/office/drawing/2014/main" val="591125595"/>
                  </a:ext>
                </a:extLst>
              </a:tr>
              <a:tr h="731520">
                <a:tc>
                  <a:txBody>
                    <a:bodyPr/>
                    <a:lstStyle/>
                    <a:p>
                      <a:pPr>
                        <a:buNone/>
                      </a:pPr>
                      <a:r>
                        <a:rPr lang="el-GR" sz="1400"/>
                        <a:t>Ημερήσια δυνατότητα καθαρισμού</a:t>
                      </a:r>
                    </a:p>
                  </a:txBody>
                  <a:tcPr anchor="ctr">
                    <a:lnL>
                      <a:noFill/>
                    </a:lnL>
                    <a:lnR>
                      <a:noFill/>
                    </a:lnR>
                    <a:lnT>
                      <a:noFill/>
                    </a:lnT>
                    <a:lnB>
                      <a:noFill/>
                    </a:lnB>
                    <a:noFill/>
                  </a:tcPr>
                </a:tc>
                <a:tc>
                  <a:txBody>
                    <a:bodyPr/>
                    <a:lstStyle/>
                    <a:p>
                      <a:pPr>
                        <a:buNone/>
                      </a:pPr>
                      <a:r>
                        <a:rPr lang="el-GR" sz="1400"/>
                        <a:t>Μέγιστη ποσότητα απορριμμάτων που μπορούν να συλλεχθούν/μεταφερθούν ανά ημέρα</a:t>
                      </a:r>
                    </a:p>
                  </a:txBody>
                  <a:tcPr anchor="ctr">
                    <a:lnL>
                      <a:noFill/>
                    </a:lnL>
                    <a:lnR>
                      <a:noFill/>
                    </a:lnR>
                    <a:lnT>
                      <a:noFill/>
                    </a:lnT>
                    <a:lnB>
                      <a:noFill/>
                    </a:lnB>
                    <a:noFill/>
                  </a:tcPr>
                </a:tc>
                <a:tc>
                  <a:txBody>
                    <a:bodyPr/>
                    <a:lstStyle/>
                    <a:p>
                      <a:pPr>
                        <a:buNone/>
                      </a:pPr>
                      <a:r>
                        <a:rPr lang="en-GB" sz="1400"/>
                        <a:t>(R)</a:t>
                      </a:r>
                    </a:p>
                  </a:txBody>
                  <a:tcPr anchor="ctr">
                    <a:lnL>
                      <a:noFill/>
                    </a:lnL>
                    <a:lnR>
                      <a:noFill/>
                    </a:lnR>
                    <a:lnT>
                      <a:noFill/>
                    </a:lnT>
                    <a:lnB>
                      <a:noFill/>
                    </a:lnB>
                    <a:noFill/>
                  </a:tcPr>
                </a:tc>
                <a:tc>
                  <a:txBody>
                    <a:bodyPr/>
                    <a:lstStyle/>
                    <a:p>
                      <a:pPr>
                        <a:buNone/>
                      </a:pPr>
                      <a:r>
                        <a:rPr lang="en-GB" sz="1400" b="1"/>
                        <a:t>600 kg/</a:t>
                      </a:r>
                      <a:r>
                        <a:rPr lang="el-GR" sz="1400" b="1"/>
                        <a:t>ημέρα</a:t>
                      </a:r>
                      <a:endParaRPr lang="el-GR" sz="1400"/>
                    </a:p>
                  </a:txBody>
                  <a:tcPr anchor="ctr">
                    <a:lnL>
                      <a:noFill/>
                    </a:lnL>
                    <a:lnR>
                      <a:noFill/>
                    </a:lnR>
                    <a:lnT>
                      <a:noFill/>
                    </a:lnT>
                    <a:lnB>
                      <a:noFill/>
                    </a:lnB>
                    <a:noFill/>
                  </a:tcPr>
                </a:tc>
                <a:extLst>
                  <a:ext uri="{0D108BD9-81ED-4DB2-BD59-A6C34878D82A}">
                    <a16:rowId xmlns:a16="http://schemas.microsoft.com/office/drawing/2014/main" val="3045075410"/>
                  </a:ext>
                </a:extLst>
              </a:tr>
              <a:tr h="731520">
                <a:tc>
                  <a:txBody>
                    <a:bodyPr/>
                    <a:lstStyle/>
                    <a:p>
                      <a:pPr>
                        <a:buNone/>
                      </a:pPr>
                      <a:r>
                        <a:rPr lang="el-GR" sz="1400"/>
                        <a:t>Απόβλητα ανά επισκέπτη</a:t>
                      </a:r>
                    </a:p>
                  </a:txBody>
                  <a:tcPr anchor="ctr">
                    <a:lnL>
                      <a:noFill/>
                    </a:lnL>
                    <a:lnR>
                      <a:noFill/>
                    </a:lnR>
                    <a:lnT>
                      <a:noFill/>
                    </a:lnT>
                    <a:lnB>
                      <a:noFill/>
                    </a:lnB>
                    <a:noFill/>
                  </a:tcPr>
                </a:tc>
                <a:tc>
                  <a:txBody>
                    <a:bodyPr/>
                    <a:lstStyle/>
                    <a:p>
                      <a:pPr>
                        <a:buNone/>
                      </a:pPr>
                      <a:r>
                        <a:rPr lang="el-GR" sz="1400"/>
                        <a:t>Μέσο βάρος απορριμμάτων που παράγει ένας επισκέπτης (συσκευασίες, καφέ κ.λπ.)</a:t>
                      </a:r>
                    </a:p>
                  </a:txBody>
                  <a:tcPr anchor="ctr">
                    <a:lnL>
                      <a:noFill/>
                    </a:lnL>
                    <a:lnR>
                      <a:noFill/>
                    </a:lnR>
                    <a:lnT>
                      <a:noFill/>
                    </a:lnT>
                    <a:lnB>
                      <a:noFill/>
                    </a:lnB>
                    <a:noFill/>
                  </a:tcPr>
                </a:tc>
                <a:tc>
                  <a:txBody>
                    <a:bodyPr/>
                    <a:lstStyle/>
                    <a:p>
                      <a:pPr>
                        <a:buNone/>
                      </a:pPr>
                      <a:r>
                        <a:rPr lang="en-GB" sz="1400"/>
                        <a:t>(C)</a:t>
                      </a:r>
                    </a:p>
                  </a:txBody>
                  <a:tcPr anchor="ctr">
                    <a:lnL>
                      <a:noFill/>
                    </a:lnL>
                    <a:lnR>
                      <a:noFill/>
                    </a:lnR>
                    <a:lnT>
                      <a:noFill/>
                    </a:lnT>
                    <a:lnB>
                      <a:noFill/>
                    </a:lnB>
                    <a:noFill/>
                  </a:tcPr>
                </a:tc>
                <a:tc>
                  <a:txBody>
                    <a:bodyPr/>
                    <a:lstStyle/>
                    <a:p>
                      <a:pPr>
                        <a:buNone/>
                      </a:pPr>
                      <a:r>
                        <a:rPr lang="en-GB" sz="1400" b="1"/>
                        <a:t>0,20 kg/</a:t>
                      </a:r>
                      <a:r>
                        <a:rPr lang="el-GR" sz="1400" b="1"/>
                        <a:t>άτομο/ημέρα</a:t>
                      </a:r>
                      <a:endParaRPr lang="el-GR" sz="1400"/>
                    </a:p>
                  </a:txBody>
                  <a:tcPr anchor="ctr">
                    <a:lnL>
                      <a:noFill/>
                    </a:lnL>
                    <a:lnR>
                      <a:noFill/>
                    </a:lnR>
                    <a:lnT>
                      <a:noFill/>
                    </a:lnT>
                    <a:lnB>
                      <a:noFill/>
                    </a:lnB>
                    <a:noFill/>
                  </a:tcPr>
                </a:tc>
                <a:extLst>
                  <a:ext uri="{0D108BD9-81ED-4DB2-BD59-A6C34878D82A}">
                    <a16:rowId xmlns:a16="http://schemas.microsoft.com/office/drawing/2014/main" val="3772621159"/>
                  </a:ext>
                </a:extLst>
              </a:tr>
              <a:tr h="518160">
                <a:tc>
                  <a:txBody>
                    <a:bodyPr/>
                    <a:lstStyle/>
                    <a:p>
                      <a:pPr>
                        <a:buNone/>
                      </a:pPr>
                      <a:r>
                        <a:rPr lang="el-GR" sz="1400"/>
                        <a:t>Διάρκεια εκδήλωσης</a:t>
                      </a:r>
                    </a:p>
                  </a:txBody>
                  <a:tcPr anchor="ctr">
                    <a:lnL>
                      <a:noFill/>
                    </a:lnL>
                    <a:lnR>
                      <a:noFill/>
                    </a:lnR>
                    <a:lnT>
                      <a:noFill/>
                    </a:lnT>
                    <a:lnB>
                      <a:noFill/>
                    </a:lnB>
                    <a:noFill/>
                  </a:tcPr>
                </a:tc>
                <a:tc>
                  <a:txBody>
                    <a:bodyPr/>
                    <a:lstStyle/>
                    <a:p>
                      <a:pPr>
                        <a:buNone/>
                      </a:pPr>
                      <a:r>
                        <a:rPr lang="el-GR" sz="1400"/>
                        <a:t>Χρόνος πίεσης (μία ημερίδα–φεστιβάλ)</a:t>
                      </a:r>
                    </a:p>
                  </a:txBody>
                  <a:tcPr anchor="ctr">
                    <a:lnL>
                      <a:noFill/>
                    </a:lnL>
                    <a:lnR>
                      <a:noFill/>
                    </a:lnR>
                    <a:lnT>
                      <a:noFill/>
                    </a:lnT>
                    <a:lnB>
                      <a:noFill/>
                    </a:lnB>
                    <a:noFill/>
                  </a:tcPr>
                </a:tc>
                <a:tc>
                  <a:txBody>
                    <a:bodyPr/>
                    <a:lstStyle/>
                    <a:p>
                      <a:pPr>
                        <a:buNone/>
                      </a:pPr>
                      <a:r>
                        <a:rPr lang="en-GB" sz="1400"/>
                        <a:t>(T)</a:t>
                      </a:r>
                    </a:p>
                  </a:txBody>
                  <a:tcPr anchor="ctr">
                    <a:lnL>
                      <a:noFill/>
                    </a:lnL>
                    <a:lnR>
                      <a:noFill/>
                    </a:lnR>
                    <a:lnT>
                      <a:noFill/>
                    </a:lnT>
                    <a:lnB>
                      <a:noFill/>
                    </a:lnB>
                    <a:noFill/>
                  </a:tcPr>
                </a:tc>
                <a:tc>
                  <a:txBody>
                    <a:bodyPr/>
                    <a:lstStyle/>
                    <a:p>
                      <a:pPr>
                        <a:buNone/>
                      </a:pPr>
                      <a:r>
                        <a:rPr lang="el-GR" sz="1400" b="1" dirty="0"/>
                        <a:t>1 ημέρα</a:t>
                      </a:r>
                      <a:endParaRPr lang="el-GR" sz="1400" dirty="0"/>
                    </a:p>
                  </a:txBody>
                  <a:tcPr anchor="ctr">
                    <a:lnL>
                      <a:noFill/>
                    </a:lnL>
                    <a:lnR>
                      <a:noFill/>
                    </a:lnR>
                    <a:lnT>
                      <a:noFill/>
                    </a:lnT>
                    <a:lnB>
                      <a:noFill/>
                    </a:lnB>
                    <a:noFill/>
                  </a:tcPr>
                </a:tc>
                <a:extLst>
                  <a:ext uri="{0D108BD9-81ED-4DB2-BD59-A6C34878D82A}">
                    <a16:rowId xmlns:a16="http://schemas.microsoft.com/office/drawing/2014/main" val="201947603"/>
                  </a:ext>
                </a:extLst>
              </a:tr>
            </a:tbl>
          </a:graphicData>
        </a:graphic>
      </p:graphicFrame>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77144FF-8777-E620-6FFA-C52212ABEA0F}"/>
                  </a:ext>
                </a:extLst>
              </p:cNvPr>
              <p:cNvSpPr txBox="1"/>
              <p:nvPr/>
            </p:nvSpPr>
            <p:spPr>
              <a:xfrm>
                <a:off x="401169" y="5919723"/>
                <a:ext cx="7315200" cy="738664"/>
              </a:xfrm>
              <a:prstGeom prst="rect">
                <a:avLst/>
              </a:prstGeom>
              <a:noFill/>
            </p:spPr>
            <p:txBody>
              <a:bodyPr wrap="square">
                <a:spAutoFit/>
              </a:bodyPr>
              <a:lstStyle/>
              <a:p>
                <a:pPr>
                  <a:buNone/>
                </a:pPr>
                <a:r>
                  <a:rPr lang="el-GR" b="1" dirty="0"/>
                  <a:t>Ζητούμενο</a:t>
                </a:r>
              </a:p>
              <a:p>
                <a:pPr>
                  <a:buNone/>
                </a:pPr>
                <a:r>
                  <a:rPr lang="el-GR" dirty="0"/>
                  <a:t>Υπολογίστε τη μέγιστη ημερήσια προσέλευση </a:t>
                </a:r>
                <a14:m>
                  <m:oMath xmlns:m="http://schemas.openxmlformats.org/officeDocument/2006/math">
                    <m:sSub>
                      <m:sSubPr>
                        <m:ctrlPr>
                          <a:rPr lang="ar-AE" i="1">
                            <a:latin typeface="Cambria Math" panose="02040503050406030204" pitchFamily="18" charset="0"/>
                          </a:rPr>
                        </m:ctrlPr>
                      </m:sSubPr>
                      <m:e>
                        <m:r>
                          <a:rPr lang="ar-AE" i="1">
                            <a:latin typeface="Cambria Math" panose="02040503050406030204" pitchFamily="18" charset="0"/>
                          </a:rPr>
                          <m:t>𝑁</m:t>
                        </m:r>
                      </m:e>
                      <m:sub>
                        <m:r>
                          <a:rPr lang="ar-AE" i="1">
                            <a:latin typeface="Cambria Math" panose="02040503050406030204" pitchFamily="18" charset="0"/>
                          </a:rPr>
                          <m:t>𝑚𝑎𝑥</m:t>
                        </m:r>
                      </m:sub>
                    </m:sSub>
                  </m:oMath>
                </a14:m>
                <a:r>
                  <a:rPr lang="el-GR" dirty="0"/>
                  <a:t>που </a:t>
                </a:r>
                <a:r>
                  <a:rPr lang="el-GR" b="1" dirty="0"/>
                  <a:t>δεν</a:t>
                </a:r>
                <a:r>
                  <a:rPr lang="el-GR" dirty="0"/>
                  <a:t> υπερβαίνει τη φέρουσα ικανότητα του πάρκου.</a:t>
                </a:r>
              </a:p>
            </p:txBody>
          </p:sp>
        </mc:Choice>
        <mc:Fallback xmlns="">
          <p:sp>
            <p:nvSpPr>
              <p:cNvPr id="9" name="TextBox 8">
                <a:extLst>
                  <a:ext uri="{FF2B5EF4-FFF2-40B4-BE49-F238E27FC236}">
                    <a16:creationId xmlns:a16="http://schemas.microsoft.com/office/drawing/2014/main" id="{877144FF-8777-E620-6FFA-C52212ABEA0F}"/>
                  </a:ext>
                </a:extLst>
              </p:cNvPr>
              <p:cNvSpPr txBox="1">
                <a:spLocks noRot="1" noChangeAspect="1" noMove="1" noResize="1" noEditPoints="1" noAdjustHandles="1" noChangeArrowheads="1" noChangeShapeType="1" noTextEdit="1"/>
              </p:cNvSpPr>
              <p:nvPr/>
            </p:nvSpPr>
            <p:spPr>
              <a:xfrm>
                <a:off x="401169" y="5919723"/>
                <a:ext cx="7315200" cy="738664"/>
              </a:xfrm>
              <a:prstGeom prst="rect">
                <a:avLst/>
              </a:prstGeom>
              <a:blipFill>
                <a:blip r:embed="rId4"/>
                <a:stretch>
                  <a:fillRect l="-250" t="-1653" b="-8264"/>
                </a:stretch>
              </a:blipFill>
            </p:spPr>
            <p:txBody>
              <a:bodyPr/>
              <a:lstStyle/>
              <a:p>
                <a:r>
                  <a:rPr lang="en-GB">
                    <a:noFill/>
                  </a:rPr>
                  <a:t> </a:t>
                </a:r>
              </a:p>
            </p:txBody>
          </p:sp>
        </mc:Fallback>
      </mc:AlternateContent>
    </p:spTree>
    <p:extLst>
      <p:ext uri="{BB962C8B-B14F-4D97-AF65-F5344CB8AC3E}">
        <p14:creationId xmlns:p14="http://schemas.microsoft.com/office/powerpoint/2010/main" val="12284211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1">
          <a:extLst>
            <a:ext uri="{FF2B5EF4-FFF2-40B4-BE49-F238E27FC236}">
              <a16:creationId xmlns:a16="http://schemas.microsoft.com/office/drawing/2014/main" id="{7E90E29B-CDFF-1249-3159-796E45AACED0}"/>
            </a:ext>
          </a:extLst>
        </p:cNvPr>
        <p:cNvGrpSpPr/>
        <p:nvPr/>
      </p:nvGrpSpPr>
      <p:grpSpPr>
        <a:xfrm>
          <a:off x="0" y="0"/>
          <a:ext cx="0" cy="0"/>
          <a:chOff x="0" y="0"/>
          <a:chExt cx="0" cy="0"/>
        </a:xfrm>
      </p:grpSpPr>
      <p:pic>
        <p:nvPicPr>
          <p:cNvPr id="352" name="Google Shape;352;p10" descr="preencoded.png">
            <a:extLst>
              <a:ext uri="{FF2B5EF4-FFF2-40B4-BE49-F238E27FC236}">
                <a16:creationId xmlns:a16="http://schemas.microsoft.com/office/drawing/2014/main" id="{70DB4D7D-7420-3D5C-E607-631F77469B19}"/>
              </a:ext>
            </a:extLst>
          </p:cNvPr>
          <p:cNvPicPr preferRelativeResize="0"/>
          <p:nvPr/>
        </p:nvPicPr>
        <p:blipFill rotWithShape="1">
          <a:blip r:embed="rId3">
            <a:alphaModFix/>
          </a:blip>
          <a:srcRect/>
          <a:stretch/>
        </p:blipFill>
        <p:spPr>
          <a:xfrm>
            <a:off x="10972800" y="0"/>
            <a:ext cx="3657600" cy="8229600"/>
          </a:xfrm>
          <a:prstGeom prst="rect">
            <a:avLst/>
          </a:prstGeom>
          <a:noFill/>
          <a:ln>
            <a:noFill/>
          </a:ln>
        </p:spPr>
      </p:pic>
      <p:sp>
        <p:nvSpPr>
          <p:cNvPr id="353" name="Google Shape;353;p10">
            <a:extLst>
              <a:ext uri="{FF2B5EF4-FFF2-40B4-BE49-F238E27FC236}">
                <a16:creationId xmlns:a16="http://schemas.microsoft.com/office/drawing/2014/main" id="{DD8D27CF-F8BB-6F7D-3F6C-BF7FF470DF97}"/>
              </a:ext>
            </a:extLst>
          </p:cNvPr>
          <p:cNvSpPr/>
          <p:nvPr/>
        </p:nvSpPr>
        <p:spPr>
          <a:xfrm>
            <a:off x="324455" y="80108"/>
            <a:ext cx="10377887" cy="692110"/>
          </a:xfrm>
          <a:prstGeom prst="rect">
            <a:avLst/>
          </a:prstGeom>
          <a:noFill/>
          <a:ln>
            <a:noFill/>
          </a:ln>
        </p:spPr>
        <p:txBody>
          <a:bodyPr spcFirstLastPara="1" wrap="square" lIns="0" tIns="0" rIns="0" bIns="0" anchor="t" anchorCtr="0">
            <a:noAutofit/>
          </a:bodyPr>
          <a:lstStyle/>
          <a:p>
            <a:pPr lvl="0">
              <a:lnSpc>
                <a:spcPct val="125287"/>
              </a:lnSpc>
              <a:buSzPts val="4350"/>
            </a:pPr>
            <a:r>
              <a:rPr lang="el-GR" sz="3200" dirty="0"/>
              <a:t>Σενάρια Μεταβολής της Φέρουσας Ικανότητας”</a:t>
            </a:r>
            <a:r>
              <a:rPr lang="el-GR" sz="3200" b="1" i="0" u="none" strike="noStrike" cap="none" dirty="0">
                <a:solidFill>
                  <a:srgbClr val="000000"/>
                </a:solidFill>
                <a:latin typeface="Inter"/>
                <a:ea typeface="Inter"/>
                <a:cs typeface="Inter"/>
                <a:sym typeface="Inter"/>
              </a:rPr>
              <a:t>-</a:t>
            </a:r>
            <a:r>
              <a:rPr lang="el-GR" sz="3200" b="1" i="0" u="none" strike="noStrike" cap="none" dirty="0" err="1">
                <a:solidFill>
                  <a:srgbClr val="000000"/>
                </a:solidFill>
                <a:latin typeface="Inter"/>
                <a:ea typeface="Inter"/>
                <a:cs typeface="Inter"/>
                <a:sym typeface="Inter"/>
              </a:rPr>
              <a:t>Ασκηση</a:t>
            </a:r>
            <a:endParaRPr sz="3200" b="0" i="0" u="none" strike="noStrike" cap="none" dirty="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8CFB2DB1-6C50-847D-25A7-75647E0B8757}"/>
              </a:ext>
            </a:extLst>
          </p:cNvPr>
          <p:cNvSpPr txBox="1"/>
          <p:nvPr/>
        </p:nvSpPr>
        <p:spPr>
          <a:xfrm>
            <a:off x="167426" y="1006668"/>
            <a:ext cx="9927129" cy="1384995"/>
          </a:xfrm>
          <a:prstGeom prst="rect">
            <a:avLst/>
          </a:prstGeom>
          <a:noFill/>
        </p:spPr>
        <p:txBody>
          <a:bodyPr wrap="square">
            <a:spAutoFit/>
          </a:bodyPr>
          <a:lstStyle/>
          <a:p>
            <a:r>
              <a:rPr lang="el-GR" dirty="0"/>
              <a:t>Φανταστείτε ότι είστε ομάδα σχεδιαστών υπεύθυνη για τη βιώσιμη λειτουργία ενός δημόσιου πάρκου, ενός νησιού, ή μιας γειτονιάς.</a:t>
            </a:r>
            <a:br>
              <a:rPr lang="el-GR" dirty="0"/>
            </a:br>
            <a:r>
              <a:rPr lang="el-GR" dirty="0"/>
              <a:t>Το σύστημα σας έχει συγκεκριμένη φέρουσα ικανότητα (ως προς νερό, ενέργεια, απορρίμματα, χώρο, ή κοινωνική ανεκτικότητα).</a:t>
            </a:r>
            <a:br>
              <a:rPr lang="el-GR" dirty="0"/>
            </a:br>
            <a:r>
              <a:rPr lang="el-GR" dirty="0"/>
              <a:t>Η αποστολή σας είναι να σχεδιάσετε </a:t>
            </a:r>
            <a:r>
              <a:rPr lang="el-GR" b="1" dirty="0"/>
              <a:t>σενάρια που αυξάνουν ή σταθεροποιούν</a:t>
            </a:r>
            <a:r>
              <a:rPr lang="el-GR" dirty="0"/>
              <a:t> αυτή τη φέρουσα ικανότητα </a:t>
            </a:r>
            <a:r>
              <a:rPr lang="el-GR" b="1" dirty="0"/>
              <a:t>χωρίς να προκαλούν υπέρβαση (</a:t>
            </a:r>
            <a:r>
              <a:rPr lang="el-GR" b="1" dirty="0" err="1"/>
              <a:t>overshoot</a:t>
            </a:r>
            <a:r>
              <a:rPr lang="el-GR" b="1" dirty="0"/>
              <a:t>)</a:t>
            </a:r>
            <a:r>
              <a:rPr lang="el-GR" dirty="0"/>
              <a:t>.</a:t>
            </a:r>
            <a:endParaRPr lang="en-GB" dirty="0"/>
          </a:p>
        </p:txBody>
      </p:sp>
      <p:sp>
        <p:nvSpPr>
          <p:cNvPr id="7" name="TextBox 6">
            <a:extLst>
              <a:ext uri="{FF2B5EF4-FFF2-40B4-BE49-F238E27FC236}">
                <a16:creationId xmlns:a16="http://schemas.microsoft.com/office/drawing/2014/main" id="{05D38A3F-146D-A6D3-AC0E-AF3E7DF6A5D8}"/>
              </a:ext>
            </a:extLst>
          </p:cNvPr>
          <p:cNvSpPr txBox="1"/>
          <p:nvPr/>
        </p:nvSpPr>
        <p:spPr>
          <a:xfrm>
            <a:off x="167425" y="2626113"/>
            <a:ext cx="10534918" cy="1384995"/>
          </a:xfrm>
          <a:prstGeom prst="rect">
            <a:avLst/>
          </a:prstGeom>
          <a:noFill/>
        </p:spPr>
        <p:txBody>
          <a:bodyPr wrap="square">
            <a:spAutoFit/>
          </a:bodyPr>
          <a:lstStyle/>
          <a:p>
            <a:pPr>
              <a:buNone/>
            </a:pPr>
            <a:r>
              <a:rPr lang="el-GR" b="1" dirty="0"/>
              <a:t>Πλαίσιο συστήματος</a:t>
            </a:r>
          </a:p>
          <a:p>
            <a:pPr>
              <a:buFont typeface="Arial" panose="020B0604020202020204" pitchFamily="34" charset="0"/>
              <a:buChar char="•"/>
            </a:pPr>
            <a:r>
              <a:rPr lang="el-GR" b="1" dirty="0"/>
              <a:t>Σύστημα:</a:t>
            </a:r>
            <a:r>
              <a:rPr lang="el-GR" dirty="0"/>
              <a:t> Δημοτικό πάρκο σε </a:t>
            </a:r>
            <a:r>
              <a:rPr lang="el-GR" dirty="0" err="1"/>
              <a:t>πυκνοκατοικημένη</a:t>
            </a:r>
            <a:r>
              <a:rPr lang="el-GR" dirty="0"/>
              <a:t> περιοχή.</a:t>
            </a:r>
          </a:p>
          <a:p>
            <a:pPr>
              <a:buFont typeface="Arial" panose="020B0604020202020204" pitchFamily="34" charset="0"/>
              <a:buChar char="•"/>
            </a:pPr>
            <a:r>
              <a:rPr lang="el-GR" b="1" dirty="0"/>
              <a:t>Κρίσιμος πόρος:</a:t>
            </a:r>
            <a:r>
              <a:rPr lang="el-GR" dirty="0"/>
              <a:t> Δυνατότητα καθαριότητας – δηλαδή η ικανότητα του πάρκου να απορροφά καθημερινά επισκέπτες χωρίς να υποβαθμίζεται (απορρίμματα, φθορές, θόρυβος).</a:t>
            </a:r>
          </a:p>
          <a:p>
            <a:pPr>
              <a:buFont typeface="Arial" panose="020B0604020202020204" pitchFamily="34" charset="0"/>
              <a:buChar char="•"/>
            </a:pPr>
            <a:r>
              <a:rPr lang="el-GR" b="1" dirty="0"/>
              <a:t>Στόχος:</a:t>
            </a:r>
            <a:r>
              <a:rPr lang="el-GR" dirty="0"/>
              <a:t> Να αυξηθεί η φέρουσα ικανότητα (σε αριθμό επισκεπτών/ημέρα) χωρίς να αυξηθεί το περιβαλλοντικό φορτίο ή η κοινωνική ενόχληση.</a:t>
            </a:r>
          </a:p>
        </p:txBody>
      </p:sp>
      <p:graphicFrame>
        <p:nvGraphicFramePr>
          <p:cNvPr id="8" name="Table 7">
            <a:extLst>
              <a:ext uri="{FF2B5EF4-FFF2-40B4-BE49-F238E27FC236}">
                <a16:creationId xmlns:a16="http://schemas.microsoft.com/office/drawing/2014/main" id="{FCD236C3-70F8-2C14-3D4A-AB50AD6DC035}"/>
              </a:ext>
            </a:extLst>
          </p:cNvPr>
          <p:cNvGraphicFramePr>
            <a:graphicFrameLocks noGrp="1"/>
          </p:cNvGraphicFramePr>
          <p:nvPr>
            <p:extLst>
              <p:ext uri="{D42A27DB-BD31-4B8C-83A1-F6EECF244321}">
                <p14:modId xmlns:p14="http://schemas.microsoft.com/office/powerpoint/2010/main" val="4136439185"/>
              </p:ext>
            </p:extLst>
          </p:nvPr>
        </p:nvGraphicFramePr>
        <p:xfrm>
          <a:off x="0" y="4114800"/>
          <a:ext cx="10869768" cy="3992880"/>
        </p:xfrm>
        <a:graphic>
          <a:graphicData uri="http://schemas.openxmlformats.org/drawingml/2006/table">
            <a:tbl>
              <a:tblPr/>
              <a:tblGrid>
                <a:gridCol w="2717442">
                  <a:extLst>
                    <a:ext uri="{9D8B030D-6E8A-4147-A177-3AD203B41FA5}">
                      <a16:colId xmlns:a16="http://schemas.microsoft.com/office/drawing/2014/main" val="1240996244"/>
                    </a:ext>
                  </a:extLst>
                </a:gridCol>
                <a:gridCol w="3438660">
                  <a:extLst>
                    <a:ext uri="{9D8B030D-6E8A-4147-A177-3AD203B41FA5}">
                      <a16:colId xmlns:a16="http://schemas.microsoft.com/office/drawing/2014/main" val="2617337327"/>
                    </a:ext>
                  </a:extLst>
                </a:gridCol>
                <a:gridCol w="4108361">
                  <a:extLst>
                    <a:ext uri="{9D8B030D-6E8A-4147-A177-3AD203B41FA5}">
                      <a16:colId xmlns:a16="http://schemas.microsoft.com/office/drawing/2014/main" val="1283823301"/>
                    </a:ext>
                  </a:extLst>
                </a:gridCol>
                <a:gridCol w="605305">
                  <a:extLst>
                    <a:ext uri="{9D8B030D-6E8A-4147-A177-3AD203B41FA5}">
                      <a16:colId xmlns:a16="http://schemas.microsoft.com/office/drawing/2014/main" val="30566075"/>
                    </a:ext>
                  </a:extLst>
                </a:gridCol>
              </a:tblGrid>
              <a:tr h="518160">
                <a:tc>
                  <a:txBody>
                    <a:bodyPr/>
                    <a:lstStyle/>
                    <a:p>
                      <a:pPr>
                        <a:buNone/>
                      </a:pPr>
                      <a:r>
                        <a:rPr lang="el-GR" sz="1400"/>
                        <a:t>Παράμετρος</a:t>
                      </a:r>
                    </a:p>
                  </a:txBody>
                  <a:tcPr anchor="ctr">
                    <a:lnL>
                      <a:noFill/>
                    </a:lnL>
                    <a:lnR>
                      <a:noFill/>
                    </a:lnR>
                    <a:lnT>
                      <a:noFill/>
                    </a:lnT>
                    <a:lnB>
                      <a:noFill/>
                    </a:lnB>
                    <a:noFill/>
                  </a:tcPr>
                </a:tc>
                <a:tc>
                  <a:txBody>
                    <a:bodyPr/>
                    <a:lstStyle/>
                    <a:p>
                      <a:pPr>
                        <a:buNone/>
                      </a:pPr>
                      <a:r>
                        <a:rPr lang="el-GR" sz="1400"/>
                        <a:t>Σχεδιαστική Παρέμβαση</a:t>
                      </a:r>
                    </a:p>
                  </a:txBody>
                  <a:tcPr anchor="ctr">
                    <a:lnL>
                      <a:noFill/>
                    </a:lnL>
                    <a:lnR>
                      <a:noFill/>
                    </a:lnR>
                    <a:lnT>
                      <a:noFill/>
                    </a:lnT>
                    <a:lnB>
                      <a:noFill/>
                    </a:lnB>
                    <a:noFill/>
                  </a:tcPr>
                </a:tc>
                <a:tc>
                  <a:txBody>
                    <a:bodyPr/>
                    <a:lstStyle/>
                    <a:p>
                      <a:pPr>
                        <a:buNone/>
                      </a:pPr>
                      <a:r>
                        <a:rPr lang="el-GR" sz="1400"/>
                        <a:t>Αναμενόμενη Επίδραση στη Φέρουσα Ικανότητα</a:t>
                      </a:r>
                    </a:p>
                  </a:txBody>
                  <a:tcPr anchor="ctr">
                    <a:lnL>
                      <a:noFill/>
                    </a:lnL>
                    <a:lnR>
                      <a:noFill/>
                    </a:lnR>
                    <a:lnT>
                      <a:noFill/>
                    </a:lnT>
                    <a:lnB>
                      <a:noFill/>
                    </a:lnB>
                    <a:noFill/>
                  </a:tcPr>
                </a:tc>
                <a:tc>
                  <a:txBody>
                    <a:bodyPr/>
                    <a:lstStyle/>
                    <a:p>
                      <a:pPr>
                        <a:buNone/>
                      </a:pPr>
                      <a:endParaRPr lang="el-GR" sz="1400" dirty="0"/>
                    </a:p>
                  </a:txBody>
                  <a:tcPr anchor="ctr">
                    <a:lnL>
                      <a:noFill/>
                    </a:lnL>
                    <a:lnR>
                      <a:noFill/>
                    </a:lnR>
                    <a:lnT>
                      <a:noFill/>
                    </a:lnT>
                    <a:lnB>
                      <a:noFill/>
                    </a:lnB>
                    <a:noFill/>
                  </a:tcPr>
                </a:tc>
                <a:extLst>
                  <a:ext uri="{0D108BD9-81ED-4DB2-BD59-A6C34878D82A}">
                    <a16:rowId xmlns:a16="http://schemas.microsoft.com/office/drawing/2014/main" val="2165908512"/>
                  </a:ext>
                </a:extLst>
              </a:tr>
              <a:tr h="1371600">
                <a:tc>
                  <a:txBody>
                    <a:bodyPr/>
                    <a:lstStyle/>
                    <a:p>
                      <a:pPr>
                        <a:buNone/>
                      </a:pPr>
                      <a:r>
                        <a:rPr lang="en-GB" sz="1400" b="1"/>
                        <a:t>R — </a:t>
                      </a:r>
                      <a:r>
                        <a:rPr lang="el-GR" sz="1400" b="1"/>
                        <a:t>Προσφορά / Ικανότητα Υποστήριξης</a:t>
                      </a:r>
                      <a:endParaRPr lang="el-GR" sz="1400"/>
                    </a:p>
                  </a:txBody>
                  <a:tcPr anchor="ctr">
                    <a:lnL>
                      <a:noFill/>
                    </a:lnL>
                    <a:lnR>
                      <a:noFill/>
                    </a:lnR>
                    <a:lnT>
                      <a:noFill/>
                    </a:lnT>
                    <a:lnB>
                      <a:noFill/>
                    </a:lnB>
                    <a:noFill/>
                  </a:tcPr>
                </a:tc>
                <a:tc>
                  <a:txBody>
                    <a:bodyPr/>
                    <a:lstStyle/>
                    <a:p>
                      <a:pPr>
                        <a:buNone/>
                      </a:pPr>
                      <a:r>
                        <a:rPr lang="el-GR" sz="1400" dirty="0"/>
                        <a:t>🔹 Εγκατάσταση “έξυπνων κάδων” που συμπιέζουν απορρίμματα και ειδοποιούν όταν γεμίσουν.🔹 Συνεργασία με κοινωνική επιχείρηση για τακτικό καθαρισμό και ανακύκλωση.</a:t>
                      </a:r>
                    </a:p>
                  </a:txBody>
                  <a:tcPr anchor="ctr">
                    <a:lnL>
                      <a:noFill/>
                    </a:lnL>
                    <a:lnR>
                      <a:noFill/>
                    </a:lnR>
                    <a:lnT>
                      <a:noFill/>
                    </a:lnT>
                    <a:lnB>
                      <a:noFill/>
                    </a:lnB>
                    <a:noFill/>
                  </a:tcPr>
                </a:tc>
                <a:tc>
                  <a:txBody>
                    <a:bodyPr/>
                    <a:lstStyle/>
                    <a:p>
                      <a:pPr>
                        <a:buNone/>
                      </a:pPr>
                      <a:r>
                        <a:rPr lang="el-GR" sz="1400" dirty="0"/>
                        <a:t>Αυξάνεται η </a:t>
                      </a:r>
                      <a:r>
                        <a:rPr lang="el-GR" sz="1400" b="1" dirty="0"/>
                        <a:t>διαχειριστική χωρητικότητα</a:t>
                      </a:r>
                      <a:r>
                        <a:rPr lang="el-GR" sz="1400" dirty="0"/>
                        <a:t> του πάρκου κατά ~40%.Περισσότεροι επισκέπτες χωρίς υπέρβαση του R.</a:t>
                      </a:r>
                    </a:p>
                  </a:txBody>
                  <a:tcPr anchor="ctr">
                    <a:lnL>
                      <a:noFill/>
                    </a:lnL>
                    <a:lnR>
                      <a:noFill/>
                    </a:lnR>
                    <a:lnT>
                      <a:noFill/>
                    </a:lnT>
                    <a:lnB>
                      <a:noFill/>
                    </a:lnB>
                    <a:noFill/>
                  </a:tcPr>
                </a:tc>
                <a:tc>
                  <a:txBody>
                    <a:bodyPr/>
                    <a:lstStyle/>
                    <a:p>
                      <a:pPr>
                        <a:buNone/>
                      </a:pPr>
                      <a:endParaRPr lang="el-GR" sz="1400" dirty="0"/>
                    </a:p>
                  </a:txBody>
                  <a:tcPr anchor="ctr">
                    <a:lnL>
                      <a:noFill/>
                    </a:lnL>
                    <a:lnR>
                      <a:noFill/>
                    </a:lnR>
                    <a:lnT>
                      <a:noFill/>
                    </a:lnT>
                    <a:lnB>
                      <a:noFill/>
                    </a:lnB>
                    <a:noFill/>
                  </a:tcPr>
                </a:tc>
                <a:extLst>
                  <a:ext uri="{0D108BD9-81ED-4DB2-BD59-A6C34878D82A}">
                    <a16:rowId xmlns:a16="http://schemas.microsoft.com/office/drawing/2014/main" val="1872960276"/>
                  </a:ext>
                </a:extLst>
              </a:tr>
              <a:tr h="944880">
                <a:tc>
                  <a:txBody>
                    <a:bodyPr/>
                    <a:lstStyle/>
                    <a:p>
                      <a:pPr>
                        <a:buNone/>
                      </a:pPr>
                      <a:r>
                        <a:rPr lang="el-GR" sz="1400" b="1"/>
                        <a:t>C — Κατανάλωση / Απόβλητα ανά άτομο</a:t>
                      </a:r>
                      <a:endParaRPr lang="el-GR" sz="1400"/>
                    </a:p>
                  </a:txBody>
                  <a:tcPr anchor="ctr">
                    <a:lnL>
                      <a:noFill/>
                    </a:lnL>
                    <a:lnR>
                      <a:noFill/>
                    </a:lnR>
                    <a:lnT>
                      <a:noFill/>
                    </a:lnT>
                    <a:lnB>
                      <a:noFill/>
                    </a:lnB>
                    <a:noFill/>
                  </a:tcPr>
                </a:tc>
                <a:tc>
                  <a:txBody>
                    <a:bodyPr/>
                    <a:lstStyle/>
                    <a:p>
                      <a:pPr>
                        <a:buNone/>
                      </a:pPr>
                      <a:r>
                        <a:rPr lang="el-GR" sz="1400"/>
                        <a:t>🔹 Εισαγωγή προγράμματος “Bring your own cup/bottle”.🔹 Αντικατάσταση πλαστικών προϊόντων με επαναχρησιμοποιούμενα.</a:t>
                      </a:r>
                    </a:p>
                  </a:txBody>
                  <a:tcPr anchor="ctr">
                    <a:lnL>
                      <a:noFill/>
                    </a:lnL>
                    <a:lnR>
                      <a:noFill/>
                    </a:lnR>
                    <a:lnT>
                      <a:noFill/>
                    </a:lnT>
                    <a:lnB>
                      <a:noFill/>
                    </a:lnB>
                    <a:noFill/>
                  </a:tcPr>
                </a:tc>
                <a:tc>
                  <a:txBody>
                    <a:bodyPr/>
                    <a:lstStyle/>
                    <a:p>
                      <a:pPr>
                        <a:buNone/>
                      </a:pPr>
                      <a:r>
                        <a:rPr lang="el-GR" sz="1400"/>
                        <a:t>Μείωση του όγκου απορριμμάτων ανά επισκέπτη κατά ~30%.Το C μειώνεται, άρα αυξάνεται το (N_{max}).</a:t>
                      </a:r>
                    </a:p>
                  </a:txBody>
                  <a:tcPr anchor="ctr">
                    <a:lnL>
                      <a:noFill/>
                    </a:lnL>
                    <a:lnR>
                      <a:noFill/>
                    </a:lnR>
                    <a:lnT>
                      <a:noFill/>
                    </a:lnT>
                    <a:lnB>
                      <a:noFill/>
                    </a:lnB>
                    <a:noFill/>
                  </a:tcPr>
                </a:tc>
                <a:tc>
                  <a:txBody>
                    <a:bodyPr/>
                    <a:lstStyle/>
                    <a:p>
                      <a:pPr>
                        <a:buNone/>
                      </a:pPr>
                      <a:endParaRPr lang="el-GR" sz="1400" dirty="0"/>
                    </a:p>
                  </a:txBody>
                  <a:tcPr anchor="ctr">
                    <a:lnL>
                      <a:noFill/>
                    </a:lnL>
                    <a:lnR>
                      <a:noFill/>
                    </a:lnR>
                    <a:lnT>
                      <a:noFill/>
                    </a:lnT>
                    <a:lnB>
                      <a:noFill/>
                    </a:lnB>
                    <a:noFill/>
                  </a:tcPr>
                </a:tc>
                <a:extLst>
                  <a:ext uri="{0D108BD9-81ED-4DB2-BD59-A6C34878D82A}">
                    <a16:rowId xmlns:a16="http://schemas.microsoft.com/office/drawing/2014/main" val="1500876016"/>
                  </a:ext>
                </a:extLst>
              </a:tr>
              <a:tr h="1158240">
                <a:tc>
                  <a:txBody>
                    <a:bodyPr/>
                    <a:lstStyle/>
                    <a:p>
                      <a:pPr>
                        <a:buNone/>
                      </a:pPr>
                      <a:r>
                        <a:rPr lang="el-GR" sz="1400" b="1"/>
                        <a:t>T — Διάρκεια Πίεσης / Ροή Χρήσης</a:t>
                      </a:r>
                      <a:endParaRPr lang="el-GR" sz="1400"/>
                    </a:p>
                  </a:txBody>
                  <a:tcPr anchor="ctr">
                    <a:lnL>
                      <a:noFill/>
                    </a:lnL>
                    <a:lnR>
                      <a:noFill/>
                    </a:lnR>
                    <a:lnT>
                      <a:noFill/>
                    </a:lnT>
                    <a:lnB>
                      <a:noFill/>
                    </a:lnB>
                    <a:noFill/>
                  </a:tcPr>
                </a:tc>
                <a:tc>
                  <a:txBody>
                    <a:bodyPr/>
                    <a:lstStyle/>
                    <a:p>
                      <a:pPr>
                        <a:buNone/>
                      </a:pPr>
                      <a:r>
                        <a:rPr lang="el-GR" sz="1400"/>
                        <a:t>🔹 Ψηφιακή εφαρμογή για προγραμματισμό επισκέψεων (time slots) σε περιόδους αιχμής.🔹 Οργάνωση εκδηλώσεων σε εναλλασσόμενες ημέρες και ώρες.</a:t>
                      </a:r>
                    </a:p>
                  </a:txBody>
                  <a:tcPr anchor="ctr">
                    <a:lnL>
                      <a:noFill/>
                    </a:lnL>
                    <a:lnR>
                      <a:noFill/>
                    </a:lnR>
                    <a:lnT>
                      <a:noFill/>
                    </a:lnT>
                    <a:lnB>
                      <a:noFill/>
                    </a:lnB>
                    <a:noFill/>
                  </a:tcPr>
                </a:tc>
                <a:tc>
                  <a:txBody>
                    <a:bodyPr/>
                    <a:lstStyle/>
                    <a:p>
                      <a:pPr>
                        <a:buNone/>
                      </a:pPr>
                      <a:r>
                        <a:rPr lang="el-GR" sz="1400"/>
                        <a:t>Η πίεση κατανέμεται ομοιόμορφα στον χρόνο — αποφυγή αιχμών κατανάλωσης.Αυξάνεται η </a:t>
                      </a:r>
                      <a:r>
                        <a:rPr lang="el-GR" sz="1400" b="1"/>
                        <a:t>ανθεκτικότητα</a:t>
                      </a:r>
                      <a:r>
                        <a:rPr lang="el-GR" sz="1400"/>
                        <a:t> του συστήματος.</a:t>
                      </a:r>
                    </a:p>
                  </a:txBody>
                  <a:tcPr anchor="ctr">
                    <a:lnL>
                      <a:noFill/>
                    </a:lnL>
                    <a:lnR>
                      <a:noFill/>
                    </a:lnR>
                    <a:lnT>
                      <a:noFill/>
                    </a:lnT>
                    <a:lnB>
                      <a:noFill/>
                    </a:lnB>
                    <a:noFill/>
                  </a:tcPr>
                </a:tc>
                <a:tc>
                  <a:txBody>
                    <a:bodyPr/>
                    <a:lstStyle/>
                    <a:p>
                      <a:pPr>
                        <a:buNone/>
                      </a:pPr>
                      <a:endParaRPr lang="el-GR" sz="1400" dirty="0"/>
                    </a:p>
                  </a:txBody>
                  <a:tcPr anchor="ctr">
                    <a:lnL>
                      <a:noFill/>
                    </a:lnL>
                    <a:lnR>
                      <a:noFill/>
                    </a:lnR>
                    <a:lnT>
                      <a:noFill/>
                    </a:lnT>
                    <a:lnB>
                      <a:noFill/>
                    </a:lnB>
                    <a:noFill/>
                  </a:tcPr>
                </a:tc>
                <a:extLst>
                  <a:ext uri="{0D108BD9-81ED-4DB2-BD59-A6C34878D82A}">
                    <a16:rowId xmlns:a16="http://schemas.microsoft.com/office/drawing/2014/main" val="3471346917"/>
                  </a:ext>
                </a:extLst>
              </a:tr>
            </a:tbl>
          </a:graphicData>
        </a:graphic>
      </p:graphicFrame>
    </p:spTree>
    <p:extLst>
      <p:ext uri="{BB962C8B-B14F-4D97-AF65-F5344CB8AC3E}">
        <p14:creationId xmlns:p14="http://schemas.microsoft.com/office/powerpoint/2010/main" val="36245344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1">
          <a:extLst>
            <a:ext uri="{FF2B5EF4-FFF2-40B4-BE49-F238E27FC236}">
              <a16:creationId xmlns:a16="http://schemas.microsoft.com/office/drawing/2014/main" id="{70CBC423-673E-3A78-EED7-D396FC0639F2}"/>
            </a:ext>
          </a:extLst>
        </p:cNvPr>
        <p:cNvGrpSpPr/>
        <p:nvPr/>
      </p:nvGrpSpPr>
      <p:grpSpPr>
        <a:xfrm>
          <a:off x="0" y="0"/>
          <a:ext cx="0" cy="0"/>
          <a:chOff x="0" y="0"/>
          <a:chExt cx="0" cy="0"/>
        </a:xfrm>
      </p:grpSpPr>
      <p:pic>
        <p:nvPicPr>
          <p:cNvPr id="352" name="Google Shape;352;p10" descr="preencoded.png">
            <a:extLst>
              <a:ext uri="{FF2B5EF4-FFF2-40B4-BE49-F238E27FC236}">
                <a16:creationId xmlns:a16="http://schemas.microsoft.com/office/drawing/2014/main" id="{5D3182FA-D454-26B1-C2C2-1B95413D0046}"/>
              </a:ext>
            </a:extLst>
          </p:cNvPr>
          <p:cNvPicPr preferRelativeResize="0"/>
          <p:nvPr/>
        </p:nvPicPr>
        <p:blipFill rotWithShape="1">
          <a:blip r:embed="rId3">
            <a:alphaModFix/>
          </a:blip>
          <a:srcRect/>
          <a:stretch/>
        </p:blipFill>
        <p:spPr>
          <a:xfrm>
            <a:off x="10972800" y="0"/>
            <a:ext cx="3657600" cy="8229600"/>
          </a:xfrm>
          <a:prstGeom prst="rect">
            <a:avLst/>
          </a:prstGeom>
          <a:noFill/>
          <a:ln>
            <a:noFill/>
          </a:ln>
        </p:spPr>
      </p:pic>
      <p:sp>
        <p:nvSpPr>
          <p:cNvPr id="353" name="Google Shape;353;p10">
            <a:extLst>
              <a:ext uri="{FF2B5EF4-FFF2-40B4-BE49-F238E27FC236}">
                <a16:creationId xmlns:a16="http://schemas.microsoft.com/office/drawing/2014/main" id="{F79808D3-4044-8445-335A-FBDBEE67E18D}"/>
              </a:ext>
            </a:extLst>
          </p:cNvPr>
          <p:cNvSpPr/>
          <p:nvPr/>
        </p:nvSpPr>
        <p:spPr>
          <a:xfrm>
            <a:off x="324456" y="80108"/>
            <a:ext cx="9424852" cy="692110"/>
          </a:xfrm>
          <a:prstGeom prst="rect">
            <a:avLst/>
          </a:prstGeom>
          <a:noFill/>
          <a:ln>
            <a:noFill/>
          </a:ln>
        </p:spPr>
        <p:txBody>
          <a:bodyPr spcFirstLastPara="1" wrap="square" lIns="0" tIns="0" rIns="0" bIns="0" anchor="t" anchorCtr="0">
            <a:noAutofit/>
          </a:bodyPr>
          <a:lstStyle/>
          <a:p>
            <a:pPr marL="0" marR="0" lvl="0" indent="0" algn="l" rtl="0">
              <a:lnSpc>
                <a:spcPct val="125287"/>
              </a:lnSpc>
              <a:spcBef>
                <a:spcPts val="0"/>
              </a:spcBef>
              <a:spcAft>
                <a:spcPts val="0"/>
              </a:spcAft>
              <a:buClr>
                <a:srgbClr val="000000"/>
              </a:buClr>
              <a:buSzPts val="4350"/>
              <a:buFont typeface="Inter"/>
              <a:buNone/>
            </a:pPr>
            <a:r>
              <a:rPr lang="en-US" sz="4350" b="1" i="0" u="none" strike="noStrike" cap="none" dirty="0">
                <a:solidFill>
                  <a:srgbClr val="000000"/>
                </a:solidFill>
                <a:latin typeface="Inter"/>
                <a:ea typeface="Inter"/>
                <a:cs typeface="Inter"/>
                <a:sym typeface="Inter"/>
              </a:rPr>
              <a:t>Η </a:t>
            </a:r>
            <a:r>
              <a:rPr lang="en-US" sz="4350" b="1" i="0" u="none" strike="noStrike" cap="none" dirty="0" err="1">
                <a:solidFill>
                  <a:srgbClr val="000000"/>
                </a:solidFill>
                <a:latin typeface="Inter"/>
                <a:ea typeface="Inter"/>
                <a:cs typeface="Inter"/>
                <a:sym typeface="Inter"/>
              </a:rPr>
              <a:t>Φέρουσ</a:t>
            </a:r>
            <a:r>
              <a:rPr lang="en-US" sz="4350" b="1" i="0" u="none" strike="noStrike" cap="none" dirty="0">
                <a:solidFill>
                  <a:srgbClr val="000000"/>
                </a:solidFill>
                <a:latin typeface="Inter"/>
                <a:ea typeface="Inter"/>
                <a:cs typeface="Inter"/>
                <a:sym typeface="Inter"/>
              </a:rPr>
              <a:t>α Ικανότητα</a:t>
            </a:r>
            <a:r>
              <a:rPr lang="el-GR" sz="4350" b="1" i="0" u="none" strike="noStrike" cap="none" dirty="0">
                <a:solidFill>
                  <a:srgbClr val="000000"/>
                </a:solidFill>
                <a:latin typeface="Inter"/>
                <a:ea typeface="Inter"/>
                <a:cs typeface="Inter"/>
                <a:sym typeface="Inter"/>
              </a:rPr>
              <a:t>-</a:t>
            </a:r>
            <a:r>
              <a:rPr lang="el-GR" sz="4350" b="1" i="0" u="none" strike="noStrike" cap="none" dirty="0" err="1">
                <a:solidFill>
                  <a:srgbClr val="000000"/>
                </a:solidFill>
                <a:latin typeface="Inter"/>
                <a:ea typeface="Inter"/>
                <a:cs typeface="Inter"/>
                <a:sym typeface="Inter"/>
              </a:rPr>
              <a:t>Ασκηση</a:t>
            </a:r>
            <a:endParaRPr sz="4350" b="0" i="0" u="none" strike="noStrike" cap="none" dirty="0">
              <a:solidFill>
                <a:srgbClr val="000000"/>
              </a:solidFill>
              <a:latin typeface="Arial"/>
              <a:ea typeface="Arial"/>
              <a:cs typeface="Arial"/>
              <a:sym typeface="Arial"/>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48FC00F-1016-474F-27A6-75A1B87AF9A1}"/>
                  </a:ext>
                </a:extLst>
              </p:cNvPr>
              <p:cNvSpPr txBox="1"/>
              <p:nvPr/>
            </p:nvSpPr>
            <p:spPr>
              <a:xfrm>
                <a:off x="466859" y="1260482"/>
                <a:ext cx="9784724" cy="2292487"/>
              </a:xfrm>
              <a:prstGeom prst="rect">
                <a:avLst/>
              </a:prstGeom>
              <a:noFill/>
            </p:spPr>
            <p:txBody>
              <a:bodyPr wrap="square">
                <a:spAutoFit/>
              </a:bodyPr>
              <a:lstStyle/>
              <a:p>
                <a:pPr>
                  <a:buNone/>
                </a:pPr>
                <a:r>
                  <a:rPr lang="el-GR" b="1" dirty="0"/>
                  <a:t>Ποσοτική Προσέγγιση (προαιρετικά για ανάλυση στην τάξη)</a:t>
                </a:r>
              </a:p>
              <a:p>
                <a:pPr>
                  <a:buNone/>
                </a:pPr>
                <a:r>
                  <a:rPr lang="el-GR" dirty="0"/>
                  <a:t>Αρχικά:</a:t>
                </a:r>
                <a:br>
                  <a:rPr lang="el-GR" dirty="0"/>
                </a:br>
                <a14:m>
                  <m:oMath xmlns:m="http://schemas.openxmlformats.org/officeDocument/2006/math">
                    <m:r>
                      <a:rPr lang="el-GR" i="1">
                        <a:latin typeface="Cambria Math" panose="02040503050406030204" pitchFamily="18" charset="0"/>
                      </a:rPr>
                      <m:t>𝑅</m:t>
                    </m:r>
                    <m:r>
                      <a:rPr lang="el-GR" i="0">
                        <a:latin typeface="Cambria Math" panose="02040503050406030204" pitchFamily="18" charset="0"/>
                      </a:rPr>
                      <m:t>=</m:t>
                    </m:r>
                    <m:r>
                      <a:rPr lang="el-GR" i="0">
                        <a:latin typeface="Cambria Math" panose="02040503050406030204" pitchFamily="18" charset="0"/>
                      </a:rPr>
                      <m:t>600</m:t>
                    </m:r>
                    <m:r>
                      <m:rPr>
                        <m:nor/>
                      </m:rPr>
                      <a:rPr lang="el-GR" b="0" i="1">
                        <a:latin typeface="Cambria Math" panose="02040503050406030204" pitchFamily="18" charset="0"/>
                      </a:rPr>
                      <m:t> </m:t>
                    </m:r>
                    <m:r>
                      <m:rPr>
                        <m:nor/>
                      </m:rPr>
                      <a:rPr lang="en-GB" b="0" i="1">
                        <a:latin typeface="Cambria Math" panose="02040503050406030204" pitchFamily="18" charset="0"/>
                      </a:rPr>
                      <m:t>kg</m:t>
                    </m:r>
                    <m:r>
                      <m:rPr>
                        <m:nor/>
                      </m:rPr>
                      <a:rPr lang="en-GB" b="0" i="1">
                        <a:latin typeface="Cambria Math" panose="02040503050406030204" pitchFamily="18" charset="0"/>
                      </a:rPr>
                      <m:t>/</m:t>
                    </m:r>
                    <m:r>
                      <m:rPr>
                        <m:nor/>
                      </m:rPr>
                      <a:rPr lang="el-GR" b="0" i="1">
                        <a:latin typeface="Cambria Math" panose="02040503050406030204" pitchFamily="18" charset="0"/>
                      </a:rPr>
                      <m:t>ημ</m:t>
                    </m:r>
                    <m:limUpp>
                      <m:limUppPr>
                        <m:ctrlPr>
                          <a:rPr lang="ar-AE" b="0" i="1">
                            <a:latin typeface="Cambria Math" panose="02040503050406030204" pitchFamily="18" charset="0"/>
                          </a:rPr>
                        </m:ctrlPr>
                      </m:limUppPr>
                      <m:e>
                        <m:r>
                          <m:rPr>
                            <m:nor/>
                          </m:rPr>
                          <a:rPr lang="el-GR" b="0" i="1">
                            <a:latin typeface="Cambria Math" panose="02040503050406030204" pitchFamily="18" charset="0"/>
                          </a:rPr>
                          <m:t>ε</m:t>
                        </m:r>
                      </m:e>
                      <m:lim>
                        <m:r>
                          <a:rPr lang="ar-AE" b="0" i="0">
                            <a:latin typeface="Cambria Math" panose="02040503050406030204" pitchFamily="18" charset="0"/>
                          </a:rPr>
                          <m:t>ˊ</m:t>
                        </m:r>
                      </m:lim>
                    </m:limUpp>
                    <m:r>
                      <m:rPr>
                        <m:nor/>
                      </m:rPr>
                      <a:rPr lang="el-GR" b="0" i="1">
                        <a:latin typeface="Cambria Math" panose="02040503050406030204" pitchFamily="18" charset="0"/>
                      </a:rPr>
                      <m:t>ρα</m:t>
                    </m:r>
                  </m:oMath>
                </a14:m>
                <a:r>
                  <a:rPr lang="el-GR" dirty="0"/>
                  <a:t>, </a:t>
                </a:r>
                <a14:m>
                  <m:oMath xmlns:m="http://schemas.openxmlformats.org/officeDocument/2006/math">
                    <m:r>
                      <a:rPr lang="el-GR" i="1">
                        <a:latin typeface="Cambria Math" panose="02040503050406030204" pitchFamily="18" charset="0"/>
                      </a:rPr>
                      <m:t>𝐶</m:t>
                    </m:r>
                    <m:r>
                      <a:rPr lang="el-GR" i="0">
                        <a:latin typeface="Cambria Math" panose="02040503050406030204" pitchFamily="18" charset="0"/>
                      </a:rPr>
                      <m:t>=</m:t>
                    </m:r>
                    <m:r>
                      <a:rPr lang="el-GR" i="0">
                        <a:latin typeface="Cambria Math" panose="02040503050406030204" pitchFamily="18" charset="0"/>
                      </a:rPr>
                      <m:t>0</m:t>
                    </m:r>
                    <m:r>
                      <a:rPr lang="el-GR" i="0">
                        <a:latin typeface="Cambria Math" panose="02040503050406030204" pitchFamily="18" charset="0"/>
                      </a:rPr>
                      <m:t>.</m:t>
                    </m:r>
                    <m:r>
                      <a:rPr lang="el-GR" i="0">
                        <a:latin typeface="Cambria Math" panose="02040503050406030204" pitchFamily="18" charset="0"/>
                      </a:rPr>
                      <m:t>2</m:t>
                    </m:r>
                    <m:r>
                      <m:rPr>
                        <m:nor/>
                      </m:rPr>
                      <a:rPr lang="el-GR" b="0" i="1">
                        <a:latin typeface="Cambria Math" panose="02040503050406030204" pitchFamily="18" charset="0"/>
                      </a:rPr>
                      <m:t> </m:t>
                    </m:r>
                    <m:r>
                      <m:rPr>
                        <m:nor/>
                      </m:rPr>
                      <a:rPr lang="en-GB" b="0" i="1">
                        <a:latin typeface="Cambria Math" panose="02040503050406030204" pitchFamily="18" charset="0"/>
                      </a:rPr>
                      <m:t>kg</m:t>
                    </m:r>
                    <m:r>
                      <m:rPr>
                        <m:nor/>
                      </m:rPr>
                      <a:rPr lang="en-GB" b="0" i="1">
                        <a:latin typeface="Cambria Math" panose="02040503050406030204" pitchFamily="18" charset="0"/>
                      </a:rPr>
                      <m:t>/</m:t>
                    </m:r>
                    <m:limUpp>
                      <m:limUppPr>
                        <m:ctrlPr>
                          <a:rPr lang="ar-AE" b="0" i="1">
                            <a:latin typeface="Cambria Math" panose="02040503050406030204" pitchFamily="18" charset="0"/>
                          </a:rPr>
                        </m:ctrlPr>
                      </m:limUppPr>
                      <m:e>
                        <m:r>
                          <m:rPr>
                            <m:nor/>
                          </m:rPr>
                          <a:rPr lang="el-GR" b="0" i="1">
                            <a:latin typeface="Cambria Math" panose="02040503050406030204" pitchFamily="18" charset="0"/>
                          </a:rPr>
                          <m:t>α</m:t>
                        </m:r>
                      </m:e>
                      <m:lim>
                        <m:r>
                          <a:rPr lang="ar-AE" b="0" i="0">
                            <a:latin typeface="Cambria Math" panose="02040503050406030204" pitchFamily="18" charset="0"/>
                          </a:rPr>
                          <m:t>ˊ</m:t>
                        </m:r>
                      </m:lim>
                    </m:limUpp>
                    <m:r>
                      <m:rPr>
                        <m:nor/>
                      </m:rPr>
                      <a:rPr lang="el-GR" b="0" i="1">
                        <a:latin typeface="Cambria Math" panose="02040503050406030204" pitchFamily="18" charset="0"/>
                      </a:rPr>
                      <m:t>τομο</m:t>
                    </m:r>
                    <m:r>
                      <m:rPr>
                        <m:nor/>
                      </m:rPr>
                      <a:rPr lang="el-GR" b="0" i="1">
                        <a:latin typeface="Cambria Math" panose="02040503050406030204" pitchFamily="18" charset="0"/>
                      </a:rPr>
                      <m:t>/</m:t>
                    </m:r>
                    <m:r>
                      <m:rPr>
                        <m:nor/>
                      </m:rPr>
                      <a:rPr lang="el-GR" b="0" i="1">
                        <a:latin typeface="Cambria Math" panose="02040503050406030204" pitchFamily="18" charset="0"/>
                      </a:rPr>
                      <m:t>ημ</m:t>
                    </m:r>
                    <m:limUpp>
                      <m:limUppPr>
                        <m:ctrlPr>
                          <a:rPr lang="ar-AE" b="0" i="1">
                            <a:latin typeface="Cambria Math" panose="02040503050406030204" pitchFamily="18" charset="0"/>
                          </a:rPr>
                        </m:ctrlPr>
                      </m:limUppPr>
                      <m:e>
                        <m:r>
                          <m:rPr>
                            <m:nor/>
                          </m:rPr>
                          <a:rPr lang="el-GR" b="0" i="1">
                            <a:latin typeface="Cambria Math" panose="02040503050406030204" pitchFamily="18" charset="0"/>
                          </a:rPr>
                          <m:t>ε</m:t>
                        </m:r>
                      </m:e>
                      <m:lim>
                        <m:r>
                          <a:rPr lang="ar-AE" b="0" i="0">
                            <a:latin typeface="Cambria Math" panose="02040503050406030204" pitchFamily="18" charset="0"/>
                          </a:rPr>
                          <m:t>ˊ</m:t>
                        </m:r>
                      </m:lim>
                    </m:limUpp>
                    <m:r>
                      <m:rPr>
                        <m:nor/>
                      </m:rPr>
                      <a:rPr lang="el-GR" b="0" i="1">
                        <a:latin typeface="Cambria Math" panose="02040503050406030204" pitchFamily="18" charset="0"/>
                      </a:rPr>
                      <m:t>ρα</m:t>
                    </m:r>
                  </m:oMath>
                </a14:m>
                <a:r>
                  <a:rPr lang="el-GR" dirty="0"/>
                  <a:t>, </a:t>
                </a:r>
                <a14:m>
                  <m:oMath xmlns:m="http://schemas.openxmlformats.org/officeDocument/2006/math">
                    <m:r>
                      <a:rPr lang="el-GR" i="1">
                        <a:latin typeface="Cambria Math" panose="02040503050406030204" pitchFamily="18" charset="0"/>
                      </a:rPr>
                      <m:t>𝑇</m:t>
                    </m:r>
                    <m:r>
                      <a:rPr lang="el-GR" i="0">
                        <a:latin typeface="Cambria Math" panose="02040503050406030204" pitchFamily="18" charset="0"/>
                      </a:rPr>
                      <m:t>=</m:t>
                    </m:r>
                    <m:r>
                      <a:rPr lang="el-GR" i="0">
                        <a:latin typeface="Cambria Math" panose="02040503050406030204" pitchFamily="18" charset="0"/>
                      </a:rPr>
                      <m:t>1</m:t>
                    </m:r>
                  </m:oMath>
                </a14:m>
                <a:endParaRPr lang="el-GR" dirty="0"/>
              </a:p>
              <a:p>
                <a:pPr>
                  <a:buNone/>
                </a:pPr>
                <a14:m>
                  <m:oMathPara xmlns:m="http://schemas.openxmlformats.org/officeDocument/2006/math">
                    <m:oMathParaPr>
                      <m:jc m:val="centerGroup"/>
                    </m:oMathParaPr>
                    <m:oMath xmlns:m="http://schemas.openxmlformats.org/officeDocument/2006/math">
                      <m:sSub>
                        <m:sSubPr>
                          <m:ctrlPr>
                            <a:rPr lang="ar-AE" i="1">
                              <a:latin typeface="Cambria Math" panose="02040503050406030204" pitchFamily="18" charset="0"/>
                            </a:rPr>
                          </m:ctrlPr>
                        </m:sSubPr>
                        <m:e>
                          <m:r>
                            <a:rPr lang="ar-AE" i="1">
                              <a:latin typeface="Cambria Math" panose="02040503050406030204" pitchFamily="18" charset="0"/>
                            </a:rPr>
                            <m:t>𝑁</m:t>
                          </m:r>
                        </m:e>
                        <m:sub>
                          <m:r>
                            <a:rPr lang="ar-AE" i="1">
                              <a:latin typeface="Cambria Math" panose="02040503050406030204" pitchFamily="18" charset="0"/>
                            </a:rPr>
                            <m:t>𝑚𝑎𝑥</m:t>
                          </m:r>
                        </m:sub>
                      </m:sSub>
                      <m:r>
                        <a:rPr lang="ar-AE" i="0">
                          <a:latin typeface="Cambria Math" panose="02040503050406030204" pitchFamily="18" charset="0"/>
                        </a:rPr>
                        <m:t>=</m:t>
                      </m:r>
                      <m:f>
                        <m:fPr>
                          <m:ctrlPr>
                            <a:rPr lang="ar-AE" i="1">
                              <a:latin typeface="Cambria Math" panose="02040503050406030204" pitchFamily="18" charset="0"/>
                            </a:rPr>
                          </m:ctrlPr>
                        </m:fPr>
                        <m:num>
                          <m:r>
                            <a:rPr lang="ar-AE" i="1">
                              <a:latin typeface="Cambria Math" panose="02040503050406030204" pitchFamily="18" charset="0"/>
                            </a:rPr>
                            <m:t>𝑅</m:t>
                          </m:r>
                        </m:num>
                        <m:den>
                          <m:r>
                            <a:rPr lang="ar-AE" i="1">
                              <a:latin typeface="Cambria Math" panose="02040503050406030204" pitchFamily="18" charset="0"/>
                            </a:rPr>
                            <m:t>𝐶</m:t>
                          </m:r>
                          <m:r>
                            <a:rPr lang="ar-AE" i="0">
                              <a:latin typeface="Cambria Math" panose="02040503050406030204" pitchFamily="18" charset="0"/>
                            </a:rPr>
                            <m:t>×</m:t>
                          </m:r>
                          <m:r>
                            <a:rPr lang="ar-AE" i="1">
                              <a:latin typeface="Cambria Math" panose="02040503050406030204" pitchFamily="18" charset="0"/>
                            </a:rPr>
                            <m:t>𝑇</m:t>
                          </m:r>
                        </m:den>
                      </m:f>
                      <m:r>
                        <a:rPr lang="ar-AE" i="0">
                          <a:latin typeface="Cambria Math" panose="02040503050406030204" pitchFamily="18" charset="0"/>
                        </a:rPr>
                        <m:t>=</m:t>
                      </m:r>
                      <m:f>
                        <m:fPr>
                          <m:ctrlPr>
                            <a:rPr lang="ar-AE" i="1">
                              <a:latin typeface="Cambria Math" panose="02040503050406030204" pitchFamily="18" charset="0"/>
                            </a:rPr>
                          </m:ctrlPr>
                        </m:fPr>
                        <m:num>
                          <m:r>
                            <a:rPr lang="ar-AE" i="0">
                              <a:latin typeface="Cambria Math" panose="02040503050406030204" pitchFamily="18" charset="0"/>
                            </a:rPr>
                            <m:t>600</m:t>
                          </m:r>
                        </m:num>
                        <m:den>
                          <m:r>
                            <a:rPr lang="ar-AE" i="0">
                              <a:latin typeface="Cambria Math" panose="02040503050406030204" pitchFamily="18" charset="0"/>
                            </a:rPr>
                            <m:t>0</m:t>
                          </m:r>
                          <m:r>
                            <a:rPr lang="ar-AE" i="0">
                              <a:latin typeface="Cambria Math" panose="02040503050406030204" pitchFamily="18" charset="0"/>
                            </a:rPr>
                            <m:t>.</m:t>
                          </m:r>
                          <m:r>
                            <a:rPr lang="ar-AE" i="0">
                              <a:latin typeface="Cambria Math" panose="02040503050406030204" pitchFamily="18" charset="0"/>
                            </a:rPr>
                            <m:t>2</m:t>
                          </m:r>
                        </m:den>
                      </m:f>
                      <m:r>
                        <a:rPr lang="ar-AE" i="0">
                          <a:latin typeface="Cambria Math" panose="02040503050406030204" pitchFamily="18" charset="0"/>
                        </a:rPr>
                        <m:t>=</m:t>
                      </m:r>
                      <m:r>
                        <a:rPr lang="ar-AE" i="0">
                          <a:latin typeface="Cambria Math" panose="02040503050406030204" pitchFamily="18" charset="0"/>
                        </a:rPr>
                        <m:t>3</m:t>
                      </m:r>
                      <m:r>
                        <a:rPr lang="ar-AE" i="0">
                          <a:latin typeface="Cambria Math" panose="02040503050406030204" pitchFamily="18" charset="0"/>
                        </a:rPr>
                        <m:t>.</m:t>
                      </m:r>
                      <m:r>
                        <a:rPr lang="ar-AE" i="0">
                          <a:latin typeface="Cambria Math" panose="02040503050406030204" pitchFamily="18" charset="0"/>
                        </a:rPr>
                        <m:t>000</m:t>
                      </m:r>
                      <m:r>
                        <m:rPr>
                          <m:nor/>
                        </m:rPr>
                        <a:rPr lang="ar-AE" b="0" i="1">
                          <a:latin typeface="Cambria Math" panose="02040503050406030204" pitchFamily="18" charset="0"/>
                        </a:rPr>
                        <m:t> </m:t>
                      </m:r>
                      <m:limUpp>
                        <m:limUppPr>
                          <m:ctrlPr>
                            <a:rPr lang="ar-AE" b="0" i="1">
                              <a:latin typeface="Cambria Math" panose="02040503050406030204" pitchFamily="18" charset="0"/>
                            </a:rPr>
                          </m:ctrlPr>
                        </m:limUppPr>
                        <m:e>
                          <m:r>
                            <m:rPr>
                              <m:nor/>
                            </m:rPr>
                            <a:rPr lang="el-GR" b="0" i="1">
                              <a:latin typeface="Cambria Math" panose="02040503050406030204" pitchFamily="18" charset="0"/>
                            </a:rPr>
                            <m:t>α</m:t>
                          </m:r>
                        </m:e>
                        <m:lim>
                          <m:r>
                            <a:rPr lang="ar-AE" b="0" i="0">
                              <a:latin typeface="Cambria Math" panose="02040503050406030204" pitchFamily="18" charset="0"/>
                            </a:rPr>
                            <m:t>ˊ</m:t>
                          </m:r>
                        </m:lim>
                      </m:limUpp>
                      <m:r>
                        <m:rPr>
                          <m:nor/>
                        </m:rPr>
                        <a:rPr lang="el-GR" b="0" i="1">
                          <a:latin typeface="Cambria Math" panose="02040503050406030204" pitchFamily="18" charset="0"/>
                        </a:rPr>
                        <m:t>τομα</m:t>
                      </m:r>
                      <m:r>
                        <m:rPr>
                          <m:nor/>
                        </m:rPr>
                        <a:rPr lang="el-GR" b="0" i="1">
                          <a:latin typeface="Cambria Math" panose="02040503050406030204" pitchFamily="18" charset="0"/>
                        </a:rPr>
                        <m:t>/</m:t>
                      </m:r>
                      <m:r>
                        <m:rPr>
                          <m:nor/>
                        </m:rPr>
                        <a:rPr lang="el-GR" b="0" i="1">
                          <a:latin typeface="Cambria Math" panose="02040503050406030204" pitchFamily="18" charset="0"/>
                        </a:rPr>
                        <m:t>ημ</m:t>
                      </m:r>
                      <m:limUpp>
                        <m:limUppPr>
                          <m:ctrlPr>
                            <a:rPr lang="ar-AE" b="0" i="1">
                              <a:latin typeface="Cambria Math" panose="02040503050406030204" pitchFamily="18" charset="0"/>
                            </a:rPr>
                          </m:ctrlPr>
                        </m:limUppPr>
                        <m:e>
                          <m:r>
                            <m:rPr>
                              <m:nor/>
                            </m:rPr>
                            <a:rPr lang="el-GR" b="0" i="1">
                              <a:latin typeface="Cambria Math" panose="02040503050406030204" pitchFamily="18" charset="0"/>
                            </a:rPr>
                            <m:t>ε</m:t>
                          </m:r>
                        </m:e>
                        <m:lim>
                          <m:r>
                            <a:rPr lang="ar-AE" b="0" i="0">
                              <a:latin typeface="Cambria Math" panose="02040503050406030204" pitchFamily="18" charset="0"/>
                            </a:rPr>
                            <m:t>ˊ</m:t>
                          </m:r>
                        </m:lim>
                      </m:limUpp>
                      <m:r>
                        <m:rPr>
                          <m:nor/>
                        </m:rPr>
                        <a:rPr lang="el-GR" b="0" i="1">
                          <a:latin typeface="Cambria Math" panose="02040503050406030204" pitchFamily="18" charset="0"/>
                        </a:rPr>
                        <m:t>ρα</m:t>
                      </m:r>
                    </m:oMath>
                  </m:oMathPara>
                </a14:m>
                <a:endParaRPr lang="el-GR" b="0" dirty="0"/>
              </a:p>
              <a:p>
                <a:pPr>
                  <a:buNone/>
                </a:pPr>
                <a:r>
                  <a:rPr lang="el-GR" dirty="0"/>
                  <a:t>Με τα σενάρια:</a:t>
                </a:r>
              </a:p>
              <a:p>
                <a:pPr>
                  <a:buFont typeface="Arial" panose="020B0604020202020204" pitchFamily="34" charset="0"/>
                  <a:buChar char="•"/>
                </a:pPr>
                <a:r>
                  <a:rPr lang="el-GR" dirty="0"/>
                  <a:t>Αν το </a:t>
                </a:r>
                <a:r>
                  <a:rPr lang="en-GB" dirty="0"/>
                  <a:t>R </a:t>
                </a:r>
                <a:r>
                  <a:rPr lang="el-GR" dirty="0"/>
                  <a:t>αυξηθεί κατά 40% → </a:t>
                </a:r>
                <a14:m>
                  <m:oMath xmlns:m="http://schemas.openxmlformats.org/officeDocument/2006/math">
                    <m:r>
                      <a:rPr lang="el-GR" i="1">
                        <a:latin typeface="Cambria Math" panose="02040503050406030204" pitchFamily="18" charset="0"/>
                      </a:rPr>
                      <m:t>𝑅</m:t>
                    </m:r>
                    <m:r>
                      <a:rPr lang="el-GR" i="0">
                        <a:latin typeface="Cambria Math" panose="02040503050406030204" pitchFamily="18" charset="0"/>
                      </a:rPr>
                      <m:t>=</m:t>
                    </m:r>
                    <m:r>
                      <a:rPr lang="el-GR" i="0">
                        <a:latin typeface="Cambria Math" panose="02040503050406030204" pitchFamily="18" charset="0"/>
                      </a:rPr>
                      <m:t>840</m:t>
                    </m:r>
                  </m:oMath>
                </a14:m>
                <a:r>
                  <a:rPr lang="el-GR" dirty="0"/>
                  <a:t>→ </a:t>
                </a:r>
                <a14:m>
                  <m:oMath xmlns:m="http://schemas.openxmlformats.org/officeDocument/2006/math">
                    <m:sSub>
                      <m:sSubPr>
                        <m:ctrlPr>
                          <a:rPr lang="ar-AE" i="1">
                            <a:latin typeface="Cambria Math" panose="02040503050406030204" pitchFamily="18" charset="0"/>
                          </a:rPr>
                        </m:ctrlPr>
                      </m:sSubPr>
                      <m:e>
                        <m:r>
                          <a:rPr lang="ar-AE" i="1">
                            <a:latin typeface="Cambria Math" panose="02040503050406030204" pitchFamily="18" charset="0"/>
                          </a:rPr>
                          <m:t>𝑁</m:t>
                        </m:r>
                      </m:e>
                      <m:sub>
                        <m:r>
                          <a:rPr lang="ar-AE" i="1">
                            <a:latin typeface="Cambria Math" panose="02040503050406030204" pitchFamily="18" charset="0"/>
                          </a:rPr>
                          <m:t>𝑚𝑎𝑥</m:t>
                        </m:r>
                      </m:sub>
                    </m:sSub>
                    <m:r>
                      <a:rPr lang="ar-AE" i="0">
                        <a:latin typeface="Cambria Math" panose="02040503050406030204" pitchFamily="18" charset="0"/>
                      </a:rPr>
                      <m:t>=</m:t>
                    </m:r>
                    <m:r>
                      <a:rPr lang="ar-AE" i="0">
                        <a:latin typeface="Cambria Math" panose="02040503050406030204" pitchFamily="18" charset="0"/>
                      </a:rPr>
                      <m:t>4</m:t>
                    </m:r>
                    <m:r>
                      <a:rPr lang="ar-AE" i="0">
                        <a:latin typeface="Cambria Math" panose="02040503050406030204" pitchFamily="18" charset="0"/>
                      </a:rPr>
                      <m:t>.</m:t>
                    </m:r>
                    <m:r>
                      <a:rPr lang="ar-AE" i="0">
                        <a:latin typeface="Cambria Math" panose="02040503050406030204" pitchFamily="18" charset="0"/>
                      </a:rPr>
                      <m:t>200</m:t>
                    </m:r>
                  </m:oMath>
                </a14:m>
                <a:endParaRPr lang="ar-AE" dirty="0"/>
              </a:p>
              <a:p>
                <a:pPr>
                  <a:buFont typeface="Arial" panose="020B0604020202020204" pitchFamily="34" charset="0"/>
                  <a:buChar char="•"/>
                </a:pPr>
                <a:r>
                  <a:rPr lang="el-GR" dirty="0"/>
                  <a:t>Αν το </a:t>
                </a:r>
                <a:r>
                  <a:rPr lang="en-GB" dirty="0"/>
                  <a:t>C </a:t>
                </a:r>
                <a:r>
                  <a:rPr lang="el-GR" dirty="0"/>
                  <a:t>μειωθεί κατά 30% → </a:t>
                </a:r>
                <a14:m>
                  <m:oMath xmlns:m="http://schemas.openxmlformats.org/officeDocument/2006/math">
                    <m:r>
                      <a:rPr lang="el-GR" i="1">
                        <a:latin typeface="Cambria Math" panose="02040503050406030204" pitchFamily="18" charset="0"/>
                      </a:rPr>
                      <m:t>𝐶</m:t>
                    </m:r>
                    <m:r>
                      <a:rPr lang="el-GR" i="0">
                        <a:latin typeface="Cambria Math" panose="02040503050406030204" pitchFamily="18" charset="0"/>
                      </a:rPr>
                      <m:t>=</m:t>
                    </m:r>
                    <m:r>
                      <a:rPr lang="el-GR" i="0">
                        <a:latin typeface="Cambria Math" panose="02040503050406030204" pitchFamily="18" charset="0"/>
                      </a:rPr>
                      <m:t>0</m:t>
                    </m:r>
                    <m:r>
                      <a:rPr lang="el-GR" i="0">
                        <a:latin typeface="Cambria Math" panose="02040503050406030204" pitchFamily="18" charset="0"/>
                      </a:rPr>
                      <m:t>.</m:t>
                    </m:r>
                    <m:r>
                      <a:rPr lang="el-GR" i="0">
                        <a:latin typeface="Cambria Math" panose="02040503050406030204" pitchFamily="18" charset="0"/>
                      </a:rPr>
                      <m:t>14</m:t>
                    </m:r>
                  </m:oMath>
                </a14:m>
                <a:r>
                  <a:rPr lang="el-GR" dirty="0"/>
                  <a:t>→ </a:t>
                </a:r>
                <a14:m>
                  <m:oMath xmlns:m="http://schemas.openxmlformats.org/officeDocument/2006/math">
                    <m:sSub>
                      <m:sSubPr>
                        <m:ctrlPr>
                          <a:rPr lang="ar-AE" i="1">
                            <a:latin typeface="Cambria Math" panose="02040503050406030204" pitchFamily="18" charset="0"/>
                          </a:rPr>
                        </m:ctrlPr>
                      </m:sSubPr>
                      <m:e>
                        <m:r>
                          <a:rPr lang="ar-AE" i="1">
                            <a:latin typeface="Cambria Math" panose="02040503050406030204" pitchFamily="18" charset="0"/>
                          </a:rPr>
                          <m:t>𝑁</m:t>
                        </m:r>
                      </m:e>
                      <m:sub>
                        <m:r>
                          <a:rPr lang="ar-AE" i="1">
                            <a:latin typeface="Cambria Math" panose="02040503050406030204" pitchFamily="18" charset="0"/>
                          </a:rPr>
                          <m:t>𝑚𝑎𝑥</m:t>
                        </m:r>
                      </m:sub>
                    </m:sSub>
                    <m:r>
                      <a:rPr lang="ar-AE" i="0">
                        <a:latin typeface="Cambria Math" panose="02040503050406030204" pitchFamily="18" charset="0"/>
                      </a:rPr>
                      <m:t>=</m:t>
                    </m:r>
                    <m:r>
                      <a:rPr lang="ar-AE" i="0">
                        <a:latin typeface="Cambria Math" panose="02040503050406030204" pitchFamily="18" charset="0"/>
                      </a:rPr>
                      <m:t>4</m:t>
                    </m:r>
                    <m:r>
                      <a:rPr lang="ar-AE" i="0">
                        <a:latin typeface="Cambria Math" panose="02040503050406030204" pitchFamily="18" charset="0"/>
                      </a:rPr>
                      <m:t>.</m:t>
                    </m:r>
                    <m:r>
                      <a:rPr lang="ar-AE" i="0">
                        <a:latin typeface="Cambria Math" panose="02040503050406030204" pitchFamily="18" charset="0"/>
                      </a:rPr>
                      <m:t>285</m:t>
                    </m:r>
                  </m:oMath>
                </a14:m>
                <a:endParaRPr lang="ar-AE" dirty="0"/>
              </a:p>
              <a:p>
                <a:pPr>
                  <a:buFont typeface="Arial" panose="020B0604020202020204" pitchFamily="34" charset="0"/>
                  <a:buChar char="•"/>
                </a:pPr>
                <a:r>
                  <a:rPr lang="el-GR" dirty="0"/>
                  <a:t>Αν το </a:t>
                </a:r>
                <a:r>
                  <a:rPr lang="en-GB" dirty="0"/>
                  <a:t>T </a:t>
                </a:r>
                <a:r>
                  <a:rPr lang="el-GR" dirty="0"/>
                  <a:t>εξομαλυνθεί (λιγότερες αιχμές, πιο ομοιόμορφη ροή), πρακτικά προστίθεται </a:t>
                </a:r>
                <a:r>
                  <a:rPr lang="el-GR" b="1" dirty="0"/>
                  <a:t>ανθεκτικότητα</a:t>
                </a:r>
                <a:r>
                  <a:rPr lang="el-GR" dirty="0"/>
                  <a:t> χωρίς αλλαγή συνολικών μεγεθών — δηλαδή </a:t>
                </a:r>
                <a:r>
                  <a:rPr lang="el-GR" b="1" dirty="0"/>
                  <a:t>σταθερό </a:t>
                </a:r>
                <a:r>
                  <a:rPr lang="en-GB" b="1" dirty="0"/>
                  <a:t>N, </a:t>
                </a:r>
                <a:r>
                  <a:rPr lang="el-GR" b="1" dirty="0"/>
                  <a:t>μικρότερος κίνδυνος </a:t>
                </a:r>
                <a:r>
                  <a:rPr lang="en-GB" b="1" dirty="0"/>
                  <a:t>overshoot</a:t>
                </a:r>
                <a:r>
                  <a:rPr lang="en-GB" dirty="0"/>
                  <a:t>.</a:t>
                </a:r>
              </a:p>
            </p:txBody>
          </p:sp>
        </mc:Choice>
        <mc:Fallback xmlns="">
          <p:sp>
            <p:nvSpPr>
              <p:cNvPr id="4" name="TextBox 3">
                <a:extLst>
                  <a:ext uri="{FF2B5EF4-FFF2-40B4-BE49-F238E27FC236}">
                    <a16:creationId xmlns:a16="http://schemas.microsoft.com/office/drawing/2014/main" id="{E48FC00F-1016-474F-27A6-75A1B87AF9A1}"/>
                  </a:ext>
                </a:extLst>
              </p:cNvPr>
              <p:cNvSpPr txBox="1">
                <a:spLocks noRot="1" noChangeAspect="1" noMove="1" noResize="1" noEditPoints="1" noAdjustHandles="1" noChangeArrowheads="1" noChangeShapeType="1" noTextEdit="1"/>
              </p:cNvSpPr>
              <p:nvPr/>
            </p:nvSpPr>
            <p:spPr>
              <a:xfrm>
                <a:off x="466859" y="1260482"/>
                <a:ext cx="9784724" cy="2292487"/>
              </a:xfrm>
              <a:prstGeom prst="rect">
                <a:avLst/>
              </a:prstGeom>
              <a:blipFill>
                <a:blip r:embed="rId4"/>
                <a:stretch>
                  <a:fillRect l="-187" t="-532" b="-1862"/>
                </a:stretch>
              </a:blipFill>
            </p:spPr>
            <p:txBody>
              <a:bodyPr/>
              <a:lstStyle/>
              <a:p>
                <a:r>
                  <a:rPr lang="en-GB">
                    <a:noFill/>
                  </a:rPr>
                  <a:t> </a:t>
                </a:r>
              </a:p>
            </p:txBody>
          </p:sp>
        </mc:Fallback>
      </mc:AlternateContent>
    </p:spTree>
    <p:extLst>
      <p:ext uri="{BB962C8B-B14F-4D97-AF65-F5344CB8AC3E}">
        <p14:creationId xmlns:p14="http://schemas.microsoft.com/office/powerpoint/2010/main" val="22213611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1">
          <a:extLst>
            <a:ext uri="{FF2B5EF4-FFF2-40B4-BE49-F238E27FC236}">
              <a16:creationId xmlns:a16="http://schemas.microsoft.com/office/drawing/2014/main" id="{72CCC711-091E-029E-333D-409B1483A66A}"/>
            </a:ext>
          </a:extLst>
        </p:cNvPr>
        <p:cNvGrpSpPr/>
        <p:nvPr/>
      </p:nvGrpSpPr>
      <p:grpSpPr>
        <a:xfrm>
          <a:off x="0" y="0"/>
          <a:ext cx="0" cy="0"/>
          <a:chOff x="0" y="0"/>
          <a:chExt cx="0" cy="0"/>
        </a:xfrm>
      </p:grpSpPr>
      <p:pic>
        <p:nvPicPr>
          <p:cNvPr id="352" name="Google Shape;352;p10" descr="preencoded.png">
            <a:extLst>
              <a:ext uri="{FF2B5EF4-FFF2-40B4-BE49-F238E27FC236}">
                <a16:creationId xmlns:a16="http://schemas.microsoft.com/office/drawing/2014/main" id="{316EA6FA-52AB-DB6F-23A7-A801F905F108}"/>
              </a:ext>
            </a:extLst>
          </p:cNvPr>
          <p:cNvPicPr preferRelativeResize="0"/>
          <p:nvPr/>
        </p:nvPicPr>
        <p:blipFill rotWithShape="1">
          <a:blip r:embed="rId3">
            <a:alphaModFix/>
          </a:blip>
          <a:srcRect/>
          <a:stretch/>
        </p:blipFill>
        <p:spPr>
          <a:xfrm>
            <a:off x="10972800" y="0"/>
            <a:ext cx="3657600" cy="8229600"/>
          </a:xfrm>
          <a:prstGeom prst="rect">
            <a:avLst/>
          </a:prstGeom>
          <a:noFill/>
          <a:ln>
            <a:noFill/>
          </a:ln>
        </p:spPr>
      </p:pic>
      <p:sp>
        <p:nvSpPr>
          <p:cNvPr id="353" name="Google Shape;353;p10">
            <a:extLst>
              <a:ext uri="{FF2B5EF4-FFF2-40B4-BE49-F238E27FC236}">
                <a16:creationId xmlns:a16="http://schemas.microsoft.com/office/drawing/2014/main" id="{053C5164-8211-0B55-8182-C8EBAD2577DB}"/>
              </a:ext>
            </a:extLst>
          </p:cNvPr>
          <p:cNvSpPr/>
          <p:nvPr/>
        </p:nvSpPr>
        <p:spPr>
          <a:xfrm>
            <a:off x="324456" y="80108"/>
            <a:ext cx="10790012" cy="692110"/>
          </a:xfrm>
          <a:prstGeom prst="rect">
            <a:avLst/>
          </a:prstGeom>
          <a:noFill/>
          <a:ln>
            <a:noFill/>
          </a:ln>
        </p:spPr>
        <p:txBody>
          <a:bodyPr spcFirstLastPara="1" wrap="square" lIns="0" tIns="0" rIns="0" bIns="0" anchor="t" anchorCtr="0">
            <a:noAutofit/>
          </a:bodyPr>
          <a:lstStyle/>
          <a:p>
            <a:pPr lvl="0">
              <a:lnSpc>
                <a:spcPct val="125287"/>
              </a:lnSpc>
              <a:buSzPts val="4350"/>
            </a:pPr>
            <a:r>
              <a:rPr lang="el-GR" sz="3200" dirty="0"/>
              <a:t>Σενάρια Μεταβολής της Φέρουσας Ικανότητας”</a:t>
            </a:r>
            <a:r>
              <a:rPr lang="el-GR" sz="3200" b="1" i="0" u="none" strike="noStrike" cap="none" dirty="0">
                <a:solidFill>
                  <a:srgbClr val="000000"/>
                </a:solidFill>
                <a:latin typeface="Inter"/>
                <a:ea typeface="Inter"/>
                <a:cs typeface="Inter"/>
                <a:sym typeface="Inter"/>
              </a:rPr>
              <a:t>-</a:t>
            </a:r>
            <a:r>
              <a:rPr lang="el-GR" sz="3200" b="1" i="0" u="none" strike="noStrike" cap="none" dirty="0" err="1">
                <a:solidFill>
                  <a:srgbClr val="000000"/>
                </a:solidFill>
                <a:latin typeface="Inter"/>
                <a:ea typeface="Inter"/>
                <a:cs typeface="Inter"/>
                <a:sym typeface="Inter"/>
              </a:rPr>
              <a:t>Ασκηση</a:t>
            </a:r>
            <a:endParaRPr sz="3200" b="0" i="0" u="none" strike="noStrike" cap="none" dirty="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8B903FC6-385E-B124-76B9-D38D024B1E17}"/>
              </a:ext>
            </a:extLst>
          </p:cNvPr>
          <p:cNvSpPr txBox="1"/>
          <p:nvPr/>
        </p:nvSpPr>
        <p:spPr>
          <a:xfrm>
            <a:off x="206062" y="992887"/>
            <a:ext cx="10032642" cy="954107"/>
          </a:xfrm>
          <a:prstGeom prst="rect">
            <a:avLst/>
          </a:prstGeom>
          <a:noFill/>
        </p:spPr>
        <p:txBody>
          <a:bodyPr wrap="square">
            <a:spAutoFit/>
          </a:bodyPr>
          <a:lstStyle/>
          <a:p>
            <a:r>
              <a:rPr lang="el-GR" dirty="0"/>
              <a:t>Να δημιουργήσετε, να υπολογίσετε και να ερμηνεύσετε 3–4 </a:t>
            </a:r>
            <a:r>
              <a:rPr lang="el-GR" b="1" dirty="0"/>
              <a:t>ρεαλιστικά σενάρια μεταβολής</a:t>
            </a:r>
            <a:r>
              <a:rPr lang="el-GR" dirty="0"/>
              <a:t> της φέρουσας ικανότητας ενός συστήματος (π.χ. πάρκου, νησιού, κτιρίου, πανεπιστημίου).</a:t>
            </a:r>
            <a:br>
              <a:rPr lang="el-GR" dirty="0"/>
            </a:br>
            <a:r>
              <a:rPr lang="el-GR" dirty="0"/>
              <a:t>Να κατανοήσετε </a:t>
            </a:r>
            <a:r>
              <a:rPr lang="el-GR" b="1" dirty="0"/>
              <a:t>ποιοι παράγοντες</a:t>
            </a:r>
            <a:r>
              <a:rPr lang="el-GR" dirty="0"/>
              <a:t> (R, C, T) επηρεάζουν περισσότερο τη βιωσιμότητα και </a:t>
            </a:r>
            <a:r>
              <a:rPr lang="el-GR" b="1" dirty="0"/>
              <a:t>πώς ο σχεδιασμός</a:t>
            </a:r>
            <a:r>
              <a:rPr lang="el-GR" dirty="0"/>
              <a:t> μπορεί να τους τροποποιήσει.</a:t>
            </a:r>
            <a:endParaRPr lang="en-GB" dirty="0"/>
          </a:p>
        </p:txBody>
      </p:sp>
      <p:sp>
        <p:nvSpPr>
          <p:cNvPr id="10" name="TextBox 9">
            <a:extLst>
              <a:ext uri="{FF2B5EF4-FFF2-40B4-BE49-F238E27FC236}">
                <a16:creationId xmlns:a16="http://schemas.microsoft.com/office/drawing/2014/main" id="{E8BC71E9-9D7B-15C1-9802-C323901564F7}"/>
              </a:ext>
            </a:extLst>
          </p:cNvPr>
          <p:cNvSpPr txBox="1"/>
          <p:nvPr/>
        </p:nvSpPr>
        <p:spPr>
          <a:xfrm>
            <a:off x="206062" y="2167663"/>
            <a:ext cx="10676586" cy="1815882"/>
          </a:xfrm>
          <a:prstGeom prst="rect">
            <a:avLst/>
          </a:prstGeom>
          <a:noFill/>
        </p:spPr>
        <p:txBody>
          <a:bodyPr wrap="square">
            <a:spAutoFit/>
          </a:bodyPr>
          <a:lstStyle/>
          <a:p>
            <a:pPr>
              <a:buNone/>
            </a:pPr>
            <a:r>
              <a:rPr lang="el-GR" b="1" dirty="0"/>
              <a:t>Δομή της άσκησης</a:t>
            </a:r>
          </a:p>
          <a:p>
            <a:pPr>
              <a:buNone/>
            </a:pPr>
            <a:r>
              <a:rPr lang="el-GR" b="1" dirty="0"/>
              <a:t>Ξεκινήστε με ένα βασικό σύστημα</a:t>
            </a:r>
            <a:br>
              <a:rPr lang="el-GR" dirty="0"/>
            </a:br>
            <a:r>
              <a:rPr lang="el-GR" dirty="0"/>
              <a:t>(π.χ. πάρκο, μικρό νησί, αστικό κτίριο ή πανεπιστημιακό </a:t>
            </a:r>
            <a:r>
              <a:rPr lang="el-GR" dirty="0" err="1"/>
              <a:t>campus</a:t>
            </a:r>
            <a:r>
              <a:rPr lang="el-GR" dirty="0"/>
              <a:t>).</a:t>
            </a:r>
          </a:p>
          <a:p>
            <a:pPr>
              <a:buNone/>
            </a:pPr>
            <a:r>
              <a:rPr lang="el-GR" b="1" dirty="0"/>
              <a:t>Ορίστε τον πόρο</a:t>
            </a:r>
            <a:r>
              <a:rPr lang="el-GR" dirty="0"/>
              <a:t> που σας ενδιαφέρει:</a:t>
            </a:r>
          </a:p>
          <a:p>
            <a:pPr>
              <a:buFont typeface="Arial" panose="020B0604020202020204" pitchFamily="34" charset="0"/>
              <a:buChar char="•"/>
            </a:pPr>
            <a:r>
              <a:rPr lang="el-GR" dirty="0"/>
              <a:t>Νερό 💧</a:t>
            </a:r>
          </a:p>
          <a:p>
            <a:pPr>
              <a:buFont typeface="Arial" panose="020B0604020202020204" pitchFamily="34" charset="0"/>
              <a:buChar char="•"/>
            </a:pPr>
            <a:r>
              <a:rPr lang="el-GR" dirty="0"/>
              <a:t>Ενέργεια ⚡</a:t>
            </a:r>
          </a:p>
          <a:p>
            <a:pPr>
              <a:buFont typeface="Arial" panose="020B0604020202020204" pitchFamily="34" charset="0"/>
              <a:buChar char="•"/>
            </a:pPr>
            <a:r>
              <a:rPr lang="el-GR" dirty="0"/>
              <a:t>Απορρίμματα 🚮</a:t>
            </a:r>
          </a:p>
          <a:p>
            <a:pPr>
              <a:buFont typeface="Arial" panose="020B0604020202020204" pitchFamily="34" charset="0"/>
              <a:buChar char="•"/>
            </a:pPr>
            <a:r>
              <a:rPr lang="el-GR" dirty="0"/>
              <a:t>Δημόσιος χώρος / χωρητικότητα 👥</a:t>
            </a:r>
          </a:p>
        </p:txBody>
      </p:sp>
      <p:sp>
        <p:nvSpPr>
          <p:cNvPr id="12" name="TextBox 11">
            <a:extLst>
              <a:ext uri="{FF2B5EF4-FFF2-40B4-BE49-F238E27FC236}">
                <a16:creationId xmlns:a16="http://schemas.microsoft.com/office/drawing/2014/main" id="{63458F6F-90A5-D930-BFA0-48A82AB362A2}"/>
              </a:ext>
            </a:extLst>
          </p:cNvPr>
          <p:cNvSpPr txBox="1"/>
          <p:nvPr/>
        </p:nvSpPr>
        <p:spPr>
          <a:xfrm>
            <a:off x="206062" y="4114800"/>
            <a:ext cx="7315200" cy="307777"/>
          </a:xfrm>
          <a:prstGeom prst="rect">
            <a:avLst/>
          </a:prstGeom>
          <a:noFill/>
        </p:spPr>
        <p:txBody>
          <a:bodyPr wrap="square">
            <a:spAutoFit/>
          </a:bodyPr>
          <a:lstStyle/>
          <a:p>
            <a:r>
              <a:rPr lang="el-GR" b="1" dirty="0"/>
              <a:t>Δώστε μια βασική τιμή αναφοράς</a:t>
            </a:r>
            <a:r>
              <a:rPr lang="el-GR" dirty="0"/>
              <a:t>: για </a:t>
            </a:r>
            <a:r>
              <a:rPr lang="en-US" dirty="0"/>
              <a:t>R, C, T</a:t>
            </a:r>
            <a:endParaRPr lang="en-GB" dirty="0"/>
          </a:p>
        </p:txBody>
      </p:sp>
      <p:sp>
        <p:nvSpPr>
          <p:cNvPr id="14" name="TextBox 13">
            <a:extLst>
              <a:ext uri="{FF2B5EF4-FFF2-40B4-BE49-F238E27FC236}">
                <a16:creationId xmlns:a16="http://schemas.microsoft.com/office/drawing/2014/main" id="{2793D30D-99CD-D1A6-77B4-2E896D3EA470}"/>
              </a:ext>
            </a:extLst>
          </p:cNvPr>
          <p:cNvSpPr txBox="1"/>
          <p:nvPr/>
        </p:nvSpPr>
        <p:spPr>
          <a:xfrm>
            <a:off x="199622" y="4744136"/>
            <a:ext cx="7315200" cy="1600438"/>
          </a:xfrm>
          <a:prstGeom prst="rect">
            <a:avLst/>
          </a:prstGeom>
          <a:noFill/>
        </p:spPr>
        <p:txBody>
          <a:bodyPr wrap="square">
            <a:spAutoFit/>
          </a:bodyPr>
          <a:lstStyle/>
          <a:p>
            <a:pPr>
              <a:buNone/>
            </a:pPr>
            <a:r>
              <a:rPr lang="el-GR" b="1" dirty="0"/>
              <a:t>Δημιουργήστε Σενάρια Μεταβολής</a:t>
            </a:r>
          </a:p>
          <a:p>
            <a:pPr>
              <a:buNone/>
            </a:pPr>
            <a:r>
              <a:rPr lang="el-GR" dirty="0"/>
              <a:t>Σκεφτείτε </a:t>
            </a:r>
            <a:r>
              <a:rPr lang="el-GR" b="1" dirty="0"/>
              <a:t>τουλάχιστον 3 σενάρια</a:t>
            </a:r>
            <a:r>
              <a:rPr lang="el-GR" dirty="0"/>
              <a:t> στα οποία αλλάζει </a:t>
            </a:r>
            <a:r>
              <a:rPr lang="el-GR" b="1" dirty="0"/>
              <a:t>μία ή περισσότερες μεταβλητές (R, C, T)</a:t>
            </a:r>
            <a:r>
              <a:rPr lang="el-GR" dirty="0"/>
              <a:t>.</a:t>
            </a:r>
            <a:br>
              <a:rPr lang="el-GR" dirty="0"/>
            </a:br>
            <a:r>
              <a:rPr lang="el-GR" dirty="0"/>
              <a:t>Κάθε σενάριο πρέπει να έχει:</a:t>
            </a:r>
          </a:p>
          <a:p>
            <a:pPr>
              <a:buFont typeface="Arial" panose="020B0604020202020204" pitchFamily="34" charset="0"/>
              <a:buChar char="•"/>
            </a:pPr>
            <a:r>
              <a:rPr lang="el-GR" dirty="0"/>
              <a:t>μια </a:t>
            </a:r>
            <a:r>
              <a:rPr lang="el-GR" b="1" dirty="0"/>
              <a:t>αλλαγή δεδομένων</a:t>
            </a:r>
            <a:r>
              <a:rPr lang="el-GR" dirty="0"/>
              <a:t> (π.χ. αύξηση R κατά 20%),</a:t>
            </a:r>
          </a:p>
          <a:p>
            <a:pPr>
              <a:buFont typeface="Arial" panose="020B0604020202020204" pitchFamily="34" charset="0"/>
              <a:buChar char="•"/>
            </a:pPr>
            <a:r>
              <a:rPr lang="el-GR" dirty="0"/>
              <a:t>έναν </a:t>
            </a:r>
            <a:r>
              <a:rPr lang="el-GR" b="1" dirty="0"/>
              <a:t>υπολογισμό</a:t>
            </a:r>
            <a:r>
              <a:rPr lang="el-GR" dirty="0"/>
              <a:t> της νέας φέρουσας ικανότητας,</a:t>
            </a:r>
          </a:p>
          <a:p>
            <a:pPr>
              <a:buFont typeface="Arial" panose="020B0604020202020204" pitchFamily="34" charset="0"/>
              <a:buChar char="•"/>
            </a:pPr>
            <a:r>
              <a:rPr lang="el-GR" dirty="0"/>
              <a:t>και μια </a:t>
            </a:r>
            <a:r>
              <a:rPr lang="el-GR" b="1" dirty="0"/>
              <a:t>ερμηνεία</a:t>
            </a:r>
            <a:r>
              <a:rPr lang="el-GR" dirty="0"/>
              <a:t> για το τι σημαίνει αυτό σχεδιαστικά.</a:t>
            </a:r>
          </a:p>
        </p:txBody>
      </p:sp>
    </p:spTree>
    <p:extLst>
      <p:ext uri="{BB962C8B-B14F-4D97-AF65-F5344CB8AC3E}">
        <p14:creationId xmlns:p14="http://schemas.microsoft.com/office/powerpoint/2010/main" val="1713991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38c0c685371_1_61"/>
          <p:cNvSpPr/>
          <p:nvPr/>
        </p:nvSpPr>
        <p:spPr>
          <a:xfrm>
            <a:off x="793790" y="706990"/>
            <a:ext cx="4536600" cy="567000"/>
          </a:xfrm>
          <a:prstGeom prst="rect">
            <a:avLst/>
          </a:prstGeom>
          <a:noFill/>
          <a:ln>
            <a:noFill/>
          </a:ln>
        </p:spPr>
        <p:txBody>
          <a:bodyPr spcFirstLastPara="1" wrap="square" lIns="0" tIns="0" rIns="0" bIns="0" anchor="t" anchorCtr="0">
            <a:noAutofit/>
          </a:bodyPr>
          <a:lstStyle/>
          <a:p>
            <a:pPr marL="0" marR="0" lvl="0" indent="0" algn="l" rtl="0">
              <a:lnSpc>
                <a:spcPct val="125352"/>
              </a:lnSpc>
              <a:spcBef>
                <a:spcPts val="0"/>
              </a:spcBef>
              <a:spcAft>
                <a:spcPts val="0"/>
              </a:spcAft>
              <a:buClr>
                <a:srgbClr val="000000"/>
              </a:buClr>
              <a:buSzPts val="3550"/>
              <a:buFont typeface="Inter"/>
              <a:buNone/>
            </a:pPr>
            <a:r>
              <a:rPr lang="en-US" sz="3550" b="1" i="0" u="none" strike="noStrike" cap="none">
                <a:solidFill>
                  <a:srgbClr val="000000"/>
                </a:solidFill>
                <a:latin typeface="Inter"/>
                <a:ea typeface="Inter"/>
                <a:cs typeface="Inter"/>
                <a:sym typeface="Inter"/>
              </a:rPr>
              <a:t>Διδακτικές Μέθοδοι</a:t>
            </a:r>
            <a:endParaRPr sz="3550" b="0" i="0" u="none" strike="noStrike" cap="none">
              <a:solidFill>
                <a:srgbClr val="000000"/>
              </a:solidFill>
              <a:latin typeface="Arial"/>
              <a:ea typeface="Arial"/>
              <a:cs typeface="Arial"/>
              <a:sym typeface="Arial"/>
            </a:endParaRPr>
          </a:p>
        </p:txBody>
      </p:sp>
      <p:pic>
        <p:nvPicPr>
          <p:cNvPr id="151" name="Google Shape;151;g38c0c685371_1_61" descr="preencoded.png"/>
          <p:cNvPicPr preferRelativeResize="0"/>
          <p:nvPr/>
        </p:nvPicPr>
        <p:blipFill rotWithShape="1">
          <a:blip r:embed="rId3">
            <a:alphaModFix/>
          </a:blip>
          <a:srcRect/>
          <a:stretch/>
        </p:blipFill>
        <p:spPr>
          <a:xfrm>
            <a:off x="793790" y="2092515"/>
            <a:ext cx="566976" cy="566976"/>
          </a:xfrm>
          <a:prstGeom prst="rect">
            <a:avLst/>
          </a:prstGeom>
          <a:noFill/>
          <a:ln>
            <a:noFill/>
          </a:ln>
        </p:spPr>
      </p:pic>
      <p:sp>
        <p:nvSpPr>
          <p:cNvPr id="152" name="Google Shape;152;g38c0c685371_1_61"/>
          <p:cNvSpPr/>
          <p:nvPr/>
        </p:nvSpPr>
        <p:spPr>
          <a:xfrm>
            <a:off x="793790" y="2942978"/>
            <a:ext cx="2835300" cy="3543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Διαλέξεις</a:t>
            </a:r>
            <a:endParaRPr sz="2200" b="0" i="0" u="none" strike="noStrike" cap="none">
              <a:solidFill>
                <a:srgbClr val="000000"/>
              </a:solidFill>
              <a:latin typeface="Arial"/>
              <a:ea typeface="Arial"/>
              <a:cs typeface="Arial"/>
              <a:sym typeface="Arial"/>
            </a:endParaRPr>
          </a:p>
        </p:txBody>
      </p:sp>
      <p:sp>
        <p:nvSpPr>
          <p:cNvPr id="153" name="Google Shape;153;g38c0c685371_1_61"/>
          <p:cNvSpPr/>
          <p:nvPr/>
        </p:nvSpPr>
        <p:spPr>
          <a:xfrm>
            <a:off x="793790" y="3433397"/>
            <a:ext cx="6379500" cy="725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Εισαγωγή θεωρητικών εννοιών, συστημικών μοντέλων και εργαλείων (π.χ. urban metabolism, One Health).</a:t>
            </a:r>
            <a:endParaRPr sz="1750" b="0" i="0" u="none" strike="noStrike" cap="none">
              <a:solidFill>
                <a:srgbClr val="000000"/>
              </a:solidFill>
              <a:latin typeface="Arial"/>
              <a:ea typeface="Arial"/>
              <a:cs typeface="Arial"/>
              <a:sym typeface="Arial"/>
            </a:endParaRPr>
          </a:p>
        </p:txBody>
      </p:sp>
      <p:pic>
        <p:nvPicPr>
          <p:cNvPr id="154" name="Google Shape;154;g38c0c685371_1_61" descr="preencoded.png"/>
          <p:cNvPicPr preferRelativeResize="0"/>
          <p:nvPr/>
        </p:nvPicPr>
        <p:blipFill rotWithShape="1">
          <a:blip r:embed="rId4">
            <a:alphaModFix/>
          </a:blip>
          <a:srcRect/>
          <a:stretch/>
        </p:blipFill>
        <p:spPr>
          <a:xfrm>
            <a:off x="7456884" y="2092515"/>
            <a:ext cx="566976" cy="566976"/>
          </a:xfrm>
          <a:prstGeom prst="rect">
            <a:avLst/>
          </a:prstGeom>
          <a:noFill/>
          <a:ln>
            <a:noFill/>
          </a:ln>
        </p:spPr>
      </p:pic>
      <p:sp>
        <p:nvSpPr>
          <p:cNvPr id="155" name="Google Shape;155;g38c0c685371_1_61"/>
          <p:cNvSpPr/>
          <p:nvPr/>
        </p:nvSpPr>
        <p:spPr>
          <a:xfrm>
            <a:off x="7456884" y="2942978"/>
            <a:ext cx="4427700" cy="3543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Ομαδικές εργασίες και projects</a:t>
            </a:r>
            <a:endParaRPr sz="2200" b="0" i="0" u="none" strike="noStrike" cap="none">
              <a:solidFill>
                <a:srgbClr val="000000"/>
              </a:solidFill>
              <a:latin typeface="Arial"/>
              <a:ea typeface="Arial"/>
              <a:cs typeface="Arial"/>
              <a:sym typeface="Arial"/>
            </a:endParaRPr>
          </a:p>
        </p:txBody>
      </p:sp>
      <p:sp>
        <p:nvSpPr>
          <p:cNvPr id="156" name="Google Shape;156;g38c0c685371_1_61"/>
          <p:cNvSpPr/>
          <p:nvPr/>
        </p:nvSpPr>
        <p:spPr>
          <a:xfrm>
            <a:off x="7456884" y="3433397"/>
            <a:ext cx="6379800" cy="725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Σχεδιασμός πρωτοτύπων οικοσυστημάτων ή υπηρεσιών που επιλύουν πραγματικά προβλήματα.</a:t>
            </a:r>
            <a:endParaRPr sz="1750" b="0" i="0" u="none" strike="noStrike" cap="none">
              <a:solidFill>
                <a:srgbClr val="000000"/>
              </a:solidFill>
              <a:latin typeface="Arial"/>
              <a:ea typeface="Arial"/>
              <a:cs typeface="Arial"/>
              <a:sym typeface="Arial"/>
            </a:endParaRPr>
          </a:p>
        </p:txBody>
      </p:sp>
      <p:pic>
        <p:nvPicPr>
          <p:cNvPr id="157" name="Google Shape;157;g38c0c685371_1_61" descr="preencoded.png"/>
          <p:cNvPicPr preferRelativeResize="0"/>
          <p:nvPr/>
        </p:nvPicPr>
        <p:blipFill rotWithShape="1">
          <a:blip r:embed="rId5">
            <a:alphaModFix/>
          </a:blip>
          <a:srcRect/>
          <a:stretch/>
        </p:blipFill>
        <p:spPr>
          <a:xfrm>
            <a:off x="793790" y="4612830"/>
            <a:ext cx="566976" cy="566976"/>
          </a:xfrm>
          <a:prstGeom prst="rect">
            <a:avLst/>
          </a:prstGeom>
          <a:noFill/>
          <a:ln>
            <a:noFill/>
          </a:ln>
        </p:spPr>
      </p:pic>
      <p:sp>
        <p:nvSpPr>
          <p:cNvPr id="158" name="Google Shape;158;g38c0c685371_1_61"/>
          <p:cNvSpPr/>
          <p:nvPr/>
        </p:nvSpPr>
        <p:spPr>
          <a:xfrm>
            <a:off x="793790" y="5463293"/>
            <a:ext cx="5028000" cy="3543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Μελέτες περίπτωσης (case studies)</a:t>
            </a:r>
            <a:endParaRPr sz="2200" b="0" i="0" u="none" strike="noStrike" cap="none">
              <a:solidFill>
                <a:srgbClr val="000000"/>
              </a:solidFill>
              <a:latin typeface="Arial"/>
              <a:ea typeface="Arial"/>
              <a:cs typeface="Arial"/>
              <a:sym typeface="Arial"/>
            </a:endParaRPr>
          </a:p>
        </p:txBody>
      </p:sp>
      <p:sp>
        <p:nvSpPr>
          <p:cNvPr id="159" name="Google Shape;159;g38c0c685371_1_61"/>
          <p:cNvSpPr/>
          <p:nvPr/>
        </p:nvSpPr>
        <p:spPr>
          <a:xfrm>
            <a:off x="793790" y="5953712"/>
            <a:ext cx="6379500" cy="725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Ανάλυση παραδειγμάτων προσαρμογής σε κλιματικές και οικολογικές κρίσεις.</a:t>
            </a:r>
            <a:endParaRPr sz="1750" b="0" i="0" u="none" strike="noStrike" cap="none">
              <a:solidFill>
                <a:srgbClr val="000000"/>
              </a:solidFill>
              <a:latin typeface="Arial"/>
              <a:ea typeface="Arial"/>
              <a:cs typeface="Arial"/>
              <a:sym typeface="Arial"/>
            </a:endParaRPr>
          </a:p>
        </p:txBody>
      </p:sp>
      <p:pic>
        <p:nvPicPr>
          <p:cNvPr id="160" name="Google Shape;160;g38c0c685371_1_61" descr="preencoded.png"/>
          <p:cNvPicPr preferRelativeResize="0"/>
          <p:nvPr/>
        </p:nvPicPr>
        <p:blipFill rotWithShape="1">
          <a:blip r:embed="rId6">
            <a:alphaModFix/>
          </a:blip>
          <a:srcRect/>
          <a:stretch/>
        </p:blipFill>
        <p:spPr>
          <a:xfrm>
            <a:off x="7456884" y="4612830"/>
            <a:ext cx="566976" cy="566976"/>
          </a:xfrm>
          <a:prstGeom prst="rect">
            <a:avLst/>
          </a:prstGeom>
          <a:noFill/>
          <a:ln>
            <a:noFill/>
          </a:ln>
        </p:spPr>
      </p:pic>
      <p:sp>
        <p:nvSpPr>
          <p:cNvPr id="161" name="Google Shape;161;g38c0c685371_1_61"/>
          <p:cNvSpPr/>
          <p:nvPr/>
        </p:nvSpPr>
        <p:spPr>
          <a:xfrm>
            <a:off x="7456884" y="5463293"/>
            <a:ext cx="4941600" cy="3543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Ανατροφοδότηση &amp; αναστοχασμός</a:t>
            </a:r>
            <a:endParaRPr sz="2200" b="0" i="0" u="none" strike="noStrike" cap="none">
              <a:solidFill>
                <a:srgbClr val="000000"/>
              </a:solidFill>
              <a:latin typeface="Arial"/>
              <a:ea typeface="Arial"/>
              <a:cs typeface="Arial"/>
              <a:sym typeface="Arial"/>
            </a:endParaRPr>
          </a:p>
        </p:txBody>
      </p:sp>
      <p:sp>
        <p:nvSpPr>
          <p:cNvPr id="162" name="Google Shape;162;g38c0c685371_1_61"/>
          <p:cNvSpPr/>
          <p:nvPr/>
        </p:nvSpPr>
        <p:spPr>
          <a:xfrm>
            <a:off x="7456884" y="5953712"/>
            <a:ext cx="6379800" cy="725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Συζητήσεις, παρουσιάσεις, αλληλοαξιολόγηση και συνεργατική μάθηση.</a:t>
            </a:r>
            <a:endParaRPr sz="1750"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Google Shape;372;g38a2def6c57_0_92"/>
          <p:cNvPicPr preferRelativeResize="0"/>
          <p:nvPr/>
        </p:nvPicPr>
        <p:blipFill rotWithShape="1">
          <a:blip r:embed="rId3">
            <a:alphaModFix/>
          </a:blip>
          <a:srcRect l="2478" t="5695" r="2903" b="10908"/>
          <a:stretch/>
        </p:blipFill>
        <p:spPr>
          <a:xfrm>
            <a:off x="7056025" y="3331725"/>
            <a:ext cx="6847825" cy="4490561"/>
          </a:xfrm>
          <a:prstGeom prst="rect">
            <a:avLst/>
          </a:prstGeom>
          <a:noFill/>
          <a:ln>
            <a:noFill/>
          </a:ln>
        </p:spPr>
      </p:pic>
      <p:sp>
        <p:nvSpPr>
          <p:cNvPr id="373" name="Google Shape;373;g38a2def6c57_0_92"/>
          <p:cNvSpPr/>
          <p:nvPr/>
        </p:nvSpPr>
        <p:spPr>
          <a:xfrm>
            <a:off x="726638" y="713899"/>
            <a:ext cx="11394000" cy="648900"/>
          </a:xfrm>
          <a:prstGeom prst="rect">
            <a:avLst/>
          </a:prstGeom>
          <a:noFill/>
          <a:ln>
            <a:noFill/>
          </a:ln>
        </p:spPr>
        <p:txBody>
          <a:bodyPr spcFirstLastPara="1" wrap="square" lIns="0" tIns="0" rIns="0" bIns="0" anchor="t" anchorCtr="0">
            <a:noAutofit/>
          </a:bodyPr>
          <a:lstStyle/>
          <a:p>
            <a:pPr marL="0" marR="0" lvl="0" indent="0" algn="l" rtl="0">
              <a:lnSpc>
                <a:spcPct val="125925"/>
              </a:lnSpc>
              <a:spcBef>
                <a:spcPts val="0"/>
              </a:spcBef>
              <a:spcAft>
                <a:spcPts val="0"/>
              </a:spcAft>
              <a:buClr>
                <a:srgbClr val="000000"/>
              </a:buClr>
              <a:buSzPts val="4050"/>
              <a:buFont typeface="Inter"/>
              <a:buNone/>
            </a:pPr>
            <a:r>
              <a:rPr lang="en-US" sz="4050" b="1" i="0" u="none" strike="noStrike" cap="none">
                <a:solidFill>
                  <a:srgbClr val="000000"/>
                </a:solidFill>
                <a:latin typeface="Inter"/>
                <a:ea typeface="Inter"/>
                <a:cs typeface="Inter"/>
                <a:sym typeface="Inter"/>
              </a:rPr>
              <a:t>Earth Overshoot Day – Όρια του Συστήματος</a:t>
            </a:r>
            <a:endParaRPr sz="4050" b="0" i="0" u="none" strike="noStrike" cap="none">
              <a:solidFill>
                <a:srgbClr val="000000"/>
              </a:solidFill>
              <a:latin typeface="Arial"/>
              <a:ea typeface="Arial"/>
              <a:cs typeface="Arial"/>
              <a:sym typeface="Arial"/>
            </a:endParaRPr>
          </a:p>
        </p:txBody>
      </p:sp>
      <p:sp>
        <p:nvSpPr>
          <p:cNvPr id="374" name="Google Shape;374;g38a2def6c57_0_92"/>
          <p:cNvSpPr/>
          <p:nvPr/>
        </p:nvSpPr>
        <p:spPr>
          <a:xfrm>
            <a:off x="726638" y="1777960"/>
            <a:ext cx="13177200" cy="664500"/>
          </a:xfrm>
          <a:prstGeom prst="rect">
            <a:avLst/>
          </a:prstGeom>
          <a:noFill/>
          <a:ln>
            <a:noFill/>
          </a:ln>
        </p:spPr>
        <p:txBody>
          <a:bodyPr spcFirstLastPara="1" wrap="square" lIns="0" tIns="0" rIns="0" bIns="0" anchor="t" anchorCtr="0">
            <a:noAutofit/>
          </a:bodyPr>
          <a:lstStyle/>
          <a:p>
            <a:pPr marL="0" marR="0" lvl="0" indent="0" algn="l" rtl="0">
              <a:lnSpc>
                <a:spcPct val="162500"/>
              </a:lnSpc>
              <a:spcBef>
                <a:spcPts val="0"/>
              </a:spcBef>
              <a:spcAft>
                <a:spcPts val="0"/>
              </a:spcAft>
              <a:buClr>
                <a:srgbClr val="272525"/>
              </a:buClr>
              <a:buSzPts val="1600"/>
              <a:buFont typeface="Inter"/>
              <a:buNone/>
            </a:pPr>
            <a:r>
              <a:rPr lang="en-US" sz="1600" b="0" i="0" u="none" strike="noStrike" cap="none">
                <a:solidFill>
                  <a:srgbClr val="272525"/>
                </a:solidFill>
                <a:latin typeface="Inter"/>
                <a:ea typeface="Inter"/>
                <a:cs typeface="Inter"/>
                <a:sym typeface="Inter"/>
              </a:rPr>
              <a:t>Το Earth Overshoot Day σηματοδοτεί την ημέρα που η ανθρωπότητα έχει καταναλώσει όλους τους οικολογικούς πόρους που μπορεί να ανανεώσει η Γη σε ένα δεδομένο έτος.</a:t>
            </a:r>
            <a:endParaRPr sz="1600" b="0" i="0" u="none" strike="noStrike" cap="none">
              <a:solidFill>
                <a:srgbClr val="000000"/>
              </a:solidFill>
              <a:latin typeface="Arial"/>
              <a:ea typeface="Arial"/>
              <a:cs typeface="Arial"/>
              <a:sym typeface="Arial"/>
            </a:endParaRPr>
          </a:p>
        </p:txBody>
      </p:sp>
      <p:sp>
        <p:nvSpPr>
          <p:cNvPr id="375" name="Google Shape;375;g38a2def6c57_0_92"/>
          <p:cNvSpPr/>
          <p:nvPr/>
        </p:nvSpPr>
        <p:spPr>
          <a:xfrm>
            <a:off x="726650" y="2667225"/>
            <a:ext cx="13177200" cy="664500"/>
          </a:xfrm>
          <a:prstGeom prst="rect">
            <a:avLst/>
          </a:prstGeom>
          <a:noFill/>
          <a:ln>
            <a:noFill/>
          </a:ln>
        </p:spPr>
        <p:txBody>
          <a:bodyPr spcFirstLastPara="1" wrap="square" lIns="0" tIns="0" rIns="0" bIns="0" anchor="t" anchorCtr="0">
            <a:noAutofit/>
          </a:bodyPr>
          <a:lstStyle/>
          <a:p>
            <a:pPr marL="0" marR="0" lvl="0" indent="0" algn="l" rtl="0">
              <a:lnSpc>
                <a:spcPct val="162500"/>
              </a:lnSpc>
              <a:spcBef>
                <a:spcPts val="0"/>
              </a:spcBef>
              <a:spcAft>
                <a:spcPts val="0"/>
              </a:spcAft>
              <a:buClr>
                <a:srgbClr val="272525"/>
              </a:buClr>
              <a:buSzPts val="1600"/>
              <a:buFont typeface="Inter"/>
              <a:buNone/>
            </a:pPr>
            <a:r>
              <a:rPr lang="en-US" sz="1500" b="0" i="0" u="none" strike="noStrike" cap="none">
                <a:solidFill>
                  <a:srgbClr val="272525"/>
                </a:solidFill>
                <a:latin typeface="Inter"/>
                <a:ea typeface="Inter"/>
                <a:cs typeface="Inter"/>
                <a:sym typeface="Inter"/>
              </a:rPr>
              <a:t>Το 2025, η «Μέρα Υπέρβασης» πέφτει στις </a:t>
            </a:r>
            <a:r>
              <a:rPr lang="en-US" sz="1500" b="1" i="0" u="none" strike="noStrike" cap="none">
                <a:solidFill>
                  <a:srgbClr val="272525"/>
                </a:solidFill>
                <a:latin typeface="Inter"/>
                <a:ea typeface="Inter"/>
                <a:cs typeface="Inter"/>
                <a:sym typeface="Inter"/>
              </a:rPr>
              <a:t>24 Ιουλίου</a:t>
            </a:r>
            <a:r>
              <a:rPr lang="en-US" sz="1500" b="0" i="0" u="none" strike="noStrike" cap="none">
                <a:solidFill>
                  <a:srgbClr val="272525"/>
                </a:solidFill>
                <a:latin typeface="Inter"/>
                <a:ea typeface="Inter"/>
                <a:cs typeface="Inter"/>
                <a:sym typeface="Inter"/>
              </a:rPr>
              <a:t> – δηλαδή μέσα σε περίπου 7 μήνες έχουμε καταναλώσει τους πόρους όλου του έτους.</a:t>
            </a:r>
            <a:endParaRPr sz="1500" b="0" i="0" u="none" strike="noStrike" cap="none">
              <a:solidFill>
                <a:srgbClr val="000000"/>
              </a:solidFill>
              <a:latin typeface="Arial"/>
              <a:ea typeface="Arial"/>
              <a:cs typeface="Arial"/>
              <a:sym typeface="Arial"/>
            </a:endParaRPr>
          </a:p>
        </p:txBody>
      </p:sp>
      <p:sp>
        <p:nvSpPr>
          <p:cNvPr id="376" name="Google Shape;376;g38a2def6c57_0_92"/>
          <p:cNvSpPr/>
          <p:nvPr/>
        </p:nvSpPr>
        <p:spPr>
          <a:xfrm>
            <a:off x="726650" y="3450141"/>
            <a:ext cx="6031800" cy="1981800"/>
          </a:xfrm>
          <a:prstGeom prst="roundRect">
            <a:avLst>
              <a:gd name="adj" fmla="val 6622"/>
            </a:avLst>
          </a:prstGeom>
          <a:solidFill>
            <a:srgbClr val="FFFFFF"/>
          </a:solidFill>
          <a:ln w="22850"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g38a2def6c57_0_92"/>
          <p:cNvSpPr/>
          <p:nvPr/>
        </p:nvSpPr>
        <p:spPr>
          <a:xfrm>
            <a:off x="1025604" y="3680522"/>
            <a:ext cx="2818200" cy="324300"/>
          </a:xfrm>
          <a:prstGeom prst="rect">
            <a:avLst/>
          </a:prstGeom>
          <a:noFill/>
          <a:ln>
            <a:noFill/>
          </a:ln>
        </p:spPr>
        <p:txBody>
          <a:bodyPr spcFirstLastPara="1" wrap="square" lIns="0" tIns="0" rIns="0" bIns="0" anchor="t" anchorCtr="0">
            <a:noAutofit/>
          </a:bodyPr>
          <a:lstStyle/>
          <a:p>
            <a:pPr marL="0" marR="0" lvl="0" indent="0" algn="l" rtl="0">
              <a:lnSpc>
                <a:spcPct val="127500"/>
              </a:lnSpc>
              <a:spcBef>
                <a:spcPts val="0"/>
              </a:spcBef>
              <a:spcAft>
                <a:spcPts val="0"/>
              </a:spcAft>
              <a:buClr>
                <a:srgbClr val="272525"/>
              </a:buClr>
              <a:buSzPts val="2000"/>
              <a:buFont typeface="Inter"/>
              <a:buNone/>
            </a:pPr>
            <a:r>
              <a:rPr lang="en-US" sz="2000" b="1" i="0" u="none" strike="noStrike" cap="none">
                <a:solidFill>
                  <a:srgbClr val="272525"/>
                </a:solidFill>
                <a:latin typeface="Inter"/>
                <a:ea typeface="Inter"/>
                <a:cs typeface="Inter"/>
                <a:sym typeface="Inter"/>
              </a:rPr>
              <a:t>Οικολογικό Έλλειμμα</a:t>
            </a:r>
            <a:endParaRPr sz="2000" b="0" i="0" u="none" strike="noStrike" cap="none">
              <a:solidFill>
                <a:srgbClr val="000000"/>
              </a:solidFill>
              <a:latin typeface="Arial"/>
              <a:ea typeface="Arial"/>
              <a:cs typeface="Arial"/>
              <a:sym typeface="Arial"/>
            </a:endParaRPr>
          </a:p>
        </p:txBody>
      </p:sp>
      <p:sp>
        <p:nvSpPr>
          <p:cNvPr id="378" name="Google Shape;378;g38a2def6c57_0_92"/>
          <p:cNvSpPr/>
          <p:nvPr/>
        </p:nvSpPr>
        <p:spPr>
          <a:xfrm>
            <a:off x="975805" y="4212491"/>
            <a:ext cx="5619900" cy="664500"/>
          </a:xfrm>
          <a:prstGeom prst="rect">
            <a:avLst/>
          </a:prstGeom>
          <a:noFill/>
          <a:ln>
            <a:noFill/>
          </a:ln>
        </p:spPr>
        <p:txBody>
          <a:bodyPr spcFirstLastPara="1" wrap="square" lIns="0" tIns="0" rIns="0" bIns="0" anchor="t" anchorCtr="0">
            <a:noAutofit/>
          </a:bodyPr>
          <a:lstStyle/>
          <a:p>
            <a:pPr marL="0" marR="0" lvl="0" indent="0" algn="l" rtl="0">
              <a:lnSpc>
                <a:spcPct val="162500"/>
              </a:lnSpc>
              <a:spcBef>
                <a:spcPts val="0"/>
              </a:spcBef>
              <a:spcAft>
                <a:spcPts val="0"/>
              </a:spcAft>
              <a:buClr>
                <a:srgbClr val="272525"/>
              </a:buClr>
              <a:buSzPts val="1600"/>
              <a:buFont typeface="Inter"/>
              <a:buNone/>
            </a:pPr>
            <a:r>
              <a:rPr lang="en-US" sz="1600" b="0" i="0" u="none" strike="noStrike" cap="none">
                <a:solidFill>
                  <a:srgbClr val="272525"/>
                </a:solidFill>
                <a:latin typeface="Inter"/>
                <a:ea typeface="Inter"/>
                <a:cs typeface="Inter"/>
                <a:sym typeface="Inter"/>
              </a:rPr>
              <a:t>Σήμερα ο μέσος άνθρωπος απαιτεί τους πόρους ~1.8 πλανητών Γη κάθε χρόνο – υπερβαίνουμε κατά ~80% τη φέρουσα ικανότητα της Γης.</a:t>
            </a:r>
            <a:endParaRPr sz="1600" b="0" i="0" u="none" strike="noStrike" cap="none">
              <a:solidFill>
                <a:srgbClr val="000000"/>
              </a:solidFill>
              <a:latin typeface="Arial"/>
              <a:ea typeface="Arial"/>
              <a:cs typeface="Arial"/>
              <a:sym typeface="Arial"/>
            </a:endParaRPr>
          </a:p>
        </p:txBody>
      </p:sp>
      <p:sp>
        <p:nvSpPr>
          <p:cNvPr id="379" name="Google Shape;379;g38a2def6c57_0_92"/>
          <p:cNvSpPr/>
          <p:nvPr/>
        </p:nvSpPr>
        <p:spPr>
          <a:xfrm>
            <a:off x="726650" y="5625091"/>
            <a:ext cx="6031800" cy="1981800"/>
          </a:xfrm>
          <a:prstGeom prst="roundRect">
            <a:avLst>
              <a:gd name="adj" fmla="val 6622"/>
            </a:avLst>
          </a:prstGeom>
          <a:solidFill>
            <a:srgbClr val="FFFFFF"/>
          </a:solidFill>
          <a:ln w="22850"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g38a2def6c57_0_92"/>
          <p:cNvSpPr/>
          <p:nvPr/>
        </p:nvSpPr>
        <p:spPr>
          <a:xfrm>
            <a:off x="1025604" y="5855494"/>
            <a:ext cx="2595300" cy="324300"/>
          </a:xfrm>
          <a:prstGeom prst="rect">
            <a:avLst/>
          </a:prstGeom>
          <a:noFill/>
          <a:ln>
            <a:noFill/>
          </a:ln>
        </p:spPr>
        <p:txBody>
          <a:bodyPr spcFirstLastPara="1" wrap="square" lIns="0" tIns="0" rIns="0" bIns="0" anchor="t" anchorCtr="0">
            <a:noAutofit/>
          </a:bodyPr>
          <a:lstStyle/>
          <a:p>
            <a:pPr marL="0" marR="0" lvl="0" indent="0" algn="l" rtl="0">
              <a:lnSpc>
                <a:spcPct val="127500"/>
              </a:lnSpc>
              <a:spcBef>
                <a:spcPts val="0"/>
              </a:spcBef>
              <a:spcAft>
                <a:spcPts val="0"/>
              </a:spcAft>
              <a:buClr>
                <a:srgbClr val="272525"/>
              </a:buClr>
              <a:buSzPts val="2000"/>
              <a:buFont typeface="Inter"/>
              <a:buNone/>
            </a:pPr>
            <a:r>
              <a:rPr lang="en-US" sz="2000" b="1" i="0" u="none" strike="noStrike" cap="none">
                <a:solidFill>
                  <a:srgbClr val="272525"/>
                </a:solidFill>
                <a:latin typeface="Inter"/>
                <a:ea typeface="Inter"/>
                <a:cs typeface="Inter"/>
                <a:sym typeface="Inter"/>
              </a:rPr>
              <a:t>Μήνυμα</a:t>
            </a:r>
            <a:endParaRPr sz="2000" b="0" i="0" u="none" strike="noStrike" cap="none">
              <a:solidFill>
                <a:srgbClr val="000000"/>
              </a:solidFill>
              <a:latin typeface="Arial"/>
              <a:ea typeface="Arial"/>
              <a:cs typeface="Arial"/>
              <a:sym typeface="Arial"/>
            </a:endParaRPr>
          </a:p>
        </p:txBody>
      </p:sp>
      <p:sp>
        <p:nvSpPr>
          <p:cNvPr id="381" name="Google Shape;381;g38a2def6c57_0_92"/>
          <p:cNvSpPr/>
          <p:nvPr/>
        </p:nvSpPr>
        <p:spPr>
          <a:xfrm>
            <a:off x="975805" y="6387475"/>
            <a:ext cx="5619900" cy="664500"/>
          </a:xfrm>
          <a:prstGeom prst="rect">
            <a:avLst/>
          </a:prstGeom>
          <a:noFill/>
          <a:ln>
            <a:noFill/>
          </a:ln>
        </p:spPr>
        <p:txBody>
          <a:bodyPr spcFirstLastPara="1" wrap="square" lIns="0" tIns="0" rIns="0" bIns="0" anchor="t" anchorCtr="0">
            <a:noAutofit/>
          </a:bodyPr>
          <a:lstStyle/>
          <a:p>
            <a:pPr marL="0" marR="0" lvl="0" indent="0" algn="l" rtl="0">
              <a:lnSpc>
                <a:spcPct val="162500"/>
              </a:lnSpc>
              <a:spcBef>
                <a:spcPts val="0"/>
              </a:spcBef>
              <a:spcAft>
                <a:spcPts val="0"/>
              </a:spcAft>
              <a:buClr>
                <a:srgbClr val="272525"/>
              </a:buClr>
              <a:buSzPts val="1600"/>
              <a:buFont typeface="Inter"/>
              <a:buNone/>
            </a:pPr>
            <a:r>
              <a:rPr lang="en-US" sz="1600" b="0" i="0" u="none" strike="noStrike" cap="none">
                <a:solidFill>
                  <a:srgbClr val="272525"/>
                </a:solidFill>
                <a:latin typeface="Inter"/>
                <a:ea typeface="Inter"/>
                <a:cs typeface="Inter"/>
                <a:sym typeface="Inter"/>
              </a:rPr>
              <a:t>Η συνεχής υπέρβαση προειδοποιεί ότι ένα σύστημα δεν μπορεί να λειτουργεί έτσι επ’ αόριστον – αργά ή γρήγορα οδηγείται σε κατάρρευση.</a:t>
            </a:r>
            <a:endParaRPr sz="1600" b="0" i="0" u="none" strike="noStrike" cap="non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11"/>
          <p:cNvSpPr/>
          <p:nvPr/>
        </p:nvSpPr>
        <p:spPr>
          <a:xfrm>
            <a:off x="752713" y="763072"/>
            <a:ext cx="7126486" cy="672108"/>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000000"/>
              </a:buClr>
              <a:buSzPts val="4200"/>
              <a:buFont typeface="Inter"/>
              <a:buNone/>
            </a:pPr>
            <a:r>
              <a:rPr lang="en-US" sz="4200" b="1" i="0" u="none" strike="noStrike" cap="none">
                <a:solidFill>
                  <a:srgbClr val="000000"/>
                </a:solidFill>
                <a:latin typeface="Inter"/>
                <a:ea typeface="Inter"/>
                <a:cs typeface="Inter"/>
                <a:sym typeface="Inter"/>
              </a:rPr>
              <a:t>Παράδειγμα Κατάρρευσης</a:t>
            </a:r>
            <a:endParaRPr sz="4200" b="0" i="0" u="none" strike="noStrike" cap="none">
              <a:solidFill>
                <a:srgbClr val="000000"/>
              </a:solidFill>
              <a:latin typeface="Arial"/>
              <a:ea typeface="Arial"/>
              <a:cs typeface="Arial"/>
              <a:sym typeface="Arial"/>
            </a:endParaRPr>
          </a:p>
        </p:txBody>
      </p:sp>
      <p:sp>
        <p:nvSpPr>
          <p:cNvPr id="388" name="Google Shape;388;p11"/>
          <p:cNvSpPr/>
          <p:nvPr/>
        </p:nvSpPr>
        <p:spPr>
          <a:xfrm>
            <a:off x="752734" y="1757725"/>
            <a:ext cx="12909900" cy="537600"/>
          </a:xfrm>
          <a:prstGeom prst="rect">
            <a:avLst/>
          </a:prstGeom>
          <a:noFill/>
          <a:ln>
            <a:noFill/>
          </a:ln>
        </p:spPr>
        <p:txBody>
          <a:bodyPr spcFirstLastPara="1" wrap="square" lIns="0" tIns="0" rIns="0" bIns="0" anchor="t" anchorCtr="0">
            <a:noAutofit/>
          </a:bodyPr>
          <a:lstStyle/>
          <a:p>
            <a:pPr marL="0" marR="0" lvl="0" indent="0" algn="l" rtl="0">
              <a:lnSpc>
                <a:spcPct val="125373"/>
              </a:lnSpc>
              <a:spcBef>
                <a:spcPts val="0"/>
              </a:spcBef>
              <a:spcAft>
                <a:spcPts val="0"/>
              </a:spcAft>
              <a:buClr>
                <a:srgbClr val="000000"/>
              </a:buClr>
              <a:buSzPts val="3350"/>
              <a:buFont typeface="Inter"/>
              <a:buNone/>
            </a:pPr>
            <a:r>
              <a:rPr lang="en-US" sz="3350" b="1" i="0" u="none" strike="noStrike" cap="none">
                <a:solidFill>
                  <a:srgbClr val="000000"/>
                </a:solidFill>
                <a:latin typeface="Inter"/>
                <a:ea typeface="Inter"/>
                <a:cs typeface="Inter"/>
                <a:sym typeface="Inter"/>
              </a:rPr>
              <a:t>Η Αλιεία του μπακαλιάρου στο Newfoundland (1992)</a:t>
            </a:r>
            <a:endParaRPr sz="3350" b="0" i="0" u="none" strike="noStrike" cap="none">
              <a:solidFill>
                <a:srgbClr val="000000"/>
              </a:solidFill>
              <a:latin typeface="Arial"/>
              <a:ea typeface="Arial"/>
              <a:cs typeface="Arial"/>
              <a:sym typeface="Arial"/>
            </a:endParaRPr>
          </a:p>
        </p:txBody>
      </p:sp>
      <p:sp>
        <p:nvSpPr>
          <p:cNvPr id="389" name="Google Shape;389;p11"/>
          <p:cNvSpPr/>
          <p:nvPr/>
        </p:nvSpPr>
        <p:spPr>
          <a:xfrm>
            <a:off x="752713" y="2617946"/>
            <a:ext cx="13124974" cy="343972"/>
          </a:xfrm>
          <a:prstGeom prst="rect">
            <a:avLst/>
          </a:prstGeom>
          <a:noFill/>
          <a:ln>
            <a:noFill/>
          </a:ln>
        </p:spPr>
        <p:txBody>
          <a:bodyPr spcFirstLastPara="1" wrap="square" lIns="0" tIns="0" rIns="0" bIns="0" anchor="t" anchorCtr="0">
            <a:noAutofit/>
          </a:bodyPr>
          <a:lstStyle/>
          <a:p>
            <a:pPr marL="0" marR="0" lvl="0" indent="0" algn="l" rtl="0">
              <a:lnSpc>
                <a:spcPct val="163636"/>
              </a:lnSpc>
              <a:spcBef>
                <a:spcPts val="0"/>
              </a:spcBef>
              <a:spcAft>
                <a:spcPts val="0"/>
              </a:spcAft>
              <a:buClr>
                <a:srgbClr val="272525"/>
              </a:buClr>
              <a:buSzPts val="1650"/>
              <a:buFont typeface="Inter"/>
              <a:buNone/>
            </a:pPr>
            <a:r>
              <a:rPr lang="en-US" sz="1650" b="0" i="0" u="none" strike="noStrike" cap="none">
                <a:solidFill>
                  <a:srgbClr val="272525"/>
                </a:solidFill>
                <a:latin typeface="Inter"/>
                <a:ea typeface="Inter"/>
                <a:cs typeface="Inter"/>
                <a:sym typeface="Inter"/>
              </a:rPr>
              <a:t>Στον Καναδά, το 1992, τα αποθέματα μπακαλιάρου εξαφανίστηκαν - παρά τη "βιώσιμη" διαχείριση.</a:t>
            </a:r>
            <a:endParaRPr sz="1650" b="0" i="0" u="none" strike="noStrike" cap="none">
              <a:solidFill>
                <a:srgbClr val="000000"/>
              </a:solidFill>
              <a:latin typeface="Arial"/>
              <a:ea typeface="Arial"/>
              <a:cs typeface="Arial"/>
              <a:sym typeface="Arial"/>
            </a:endParaRPr>
          </a:p>
        </p:txBody>
      </p:sp>
      <p:sp>
        <p:nvSpPr>
          <p:cNvPr id="390" name="Google Shape;390;p11"/>
          <p:cNvSpPr/>
          <p:nvPr/>
        </p:nvSpPr>
        <p:spPr>
          <a:xfrm>
            <a:off x="752713" y="3445788"/>
            <a:ext cx="13124974" cy="30480"/>
          </a:xfrm>
          <a:prstGeom prst="roundRect">
            <a:avLst>
              <a:gd name="adj" fmla="val 296368"/>
            </a:avLst>
          </a:prstGeom>
          <a:solidFill>
            <a:srgbClr val="C0C1D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 name="Google Shape;391;p11"/>
          <p:cNvSpPr/>
          <p:nvPr/>
        </p:nvSpPr>
        <p:spPr>
          <a:xfrm>
            <a:off x="2277189" y="3445788"/>
            <a:ext cx="30480" cy="645200"/>
          </a:xfrm>
          <a:prstGeom prst="roundRect">
            <a:avLst>
              <a:gd name="adj" fmla="val 296368"/>
            </a:avLst>
          </a:prstGeom>
          <a:solidFill>
            <a:srgbClr val="C0C1D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 name="Google Shape;392;p11"/>
          <p:cNvSpPr/>
          <p:nvPr/>
        </p:nvSpPr>
        <p:spPr>
          <a:xfrm>
            <a:off x="2050494" y="3203853"/>
            <a:ext cx="483870" cy="483870"/>
          </a:xfrm>
          <a:prstGeom prst="roundRect">
            <a:avLst>
              <a:gd name="adj" fmla="val 18669"/>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 name="Google Shape;393;p11"/>
          <p:cNvSpPr/>
          <p:nvPr/>
        </p:nvSpPr>
        <p:spPr>
          <a:xfrm>
            <a:off x="2131159" y="3244155"/>
            <a:ext cx="322540" cy="403265"/>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2500"/>
              <a:buFont typeface="Inter"/>
              <a:buNone/>
            </a:pPr>
            <a:r>
              <a:rPr lang="en-US" sz="2500" b="1" i="0" u="none" strike="noStrike" cap="none">
                <a:solidFill>
                  <a:srgbClr val="272525"/>
                </a:solidFill>
                <a:latin typeface="Inter"/>
                <a:ea typeface="Inter"/>
                <a:cs typeface="Inter"/>
                <a:sym typeface="Inter"/>
              </a:rPr>
              <a:t>1</a:t>
            </a:r>
            <a:endParaRPr sz="2500" b="0" i="0" u="none" strike="noStrike" cap="none">
              <a:solidFill>
                <a:srgbClr val="000000"/>
              </a:solidFill>
              <a:latin typeface="Arial"/>
              <a:ea typeface="Arial"/>
              <a:cs typeface="Arial"/>
              <a:sym typeface="Arial"/>
            </a:endParaRPr>
          </a:p>
        </p:txBody>
      </p:sp>
      <p:sp>
        <p:nvSpPr>
          <p:cNvPr id="394" name="Google Shape;394;p11"/>
          <p:cNvSpPr/>
          <p:nvPr/>
        </p:nvSpPr>
        <p:spPr>
          <a:xfrm>
            <a:off x="967740" y="4306014"/>
            <a:ext cx="2649498" cy="343972"/>
          </a:xfrm>
          <a:prstGeom prst="rect">
            <a:avLst/>
          </a:prstGeom>
          <a:noFill/>
          <a:ln>
            <a:noFill/>
          </a:ln>
        </p:spPr>
        <p:txBody>
          <a:bodyPr spcFirstLastPara="1" wrap="square" lIns="0" tIns="0" rIns="0" bIns="0" anchor="t" anchorCtr="0">
            <a:noAutofit/>
          </a:bodyPr>
          <a:lstStyle/>
          <a:p>
            <a:pPr marL="0" marR="0" lvl="0" indent="0" algn="ctr" rtl="0">
              <a:lnSpc>
                <a:spcPct val="163636"/>
              </a:lnSpc>
              <a:spcBef>
                <a:spcPts val="0"/>
              </a:spcBef>
              <a:spcAft>
                <a:spcPts val="0"/>
              </a:spcAft>
              <a:buClr>
                <a:srgbClr val="272525"/>
              </a:buClr>
              <a:buSzPts val="1650"/>
              <a:buFont typeface="Inter"/>
              <a:buNone/>
            </a:pPr>
            <a:r>
              <a:rPr lang="en-US" sz="1650" b="1" i="0" u="none" strike="noStrike" cap="none">
                <a:solidFill>
                  <a:srgbClr val="272525"/>
                </a:solidFill>
                <a:latin typeface="Inter"/>
                <a:ea typeface="Inter"/>
                <a:cs typeface="Inter"/>
                <a:sym typeface="Inter"/>
              </a:rPr>
              <a:t>Υπεραποδοτικότητα</a:t>
            </a:r>
            <a:endParaRPr sz="1650" b="0" i="0" u="none" strike="noStrike" cap="none">
              <a:solidFill>
                <a:srgbClr val="000000"/>
              </a:solidFill>
              <a:latin typeface="Arial"/>
              <a:ea typeface="Arial"/>
              <a:cs typeface="Arial"/>
              <a:sym typeface="Arial"/>
            </a:endParaRPr>
          </a:p>
        </p:txBody>
      </p:sp>
      <p:sp>
        <p:nvSpPr>
          <p:cNvPr id="395" name="Google Shape;395;p11"/>
          <p:cNvSpPr/>
          <p:nvPr/>
        </p:nvSpPr>
        <p:spPr>
          <a:xfrm>
            <a:off x="967740" y="4778931"/>
            <a:ext cx="2649498" cy="687943"/>
          </a:xfrm>
          <a:prstGeom prst="rect">
            <a:avLst/>
          </a:prstGeom>
          <a:noFill/>
          <a:ln>
            <a:noFill/>
          </a:ln>
        </p:spPr>
        <p:txBody>
          <a:bodyPr spcFirstLastPara="1" wrap="square" lIns="0" tIns="0" rIns="0" bIns="0" anchor="t" anchorCtr="0">
            <a:noAutofit/>
          </a:bodyPr>
          <a:lstStyle/>
          <a:p>
            <a:pPr marL="0" marR="0" lvl="0" indent="0" algn="ctr" rtl="0">
              <a:lnSpc>
                <a:spcPct val="163636"/>
              </a:lnSpc>
              <a:spcBef>
                <a:spcPts val="0"/>
              </a:spcBef>
              <a:spcAft>
                <a:spcPts val="0"/>
              </a:spcAft>
              <a:buClr>
                <a:srgbClr val="272525"/>
              </a:buClr>
              <a:buSzPts val="1650"/>
              <a:buFont typeface="Inter"/>
              <a:buNone/>
            </a:pPr>
            <a:r>
              <a:rPr lang="en-US" sz="1650" b="0" i="0" u="none" strike="noStrike" cap="none">
                <a:solidFill>
                  <a:srgbClr val="272525"/>
                </a:solidFill>
                <a:latin typeface="Inter"/>
                <a:ea typeface="Inter"/>
                <a:cs typeface="Inter"/>
                <a:sym typeface="Inter"/>
              </a:rPr>
              <a:t>Επιδίωξη μέγιστης απόδοσης</a:t>
            </a:r>
            <a:endParaRPr sz="1650" b="0" i="0" u="none" strike="noStrike" cap="none">
              <a:solidFill>
                <a:srgbClr val="000000"/>
              </a:solidFill>
              <a:latin typeface="Arial"/>
              <a:ea typeface="Arial"/>
              <a:cs typeface="Arial"/>
              <a:sym typeface="Arial"/>
            </a:endParaRPr>
          </a:p>
        </p:txBody>
      </p:sp>
      <p:sp>
        <p:nvSpPr>
          <p:cNvPr id="396" name="Google Shape;396;p11"/>
          <p:cNvSpPr/>
          <p:nvPr/>
        </p:nvSpPr>
        <p:spPr>
          <a:xfrm>
            <a:off x="5625703" y="3445788"/>
            <a:ext cx="30480" cy="645200"/>
          </a:xfrm>
          <a:prstGeom prst="roundRect">
            <a:avLst>
              <a:gd name="adj" fmla="val 296368"/>
            </a:avLst>
          </a:prstGeom>
          <a:solidFill>
            <a:srgbClr val="C0C1D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p11"/>
          <p:cNvSpPr/>
          <p:nvPr/>
        </p:nvSpPr>
        <p:spPr>
          <a:xfrm>
            <a:off x="5399008" y="3203853"/>
            <a:ext cx="483870" cy="483870"/>
          </a:xfrm>
          <a:prstGeom prst="roundRect">
            <a:avLst>
              <a:gd name="adj" fmla="val 18669"/>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11"/>
          <p:cNvSpPr/>
          <p:nvPr/>
        </p:nvSpPr>
        <p:spPr>
          <a:xfrm>
            <a:off x="5479673" y="3244155"/>
            <a:ext cx="322540" cy="403265"/>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2500"/>
              <a:buFont typeface="Inter"/>
              <a:buNone/>
            </a:pPr>
            <a:r>
              <a:rPr lang="en-US" sz="2500" b="1" i="0" u="none" strike="noStrike" cap="none">
                <a:solidFill>
                  <a:srgbClr val="272525"/>
                </a:solidFill>
                <a:latin typeface="Inter"/>
                <a:ea typeface="Inter"/>
                <a:cs typeface="Inter"/>
                <a:sym typeface="Inter"/>
              </a:rPr>
              <a:t>2</a:t>
            </a:r>
            <a:endParaRPr sz="2500" b="0" i="0" u="none" strike="noStrike" cap="none">
              <a:solidFill>
                <a:srgbClr val="000000"/>
              </a:solidFill>
              <a:latin typeface="Arial"/>
              <a:ea typeface="Arial"/>
              <a:cs typeface="Arial"/>
              <a:sym typeface="Arial"/>
            </a:endParaRPr>
          </a:p>
        </p:txBody>
      </p:sp>
      <p:sp>
        <p:nvSpPr>
          <p:cNvPr id="399" name="Google Shape;399;p11"/>
          <p:cNvSpPr/>
          <p:nvPr/>
        </p:nvSpPr>
        <p:spPr>
          <a:xfrm>
            <a:off x="4316135" y="4306014"/>
            <a:ext cx="2649617" cy="343972"/>
          </a:xfrm>
          <a:prstGeom prst="rect">
            <a:avLst/>
          </a:prstGeom>
          <a:noFill/>
          <a:ln>
            <a:noFill/>
          </a:ln>
        </p:spPr>
        <p:txBody>
          <a:bodyPr spcFirstLastPara="1" wrap="square" lIns="0" tIns="0" rIns="0" bIns="0" anchor="t" anchorCtr="0">
            <a:noAutofit/>
          </a:bodyPr>
          <a:lstStyle/>
          <a:p>
            <a:pPr marL="0" marR="0" lvl="0" indent="0" algn="ctr" rtl="0">
              <a:lnSpc>
                <a:spcPct val="163636"/>
              </a:lnSpc>
              <a:spcBef>
                <a:spcPts val="0"/>
              </a:spcBef>
              <a:spcAft>
                <a:spcPts val="0"/>
              </a:spcAft>
              <a:buClr>
                <a:srgbClr val="272525"/>
              </a:buClr>
              <a:buSzPts val="1650"/>
              <a:buFont typeface="Inter"/>
              <a:buNone/>
            </a:pPr>
            <a:r>
              <a:rPr lang="en-US" sz="1650" b="1" i="0" u="none" strike="noStrike" cap="none">
                <a:solidFill>
                  <a:srgbClr val="272525"/>
                </a:solidFill>
                <a:latin typeface="Inter"/>
                <a:ea typeface="Inter"/>
                <a:cs typeface="Inter"/>
                <a:sym typeface="Inter"/>
              </a:rPr>
              <a:t>Αγνόηση Feedbacks</a:t>
            </a:r>
            <a:endParaRPr sz="1650" b="0" i="0" u="none" strike="noStrike" cap="none">
              <a:solidFill>
                <a:srgbClr val="000000"/>
              </a:solidFill>
              <a:latin typeface="Arial"/>
              <a:ea typeface="Arial"/>
              <a:cs typeface="Arial"/>
              <a:sym typeface="Arial"/>
            </a:endParaRPr>
          </a:p>
        </p:txBody>
      </p:sp>
      <p:sp>
        <p:nvSpPr>
          <p:cNvPr id="400" name="Google Shape;400;p11"/>
          <p:cNvSpPr/>
          <p:nvPr/>
        </p:nvSpPr>
        <p:spPr>
          <a:xfrm>
            <a:off x="4316135" y="4778931"/>
            <a:ext cx="2649617" cy="687943"/>
          </a:xfrm>
          <a:prstGeom prst="rect">
            <a:avLst/>
          </a:prstGeom>
          <a:noFill/>
          <a:ln>
            <a:noFill/>
          </a:ln>
        </p:spPr>
        <p:txBody>
          <a:bodyPr spcFirstLastPara="1" wrap="square" lIns="0" tIns="0" rIns="0" bIns="0" anchor="t" anchorCtr="0">
            <a:noAutofit/>
          </a:bodyPr>
          <a:lstStyle/>
          <a:p>
            <a:pPr marL="0" marR="0" lvl="0" indent="0" algn="ctr" rtl="0">
              <a:lnSpc>
                <a:spcPct val="163636"/>
              </a:lnSpc>
              <a:spcBef>
                <a:spcPts val="0"/>
              </a:spcBef>
              <a:spcAft>
                <a:spcPts val="0"/>
              </a:spcAft>
              <a:buClr>
                <a:srgbClr val="272525"/>
              </a:buClr>
              <a:buSzPts val="1650"/>
              <a:buFont typeface="Inter"/>
              <a:buNone/>
            </a:pPr>
            <a:r>
              <a:rPr lang="en-US" sz="1650" b="0" i="0" u="none" strike="noStrike" cap="none">
                <a:solidFill>
                  <a:srgbClr val="272525"/>
                </a:solidFill>
                <a:latin typeface="Inter"/>
                <a:ea typeface="Inter"/>
                <a:cs typeface="Inter"/>
                <a:sym typeface="Inter"/>
              </a:rPr>
              <a:t>Δεν λήφθηκαν υπόψη τα οικολογικά σήματα</a:t>
            </a:r>
            <a:endParaRPr sz="1650" b="0" i="0" u="none" strike="noStrike" cap="none">
              <a:solidFill>
                <a:srgbClr val="000000"/>
              </a:solidFill>
              <a:latin typeface="Arial"/>
              <a:ea typeface="Arial"/>
              <a:cs typeface="Arial"/>
              <a:sym typeface="Arial"/>
            </a:endParaRPr>
          </a:p>
        </p:txBody>
      </p:sp>
      <p:sp>
        <p:nvSpPr>
          <p:cNvPr id="401" name="Google Shape;401;p11"/>
          <p:cNvSpPr/>
          <p:nvPr/>
        </p:nvSpPr>
        <p:spPr>
          <a:xfrm>
            <a:off x="8974098" y="3445788"/>
            <a:ext cx="30480" cy="645200"/>
          </a:xfrm>
          <a:prstGeom prst="roundRect">
            <a:avLst>
              <a:gd name="adj" fmla="val 296368"/>
            </a:avLst>
          </a:prstGeom>
          <a:solidFill>
            <a:srgbClr val="C0C1D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p11"/>
          <p:cNvSpPr/>
          <p:nvPr/>
        </p:nvSpPr>
        <p:spPr>
          <a:xfrm>
            <a:off x="8747403" y="3203853"/>
            <a:ext cx="483870" cy="483870"/>
          </a:xfrm>
          <a:prstGeom prst="roundRect">
            <a:avLst>
              <a:gd name="adj" fmla="val 18669"/>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11"/>
          <p:cNvSpPr/>
          <p:nvPr/>
        </p:nvSpPr>
        <p:spPr>
          <a:xfrm>
            <a:off x="8828068" y="3244155"/>
            <a:ext cx="322540" cy="403265"/>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2500"/>
              <a:buFont typeface="Inter"/>
              <a:buNone/>
            </a:pPr>
            <a:r>
              <a:rPr lang="en-US" sz="2500" b="1" i="0" u="none" strike="noStrike" cap="none">
                <a:solidFill>
                  <a:srgbClr val="272525"/>
                </a:solidFill>
                <a:latin typeface="Inter"/>
                <a:ea typeface="Inter"/>
                <a:cs typeface="Inter"/>
                <a:sym typeface="Inter"/>
              </a:rPr>
              <a:t>3</a:t>
            </a:r>
            <a:endParaRPr sz="2500" b="0" i="0" u="none" strike="noStrike" cap="none">
              <a:solidFill>
                <a:srgbClr val="000000"/>
              </a:solidFill>
              <a:latin typeface="Arial"/>
              <a:ea typeface="Arial"/>
              <a:cs typeface="Arial"/>
              <a:sym typeface="Arial"/>
            </a:endParaRPr>
          </a:p>
        </p:txBody>
      </p:sp>
      <p:sp>
        <p:nvSpPr>
          <p:cNvPr id="404" name="Google Shape;404;p11"/>
          <p:cNvSpPr/>
          <p:nvPr/>
        </p:nvSpPr>
        <p:spPr>
          <a:xfrm>
            <a:off x="7664648" y="4306014"/>
            <a:ext cx="2649498" cy="343972"/>
          </a:xfrm>
          <a:prstGeom prst="rect">
            <a:avLst/>
          </a:prstGeom>
          <a:noFill/>
          <a:ln>
            <a:noFill/>
          </a:ln>
        </p:spPr>
        <p:txBody>
          <a:bodyPr spcFirstLastPara="1" wrap="square" lIns="0" tIns="0" rIns="0" bIns="0" anchor="t" anchorCtr="0">
            <a:noAutofit/>
          </a:bodyPr>
          <a:lstStyle/>
          <a:p>
            <a:pPr marL="0" marR="0" lvl="0" indent="0" algn="ctr" rtl="0">
              <a:lnSpc>
                <a:spcPct val="163636"/>
              </a:lnSpc>
              <a:spcBef>
                <a:spcPts val="0"/>
              </a:spcBef>
              <a:spcAft>
                <a:spcPts val="0"/>
              </a:spcAft>
              <a:buClr>
                <a:srgbClr val="272525"/>
              </a:buClr>
              <a:buSzPts val="1650"/>
              <a:buFont typeface="Inter"/>
              <a:buNone/>
            </a:pPr>
            <a:r>
              <a:rPr lang="en-US" sz="1650" b="1" i="0" u="none" strike="noStrike" cap="none">
                <a:solidFill>
                  <a:srgbClr val="272525"/>
                </a:solidFill>
                <a:latin typeface="Inter"/>
                <a:ea typeface="Inter"/>
                <a:cs typeface="Inter"/>
                <a:sym typeface="Inter"/>
              </a:rPr>
              <a:t>Οικολογική Κατάρρευση</a:t>
            </a:r>
            <a:endParaRPr sz="1650" b="0" i="0" u="none" strike="noStrike" cap="none">
              <a:solidFill>
                <a:srgbClr val="000000"/>
              </a:solidFill>
              <a:latin typeface="Arial"/>
              <a:ea typeface="Arial"/>
              <a:cs typeface="Arial"/>
              <a:sym typeface="Arial"/>
            </a:endParaRPr>
          </a:p>
        </p:txBody>
      </p:sp>
      <p:sp>
        <p:nvSpPr>
          <p:cNvPr id="405" name="Google Shape;405;p11"/>
          <p:cNvSpPr/>
          <p:nvPr/>
        </p:nvSpPr>
        <p:spPr>
          <a:xfrm>
            <a:off x="7664648" y="4778931"/>
            <a:ext cx="2649498" cy="687943"/>
          </a:xfrm>
          <a:prstGeom prst="rect">
            <a:avLst/>
          </a:prstGeom>
          <a:noFill/>
          <a:ln>
            <a:noFill/>
          </a:ln>
        </p:spPr>
        <p:txBody>
          <a:bodyPr spcFirstLastPara="1" wrap="square" lIns="0" tIns="0" rIns="0" bIns="0" anchor="t" anchorCtr="0">
            <a:noAutofit/>
          </a:bodyPr>
          <a:lstStyle/>
          <a:p>
            <a:pPr marL="0" marR="0" lvl="0" indent="0" algn="ctr" rtl="0">
              <a:lnSpc>
                <a:spcPct val="163636"/>
              </a:lnSpc>
              <a:spcBef>
                <a:spcPts val="0"/>
              </a:spcBef>
              <a:spcAft>
                <a:spcPts val="0"/>
              </a:spcAft>
              <a:buClr>
                <a:srgbClr val="272525"/>
              </a:buClr>
              <a:buSzPts val="1650"/>
              <a:buFont typeface="Inter"/>
              <a:buNone/>
            </a:pPr>
            <a:r>
              <a:rPr lang="en-US" sz="1650" b="0" i="0" u="none" strike="noStrike" cap="none">
                <a:solidFill>
                  <a:srgbClr val="272525"/>
                </a:solidFill>
                <a:latin typeface="Inter"/>
                <a:ea typeface="Inter"/>
                <a:cs typeface="Inter"/>
                <a:sym typeface="Inter"/>
              </a:rPr>
              <a:t>Εξαφάνιση των αποθεμάτων ψαριών</a:t>
            </a:r>
            <a:endParaRPr sz="1650" b="0" i="0" u="none" strike="noStrike" cap="none">
              <a:solidFill>
                <a:srgbClr val="000000"/>
              </a:solidFill>
              <a:latin typeface="Arial"/>
              <a:ea typeface="Arial"/>
              <a:cs typeface="Arial"/>
              <a:sym typeface="Arial"/>
            </a:endParaRPr>
          </a:p>
        </p:txBody>
      </p:sp>
      <p:sp>
        <p:nvSpPr>
          <p:cNvPr id="406" name="Google Shape;406;p11"/>
          <p:cNvSpPr/>
          <p:nvPr/>
        </p:nvSpPr>
        <p:spPr>
          <a:xfrm>
            <a:off x="12322612" y="3445788"/>
            <a:ext cx="30480" cy="645200"/>
          </a:xfrm>
          <a:prstGeom prst="roundRect">
            <a:avLst>
              <a:gd name="adj" fmla="val 296368"/>
            </a:avLst>
          </a:prstGeom>
          <a:solidFill>
            <a:srgbClr val="C0C1D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11"/>
          <p:cNvSpPr/>
          <p:nvPr/>
        </p:nvSpPr>
        <p:spPr>
          <a:xfrm>
            <a:off x="12095917" y="3203853"/>
            <a:ext cx="483870" cy="483870"/>
          </a:xfrm>
          <a:prstGeom prst="roundRect">
            <a:avLst>
              <a:gd name="adj" fmla="val 18669"/>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11"/>
          <p:cNvSpPr/>
          <p:nvPr/>
        </p:nvSpPr>
        <p:spPr>
          <a:xfrm>
            <a:off x="12176581" y="3244155"/>
            <a:ext cx="322540" cy="403265"/>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2500"/>
              <a:buFont typeface="Inter"/>
              <a:buNone/>
            </a:pPr>
            <a:r>
              <a:rPr lang="en-US" sz="2500" b="1" i="0" u="none" strike="noStrike" cap="none">
                <a:solidFill>
                  <a:srgbClr val="272525"/>
                </a:solidFill>
                <a:latin typeface="Inter"/>
                <a:ea typeface="Inter"/>
                <a:cs typeface="Inter"/>
                <a:sym typeface="Inter"/>
              </a:rPr>
              <a:t>4</a:t>
            </a:r>
            <a:endParaRPr sz="2500" b="0" i="0" u="none" strike="noStrike" cap="none">
              <a:solidFill>
                <a:srgbClr val="000000"/>
              </a:solidFill>
              <a:latin typeface="Arial"/>
              <a:ea typeface="Arial"/>
              <a:cs typeface="Arial"/>
              <a:sym typeface="Arial"/>
            </a:endParaRPr>
          </a:p>
        </p:txBody>
      </p:sp>
      <p:sp>
        <p:nvSpPr>
          <p:cNvPr id="409" name="Google Shape;409;p11"/>
          <p:cNvSpPr/>
          <p:nvPr/>
        </p:nvSpPr>
        <p:spPr>
          <a:xfrm>
            <a:off x="11013043" y="4306014"/>
            <a:ext cx="2649617" cy="343972"/>
          </a:xfrm>
          <a:prstGeom prst="rect">
            <a:avLst/>
          </a:prstGeom>
          <a:noFill/>
          <a:ln>
            <a:noFill/>
          </a:ln>
        </p:spPr>
        <p:txBody>
          <a:bodyPr spcFirstLastPara="1" wrap="square" lIns="0" tIns="0" rIns="0" bIns="0" anchor="t" anchorCtr="0">
            <a:noAutofit/>
          </a:bodyPr>
          <a:lstStyle/>
          <a:p>
            <a:pPr marL="0" marR="0" lvl="0" indent="0" algn="ctr" rtl="0">
              <a:lnSpc>
                <a:spcPct val="163636"/>
              </a:lnSpc>
              <a:spcBef>
                <a:spcPts val="0"/>
              </a:spcBef>
              <a:spcAft>
                <a:spcPts val="0"/>
              </a:spcAft>
              <a:buClr>
                <a:srgbClr val="272525"/>
              </a:buClr>
              <a:buSzPts val="1650"/>
              <a:buFont typeface="Inter"/>
              <a:buNone/>
            </a:pPr>
            <a:r>
              <a:rPr lang="en-US" sz="1650" b="1" i="0" u="none" strike="noStrike" cap="none">
                <a:solidFill>
                  <a:srgbClr val="272525"/>
                </a:solidFill>
                <a:latin typeface="Inter"/>
                <a:ea typeface="Inter"/>
                <a:cs typeface="Inter"/>
                <a:sym typeface="Inter"/>
              </a:rPr>
              <a:t>Κοινωνική Κρίση</a:t>
            </a:r>
            <a:endParaRPr sz="1650" b="0" i="0" u="none" strike="noStrike" cap="none">
              <a:solidFill>
                <a:srgbClr val="000000"/>
              </a:solidFill>
              <a:latin typeface="Arial"/>
              <a:ea typeface="Arial"/>
              <a:cs typeface="Arial"/>
              <a:sym typeface="Arial"/>
            </a:endParaRPr>
          </a:p>
        </p:txBody>
      </p:sp>
      <p:sp>
        <p:nvSpPr>
          <p:cNvPr id="410" name="Google Shape;410;p11"/>
          <p:cNvSpPr/>
          <p:nvPr/>
        </p:nvSpPr>
        <p:spPr>
          <a:xfrm>
            <a:off x="11013043" y="4778931"/>
            <a:ext cx="2649617" cy="687943"/>
          </a:xfrm>
          <a:prstGeom prst="rect">
            <a:avLst/>
          </a:prstGeom>
          <a:noFill/>
          <a:ln>
            <a:noFill/>
          </a:ln>
        </p:spPr>
        <p:txBody>
          <a:bodyPr spcFirstLastPara="1" wrap="square" lIns="0" tIns="0" rIns="0" bIns="0" anchor="t" anchorCtr="0">
            <a:noAutofit/>
          </a:bodyPr>
          <a:lstStyle/>
          <a:p>
            <a:pPr marL="0" marR="0" lvl="0" indent="0" algn="ctr" rtl="0">
              <a:lnSpc>
                <a:spcPct val="163636"/>
              </a:lnSpc>
              <a:spcBef>
                <a:spcPts val="0"/>
              </a:spcBef>
              <a:spcAft>
                <a:spcPts val="0"/>
              </a:spcAft>
              <a:buClr>
                <a:srgbClr val="272525"/>
              </a:buClr>
              <a:buSzPts val="1650"/>
              <a:buFont typeface="Inter"/>
              <a:buNone/>
            </a:pPr>
            <a:r>
              <a:rPr lang="en-US" sz="1650" b="0" i="0" u="none" strike="noStrike" cap="none">
                <a:solidFill>
                  <a:srgbClr val="272525"/>
                </a:solidFill>
                <a:latin typeface="Inter"/>
                <a:ea typeface="Inter"/>
                <a:cs typeface="Inter"/>
                <a:sym typeface="Inter"/>
              </a:rPr>
              <a:t>30.000 άνθρωποι έχασαν τη δουλειά τους</a:t>
            </a:r>
            <a:endParaRPr sz="1650" b="0" i="0" u="none" strike="noStrike" cap="none">
              <a:solidFill>
                <a:srgbClr val="000000"/>
              </a:solidFill>
              <a:latin typeface="Arial"/>
              <a:ea typeface="Arial"/>
              <a:cs typeface="Arial"/>
              <a:sym typeface="Arial"/>
            </a:endParaRPr>
          </a:p>
        </p:txBody>
      </p:sp>
      <p:sp>
        <p:nvSpPr>
          <p:cNvPr id="411" name="Google Shape;411;p11"/>
          <p:cNvSpPr/>
          <p:nvPr/>
        </p:nvSpPr>
        <p:spPr>
          <a:xfrm>
            <a:off x="1075253" y="5950744"/>
            <a:ext cx="12802433" cy="343972"/>
          </a:xfrm>
          <a:prstGeom prst="rect">
            <a:avLst/>
          </a:prstGeom>
          <a:noFill/>
          <a:ln>
            <a:noFill/>
          </a:ln>
        </p:spPr>
        <p:txBody>
          <a:bodyPr spcFirstLastPara="1" wrap="square" lIns="0" tIns="0" rIns="0" bIns="0" anchor="t" anchorCtr="0">
            <a:noAutofit/>
          </a:bodyPr>
          <a:lstStyle/>
          <a:p>
            <a:pPr marL="0" marR="0" lvl="0" indent="0" algn="l" rtl="0">
              <a:lnSpc>
                <a:spcPct val="163636"/>
              </a:lnSpc>
              <a:spcBef>
                <a:spcPts val="0"/>
              </a:spcBef>
              <a:spcAft>
                <a:spcPts val="0"/>
              </a:spcAft>
              <a:buClr>
                <a:srgbClr val="272525"/>
              </a:buClr>
              <a:buSzPts val="1650"/>
              <a:buFont typeface="Inter"/>
              <a:buNone/>
            </a:pPr>
            <a:r>
              <a:rPr lang="en-US" sz="1650" b="1" i="0" u="none" strike="noStrike" cap="none">
                <a:solidFill>
                  <a:srgbClr val="272525"/>
                </a:solidFill>
                <a:latin typeface="Inter"/>
                <a:ea typeface="Inter"/>
                <a:cs typeface="Inter"/>
                <a:sym typeface="Inter"/>
              </a:rPr>
              <a:t>Αποδοτικότητα ≠ Ανθεκτικότητα</a:t>
            </a:r>
            <a:endParaRPr sz="1650" b="0" i="0" u="none" strike="noStrike" cap="none">
              <a:solidFill>
                <a:srgbClr val="000000"/>
              </a:solidFill>
              <a:latin typeface="Arial"/>
              <a:ea typeface="Arial"/>
              <a:cs typeface="Arial"/>
              <a:sym typeface="Arial"/>
            </a:endParaRPr>
          </a:p>
        </p:txBody>
      </p:sp>
      <p:sp>
        <p:nvSpPr>
          <p:cNvPr id="412" name="Google Shape;412;p11"/>
          <p:cNvSpPr/>
          <p:nvPr/>
        </p:nvSpPr>
        <p:spPr>
          <a:xfrm>
            <a:off x="752713" y="5708809"/>
            <a:ext cx="30480" cy="827842"/>
          </a:xfrm>
          <a:prstGeom prst="rect">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11"/>
          <p:cNvSpPr/>
          <p:nvPr/>
        </p:nvSpPr>
        <p:spPr>
          <a:xfrm>
            <a:off x="752713" y="6778585"/>
            <a:ext cx="13124974" cy="687943"/>
          </a:xfrm>
          <a:prstGeom prst="rect">
            <a:avLst/>
          </a:prstGeom>
          <a:noFill/>
          <a:ln>
            <a:noFill/>
          </a:ln>
        </p:spPr>
        <p:txBody>
          <a:bodyPr spcFirstLastPara="1" wrap="square" lIns="0" tIns="0" rIns="0" bIns="0" anchor="t" anchorCtr="0">
            <a:noAutofit/>
          </a:bodyPr>
          <a:lstStyle/>
          <a:p>
            <a:pPr marL="0" marR="0" lvl="0" indent="0" algn="l" rtl="0">
              <a:lnSpc>
                <a:spcPct val="163636"/>
              </a:lnSpc>
              <a:spcBef>
                <a:spcPts val="0"/>
              </a:spcBef>
              <a:spcAft>
                <a:spcPts val="0"/>
              </a:spcAft>
              <a:buClr>
                <a:srgbClr val="272525"/>
              </a:buClr>
              <a:buSzPts val="1650"/>
              <a:buFont typeface="Inter"/>
              <a:buNone/>
            </a:pPr>
            <a:r>
              <a:rPr lang="en-US" sz="1650" b="0" i="0" u="none" strike="noStrike" cap="none">
                <a:solidFill>
                  <a:srgbClr val="272525"/>
                </a:solidFill>
                <a:latin typeface="Inter"/>
                <a:ea typeface="Inter"/>
                <a:cs typeface="Inter"/>
                <a:sym typeface="Inter"/>
              </a:rPr>
              <a:t>Η επιδίωξη της βέλτιστης απόδοσης κατέστρεψε την ίδια τη βάση παραγωγής. Ένα "τέλεια σχεδιασμένο" σύστημα απέτυχε επειδή </a:t>
            </a:r>
            <a:r>
              <a:rPr lang="en-US" sz="1650" b="0" i="0" u="none" strike="noStrike" cap="none">
                <a:solidFill>
                  <a:srgbClr val="4950BC"/>
                </a:solidFill>
                <a:latin typeface="Inter"/>
                <a:ea typeface="Inter"/>
                <a:cs typeface="Inter"/>
                <a:sym typeface="Inter"/>
              </a:rPr>
              <a:t>δεν έλαβε υπόψη του τα οικολογικά feedbacks</a:t>
            </a:r>
            <a:r>
              <a:rPr lang="en-US" sz="1650" b="0" i="0" u="none" strike="noStrike" cap="none">
                <a:solidFill>
                  <a:srgbClr val="272525"/>
                </a:solidFill>
                <a:latin typeface="Inter"/>
                <a:ea typeface="Inter"/>
                <a:cs typeface="Inter"/>
                <a:sym typeface="Inter"/>
              </a:rPr>
              <a:t>.</a:t>
            </a:r>
            <a:endParaRPr sz="1650" b="0" i="0" u="none" strike="noStrike" cap="non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g389c9f8762c_0_34"/>
          <p:cNvSpPr/>
          <p:nvPr/>
        </p:nvSpPr>
        <p:spPr>
          <a:xfrm>
            <a:off x="735330" y="622061"/>
            <a:ext cx="9967014" cy="656700"/>
          </a:xfrm>
          <a:prstGeom prst="rect">
            <a:avLst/>
          </a:prstGeom>
          <a:noFill/>
          <a:ln>
            <a:noFill/>
          </a:ln>
        </p:spPr>
        <p:txBody>
          <a:bodyPr spcFirstLastPara="1" wrap="square" lIns="0" tIns="0" rIns="0" bIns="0" anchor="t" anchorCtr="0">
            <a:noAutofit/>
          </a:bodyPr>
          <a:lstStyle/>
          <a:p>
            <a:pPr marL="0" marR="0" lvl="0" indent="0" algn="l" rtl="0">
              <a:lnSpc>
                <a:spcPct val="125609"/>
              </a:lnSpc>
              <a:spcBef>
                <a:spcPts val="0"/>
              </a:spcBef>
              <a:spcAft>
                <a:spcPts val="0"/>
              </a:spcAft>
              <a:buClr>
                <a:srgbClr val="000000"/>
              </a:buClr>
              <a:buSzPts val="4100"/>
              <a:buFont typeface="Inter"/>
              <a:buNone/>
            </a:pPr>
            <a:r>
              <a:rPr lang="en-US" sz="4100" b="1" i="0" u="none" strike="noStrike" cap="none" dirty="0">
                <a:solidFill>
                  <a:srgbClr val="000000"/>
                </a:solidFill>
                <a:latin typeface="Inter"/>
                <a:ea typeface="Inter"/>
                <a:cs typeface="Inter"/>
                <a:sym typeface="Inter"/>
              </a:rPr>
              <a:t>Η "</a:t>
            </a:r>
            <a:r>
              <a:rPr lang="en-US" sz="4100" b="1" i="0" u="none" strike="noStrike" cap="none" dirty="0" err="1">
                <a:solidFill>
                  <a:srgbClr val="000000"/>
                </a:solidFill>
                <a:latin typeface="Inter"/>
                <a:ea typeface="Inter"/>
                <a:cs typeface="Inter"/>
                <a:sym typeface="Inter"/>
              </a:rPr>
              <a:t>Τρ</a:t>
            </a:r>
            <a:r>
              <a:rPr lang="en-US" sz="4100" b="1" i="0" u="none" strike="noStrike" cap="none" dirty="0">
                <a:solidFill>
                  <a:srgbClr val="000000"/>
                </a:solidFill>
                <a:latin typeface="Inter"/>
                <a:ea typeface="Inter"/>
                <a:cs typeface="Inter"/>
                <a:sym typeface="Inter"/>
              </a:rPr>
              <a:t>αγωδία των Κοινών"</a:t>
            </a:r>
            <a:endParaRPr sz="4100" b="0" i="0" u="none" strike="noStrike" cap="none" dirty="0">
              <a:solidFill>
                <a:srgbClr val="000000"/>
              </a:solidFill>
              <a:latin typeface="Arial"/>
              <a:ea typeface="Arial"/>
              <a:cs typeface="Arial"/>
              <a:sym typeface="Arial"/>
            </a:endParaRPr>
          </a:p>
        </p:txBody>
      </p:sp>
      <p:sp>
        <p:nvSpPr>
          <p:cNvPr id="420" name="Google Shape;420;g389c9f8762c_0_34"/>
          <p:cNvSpPr/>
          <p:nvPr/>
        </p:nvSpPr>
        <p:spPr>
          <a:xfrm>
            <a:off x="735330" y="1593730"/>
            <a:ext cx="3239100" cy="328200"/>
          </a:xfrm>
          <a:prstGeom prst="rect">
            <a:avLst/>
          </a:prstGeom>
          <a:noFill/>
          <a:ln>
            <a:noFill/>
          </a:ln>
        </p:spPr>
        <p:txBody>
          <a:bodyPr spcFirstLastPara="1" wrap="square" lIns="0" tIns="0" rIns="0" bIns="0" anchor="t" anchorCtr="0">
            <a:noAutofit/>
          </a:bodyPr>
          <a:lstStyle/>
          <a:p>
            <a:pPr marL="0" marR="0" lvl="0" indent="0" algn="l" rtl="0">
              <a:lnSpc>
                <a:spcPct val="124390"/>
              </a:lnSpc>
              <a:spcBef>
                <a:spcPts val="0"/>
              </a:spcBef>
              <a:spcAft>
                <a:spcPts val="0"/>
              </a:spcAft>
              <a:buClr>
                <a:srgbClr val="000000"/>
              </a:buClr>
              <a:buSzPts val="2050"/>
              <a:buFont typeface="Inter"/>
              <a:buNone/>
            </a:pPr>
            <a:r>
              <a:rPr lang="en-US" sz="2050" b="1" i="0" u="none" strike="noStrike" cap="none">
                <a:solidFill>
                  <a:srgbClr val="000000"/>
                </a:solidFill>
                <a:latin typeface="Inter"/>
                <a:ea typeface="Inter"/>
                <a:cs typeface="Inter"/>
                <a:sym typeface="Inter"/>
              </a:rPr>
              <a:t>Tragedy of the Commons</a:t>
            </a:r>
            <a:endParaRPr sz="2050" b="0" i="0" u="none" strike="noStrike" cap="none">
              <a:solidFill>
                <a:srgbClr val="000000"/>
              </a:solidFill>
              <a:latin typeface="Arial"/>
              <a:ea typeface="Arial"/>
              <a:cs typeface="Arial"/>
              <a:sym typeface="Arial"/>
            </a:endParaRPr>
          </a:p>
        </p:txBody>
      </p:sp>
      <p:sp>
        <p:nvSpPr>
          <p:cNvPr id="421" name="Google Shape;421;g389c9f8762c_0_34"/>
          <p:cNvSpPr/>
          <p:nvPr/>
        </p:nvSpPr>
        <p:spPr>
          <a:xfrm>
            <a:off x="735330" y="2237025"/>
            <a:ext cx="13159800" cy="672600"/>
          </a:xfrm>
          <a:prstGeom prst="rect">
            <a:avLst/>
          </a:prstGeom>
          <a:noFill/>
          <a:ln>
            <a:noFill/>
          </a:ln>
        </p:spPr>
        <p:txBody>
          <a:bodyPr spcFirstLastPara="1" wrap="square" lIns="0" tIns="0" rIns="0" bIns="0" anchor="t" anchorCtr="0">
            <a:noAutofit/>
          </a:bodyPr>
          <a:lstStyle/>
          <a:p>
            <a:pPr marL="0" marR="0" lvl="0" indent="0" algn="l" rtl="0">
              <a:lnSpc>
                <a:spcPct val="157575"/>
              </a:lnSpc>
              <a:spcBef>
                <a:spcPts val="0"/>
              </a:spcBef>
              <a:spcAft>
                <a:spcPts val="0"/>
              </a:spcAft>
              <a:buClr>
                <a:srgbClr val="272525"/>
              </a:buClr>
              <a:buSzPts val="1650"/>
              <a:buFont typeface="Inter"/>
              <a:buNone/>
            </a:pPr>
            <a:r>
              <a:rPr lang="en-US" sz="1650" b="0" i="0" u="none" strike="noStrike" cap="none">
                <a:solidFill>
                  <a:srgbClr val="272525"/>
                </a:solidFill>
                <a:latin typeface="Inter"/>
                <a:ea typeface="Inter"/>
                <a:cs typeface="Inter"/>
                <a:sym typeface="Inter"/>
              </a:rPr>
              <a:t>Η θεωρία περιγράφει μια κατάσταση όπου άτομα, ενεργώντας ανεξάρτητα και ορθολογικά σύμφωνα με το προσωπικό τους συμφέρον, εξαντλούν έναν κοινό πόρο, ακόμα κι αν γνωρίζουν ότι αυτό δεν είναι προς το μακροπρόθεσμο συμφέρον κανενός.</a:t>
            </a:r>
            <a:endParaRPr sz="1650" b="0" i="0" u="none" strike="noStrike" cap="none">
              <a:solidFill>
                <a:srgbClr val="000000"/>
              </a:solidFill>
              <a:latin typeface="Arial"/>
              <a:ea typeface="Arial"/>
              <a:cs typeface="Arial"/>
              <a:sym typeface="Arial"/>
            </a:endParaRPr>
          </a:p>
        </p:txBody>
      </p:sp>
      <p:pic>
        <p:nvPicPr>
          <p:cNvPr id="422" name="Google Shape;422;g389c9f8762c_0_34" descr="preencoded.png"/>
          <p:cNvPicPr preferRelativeResize="0"/>
          <p:nvPr/>
        </p:nvPicPr>
        <p:blipFill rotWithShape="1">
          <a:blip r:embed="rId3">
            <a:alphaModFix/>
          </a:blip>
          <a:srcRect/>
          <a:stretch/>
        </p:blipFill>
        <p:spPr>
          <a:xfrm>
            <a:off x="2753558" y="3145829"/>
            <a:ext cx="210026" cy="262533"/>
          </a:xfrm>
          <a:prstGeom prst="rect">
            <a:avLst/>
          </a:prstGeom>
          <a:noFill/>
          <a:ln>
            <a:noFill/>
          </a:ln>
        </p:spPr>
      </p:pic>
      <p:sp>
        <p:nvSpPr>
          <p:cNvPr id="423" name="Google Shape;423;g389c9f8762c_0_34"/>
          <p:cNvSpPr/>
          <p:nvPr/>
        </p:nvSpPr>
        <p:spPr>
          <a:xfrm>
            <a:off x="735330" y="3479919"/>
            <a:ext cx="4246500" cy="22800"/>
          </a:xfrm>
          <a:prstGeom prst="rect">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 name="Google Shape;424;g389c9f8762c_0_34"/>
          <p:cNvSpPr/>
          <p:nvPr/>
        </p:nvSpPr>
        <p:spPr>
          <a:xfrm>
            <a:off x="735330" y="3630652"/>
            <a:ext cx="4246500" cy="269100"/>
          </a:xfrm>
          <a:prstGeom prst="rect">
            <a:avLst/>
          </a:prstGeom>
          <a:noFill/>
          <a:ln>
            <a:noFill/>
          </a:ln>
        </p:spPr>
        <p:txBody>
          <a:bodyPr spcFirstLastPara="1" wrap="square" lIns="0" tIns="0" rIns="0" bIns="0" anchor="t" anchorCtr="0">
            <a:noAutofit/>
          </a:bodyPr>
          <a:lstStyle/>
          <a:p>
            <a:pPr marL="0" marR="0" lvl="0" indent="0" algn="ctr" rtl="0">
              <a:lnSpc>
                <a:spcPct val="161538"/>
              </a:lnSpc>
              <a:spcBef>
                <a:spcPts val="0"/>
              </a:spcBef>
              <a:spcAft>
                <a:spcPts val="0"/>
              </a:spcAft>
              <a:buClr>
                <a:srgbClr val="272525"/>
              </a:buClr>
              <a:buSzPts val="1300"/>
              <a:buFont typeface="Inter"/>
              <a:buNone/>
            </a:pPr>
            <a:r>
              <a:rPr lang="en-US" sz="1600" b="1" i="0" u="none" strike="noStrike" cap="none">
                <a:solidFill>
                  <a:srgbClr val="272525"/>
                </a:solidFill>
                <a:latin typeface="Inter"/>
                <a:ea typeface="Inter"/>
                <a:cs typeface="Inter"/>
                <a:sym typeface="Inter"/>
              </a:rPr>
              <a:t>Δίλημμα Κοινόχρηστων Πόρων</a:t>
            </a:r>
            <a:endParaRPr sz="1600" b="1" i="0" u="none" strike="noStrike" cap="none">
              <a:solidFill>
                <a:srgbClr val="000000"/>
              </a:solidFill>
              <a:latin typeface="Arial"/>
              <a:ea typeface="Arial"/>
              <a:cs typeface="Arial"/>
              <a:sym typeface="Arial"/>
            </a:endParaRPr>
          </a:p>
        </p:txBody>
      </p:sp>
      <p:sp>
        <p:nvSpPr>
          <p:cNvPr id="425" name="Google Shape;425;g389c9f8762c_0_34"/>
          <p:cNvSpPr/>
          <p:nvPr/>
        </p:nvSpPr>
        <p:spPr>
          <a:xfrm>
            <a:off x="735330" y="4025582"/>
            <a:ext cx="4246500" cy="807000"/>
          </a:xfrm>
          <a:prstGeom prst="rect">
            <a:avLst/>
          </a:prstGeom>
          <a:noFill/>
          <a:ln>
            <a:noFill/>
          </a:ln>
        </p:spPr>
        <p:txBody>
          <a:bodyPr spcFirstLastPara="1" wrap="square" lIns="0" tIns="0" rIns="0" bIns="0" anchor="t" anchorCtr="0">
            <a:noAutofit/>
          </a:bodyPr>
          <a:lstStyle/>
          <a:p>
            <a:pPr marL="0" marR="0" lvl="0" indent="0" algn="ctr" rtl="0">
              <a:lnSpc>
                <a:spcPct val="161538"/>
              </a:lnSpc>
              <a:spcBef>
                <a:spcPts val="0"/>
              </a:spcBef>
              <a:spcAft>
                <a:spcPts val="0"/>
              </a:spcAft>
              <a:buClr>
                <a:srgbClr val="272525"/>
              </a:buClr>
              <a:buSzPts val="1300"/>
              <a:buFont typeface="Inter"/>
              <a:buNone/>
            </a:pPr>
            <a:r>
              <a:rPr lang="en-US" sz="1300" b="0" i="0" u="none" strike="noStrike" cap="none">
                <a:solidFill>
                  <a:srgbClr val="272525"/>
                </a:solidFill>
                <a:latin typeface="Inter"/>
                <a:ea typeface="Inter"/>
                <a:cs typeface="Inter"/>
                <a:sym typeface="Inter"/>
              </a:rPr>
              <a:t>Όταν ένας πόρος ανήκει σε όλους, κανείς δεν έχει αποκλειστική ευθύνη, οδηγώντας σε κίνητρο </a:t>
            </a:r>
            <a:r>
              <a:rPr lang="en-US" sz="1300" b="1" i="0" u="none" strike="noStrike" cap="none">
                <a:solidFill>
                  <a:srgbClr val="272525"/>
                </a:solidFill>
                <a:latin typeface="Inter"/>
                <a:ea typeface="Inter"/>
                <a:cs typeface="Inter"/>
                <a:sym typeface="Inter"/>
              </a:rPr>
              <a:t>υπερεκμετάλλευσης</a:t>
            </a:r>
            <a:r>
              <a:rPr lang="en-US" sz="1300" b="0" i="0" u="none" strike="noStrike" cap="none">
                <a:solidFill>
                  <a:srgbClr val="272525"/>
                </a:solidFill>
                <a:latin typeface="Inter"/>
                <a:ea typeface="Inter"/>
                <a:cs typeface="Inter"/>
                <a:sym typeface="Inter"/>
              </a:rPr>
              <a:t>.</a:t>
            </a:r>
            <a:endParaRPr sz="1300" b="0" i="0" u="none" strike="noStrike" cap="none">
              <a:solidFill>
                <a:srgbClr val="000000"/>
              </a:solidFill>
              <a:latin typeface="Arial"/>
              <a:ea typeface="Arial"/>
              <a:cs typeface="Arial"/>
              <a:sym typeface="Arial"/>
            </a:endParaRPr>
          </a:p>
        </p:txBody>
      </p:sp>
      <p:pic>
        <p:nvPicPr>
          <p:cNvPr id="426" name="Google Shape;426;g389c9f8762c_0_34" descr="preencoded.png"/>
          <p:cNvPicPr preferRelativeResize="0"/>
          <p:nvPr/>
        </p:nvPicPr>
        <p:blipFill rotWithShape="1">
          <a:blip r:embed="rId4">
            <a:alphaModFix/>
          </a:blip>
          <a:srcRect/>
          <a:stretch/>
        </p:blipFill>
        <p:spPr>
          <a:xfrm>
            <a:off x="7210068" y="3145829"/>
            <a:ext cx="210026" cy="262533"/>
          </a:xfrm>
          <a:prstGeom prst="rect">
            <a:avLst/>
          </a:prstGeom>
          <a:noFill/>
          <a:ln>
            <a:noFill/>
          </a:ln>
        </p:spPr>
      </p:pic>
      <p:sp>
        <p:nvSpPr>
          <p:cNvPr id="427" name="Google Shape;427;g389c9f8762c_0_34"/>
          <p:cNvSpPr/>
          <p:nvPr/>
        </p:nvSpPr>
        <p:spPr>
          <a:xfrm>
            <a:off x="5191839" y="3479919"/>
            <a:ext cx="4246500" cy="22800"/>
          </a:xfrm>
          <a:prstGeom prst="rect">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 name="Google Shape;428;g389c9f8762c_0_34"/>
          <p:cNvSpPr/>
          <p:nvPr/>
        </p:nvSpPr>
        <p:spPr>
          <a:xfrm>
            <a:off x="5191839" y="3630652"/>
            <a:ext cx="4246500" cy="269100"/>
          </a:xfrm>
          <a:prstGeom prst="rect">
            <a:avLst/>
          </a:prstGeom>
          <a:noFill/>
          <a:ln>
            <a:noFill/>
          </a:ln>
        </p:spPr>
        <p:txBody>
          <a:bodyPr spcFirstLastPara="1" wrap="square" lIns="0" tIns="0" rIns="0" bIns="0" anchor="t" anchorCtr="0">
            <a:noAutofit/>
          </a:bodyPr>
          <a:lstStyle/>
          <a:p>
            <a:pPr marL="0" marR="0" lvl="0" indent="0" algn="ctr" rtl="0">
              <a:lnSpc>
                <a:spcPct val="161538"/>
              </a:lnSpc>
              <a:spcBef>
                <a:spcPts val="0"/>
              </a:spcBef>
              <a:spcAft>
                <a:spcPts val="0"/>
              </a:spcAft>
              <a:buClr>
                <a:srgbClr val="272525"/>
              </a:buClr>
              <a:buSzPts val="1300"/>
              <a:buFont typeface="Inter"/>
              <a:buNone/>
            </a:pPr>
            <a:r>
              <a:rPr lang="en-US" sz="1600" b="1" i="0" u="none" strike="noStrike" cap="none">
                <a:solidFill>
                  <a:srgbClr val="272525"/>
                </a:solidFill>
                <a:latin typeface="Inter"/>
                <a:ea typeface="Inter"/>
                <a:cs typeface="Inter"/>
                <a:sym typeface="Inter"/>
              </a:rPr>
              <a:t>Ατομικό Όφελος vs. Συλλογικό Κόστος</a:t>
            </a:r>
            <a:endParaRPr sz="1600" b="1" i="0" u="none" strike="noStrike" cap="none">
              <a:solidFill>
                <a:srgbClr val="000000"/>
              </a:solidFill>
              <a:latin typeface="Arial"/>
              <a:ea typeface="Arial"/>
              <a:cs typeface="Arial"/>
              <a:sym typeface="Arial"/>
            </a:endParaRPr>
          </a:p>
        </p:txBody>
      </p:sp>
      <p:sp>
        <p:nvSpPr>
          <p:cNvPr id="429" name="Google Shape;429;g389c9f8762c_0_34"/>
          <p:cNvSpPr/>
          <p:nvPr/>
        </p:nvSpPr>
        <p:spPr>
          <a:xfrm>
            <a:off x="5191839" y="4025582"/>
            <a:ext cx="4246500" cy="807000"/>
          </a:xfrm>
          <a:prstGeom prst="rect">
            <a:avLst/>
          </a:prstGeom>
          <a:noFill/>
          <a:ln>
            <a:noFill/>
          </a:ln>
        </p:spPr>
        <p:txBody>
          <a:bodyPr spcFirstLastPara="1" wrap="square" lIns="0" tIns="0" rIns="0" bIns="0" anchor="t" anchorCtr="0">
            <a:noAutofit/>
          </a:bodyPr>
          <a:lstStyle/>
          <a:p>
            <a:pPr marL="0" marR="0" lvl="0" indent="0" algn="ctr" rtl="0">
              <a:lnSpc>
                <a:spcPct val="161538"/>
              </a:lnSpc>
              <a:spcBef>
                <a:spcPts val="0"/>
              </a:spcBef>
              <a:spcAft>
                <a:spcPts val="0"/>
              </a:spcAft>
              <a:buClr>
                <a:srgbClr val="272525"/>
              </a:buClr>
              <a:buSzPts val="1300"/>
              <a:buFont typeface="Inter"/>
              <a:buNone/>
            </a:pPr>
            <a:r>
              <a:rPr lang="en-US" sz="1300" b="0" i="0" u="none" strike="noStrike" cap="none">
                <a:solidFill>
                  <a:srgbClr val="272525"/>
                </a:solidFill>
                <a:latin typeface="Inter"/>
                <a:ea typeface="Inter"/>
                <a:cs typeface="Inter"/>
                <a:sym typeface="Inter"/>
              </a:rPr>
              <a:t>Κάθε χρήστης κερδίζει βραχυπρόθεσμα, αλλά μακροπρόθεσμα όλοι ζημιώνονται καθώς ο πόρος </a:t>
            </a:r>
            <a:r>
              <a:rPr lang="en-US" sz="1300" b="1" i="0" u="none" strike="noStrike" cap="none">
                <a:solidFill>
                  <a:srgbClr val="272525"/>
                </a:solidFill>
                <a:latin typeface="Inter"/>
                <a:ea typeface="Inter"/>
                <a:cs typeface="Inter"/>
                <a:sym typeface="Inter"/>
              </a:rPr>
              <a:t>εξαντλείται</a:t>
            </a:r>
            <a:r>
              <a:rPr lang="en-US" sz="1300" b="0" i="0" u="none" strike="noStrike" cap="none">
                <a:solidFill>
                  <a:srgbClr val="272525"/>
                </a:solidFill>
                <a:latin typeface="Inter"/>
                <a:ea typeface="Inter"/>
                <a:cs typeface="Inter"/>
                <a:sym typeface="Inter"/>
              </a:rPr>
              <a:t>.</a:t>
            </a:r>
            <a:endParaRPr sz="1300" b="0" i="0" u="none" strike="noStrike" cap="none">
              <a:solidFill>
                <a:srgbClr val="000000"/>
              </a:solidFill>
              <a:latin typeface="Arial"/>
              <a:ea typeface="Arial"/>
              <a:cs typeface="Arial"/>
              <a:sym typeface="Arial"/>
            </a:endParaRPr>
          </a:p>
        </p:txBody>
      </p:sp>
      <p:pic>
        <p:nvPicPr>
          <p:cNvPr id="430" name="Google Shape;430;g389c9f8762c_0_34" descr="preencoded.png"/>
          <p:cNvPicPr preferRelativeResize="0"/>
          <p:nvPr/>
        </p:nvPicPr>
        <p:blipFill rotWithShape="1">
          <a:blip r:embed="rId5">
            <a:alphaModFix/>
          </a:blip>
          <a:srcRect/>
          <a:stretch/>
        </p:blipFill>
        <p:spPr>
          <a:xfrm>
            <a:off x="11666696" y="3145829"/>
            <a:ext cx="210026" cy="262533"/>
          </a:xfrm>
          <a:prstGeom prst="rect">
            <a:avLst/>
          </a:prstGeom>
          <a:noFill/>
          <a:ln>
            <a:noFill/>
          </a:ln>
        </p:spPr>
      </p:pic>
      <p:sp>
        <p:nvSpPr>
          <p:cNvPr id="431" name="Google Shape;431;g389c9f8762c_0_34"/>
          <p:cNvSpPr/>
          <p:nvPr/>
        </p:nvSpPr>
        <p:spPr>
          <a:xfrm>
            <a:off x="9648468" y="3479919"/>
            <a:ext cx="4246500" cy="22800"/>
          </a:xfrm>
          <a:prstGeom prst="rect">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 name="Google Shape;432;g389c9f8762c_0_34"/>
          <p:cNvSpPr/>
          <p:nvPr/>
        </p:nvSpPr>
        <p:spPr>
          <a:xfrm>
            <a:off x="9648468" y="3630652"/>
            <a:ext cx="4246500" cy="269100"/>
          </a:xfrm>
          <a:prstGeom prst="rect">
            <a:avLst/>
          </a:prstGeom>
          <a:noFill/>
          <a:ln>
            <a:noFill/>
          </a:ln>
        </p:spPr>
        <p:txBody>
          <a:bodyPr spcFirstLastPara="1" wrap="square" lIns="0" tIns="0" rIns="0" bIns="0" anchor="t" anchorCtr="0">
            <a:noAutofit/>
          </a:bodyPr>
          <a:lstStyle/>
          <a:p>
            <a:pPr marL="0" marR="0" lvl="0" indent="0" algn="ctr" rtl="0">
              <a:lnSpc>
                <a:spcPct val="161538"/>
              </a:lnSpc>
              <a:spcBef>
                <a:spcPts val="0"/>
              </a:spcBef>
              <a:spcAft>
                <a:spcPts val="0"/>
              </a:spcAft>
              <a:buClr>
                <a:srgbClr val="272525"/>
              </a:buClr>
              <a:buSzPts val="1300"/>
              <a:buFont typeface="Inter"/>
              <a:buNone/>
            </a:pPr>
            <a:r>
              <a:rPr lang="en-US" sz="1600" b="1" i="0" u="none" strike="noStrike" cap="none">
                <a:solidFill>
                  <a:srgbClr val="272525"/>
                </a:solidFill>
                <a:latin typeface="Inter"/>
                <a:ea typeface="Inter"/>
                <a:cs typeface="Inter"/>
                <a:sym typeface="Inter"/>
              </a:rPr>
              <a:t>Παραδείγματα</a:t>
            </a:r>
            <a:endParaRPr sz="1600" b="1" i="0" u="none" strike="noStrike" cap="none">
              <a:solidFill>
                <a:srgbClr val="000000"/>
              </a:solidFill>
              <a:latin typeface="Arial"/>
              <a:ea typeface="Arial"/>
              <a:cs typeface="Arial"/>
              <a:sym typeface="Arial"/>
            </a:endParaRPr>
          </a:p>
        </p:txBody>
      </p:sp>
      <p:sp>
        <p:nvSpPr>
          <p:cNvPr id="433" name="Google Shape;433;g389c9f8762c_0_34"/>
          <p:cNvSpPr/>
          <p:nvPr/>
        </p:nvSpPr>
        <p:spPr>
          <a:xfrm>
            <a:off x="9648468" y="4025582"/>
            <a:ext cx="4246500" cy="807000"/>
          </a:xfrm>
          <a:prstGeom prst="rect">
            <a:avLst/>
          </a:prstGeom>
          <a:noFill/>
          <a:ln>
            <a:noFill/>
          </a:ln>
        </p:spPr>
        <p:txBody>
          <a:bodyPr spcFirstLastPara="1" wrap="square" lIns="0" tIns="0" rIns="0" bIns="0" anchor="t" anchorCtr="0">
            <a:noAutofit/>
          </a:bodyPr>
          <a:lstStyle/>
          <a:p>
            <a:pPr marL="0" marR="0" lvl="0" indent="0" algn="ctr" rtl="0">
              <a:lnSpc>
                <a:spcPct val="161538"/>
              </a:lnSpc>
              <a:spcBef>
                <a:spcPts val="0"/>
              </a:spcBef>
              <a:spcAft>
                <a:spcPts val="0"/>
              </a:spcAft>
              <a:buClr>
                <a:srgbClr val="272525"/>
              </a:buClr>
              <a:buSzPts val="1300"/>
              <a:buFont typeface="Inter"/>
              <a:buNone/>
            </a:pPr>
            <a:r>
              <a:rPr lang="en-US" sz="1300" b="0" i="0" u="none" strike="noStrike" cap="none">
                <a:solidFill>
                  <a:srgbClr val="272525"/>
                </a:solidFill>
                <a:latin typeface="Inter"/>
                <a:ea typeface="Inter"/>
                <a:cs typeface="Inter"/>
                <a:sym typeface="Inter"/>
              </a:rPr>
              <a:t>Υπεραλίευση (όπως στον Newfoundland), υπερβόσκηση, ρύπανση της ατμόσφαιρας ή των υδάτων (ως "ελεύθεροι αποδέκτες αποβλήτων").</a:t>
            </a:r>
            <a:endParaRPr sz="1300" b="0" i="0" u="none" strike="noStrike" cap="none">
              <a:solidFill>
                <a:srgbClr val="000000"/>
              </a:solidFill>
              <a:latin typeface="Arial"/>
              <a:ea typeface="Arial"/>
              <a:cs typeface="Arial"/>
              <a:sym typeface="Arial"/>
            </a:endParaRPr>
          </a:p>
        </p:txBody>
      </p:sp>
      <p:pic>
        <p:nvPicPr>
          <p:cNvPr id="434" name="Google Shape;434;g389c9f8762c_0_34" descr="preencoded.png"/>
          <p:cNvPicPr preferRelativeResize="0"/>
          <p:nvPr/>
        </p:nvPicPr>
        <p:blipFill rotWithShape="1">
          <a:blip r:embed="rId6">
            <a:alphaModFix/>
          </a:blip>
          <a:srcRect/>
          <a:stretch/>
        </p:blipFill>
        <p:spPr>
          <a:xfrm>
            <a:off x="7210068" y="5200014"/>
            <a:ext cx="210026" cy="262533"/>
          </a:xfrm>
          <a:prstGeom prst="rect">
            <a:avLst/>
          </a:prstGeom>
          <a:noFill/>
          <a:ln>
            <a:noFill/>
          </a:ln>
        </p:spPr>
      </p:pic>
      <p:sp>
        <p:nvSpPr>
          <p:cNvPr id="435" name="Google Shape;435;g389c9f8762c_0_34"/>
          <p:cNvSpPr/>
          <p:nvPr/>
        </p:nvSpPr>
        <p:spPr>
          <a:xfrm>
            <a:off x="735330" y="5534104"/>
            <a:ext cx="13159500" cy="22800"/>
          </a:xfrm>
          <a:prstGeom prst="rect">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g389c9f8762c_0_34"/>
          <p:cNvSpPr/>
          <p:nvPr/>
        </p:nvSpPr>
        <p:spPr>
          <a:xfrm>
            <a:off x="735330" y="5684837"/>
            <a:ext cx="13159500" cy="269100"/>
          </a:xfrm>
          <a:prstGeom prst="rect">
            <a:avLst/>
          </a:prstGeom>
          <a:noFill/>
          <a:ln>
            <a:noFill/>
          </a:ln>
        </p:spPr>
        <p:txBody>
          <a:bodyPr spcFirstLastPara="1" wrap="square" lIns="0" tIns="0" rIns="0" bIns="0" anchor="t" anchorCtr="0">
            <a:noAutofit/>
          </a:bodyPr>
          <a:lstStyle/>
          <a:p>
            <a:pPr marL="0" marR="0" lvl="0" indent="0" algn="ctr" rtl="0">
              <a:lnSpc>
                <a:spcPct val="161538"/>
              </a:lnSpc>
              <a:spcBef>
                <a:spcPts val="0"/>
              </a:spcBef>
              <a:spcAft>
                <a:spcPts val="0"/>
              </a:spcAft>
              <a:buClr>
                <a:srgbClr val="272525"/>
              </a:buClr>
              <a:buSzPts val="1300"/>
              <a:buFont typeface="Inter"/>
              <a:buNone/>
            </a:pPr>
            <a:r>
              <a:rPr lang="en-US" sz="1700" b="1" i="0" u="none" strike="noStrike" cap="none">
                <a:solidFill>
                  <a:srgbClr val="272525"/>
                </a:solidFill>
                <a:latin typeface="Inter"/>
                <a:ea typeface="Inter"/>
                <a:cs typeface="Inter"/>
                <a:sym typeface="Inter"/>
              </a:rPr>
              <a:t>Σχεδιαστική Αντιμετώπιση</a:t>
            </a:r>
            <a:endParaRPr sz="1700" b="1" i="0" u="none" strike="noStrike" cap="none">
              <a:solidFill>
                <a:srgbClr val="000000"/>
              </a:solidFill>
              <a:latin typeface="Arial"/>
              <a:ea typeface="Arial"/>
              <a:cs typeface="Arial"/>
              <a:sym typeface="Arial"/>
            </a:endParaRPr>
          </a:p>
        </p:txBody>
      </p:sp>
      <p:sp>
        <p:nvSpPr>
          <p:cNvPr id="437" name="Google Shape;437;g389c9f8762c_0_34"/>
          <p:cNvSpPr/>
          <p:nvPr/>
        </p:nvSpPr>
        <p:spPr>
          <a:xfrm>
            <a:off x="735330" y="6079767"/>
            <a:ext cx="13159500" cy="269100"/>
          </a:xfrm>
          <a:prstGeom prst="rect">
            <a:avLst/>
          </a:prstGeom>
          <a:noFill/>
          <a:ln>
            <a:noFill/>
          </a:ln>
        </p:spPr>
        <p:txBody>
          <a:bodyPr spcFirstLastPara="1" wrap="square" lIns="0" tIns="0" rIns="0" bIns="0" anchor="t" anchorCtr="0">
            <a:noAutofit/>
          </a:bodyPr>
          <a:lstStyle/>
          <a:p>
            <a:pPr marL="0" marR="0" lvl="0" indent="0" algn="ctr" rtl="0">
              <a:lnSpc>
                <a:spcPct val="161538"/>
              </a:lnSpc>
              <a:spcBef>
                <a:spcPts val="0"/>
              </a:spcBef>
              <a:spcAft>
                <a:spcPts val="0"/>
              </a:spcAft>
              <a:buClr>
                <a:srgbClr val="272525"/>
              </a:buClr>
              <a:buSzPts val="1300"/>
              <a:buFont typeface="Inter"/>
              <a:buNone/>
            </a:pPr>
            <a:r>
              <a:rPr lang="en-US" sz="1600" b="0" i="0" u="none" strike="noStrike" cap="none">
                <a:solidFill>
                  <a:srgbClr val="272525"/>
                </a:solidFill>
                <a:latin typeface="Inter"/>
                <a:ea typeface="Inter"/>
                <a:cs typeface="Inter"/>
                <a:sym typeface="Inter"/>
              </a:rPr>
              <a:t>Συνεργατική διαχείριση, </a:t>
            </a:r>
            <a:r>
              <a:rPr lang="en-US" sz="1600" b="1" i="0" u="none" strike="noStrike" cap="none">
                <a:solidFill>
                  <a:srgbClr val="272525"/>
                </a:solidFill>
                <a:latin typeface="Inter"/>
                <a:ea typeface="Inter"/>
                <a:cs typeface="Inter"/>
                <a:sym typeface="Inter"/>
              </a:rPr>
              <a:t>κανόνες &amp; όρια</a:t>
            </a:r>
            <a:r>
              <a:rPr lang="en-US" sz="1600" b="0" i="0" u="none" strike="noStrike" cap="none">
                <a:solidFill>
                  <a:srgbClr val="272525"/>
                </a:solidFill>
                <a:latin typeface="Inter"/>
                <a:ea typeface="Inter"/>
                <a:cs typeface="Inter"/>
                <a:sym typeface="Inter"/>
              </a:rPr>
              <a:t> χρήσης και ενδυνάμωση της συνείδησης του κοινού καλού.</a:t>
            </a:r>
            <a:endParaRPr sz="1600" b="0" i="0" u="none" strike="noStrike" cap="none">
              <a:solidFill>
                <a:srgbClr val="000000"/>
              </a:solidFill>
              <a:latin typeface="Arial"/>
              <a:ea typeface="Arial"/>
              <a:cs typeface="Arial"/>
              <a:sym typeface="Arial"/>
            </a:endParaRPr>
          </a:p>
        </p:txBody>
      </p:sp>
      <p:sp>
        <p:nvSpPr>
          <p:cNvPr id="438" name="Google Shape;438;g389c9f8762c_0_34"/>
          <p:cNvSpPr/>
          <p:nvPr/>
        </p:nvSpPr>
        <p:spPr>
          <a:xfrm>
            <a:off x="735330" y="7144873"/>
            <a:ext cx="13159800" cy="336300"/>
          </a:xfrm>
          <a:prstGeom prst="rect">
            <a:avLst/>
          </a:prstGeom>
          <a:noFill/>
          <a:ln>
            <a:noFill/>
          </a:ln>
        </p:spPr>
        <p:txBody>
          <a:bodyPr spcFirstLastPara="1" wrap="square" lIns="0" tIns="0" rIns="0" bIns="0" anchor="t" anchorCtr="0">
            <a:noAutofit/>
          </a:bodyPr>
          <a:lstStyle/>
          <a:p>
            <a:pPr marL="0" marR="0" lvl="0" indent="0" algn="l" rtl="0">
              <a:lnSpc>
                <a:spcPct val="157575"/>
              </a:lnSpc>
              <a:spcBef>
                <a:spcPts val="0"/>
              </a:spcBef>
              <a:spcAft>
                <a:spcPts val="0"/>
              </a:spcAft>
              <a:buClr>
                <a:srgbClr val="272525"/>
              </a:buClr>
              <a:buSzPts val="1650"/>
              <a:buFont typeface="Inter"/>
              <a:buNone/>
            </a:pPr>
            <a:r>
              <a:rPr lang="en-US" sz="1650" b="0" i="0" u="none" strike="noStrike" cap="none">
                <a:solidFill>
                  <a:srgbClr val="272525"/>
                </a:solidFill>
                <a:latin typeface="Inter"/>
                <a:ea typeface="Inter"/>
                <a:cs typeface="Inter"/>
                <a:sym typeface="Inter"/>
              </a:rPr>
              <a:t>Η </a:t>
            </a:r>
            <a:r>
              <a:rPr lang="en-US" sz="1650" b="0" i="0" u="none" strike="noStrike" cap="none">
                <a:solidFill>
                  <a:srgbClr val="4950BC"/>
                </a:solidFill>
                <a:latin typeface="Inter"/>
                <a:ea typeface="Inter"/>
                <a:cs typeface="Inter"/>
                <a:sym typeface="Inter"/>
              </a:rPr>
              <a:t>συνεργασία</a:t>
            </a:r>
            <a:r>
              <a:rPr lang="en-US" sz="1650" b="0" i="0" u="none" strike="noStrike" cap="none">
                <a:solidFill>
                  <a:srgbClr val="272525"/>
                </a:solidFill>
                <a:latin typeface="Inter"/>
                <a:ea typeface="Inter"/>
                <a:cs typeface="Inter"/>
                <a:sym typeface="Inter"/>
              </a:rPr>
              <a:t> και η </a:t>
            </a:r>
            <a:r>
              <a:rPr lang="en-US" sz="1650" b="0" i="0" u="none" strike="noStrike" cap="none">
                <a:solidFill>
                  <a:srgbClr val="4950BC"/>
                </a:solidFill>
                <a:latin typeface="Inter"/>
                <a:ea typeface="Inter"/>
                <a:cs typeface="Inter"/>
                <a:sym typeface="Inter"/>
              </a:rPr>
              <a:t>ενσυναίσθηση</a:t>
            </a:r>
            <a:r>
              <a:rPr lang="en-US" sz="1650" b="0" i="0" u="none" strike="noStrike" cap="none">
                <a:solidFill>
                  <a:srgbClr val="272525"/>
                </a:solidFill>
                <a:latin typeface="Inter"/>
                <a:ea typeface="Inter"/>
                <a:cs typeface="Inter"/>
                <a:sym typeface="Inter"/>
              </a:rPr>
              <a:t> είναι κρίσιμες για τη διαφύλαξη των κοινόχρηστων αγαθών.</a:t>
            </a:r>
            <a:endParaRPr sz="1650" b="0" i="0" u="none" strike="noStrike" cap="non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ECAD6C-0F09-B553-9FFC-4DACFB4176E9}"/>
              </a:ext>
            </a:extLst>
          </p:cNvPr>
          <p:cNvSpPr txBox="1"/>
          <p:nvPr/>
        </p:nvSpPr>
        <p:spPr>
          <a:xfrm>
            <a:off x="103030" y="272863"/>
            <a:ext cx="13934941" cy="954107"/>
          </a:xfrm>
          <a:prstGeom prst="rect">
            <a:avLst/>
          </a:prstGeom>
          <a:noFill/>
        </p:spPr>
        <p:txBody>
          <a:bodyPr wrap="square">
            <a:spAutoFit/>
          </a:bodyPr>
          <a:lstStyle/>
          <a:p>
            <a:pPr>
              <a:buNone/>
            </a:pPr>
            <a:r>
              <a:rPr lang="el-GR" sz="2800" b="1" dirty="0"/>
              <a:t>Τι μπορούν να κάνουν οι Σχεδιαστές απέναντι στην Υπέρβαση</a:t>
            </a:r>
          </a:p>
          <a:p>
            <a:pPr>
              <a:buNone/>
            </a:pPr>
            <a:r>
              <a:rPr lang="el-GR" sz="2800" b="1" dirty="0"/>
              <a:t>(7 επίπεδα δράσης για έναν κόσμο εντός ορίων)</a:t>
            </a:r>
          </a:p>
        </p:txBody>
      </p:sp>
      <p:sp>
        <p:nvSpPr>
          <p:cNvPr id="5" name="TextBox 4">
            <a:extLst>
              <a:ext uri="{FF2B5EF4-FFF2-40B4-BE49-F238E27FC236}">
                <a16:creationId xmlns:a16="http://schemas.microsoft.com/office/drawing/2014/main" id="{3F7C6AF6-9F56-D710-5013-652D4887A281}"/>
              </a:ext>
            </a:extLst>
          </p:cNvPr>
          <p:cNvSpPr txBox="1"/>
          <p:nvPr/>
        </p:nvSpPr>
        <p:spPr>
          <a:xfrm>
            <a:off x="103030" y="1215285"/>
            <a:ext cx="6336408" cy="1600438"/>
          </a:xfrm>
          <a:prstGeom prst="rect">
            <a:avLst/>
          </a:prstGeom>
          <a:noFill/>
        </p:spPr>
        <p:txBody>
          <a:bodyPr wrap="square">
            <a:spAutoFit/>
          </a:bodyPr>
          <a:lstStyle/>
          <a:p>
            <a:pPr>
              <a:buNone/>
            </a:pPr>
            <a:r>
              <a:rPr lang="el-GR" b="1" dirty="0"/>
              <a:t>Να Μαθαίνουν να «Βλέπουν» τα Συστήματα</a:t>
            </a:r>
          </a:p>
          <a:p>
            <a:pPr>
              <a:buNone/>
            </a:pPr>
            <a:r>
              <a:rPr lang="el-GR" dirty="0"/>
              <a:t>Ο σχεδιαστής του μέλλοντος δεν αρκεί να κατανοεί το προϊόν ή την εμπειρία.</a:t>
            </a:r>
            <a:br>
              <a:rPr lang="el-GR" dirty="0"/>
            </a:br>
            <a:r>
              <a:rPr lang="el-GR" dirty="0"/>
              <a:t>Πρέπει να </a:t>
            </a:r>
            <a:r>
              <a:rPr lang="el-GR" b="1" dirty="0"/>
              <a:t>βλέπει το σύστημα</a:t>
            </a:r>
            <a:r>
              <a:rPr lang="el-GR" dirty="0"/>
              <a:t> πίσω από αυτά:</a:t>
            </a:r>
          </a:p>
          <a:p>
            <a:pPr>
              <a:buFont typeface="Arial" panose="020B0604020202020204" pitchFamily="34" charset="0"/>
              <a:buChar char="•"/>
            </a:pPr>
            <a:r>
              <a:rPr lang="el-GR" dirty="0"/>
              <a:t>Τι πόρους απαιτεί;</a:t>
            </a:r>
          </a:p>
          <a:p>
            <a:pPr>
              <a:buFont typeface="Arial" panose="020B0604020202020204" pitchFamily="34" charset="0"/>
              <a:buChar char="•"/>
            </a:pPr>
            <a:r>
              <a:rPr lang="el-GR" dirty="0"/>
              <a:t>Ποιες ροές ενεργοποιεί;</a:t>
            </a:r>
          </a:p>
          <a:p>
            <a:pPr>
              <a:buFont typeface="Arial" panose="020B0604020202020204" pitchFamily="34" charset="0"/>
              <a:buChar char="•"/>
            </a:pPr>
            <a:r>
              <a:rPr lang="el-GR" dirty="0"/>
              <a:t>Ποιες σχέσεις ενισχύει ή αποδυναμώνει;</a:t>
            </a:r>
            <a:br>
              <a:rPr lang="el-GR" dirty="0"/>
            </a:br>
            <a:r>
              <a:rPr lang="el-GR" dirty="0"/>
              <a:t>Από το αντικείμενο, στο οικοσύστημα.</a:t>
            </a:r>
          </a:p>
        </p:txBody>
      </p:sp>
      <p:sp>
        <p:nvSpPr>
          <p:cNvPr id="7" name="TextBox 6">
            <a:extLst>
              <a:ext uri="{FF2B5EF4-FFF2-40B4-BE49-F238E27FC236}">
                <a16:creationId xmlns:a16="http://schemas.microsoft.com/office/drawing/2014/main" id="{3B5F7FF8-7360-10A5-DDA7-8BD8D0B0A0FC}"/>
              </a:ext>
            </a:extLst>
          </p:cNvPr>
          <p:cNvSpPr txBox="1"/>
          <p:nvPr/>
        </p:nvSpPr>
        <p:spPr>
          <a:xfrm>
            <a:off x="103030" y="2973301"/>
            <a:ext cx="5267460" cy="2462213"/>
          </a:xfrm>
          <a:prstGeom prst="rect">
            <a:avLst/>
          </a:prstGeom>
          <a:noFill/>
        </p:spPr>
        <p:txBody>
          <a:bodyPr wrap="square">
            <a:spAutoFit/>
          </a:bodyPr>
          <a:lstStyle/>
          <a:p>
            <a:pPr>
              <a:buNone/>
            </a:pPr>
            <a:r>
              <a:rPr lang="el-GR" b="1" dirty="0"/>
              <a:t>Να Σχεδιάζουν Εντός των Ορίων</a:t>
            </a:r>
          </a:p>
          <a:p>
            <a:pPr>
              <a:buNone/>
            </a:pPr>
            <a:r>
              <a:rPr lang="el-GR" dirty="0"/>
              <a:t>Η φέρουσα ικανότητα του πλανήτη δεν είναι περιορισμός·</a:t>
            </a:r>
            <a:br>
              <a:rPr lang="el-GR" dirty="0"/>
            </a:br>
            <a:r>
              <a:rPr lang="el-GR" dirty="0"/>
              <a:t>είναι </a:t>
            </a:r>
            <a:r>
              <a:rPr lang="el-GR" b="1" dirty="0"/>
              <a:t>πλαίσιο δημιουργικότητας</a:t>
            </a:r>
            <a:r>
              <a:rPr lang="el-GR" dirty="0"/>
              <a:t>.</a:t>
            </a:r>
          </a:p>
          <a:p>
            <a:pPr>
              <a:buNone/>
            </a:pPr>
            <a:r>
              <a:rPr lang="el-GR" dirty="0"/>
              <a:t>Ο σχεδιασμός οφείλει να ρωτά:</a:t>
            </a:r>
          </a:p>
          <a:p>
            <a:pPr>
              <a:buFont typeface="Arial" panose="020B0604020202020204" pitchFamily="34" charset="0"/>
              <a:buChar char="•"/>
            </a:pPr>
            <a:r>
              <a:rPr lang="el-GR" dirty="0"/>
              <a:t>Μπορεί αυτό το προϊόν, ο χώρος ή η υπηρεσία να υπάρχει χωρίς να εξαντλεί;</a:t>
            </a:r>
          </a:p>
          <a:p>
            <a:pPr>
              <a:buFont typeface="Arial" panose="020B0604020202020204" pitchFamily="34" charset="0"/>
              <a:buChar char="•"/>
            </a:pPr>
            <a:r>
              <a:rPr lang="el-GR" dirty="0"/>
              <a:t>Μπορούμε να επαναχρησιμοποιήσουμε, να μοιραστούμε, να μειώσουμε;</a:t>
            </a:r>
          </a:p>
          <a:p>
            <a:pPr>
              <a:buNone/>
            </a:pPr>
            <a:r>
              <a:rPr lang="el-GR" dirty="0"/>
              <a:t>Αν η παραγωγικότητα του 20ού αιώνα βασίστηκε στο “περισσότερο”,</a:t>
            </a:r>
            <a:br>
              <a:rPr lang="el-GR" dirty="0"/>
            </a:br>
            <a:r>
              <a:rPr lang="el-GR" dirty="0"/>
              <a:t>η </a:t>
            </a:r>
            <a:r>
              <a:rPr lang="el-GR" b="1" dirty="0"/>
              <a:t>ανθεκτικότητα του 21ου</a:t>
            </a:r>
            <a:r>
              <a:rPr lang="el-GR" dirty="0"/>
              <a:t> θα βασιστεί στο </a:t>
            </a:r>
            <a:r>
              <a:rPr lang="el-GR" b="1" dirty="0"/>
              <a:t>αρκετό</a:t>
            </a:r>
            <a:r>
              <a:rPr lang="el-GR" dirty="0"/>
              <a:t>.</a:t>
            </a:r>
          </a:p>
        </p:txBody>
      </p:sp>
      <p:sp>
        <p:nvSpPr>
          <p:cNvPr id="9" name="TextBox 8">
            <a:extLst>
              <a:ext uri="{FF2B5EF4-FFF2-40B4-BE49-F238E27FC236}">
                <a16:creationId xmlns:a16="http://schemas.microsoft.com/office/drawing/2014/main" id="{03E2AB2C-A587-EB5F-7ADD-CCE5B4A4BDD9}"/>
              </a:ext>
            </a:extLst>
          </p:cNvPr>
          <p:cNvSpPr txBox="1"/>
          <p:nvPr/>
        </p:nvSpPr>
        <p:spPr>
          <a:xfrm>
            <a:off x="103030" y="5623934"/>
            <a:ext cx="5267460" cy="1815882"/>
          </a:xfrm>
          <a:prstGeom prst="rect">
            <a:avLst/>
          </a:prstGeom>
          <a:noFill/>
        </p:spPr>
        <p:txBody>
          <a:bodyPr wrap="square">
            <a:spAutoFit/>
          </a:bodyPr>
          <a:lstStyle/>
          <a:p>
            <a:pPr>
              <a:buNone/>
            </a:pPr>
            <a:r>
              <a:rPr lang="el-GR" b="1" dirty="0"/>
              <a:t>Να Ενισχύουν την Κυκλικότητα και τη Μακροζωία</a:t>
            </a:r>
          </a:p>
          <a:p>
            <a:pPr>
              <a:buNone/>
            </a:pPr>
            <a:r>
              <a:rPr lang="el-GR" dirty="0"/>
              <a:t>Η υπέρβαση είναι η ταχύτητα με την οποία εξαντλούμε.</a:t>
            </a:r>
            <a:br>
              <a:rPr lang="el-GR" dirty="0"/>
            </a:br>
            <a:r>
              <a:rPr lang="el-GR" dirty="0"/>
              <a:t>Η λύση είναι να </a:t>
            </a:r>
            <a:r>
              <a:rPr lang="el-GR" b="1" dirty="0"/>
              <a:t>επιβραδύνουμε</a:t>
            </a:r>
            <a:r>
              <a:rPr lang="el-GR" dirty="0"/>
              <a:t>.</a:t>
            </a:r>
          </a:p>
          <a:p>
            <a:pPr>
              <a:buFont typeface="Arial" panose="020B0604020202020204" pitchFamily="34" charset="0"/>
              <a:buChar char="•"/>
            </a:pPr>
            <a:r>
              <a:rPr lang="el-GR" dirty="0"/>
              <a:t>Προϊόντα που διαρκούν και επισκευάζονται.</a:t>
            </a:r>
          </a:p>
          <a:p>
            <a:pPr>
              <a:buFont typeface="Arial" panose="020B0604020202020204" pitchFamily="34" charset="0"/>
              <a:buChar char="•"/>
            </a:pPr>
            <a:r>
              <a:rPr lang="el-GR" dirty="0"/>
              <a:t>Υλικά που επιστρέφουν σε κύκλο.</a:t>
            </a:r>
          </a:p>
          <a:p>
            <a:pPr>
              <a:buFont typeface="Arial" panose="020B0604020202020204" pitchFamily="34" charset="0"/>
              <a:buChar char="•"/>
            </a:pPr>
            <a:r>
              <a:rPr lang="el-GR" dirty="0"/>
              <a:t>Συστήματα που ανανεώνονται αντί να εξαντλούνται.</a:t>
            </a:r>
          </a:p>
          <a:p>
            <a:pPr>
              <a:buNone/>
            </a:pPr>
            <a:r>
              <a:rPr lang="el-GR" dirty="0"/>
              <a:t>Ο σχεδιασμός είναι </a:t>
            </a:r>
            <a:r>
              <a:rPr lang="el-GR" b="1" dirty="0"/>
              <a:t>οικολογικός χρόνος</a:t>
            </a:r>
            <a:r>
              <a:rPr lang="el-GR" dirty="0"/>
              <a:t>: κάθε επιδιόρθωση είναι πράξη ανθεκτικότητας.</a:t>
            </a:r>
          </a:p>
        </p:txBody>
      </p:sp>
      <p:sp>
        <p:nvSpPr>
          <p:cNvPr id="11" name="TextBox 10">
            <a:extLst>
              <a:ext uri="{FF2B5EF4-FFF2-40B4-BE49-F238E27FC236}">
                <a16:creationId xmlns:a16="http://schemas.microsoft.com/office/drawing/2014/main" id="{BC1D97A5-AB16-D06E-1F2F-0D9AF288B98A}"/>
              </a:ext>
            </a:extLst>
          </p:cNvPr>
          <p:cNvSpPr txBox="1"/>
          <p:nvPr/>
        </p:nvSpPr>
        <p:spPr>
          <a:xfrm>
            <a:off x="7250806" y="1371908"/>
            <a:ext cx="7315200" cy="1815882"/>
          </a:xfrm>
          <a:prstGeom prst="rect">
            <a:avLst/>
          </a:prstGeom>
          <a:noFill/>
        </p:spPr>
        <p:txBody>
          <a:bodyPr wrap="square">
            <a:spAutoFit/>
          </a:bodyPr>
          <a:lstStyle/>
          <a:p>
            <a:pPr>
              <a:buNone/>
            </a:pPr>
            <a:r>
              <a:rPr lang="el-GR" b="1" dirty="0"/>
              <a:t>Να Μεταφράζουν τα </a:t>
            </a:r>
            <a:r>
              <a:rPr lang="el-GR" b="1" dirty="0" err="1"/>
              <a:t>Feedbacks</a:t>
            </a:r>
            <a:r>
              <a:rPr lang="el-GR" b="1" dirty="0"/>
              <a:t> σε Εμπειρία</a:t>
            </a:r>
          </a:p>
          <a:p>
            <a:pPr>
              <a:buNone/>
            </a:pPr>
            <a:r>
              <a:rPr lang="el-GR" dirty="0"/>
              <a:t>Οι σχεδιαστές μπορούν να κάνουν </a:t>
            </a:r>
            <a:r>
              <a:rPr lang="el-GR" b="1" dirty="0"/>
              <a:t>ορατό το </a:t>
            </a:r>
            <a:r>
              <a:rPr lang="el-GR" b="1" dirty="0" err="1"/>
              <a:t>αόρατο</a:t>
            </a:r>
            <a:r>
              <a:rPr lang="el-GR" dirty="0" err="1"/>
              <a:t>.Να</a:t>
            </a:r>
            <a:r>
              <a:rPr lang="el-GR" dirty="0"/>
              <a:t> μετατρέψουν τα δεδομένα και τις επιπτώσεις</a:t>
            </a:r>
            <a:r>
              <a:rPr lang="en-US" dirty="0"/>
              <a:t> </a:t>
            </a:r>
            <a:r>
              <a:rPr lang="el-GR" dirty="0"/>
              <a:t>σε </a:t>
            </a:r>
            <a:r>
              <a:rPr lang="el-GR" b="1" dirty="0"/>
              <a:t>κατανοητές εμπειρίες</a:t>
            </a:r>
            <a:r>
              <a:rPr lang="el-GR" dirty="0"/>
              <a:t> που κινητοποιούν συνείδηση και δράση.</a:t>
            </a:r>
          </a:p>
          <a:p>
            <a:pPr>
              <a:buNone/>
            </a:pPr>
            <a:r>
              <a:rPr lang="el-GR" dirty="0"/>
              <a:t>🎛️ Παραδείγματα:</a:t>
            </a:r>
          </a:p>
          <a:p>
            <a:pPr>
              <a:buFont typeface="Arial" panose="020B0604020202020204" pitchFamily="34" charset="0"/>
              <a:buChar char="•"/>
            </a:pPr>
            <a:r>
              <a:rPr lang="el-GR" dirty="0"/>
              <a:t>Ένα </a:t>
            </a:r>
            <a:r>
              <a:rPr lang="el-GR" dirty="0" err="1"/>
              <a:t>app</a:t>
            </a:r>
            <a:r>
              <a:rPr lang="el-GR" dirty="0"/>
              <a:t> που δείχνει κατανάλωση σε πραγματικό χρόνο.</a:t>
            </a:r>
          </a:p>
          <a:p>
            <a:pPr>
              <a:buFont typeface="Arial" panose="020B0604020202020204" pitchFamily="34" charset="0"/>
              <a:buChar char="•"/>
            </a:pPr>
            <a:r>
              <a:rPr lang="el-GR" dirty="0"/>
              <a:t>Ένας δημόσιος χώρος που “μιλά” για τη χρήση ενέργειας.</a:t>
            </a:r>
          </a:p>
          <a:p>
            <a:pPr>
              <a:buFont typeface="Arial" panose="020B0604020202020204" pitchFamily="34" charset="0"/>
              <a:buChar char="•"/>
            </a:pPr>
            <a:r>
              <a:rPr lang="el-GR" dirty="0"/>
              <a:t>Μια βιτρίνα που αφηγείται τη διαδρομή των υλικών της.</a:t>
            </a:r>
          </a:p>
          <a:p>
            <a:pPr>
              <a:buNone/>
            </a:pPr>
            <a:r>
              <a:rPr lang="el-GR" dirty="0"/>
              <a:t>Ο σχεδιαστής γίνεται </a:t>
            </a:r>
            <a:r>
              <a:rPr lang="el-GR" b="1" dirty="0"/>
              <a:t>μεταφραστής των συστημικών σημάτων</a:t>
            </a:r>
            <a:r>
              <a:rPr lang="el-GR" dirty="0"/>
              <a:t>.</a:t>
            </a:r>
          </a:p>
        </p:txBody>
      </p:sp>
      <p:sp>
        <p:nvSpPr>
          <p:cNvPr id="13" name="TextBox 12">
            <a:extLst>
              <a:ext uri="{FF2B5EF4-FFF2-40B4-BE49-F238E27FC236}">
                <a16:creationId xmlns:a16="http://schemas.microsoft.com/office/drawing/2014/main" id="{7AA94FB5-0EEE-63CF-292A-BE15ADC7B099}"/>
              </a:ext>
            </a:extLst>
          </p:cNvPr>
          <p:cNvSpPr txBox="1"/>
          <p:nvPr/>
        </p:nvSpPr>
        <p:spPr>
          <a:xfrm>
            <a:off x="7231488" y="3188746"/>
            <a:ext cx="7418230" cy="2031325"/>
          </a:xfrm>
          <a:prstGeom prst="rect">
            <a:avLst/>
          </a:prstGeom>
          <a:noFill/>
        </p:spPr>
        <p:txBody>
          <a:bodyPr wrap="square">
            <a:spAutoFit/>
          </a:bodyPr>
          <a:lstStyle/>
          <a:p>
            <a:pPr>
              <a:buNone/>
            </a:pPr>
            <a:r>
              <a:rPr lang="el-GR" b="1" dirty="0"/>
              <a:t>Να Καλλιεργούν Συλλογική Ανθεκτικότητα</a:t>
            </a:r>
          </a:p>
          <a:p>
            <a:pPr>
              <a:buNone/>
            </a:pPr>
            <a:r>
              <a:rPr lang="el-GR" dirty="0"/>
              <a:t>Η ανθεκτικότητα δεν είναι μόνο τεχνική ικανότητα — είναι </a:t>
            </a:r>
            <a:r>
              <a:rPr lang="el-GR" b="1" dirty="0"/>
              <a:t>κοινωνική δομή</a:t>
            </a:r>
            <a:r>
              <a:rPr lang="el-GR" dirty="0"/>
              <a:t>.</a:t>
            </a:r>
            <a:br>
              <a:rPr lang="el-GR" dirty="0"/>
            </a:br>
            <a:r>
              <a:rPr lang="el-GR" dirty="0"/>
              <a:t>Οι σχεδιαστές μπορούν να δημιουργούν πλαίσια </a:t>
            </a:r>
            <a:r>
              <a:rPr lang="el-GR" b="1" dirty="0"/>
              <a:t>συμμετοχής, φροντίδας και κοινής ευθύνης</a:t>
            </a:r>
            <a:r>
              <a:rPr lang="el-GR" dirty="0"/>
              <a:t>.</a:t>
            </a:r>
          </a:p>
          <a:p>
            <a:pPr>
              <a:buNone/>
            </a:pPr>
            <a:r>
              <a:rPr lang="el-GR" dirty="0"/>
              <a:t>🌍 Παραδείγματα:</a:t>
            </a:r>
          </a:p>
          <a:p>
            <a:pPr>
              <a:buFont typeface="Arial" panose="020B0604020202020204" pitchFamily="34" charset="0"/>
              <a:buChar char="•"/>
            </a:pPr>
            <a:r>
              <a:rPr lang="el-GR" b="1" dirty="0"/>
              <a:t>Community </a:t>
            </a:r>
            <a:r>
              <a:rPr lang="el-GR" b="1" dirty="0" err="1"/>
              <a:t>labs</a:t>
            </a:r>
            <a:r>
              <a:rPr lang="el-GR" dirty="0"/>
              <a:t>: πολίτες συν-σχεδιάζουν λύσεις για τοπικά προβλήματα.</a:t>
            </a:r>
          </a:p>
          <a:p>
            <a:pPr>
              <a:buFont typeface="Arial" panose="020B0604020202020204" pitchFamily="34" charset="0"/>
              <a:buChar char="•"/>
            </a:pPr>
            <a:r>
              <a:rPr lang="el-GR" b="1" dirty="0" err="1"/>
              <a:t>Repair</a:t>
            </a:r>
            <a:r>
              <a:rPr lang="el-GR" b="1" dirty="0"/>
              <a:t> </a:t>
            </a:r>
            <a:r>
              <a:rPr lang="el-GR" b="1" dirty="0" err="1"/>
              <a:t>cafés</a:t>
            </a:r>
            <a:r>
              <a:rPr lang="el-GR" dirty="0"/>
              <a:t>: κοινότητες επισκευής αντικειμένων.</a:t>
            </a:r>
          </a:p>
          <a:p>
            <a:pPr>
              <a:buFont typeface="Arial" panose="020B0604020202020204" pitchFamily="34" charset="0"/>
              <a:buChar char="•"/>
            </a:pPr>
            <a:r>
              <a:rPr lang="el-GR" b="1" dirty="0"/>
              <a:t>Αστικοί κήποι</a:t>
            </a:r>
            <a:r>
              <a:rPr lang="el-GR" dirty="0"/>
              <a:t>: χώροι που παράγουν τροφή και σχέσεις.</a:t>
            </a:r>
          </a:p>
          <a:p>
            <a:pPr>
              <a:buNone/>
            </a:pPr>
            <a:r>
              <a:rPr lang="el-GR" dirty="0"/>
              <a:t>Ο σχεδιασμός, έτσι, </a:t>
            </a:r>
            <a:r>
              <a:rPr lang="el-GR" b="1" dirty="0"/>
              <a:t>ενδυναμώνει τις κοινότητες</a:t>
            </a:r>
            <a:r>
              <a:rPr lang="el-GR" dirty="0"/>
              <a:t> και αυξάνει τη συνοχή.</a:t>
            </a:r>
          </a:p>
        </p:txBody>
      </p:sp>
      <p:sp>
        <p:nvSpPr>
          <p:cNvPr id="15" name="TextBox 14">
            <a:extLst>
              <a:ext uri="{FF2B5EF4-FFF2-40B4-BE49-F238E27FC236}">
                <a16:creationId xmlns:a16="http://schemas.microsoft.com/office/drawing/2014/main" id="{0BEBCAD9-2DA0-9662-3B06-46BFFBEACA71}"/>
              </a:ext>
            </a:extLst>
          </p:cNvPr>
          <p:cNvSpPr txBox="1"/>
          <p:nvPr/>
        </p:nvSpPr>
        <p:spPr>
          <a:xfrm>
            <a:off x="7250806" y="5205510"/>
            <a:ext cx="7553458" cy="1169551"/>
          </a:xfrm>
          <a:prstGeom prst="rect">
            <a:avLst/>
          </a:prstGeom>
          <a:noFill/>
        </p:spPr>
        <p:txBody>
          <a:bodyPr wrap="square">
            <a:spAutoFit/>
          </a:bodyPr>
          <a:lstStyle/>
          <a:p>
            <a:pPr>
              <a:buNone/>
            </a:pPr>
            <a:r>
              <a:rPr lang="el-GR" b="1" dirty="0"/>
              <a:t>Να </a:t>
            </a:r>
            <a:r>
              <a:rPr lang="el-GR" b="1" dirty="0" err="1"/>
              <a:t>Επανανοηματοδοτούν</a:t>
            </a:r>
            <a:r>
              <a:rPr lang="el-GR" b="1" dirty="0"/>
              <a:t> την Πρόοδο</a:t>
            </a:r>
          </a:p>
          <a:p>
            <a:pPr>
              <a:buNone/>
            </a:pPr>
            <a:r>
              <a:rPr lang="el-GR" dirty="0"/>
              <a:t>Η πρόοδος δεν είναι πια “περισσότερο και γρηγορότερα”.</a:t>
            </a:r>
            <a:r>
              <a:rPr lang="en-US" dirty="0"/>
              <a:t>. </a:t>
            </a:r>
            <a:r>
              <a:rPr lang="el-GR" dirty="0"/>
              <a:t>Η πραγματική καινοτομία είναι η </a:t>
            </a:r>
            <a:r>
              <a:rPr lang="el-GR" b="1" dirty="0" err="1"/>
              <a:t>αρμονία</a:t>
            </a:r>
            <a:r>
              <a:rPr lang="el-GR" dirty="0" err="1"/>
              <a:t>.Ο</a:t>
            </a:r>
            <a:r>
              <a:rPr lang="el-GR" dirty="0"/>
              <a:t> σχεδιασμός μπορεί να δείξει ότι η ευημερία δεν εξαρτάται από την κατανάλωση,</a:t>
            </a:r>
            <a:br>
              <a:rPr lang="el-GR" dirty="0"/>
            </a:br>
            <a:r>
              <a:rPr lang="el-GR" dirty="0"/>
              <a:t>αλλά από την </a:t>
            </a:r>
            <a:r>
              <a:rPr lang="el-GR" b="1" dirty="0"/>
              <a:t>ποιότητα των σχέσεων</a:t>
            </a:r>
            <a:r>
              <a:rPr lang="el-GR" dirty="0"/>
              <a:t> —με τη φύση, με τους άλλους, με τον χρόνο.</a:t>
            </a:r>
          </a:p>
          <a:p>
            <a:pPr>
              <a:buNone/>
            </a:pPr>
            <a:r>
              <a:rPr lang="el-GR" dirty="0"/>
              <a:t>Να κάνει </a:t>
            </a:r>
            <a:r>
              <a:rPr lang="el-GR" b="1" dirty="0"/>
              <a:t>ελκυστική τη </a:t>
            </a:r>
            <a:r>
              <a:rPr lang="el-GR" b="1" dirty="0" err="1"/>
              <a:t>λιτότητα</a:t>
            </a:r>
            <a:r>
              <a:rPr lang="el-GR" dirty="0" err="1"/>
              <a:t>,και</a:t>
            </a:r>
            <a:r>
              <a:rPr lang="el-GR" dirty="0"/>
              <a:t> </a:t>
            </a:r>
            <a:r>
              <a:rPr lang="el-GR" b="1" dirty="0"/>
              <a:t>επιθυμητή την ισορροπία</a:t>
            </a:r>
            <a:r>
              <a:rPr lang="el-GR" dirty="0"/>
              <a:t>.</a:t>
            </a:r>
          </a:p>
        </p:txBody>
      </p:sp>
      <p:sp>
        <p:nvSpPr>
          <p:cNvPr id="17" name="TextBox 16">
            <a:extLst>
              <a:ext uri="{FF2B5EF4-FFF2-40B4-BE49-F238E27FC236}">
                <a16:creationId xmlns:a16="http://schemas.microsoft.com/office/drawing/2014/main" id="{40A68450-2A10-E856-BFB7-2E68ABFC9C67}"/>
              </a:ext>
            </a:extLst>
          </p:cNvPr>
          <p:cNvSpPr txBox="1"/>
          <p:nvPr/>
        </p:nvSpPr>
        <p:spPr>
          <a:xfrm>
            <a:off x="7250806" y="6531875"/>
            <a:ext cx="7379594" cy="1169551"/>
          </a:xfrm>
          <a:prstGeom prst="rect">
            <a:avLst/>
          </a:prstGeom>
          <a:noFill/>
        </p:spPr>
        <p:txBody>
          <a:bodyPr wrap="square">
            <a:spAutoFit/>
          </a:bodyPr>
          <a:lstStyle/>
          <a:p>
            <a:pPr>
              <a:buNone/>
            </a:pPr>
            <a:r>
              <a:rPr lang="el-GR" b="1" dirty="0"/>
              <a:t>Να Σχεδιάζουν με Ταπεινότητα</a:t>
            </a:r>
          </a:p>
          <a:p>
            <a:pPr>
              <a:buNone/>
            </a:pPr>
            <a:r>
              <a:rPr lang="el-GR" dirty="0"/>
              <a:t>Ο άνθρωπος δεν ελέγχει τη φύση — είναι </a:t>
            </a:r>
            <a:r>
              <a:rPr lang="el-GR" b="1" dirty="0"/>
              <a:t>μέρος </a:t>
            </a:r>
            <a:r>
              <a:rPr lang="el-GR" b="1" dirty="0" err="1"/>
              <a:t>της</a:t>
            </a:r>
            <a:r>
              <a:rPr lang="el-GR" dirty="0" err="1"/>
              <a:t>.Ο</a:t>
            </a:r>
            <a:r>
              <a:rPr lang="el-GR" dirty="0"/>
              <a:t> σχεδιαστής του μέλλοντος δεν είναι “μηχανικός της </a:t>
            </a:r>
            <a:r>
              <a:rPr lang="el-GR" dirty="0" err="1"/>
              <a:t>λύσης”,είναι</a:t>
            </a:r>
            <a:r>
              <a:rPr lang="el-GR" dirty="0"/>
              <a:t> </a:t>
            </a:r>
            <a:r>
              <a:rPr lang="el-GR" b="1" dirty="0"/>
              <a:t>κηπουρός των συστημάτων</a:t>
            </a:r>
            <a:r>
              <a:rPr lang="el-GR" dirty="0"/>
              <a:t>.</a:t>
            </a:r>
          </a:p>
          <a:p>
            <a:pPr>
              <a:buNone/>
            </a:pPr>
            <a:r>
              <a:rPr lang="el-GR" dirty="0"/>
              <a:t>Παρατηρεί, κατανοεί, παρεμβαίνει με φειδώ,</a:t>
            </a:r>
            <a:r>
              <a:rPr lang="en-US" dirty="0"/>
              <a:t> </a:t>
            </a:r>
            <a:r>
              <a:rPr lang="el-GR" dirty="0"/>
              <a:t>και αφήνει τη ζωή να συνεργαστεί με τον </a:t>
            </a:r>
            <a:r>
              <a:rPr lang="el-GR" dirty="0" err="1"/>
              <a:t>χρόνο.Η</a:t>
            </a:r>
            <a:r>
              <a:rPr lang="el-GR" dirty="0"/>
              <a:t> </a:t>
            </a:r>
            <a:r>
              <a:rPr lang="el-GR" b="1" dirty="0"/>
              <a:t>ταπεινότητα</a:t>
            </a:r>
            <a:r>
              <a:rPr lang="el-GR" dirty="0"/>
              <a:t> είναι τεχνολογία επιβίωσης.</a:t>
            </a:r>
          </a:p>
        </p:txBody>
      </p:sp>
    </p:spTree>
    <p:extLst>
      <p:ext uri="{BB962C8B-B14F-4D97-AF65-F5344CB8AC3E}">
        <p14:creationId xmlns:p14="http://schemas.microsoft.com/office/powerpoint/2010/main" val="26237479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g38a2def6c57_0_102"/>
          <p:cNvSpPr/>
          <p:nvPr/>
        </p:nvSpPr>
        <p:spPr>
          <a:xfrm>
            <a:off x="793790" y="749379"/>
            <a:ext cx="11038500" cy="582300"/>
          </a:xfrm>
          <a:prstGeom prst="rect">
            <a:avLst/>
          </a:prstGeom>
          <a:noFill/>
          <a:ln>
            <a:noFill/>
          </a:ln>
        </p:spPr>
        <p:txBody>
          <a:bodyPr spcFirstLastPara="1" wrap="square" lIns="0" tIns="0" rIns="0" bIns="0" anchor="t" anchorCtr="0">
            <a:noAutofit/>
          </a:bodyPr>
          <a:lstStyle/>
          <a:p>
            <a:pPr marL="0" marR="0" lvl="0" indent="0" algn="l" rtl="0">
              <a:lnSpc>
                <a:spcPct val="125352"/>
              </a:lnSpc>
              <a:spcBef>
                <a:spcPts val="0"/>
              </a:spcBef>
              <a:spcAft>
                <a:spcPts val="0"/>
              </a:spcAft>
              <a:buClr>
                <a:srgbClr val="000000"/>
              </a:buClr>
              <a:buSzPts val="3550"/>
              <a:buFont typeface="Inter"/>
              <a:buNone/>
            </a:pPr>
            <a:r>
              <a:rPr lang="en-US" sz="3550" b="1" i="0" u="none" strike="noStrike" cap="none">
                <a:solidFill>
                  <a:srgbClr val="000000"/>
                </a:solidFill>
                <a:latin typeface="Inter"/>
                <a:ea typeface="Inter"/>
                <a:cs typeface="Inter"/>
                <a:sym typeface="Inter"/>
              </a:rPr>
              <a:t>🌱 Mini Exercise – Σχεδιάζοντας για Βιωσιμότητα</a:t>
            </a:r>
            <a:endParaRPr sz="3550" b="0" i="0" u="none" strike="noStrike" cap="none">
              <a:solidFill>
                <a:srgbClr val="000000"/>
              </a:solidFill>
              <a:latin typeface="Arial"/>
              <a:ea typeface="Arial"/>
              <a:cs typeface="Arial"/>
              <a:sym typeface="Arial"/>
            </a:endParaRPr>
          </a:p>
        </p:txBody>
      </p:sp>
      <p:sp>
        <p:nvSpPr>
          <p:cNvPr id="445" name="Google Shape;445;g38a2def6c57_0_102"/>
          <p:cNvSpPr/>
          <p:nvPr/>
        </p:nvSpPr>
        <p:spPr>
          <a:xfrm>
            <a:off x="793790" y="1926907"/>
            <a:ext cx="4196400" cy="4572300"/>
          </a:xfrm>
          <a:prstGeom prst="roundRect">
            <a:avLst>
              <a:gd name="adj" fmla="val 3486"/>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 name="Google Shape;446;g38a2def6c57_0_102"/>
          <p:cNvSpPr/>
          <p:nvPr/>
        </p:nvSpPr>
        <p:spPr>
          <a:xfrm>
            <a:off x="793790" y="1896428"/>
            <a:ext cx="4196400" cy="121800"/>
          </a:xfrm>
          <a:prstGeom prst="roundRect">
            <a:avLst>
              <a:gd name="adj" fmla="val 78139"/>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g38a2def6c57_0_102"/>
          <p:cNvSpPr/>
          <p:nvPr/>
        </p:nvSpPr>
        <p:spPr>
          <a:xfrm>
            <a:off x="2551688" y="1586746"/>
            <a:ext cx="680400" cy="680400"/>
          </a:xfrm>
          <a:prstGeom prst="roundRect">
            <a:avLst>
              <a:gd name="adj" fmla="val 134383"/>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 name="Google Shape;448;g38a2def6c57_0_102"/>
          <p:cNvSpPr/>
          <p:nvPr/>
        </p:nvSpPr>
        <p:spPr>
          <a:xfrm>
            <a:off x="2755761" y="1756886"/>
            <a:ext cx="272100" cy="340200"/>
          </a:xfrm>
          <a:prstGeom prst="rect">
            <a:avLst/>
          </a:prstGeom>
          <a:noFill/>
          <a:ln>
            <a:noFill/>
          </a:ln>
        </p:spPr>
        <p:txBody>
          <a:bodyPr spcFirstLastPara="1" wrap="square" lIns="0" tIns="0" rIns="0" bIns="0" anchor="t" anchorCtr="0">
            <a:noAutofit/>
          </a:bodyPr>
          <a:lstStyle/>
          <a:p>
            <a:pPr marL="0" marR="0" lvl="0" indent="0" algn="l" rtl="0">
              <a:lnSpc>
                <a:spcPct val="161904"/>
              </a:lnSpc>
              <a:spcBef>
                <a:spcPts val="0"/>
              </a:spcBef>
              <a:spcAft>
                <a:spcPts val="0"/>
              </a:spcAft>
              <a:buClr>
                <a:srgbClr val="FFFFFF"/>
              </a:buClr>
              <a:buSzPts val="2100"/>
              <a:buFont typeface="Inter"/>
              <a:buNone/>
            </a:pPr>
            <a:r>
              <a:rPr lang="en-US" sz="2100" b="1" i="0" u="none" strike="noStrike" cap="none">
                <a:solidFill>
                  <a:srgbClr val="FFFFFF"/>
                </a:solidFill>
                <a:latin typeface="Inter"/>
                <a:ea typeface="Inter"/>
                <a:cs typeface="Inter"/>
                <a:sym typeface="Inter"/>
              </a:rPr>
              <a:t>1</a:t>
            </a:r>
            <a:endParaRPr sz="2100" b="0" i="0" u="none" strike="noStrike" cap="none">
              <a:solidFill>
                <a:srgbClr val="000000"/>
              </a:solidFill>
              <a:latin typeface="Arial"/>
              <a:ea typeface="Arial"/>
              <a:cs typeface="Arial"/>
              <a:sym typeface="Arial"/>
            </a:endParaRPr>
          </a:p>
        </p:txBody>
      </p:sp>
      <p:sp>
        <p:nvSpPr>
          <p:cNvPr id="449" name="Google Shape;449;g38a2def6c57_0_102"/>
          <p:cNvSpPr/>
          <p:nvPr/>
        </p:nvSpPr>
        <p:spPr>
          <a:xfrm>
            <a:off x="1051084" y="2493883"/>
            <a:ext cx="3681900" cy="7086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Επιλέξτε ένα Μη Βιώσιμο Προϊόν/Σύστημα</a:t>
            </a:r>
            <a:endParaRPr sz="2200" b="0" i="0" u="none" strike="noStrike" cap="none">
              <a:solidFill>
                <a:srgbClr val="000000"/>
              </a:solidFill>
              <a:latin typeface="Arial"/>
              <a:ea typeface="Arial"/>
              <a:cs typeface="Arial"/>
              <a:sym typeface="Arial"/>
            </a:endParaRPr>
          </a:p>
        </p:txBody>
      </p:sp>
      <p:sp>
        <p:nvSpPr>
          <p:cNvPr id="450" name="Google Shape;450;g38a2def6c57_0_102"/>
          <p:cNvSpPr/>
          <p:nvPr/>
        </p:nvSpPr>
        <p:spPr>
          <a:xfrm>
            <a:off x="1051084" y="3338632"/>
            <a:ext cx="3681900" cy="21774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Κάθε ομάδα επιλέγει ένα καθημερινό προϊόν ή σύστημα που θεωρεί μη βιώσιμο (π.χ. πλαστικές συσκευασίες μιας χρήσης, κυκλοφοριακό σε πόλη, fast fashion).</a:t>
            </a:r>
            <a:endParaRPr sz="1750" b="0" i="0" u="none" strike="noStrike" cap="none">
              <a:solidFill>
                <a:srgbClr val="000000"/>
              </a:solidFill>
              <a:latin typeface="Arial"/>
              <a:ea typeface="Arial"/>
              <a:cs typeface="Arial"/>
              <a:sym typeface="Arial"/>
            </a:endParaRPr>
          </a:p>
        </p:txBody>
      </p:sp>
      <p:sp>
        <p:nvSpPr>
          <p:cNvPr id="451" name="Google Shape;451;g38a2def6c57_0_102"/>
          <p:cNvSpPr/>
          <p:nvPr/>
        </p:nvSpPr>
        <p:spPr>
          <a:xfrm>
            <a:off x="5216962" y="1926907"/>
            <a:ext cx="4196400" cy="4572300"/>
          </a:xfrm>
          <a:prstGeom prst="roundRect">
            <a:avLst>
              <a:gd name="adj" fmla="val 3486"/>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g38a2def6c57_0_102"/>
          <p:cNvSpPr/>
          <p:nvPr/>
        </p:nvSpPr>
        <p:spPr>
          <a:xfrm>
            <a:off x="5216962" y="1896428"/>
            <a:ext cx="4196400" cy="121800"/>
          </a:xfrm>
          <a:prstGeom prst="roundRect">
            <a:avLst>
              <a:gd name="adj" fmla="val 78139"/>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g38a2def6c57_0_102"/>
          <p:cNvSpPr/>
          <p:nvPr/>
        </p:nvSpPr>
        <p:spPr>
          <a:xfrm>
            <a:off x="6974860" y="1586746"/>
            <a:ext cx="680400" cy="680400"/>
          </a:xfrm>
          <a:prstGeom prst="roundRect">
            <a:avLst>
              <a:gd name="adj" fmla="val 134383"/>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g38a2def6c57_0_102"/>
          <p:cNvSpPr/>
          <p:nvPr/>
        </p:nvSpPr>
        <p:spPr>
          <a:xfrm>
            <a:off x="7178933" y="1756886"/>
            <a:ext cx="272100" cy="340200"/>
          </a:xfrm>
          <a:prstGeom prst="rect">
            <a:avLst/>
          </a:prstGeom>
          <a:noFill/>
          <a:ln>
            <a:noFill/>
          </a:ln>
        </p:spPr>
        <p:txBody>
          <a:bodyPr spcFirstLastPara="1" wrap="square" lIns="0" tIns="0" rIns="0" bIns="0" anchor="t" anchorCtr="0">
            <a:noAutofit/>
          </a:bodyPr>
          <a:lstStyle/>
          <a:p>
            <a:pPr marL="0" marR="0" lvl="0" indent="0" algn="l" rtl="0">
              <a:lnSpc>
                <a:spcPct val="161904"/>
              </a:lnSpc>
              <a:spcBef>
                <a:spcPts val="0"/>
              </a:spcBef>
              <a:spcAft>
                <a:spcPts val="0"/>
              </a:spcAft>
              <a:buClr>
                <a:srgbClr val="FFFFFF"/>
              </a:buClr>
              <a:buSzPts val="2100"/>
              <a:buFont typeface="Inter"/>
              <a:buNone/>
            </a:pPr>
            <a:r>
              <a:rPr lang="en-US" sz="2100" b="1" i="0" u="none" strike="noStrike" cap="none">
                <a:solidFill>
                  <a:srgbClr val="FFFFFF"/>
                </a:solidFill>
                <a:latin typeface="Inter"/>
                <a:ea typeface="Inter"/>
                <a:cs typeface="Inter"/>
                <a:sym typeface="Inter"/>
              </a:rPr>
              <a:t>2</a:t>
            </a:r>
            <a:endParaRPr sz="2100" b="0" i="0" u="none" strike="noStrike" cap="none">
              <a:solidFill>
                <a:srgbClr val="000000"/>
              </a:solidFill>
              <a:latin typeface="Arial"/>
              <a:ea typeface="Arial"/>
              <a:cs typeface="Arial"/>
              <a:sym typeface="Arial"/>
            </a:endParaRPr>
          </a:p>
        </p:txBody>
      </p:sp>
      <p:sp>
        <p:nvSpPr>
          <p:cNvPr id="455" name="Google Shape;455;g38a2def6c57_0_102"/>
          <p:cNvSpPr/>
          <p:nvPr/>
        </p:nvSpPr>
        <p:spPr>
          <a:xfrm>
            <a:off x="5474256" y="2493883"/>
            <a:ext cx="3681900" cy="7086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Αναγνώριση του Προβλήματος</a:t>
            </a:r>
            <a:endParaRPr sz="2200" b="0" i="0" u="none" strike="noStrike" cap="none">
              <a:solidFill>
                <a:srgbClr val="000000"/>
              </a:solidFill>
              <a:latin typeface="Arial"/>
              <a:ea typeface="Arial"/>
              <a:cs typeface="Arial"/>
              <a:sym typeface="Arial"/>
            </a:endParaRPr>
          </a:p>
        </p:txBody>
      </p:sp>
      <p:sp>
        <p:nvSpPr>
          <p:cNvPr id="456" name="Google Shape;456;g38a2def6c57_0_102"/>
          <p:cNvSpPr/>
          <p:nvPr/>
        </p:nvSpPr>
        <p:spPr>
          <a:xfrm>
            <a:off x="5474256" y="3338632"/>
            <a:ext cx="3681900" cy="21774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Συζητήστε τι το καθιστά μη βιώσιμο – ποιοι πόροι υπερκαταναλώνονται ή ποια απόβλητα παράγονται ανεξέλεγκτα; Υπερβαίνει κάποιο όριο το σύστημα αυτό;</a:t>
            </a:r>
            <a:endParaRPr sz="1750" b="0" i="0" u="none" strike="noStrike" cap="none">
              <a:solidFill>
                <a:srgbClr val="000000"/>
              </a:solidFill>
              <a:latin typeface="Arial"/>
              <a:ea typeface="Arial"/>
              <a:cs typeface="Arial"/>
              <a:sym typeface="Arial"/>
            </a:endParaRPr>
          </a:p>
        </p:txBody>
      </p:sp>
      <p:sp>
        <p:nvSpPr>
          <p:cNvPr id="457" name="Google Shape;457;g38a2def6c57_0_102"/>
          <p:cNvSpPr/>
          <p:nvPr/>
        </p:nvSpPr>
        <p:spPr>
          <a:xfrm>
            <a:off x="9640133" y="1926907"/>
            <a:ext cx="4196400" cy="4572300"/>
          </a:xfrm>
          <a:prstGeom prst="roundRect">
            <a:avLst>
              <a:gd name="adj" fmla="val 3486"/>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g38a2def6c57_0_102"/>
          <p:cNvSpPr/>
          <p:nvPr/>
        </p:nvSpPr>
        <p:spPr>
          <a:xfrm>
            <a:off x="9640133" y="1896428"/>
            <a:ext cx="4196400" cy="121800"/>
          </a:xfrm>
          <a:prstGeom prst="roundRect">
            <a:avLst>
              <a:gd name="adj" fmla="val 78139"/>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g38a2def6c57_0_102"/>
          <p:cNvSpPr/>
          <p:nvPr/>
        </p:nvSpPr>
        <p:spPr>
          <a:xfrm>
            <a:off x="11398032" y="1586746"/>
            <a:ext cx="680400" cy="680400"/>
          </a:xfrm>
          <a:prstGeom prst="roundRect">
            <a:avLst>
              <a:gd name="adj" fmla="val 134383"/>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g38a2def6c57_0_102"/>
          <p:cNvSpPr/>
          <p:nvPr/>
        </p:nvSpPr>
        <p:spPr>
          <a:xfrm>
            <a:off x="11602105" y="1756886"/>
            <a:ext cx="272100" cy="340200"/>
          </a:xfrm>
          <a:prstGeom prst="rect">
            <a:avLst/>
          </a:prstGeom>
          <a:noFill/>
          <a:ln>
            <a:noFill/>
          </a:ln>
        </p:spPr>
        <p:txBody>
          <a:bodyPr spcFirstLastPara="1" wrap="square" lIns="0" tIns="0" rIns="0" bIns="0" anchor="t" anchorCtr="0">
            <a:noAutofit/>
          </a:bodyPr>
          <a:lstStyle/>
          <a:p>
            <a:pPr marL="0" marR="0" lvl="0" indent="0" algn="l" rtl="0">
              <a:lnSpc>
                <a:spcPct val="161904"/>
              </a:lnSpc>
              <a:spcBef>
                <a:spcPts val="0"/>
              </a:spcBef>
              <a:spcAft>
                <a:spcPts val="0"/>
              </a:spcAft>
              <a:buClr>
                <a:srgbClr val="FFFFFF"/>
              </a:buClr>
              <a:buSzPts val="2100"/>
              <a:buFont typeface="Inter"/>
              <a:buNone/>
            </a:pPr>
            <a:r>
              <a:rPr lang="en-US" sz="2100" b="1" i="0" u="none" strike="noStrike" cap="none">
                <a:solidFill>
                  <a:srgbClr val="FFFFFF"/>
                </a:solidFill>
                <a:latin typeface="Inter"/>
                <a:ea typeface="Inter"/>
                <a:cs typeface="Inter"/>
                <a:sym typeface="Inter"/>
              </a:rPr>
              <a:t>3</a:t>
            </a:r>
            <a:endParaRPr sz="2100" b="0" i="0" u="none" strike="noStrike" cap="none">
              <a:solidFill>
                <a:srgbClr val="000000"/>
              </a:solidFill>
              <a:latin typeface="Arial"/>
              <a:ea typeface="Arial"/>
              <a:cs typeface="Arial"/>
              <a:sym typeface="Arial"/>
            </a:endParaRPr>
          </a:p>
        </p:txBody>
      </p:sp>
      <p:sp>
        <p:nvSpPr>
          <p:cNvPr id="461" name="Google Shape;461;g38a2def6c57_0_102"/>
          <p:cNvSpPr/>
          <p:nvPr/>
        </p:nvSpPr>
        <p:spPr>
          <a:xfrm>
            <a:off x="9897427" y="2493883"/>
            <a:ext cx="3681900" cy="7086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Πρόταση Σχεδιαστικής Λύσης</a:t>
            </a:r>
            <a:endParaRPr sz="2200" b="0" i="0" u="none" strike="noStrike" cap="none">
              <a:solidFill>
                <a:srgbClr val="000000"/>
              </a:solidFill>
              <a:latin typeface="Arial"/>
              <a:ea typeface="Arial"/>
              <a:cs typeface="Arial"/>
              <a:sym typeface="Arial"/>
            </a:endParaRPr>
          </a:p>
        </p:txBody>
      </p:sp>
      <p:sp>
        <p:nvSpPr>
          <p:cNvPr id="462" name="Google Shape;462;g38a2def6c57_0_102"/>
          <p:cNvSpPr/>
          <p:nvPr/>
        </p:nvSpPr>
        <p:spPr>
          <a:xfrm>
            <a:off x="9897427" y="3338632"/>
            <a:ext cx="3681900" cy="29031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Σκεφτείτε μια αλλαγή στον σχεδιασμό που θα έκανε το προϊόν/σύστημα πιο βιώσιμο (π.χ. διαφορετικό υλικό, κυκλικό μοντέλο “επιστροφής &amp; επανάχρησης”, βελτίωση ενεργειακής απόδοσης, αλλαγή business model).</a:t>
            </a:r>
            <a:endParaRPr sz="1750" b="0" i="0" u="none" strike="noStrike" cap="none">
              <a:solidFill>
                <a:srgbClr val="000000"/>
              </a:solidFill>
              <a:latin typeface="Arial"/>
              <a:ea typeface="Arial"/>
              <a:cs typeface="Arial"/>
              <a:sym typeface="Arial"/>
            </a:endParaRPr>
          </a:p>
        </p:txBody>
      </p:sp>
      <p:sp>
        <p:nvSpPr>
          <p:cNvPr id="463" name="Google Shape;463;g38a2def6c57_0_102"/>
          <p:cNvSpPr/>
          <p:nvPr/>
        </p:nvSpPr>
        <p:spPr>
          <a:xfrm>
            <a:off x="793790" y="7012009"/>
            <a:ext cx="13042800" cy="725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1" i="0" u="none" strike="noStrike" cap="none">
                <a:solidFill>
                  <a:srgbClr val="272525"/>
                </a:solidFill>
                <a:latin typeface="Inter"/>
                <a:ea typeface="Inter"/>
                <a:cs typeface="Inter"/>
                <a:sym typeface="Inter"/>
              </a:rPr>
              <a:t>Στόχος:</a:t>
            </a:r>
            <a:r>
              <a:rPr lang="en-US" sz="1750" b="0" i="0" u="none" strike="noStrike" cap="none">
                <a:solidFill>
                  <a:srgbClr val="272525"/>
                </a:solidFill>
                <a:latin typeface="Inter"/>
                <a:ea typeface="Inter"/>
                <a:cs typeface="Inter"/>
                <a:sym typeface="Inter"/>
              </a:rPr>
              <a:t> Να συνδέσετε τη θεωρία με την πράξη – να δείτε πώς σχεδιαστικές αποφάσεις μπορούν να μειώσουν την υπέρβαση πόρων και να παρατείνουν τον κύκλο ζωής ενός συστήματος.</a:t>
            </a:r>
            <a:endParaRPr sz="1750" b="0" i="0" u="none" strike="noStrike" cap="non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12"/>
          <p:cNvSpPr/>
          <p:nvPr/>
        </p:nvSpPr>
        <p:spPr>
          <a:xfrm>
            <a:off x="780098" y="612934"/>
            <a:ext cx="12220099" cy="696516"/>
          </a:xfrm>
          <a:prstGeom prst="rect">
            <a:avLst/>
          </a:prstGeom>
          <a:noFill/>
          <a:ln>
            <a:noFill/>
          </a:ln>
        </p:spPr>
        <p:txBody>
          <a:bodyPr spcFirstLastPara="1" wrap="square" lIns="0" tIns="0" rIns="0" bIns="0" anchor="t" anchorCtr="0">
            <a:noAutofit/>
          </a:bodyPr>
          <a:lstStyle/>
          <a:p>
            <a:pPr marL="0" marR="0" lvl="0" indent="0" algn="l" rtl="0">
              <a:lnSpc>
                <a:spcPct val="125287"/>
              </a:lnSpc>
              <a:spcBef>
                <a:spcPts val="0"/>
              </a:spcBef>
              <a:spcAft>
                <a:spcPts val="0"/>
              </a:spcAft>
              <a:buClr>
                <a:srgbClr val="000000"/>
              </a:buClr>
              <a:buSzPts val="4350"/>
              <a:buFont typeface="Inter"/>
              <a:buNone/>
            </a:pPr>
            <a:r>
              <a:rPr lang="en-US" sz="4350" b="1" i="0" u="none" strike="noStrike" cap="none">
                <a:solidFill>
                  <a:srgbClr val="000000"/>
                </a:solidFill>
                <a:latin typeface="Inter"/>
                <a:ea typeface="Inter"/>
                <a:cs typeface="Inter"/>
                <a:sym typeface="Inter"/>
              </a:rPr>
              <a:t>Από την Αποδοτικότητα στην Ανθεκτικότητα</a:t>
            </a:r>
            <a:endParaRPr sz="4350" b="0" i="0" u="none" strike="noStrike" cap="none">
              <a:solidFill>
                <a:srgbClr val="000000"/>
              </a:solidFill>
              <a:latin typeface="Arial"/>
              <a:ea typeface="Arial"/>
              <a:cs typeface="Arial"/>
              <a:sym typeface="Arial"/>
            </a:endParaRPr>
          </a:p>
        </p:txBody>
      </p:sp>
      <p:sp>
        <p:nvSpPr>
          <p:cNvPr id="470" name="Google Shape;470;p12"/>
          <p:cNvSpPr/>
          <p:nvPr/>
        </p:nvSpPr>
        <p:spPr>
          <a:xfrm>
            <a:off x="780098" y="1844278"/>
            <a:ext cx="2361367" cy="356592"/>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000000"/>
              </a:buClr>
              <a:buSzPts val="1750"/>
              <a:buFont typeface="Arial"/>
              <a:buNone/>
            </a:pPr>
            <a:endParaRPr sz="1750" b="0" i="0" u="none" strike="noStrike" cap="none">
              <a:solidFill>
                <a:srgbClr val="000000"/>
              </a:solidFill>
              <a:latin typeface="Arial"/>
              <a:ea typeface="Arial"/>
              <a:cs typeface="Arial"/>
              <a:sym typeface="Arial"/>
            </a:endParaRPr>
          </a:p>
        </p:txBody>
      </p:sp>
      <p:sp>
        <p:nvSpPr>
          <p:cNvPr id="471" name="Google Shape;471;p12"/>
          <p:cNvSpPr/>
          <p:nvPr/>
        </p:nvSpPr>
        <p:spPr>
          <a:xfrm>
            <a:off x="780098" y="2423755"/>
            <a:ext cx="2361367" cy="348258"/>
          </a:xfrm>
          <a:prstGeom prst="rect">
            <a:avLst/>
          </a:prstGeom>
          <a:noFill/>
          <a:ln>
            <a:noFill/>
          </a:ln>
        </p:spPr>
        <p:txBody>
          <a:bodyPr spcFirstLastPara="1" wrap="square" lIns="0" tIns="0" rIns="0" bIns="0" anchor="t" anchorCtr="0">
            <a:noAutofit/>
          </a:bodyPr>
          <a:lstStyle/>
          <a:p>
            <a:pPr marL="0" marR="0" lvl="0" indent="0" algn="l" rtl="0">
              <a:lnSpc>
                <a:spcPct val="125581"/>
              </a:lnSpc>
              <a:spcBef>
                <a:spcPts val="0"/>
              </a:spcBef>
              <a:spcAft>
                <a:spcPts val="0"/>
              </a:spcAft>
              <a:buClr>
                <a:srgbClr val="000000"/>
              </a:buClr>
              <a:buSzPts val="2150"/>
              <a:buFont typeface="Inter"/>
              <a:buNone/>
            </a:pPr>
            <a:r>
              <a:rPr lang="en-US" sz="2150" b="1" i="0" u="none" strike="noStrike" cap="none">
                <a:solidFill>
                  <a:srgbClr val="000000"/>
                </a:solidFill>
                <a:latin typeface="Inter"/>
                <a:ea typeface="Inter"/>
                <a:cs typeface="Inter"/>
                <a:sym typeface="Inter"/>
              </a:rPr>
              <a:t>Efficiency</a:t>
            </a:r>
            <a:endParaRPr sz="2150" b="0" i="0" u="none" strike="noStrike" cap="none">
              <a:solidFill>
                <a:srgbClr val="000000"/>
              </a:solidFill>
              <a:latin typeface="Arial"/>
              <a:ea typeface="Arial"/>
              <a:cs typeface="Arial"/>
              <a:sym typeface="Arial"/>
            </a:endParaRPr>
          </a:p>
        </p:txBody>
      </p:sp>
      <p:sp>
        <p:nvSpPr>
          <p:cNvPr id="472" name="Google Shape;472;p12"/>
          <p:cNvSpPr/>
          <p:nvPr/>
        </p:nvSpPr>
        <p:spPr>
          <a:xfrm>
            <a:off x="780098" y="2994898"/>
            <a:ext cx="2361367" cy="285274"/>
          </a:xfrm>
          <a:prstGeom prst="rect">
            <a:avLst/>
          </a:prstGeom>
          <a:noFill/>
          <a:ln>
            <a:noFill/>
          </a:ln>
        </p:spPr>
        <p:txBody>
          <a:bodyPr spcFirstLastPara="1" wrap="square" lIns="0" tIns="0" rIns="0" bIns="0" anchor="t" anchorCtr="0">
            <a:noAutofit/>
          </a:bodyPr>
          <a:lstStyle/>
          <a:p>
            <a:pPr marL="0" marR="0" lvl="0" indent="0" algn="l" rtl="0">
              <a:lnSpc>
                <a:spcPct val="157142"/>
              </a:lnSpc>
              <a:spcBef>
                <a:spcPts val="0"/>
              </a:spcBef>
              <a:spcAft>
                <a:spcPts val="0"/>
              </a:spcAft>
              <a:buClr>
                <a:srgbClr val="272525"/>
              </a:buClr>
              <a:buSzPts val="1400"/>
              <a:buFont typeface="Inter"/>
              <a:buNone/>
            </a:pPr>
            <a:r>
              <a:rPr lang="en-US" sz="1400" b="0" i="0" u="none" strike="noStrike" cap="none">
                <a:solidFill>
                  <a:srgbClr val="272525"/>
                </a:solidFill>
                <a:latin typeface="Inter"/>
                <a:ea typeface="Inter"/>
                <a:cs typeface="Inter"/>
                <a:sym typeface="Inter"/>
              </a:rPr>
              <a:t>Βελτιστοποίηση πόρων</a:t>
            </a:r>
            <a:endParaRPr sz="1400" b="0" i="0" u="none" strike="noStrike" cap="none">
              <a:solidFill>
                <a:srgbClr val="000000"/>
              </a:solidFill>
              <a:latin typeface="Arial"/>
              <a:ea typeface="Arial"/>
              <a:cs typeface="Arial"/>
              <a:sym typeface="Arial"/>
            </a:endParaRPr>
          </a:p>
        </p:txBody>
      </p:sp>
      <p:sp>
        <p:nvSpPr>
          <p:cNvPr id="473" name="Google Shape;473;p12"/>
          <p:cNvSpPr/>
          <p:nvPr/>
        </p:nvSpPr>
        <p:spPr>
          <a:xfrm>
            <a:off x="780098" y="3480673"/>
            <a:ext cx="2361367" cy="285274"/>
          </a:xfrm>
          <a:prstGeom prst="rect">
            <a:avLst/>
          </a:prstGeom>
          <a:noFill/>
          <a:ln>
            <a:noFill/>
          </a:ln>
        </p:spPr>
        <p:txBody>
          <a:bodyPr spcFirstLastPara="1" wrap="square" lIns="0" tIns="0" rIns="0" bIns="0" anchor="t" anchorCtr="0">
            <a:noAutofit/>
          </a:bodyPr>
          <a:lstStyle/>
          <a:p>
            <a:pPr marL="0" marR="0" lvl="0" indent="0" algn="l" rtl="0">
              <a:lnSpc>
                <a:spcPct val="157142"/>
              </a:lnSpc>
              <a:spcBef>
                <a:spcPts val="0"/>
              </a:spcBef>
              <a:spcAft>
                <a:spcPts val="0"/>
              </a:spcAft>
              <a:buClr>
                <a:srgbClr val="272525"/>
              </a:buClr>
              <a:buSzPts val="1400"/>
              <a:buFont typeface="Inter"/>
              <a:buNone/>
            </a:pPr>
            <a:r>
              <a:rPr lang="en-US" sz="1400" b="0" i="0" u="none" strike="noStrike" cap="none">
                <a:solidFill>
                  <a:srgbClr val="272525"/>
                </a:solidFill>
                <a:latin typeface="Inter"/>
                <a:ea typeface="Inter"/>
                <a:cs typeface="Inter"/>
                <a:sym typeface="Inter"/>
              </a:rPr>
              <a:t>Αφαίρεση εφεδρειών</a:t>
            </a:r>
            <a:endParaRPr sz="1400" b="0" i="0" u="none" strike="noStrike" cap="none">
              <a:solidFill>
                <a:srgbClr val="000000"/>
              </a:solidFill>
              <a:latin typeface="Arial"/>
              <a:ea typeface="Arial"/>
              <a:cs typeface="Arial"/>
              <a:sym typeface="Arial"/>
            </a:endParaRPr>
          </a:p>
        </p:txBody>
      </p:sp>
      <p:sp>
        <p:nvSpPr>
          <p:cNvPr id="474" name="Google Shape;474;p12"/>
          <p:cNvSpPr/>
          <p:nvPr/>
        </p:nvSpPr>
        <p:spPr>
          <a:xfrm>
            <a:off x="780098" y="3966448"/>
            <a:ext cx="2361367" cy="285274"/>
          </a:xfrm>
          <a:prstGeom prst="rect">
            <a:avLst/>
          </a:prstGeom>
          <a:noFill/>
          <a:ln>
            <a:noFill/>
          </a:ln>
        </p:spPr>
        <p:txBody>
          <a:bodyPr spcFirstLastPara="1" wrap="square" lIns="0" tIns="0" rIns="0" bIns="0" anchor="t" anchorCtr="0">
            <a:noAutofit/>
          </a:bodyPr>
          <a:lstStyle/>
          <a:p>
            <a:pPr marL="0" marR="0" lvl="0" indent="0" algn="l" rtl="0">
              <a:lnSpc>
                <a:spcPct val="157142"/>
              </a:lnSpc>
              <a:spcBef>
                <a:spcPts val="0"/>
              </a:spcBef>
              <a:spcAft>
                <a:spcPts val="0"/>
              </a:spcAft>
              <a:buClr>
                <a:srgbClr val="272525"/>
              </a:buClr>
              <a:buSzPts val="1400"/>
              <a:buFont typeface="Inter"/>
              <a:buNone/>
            </a:pPr>
            <a:r>
              <a:rPr lang="en-US" sz="1400" b="0" i="0" u="none" strike="noStrike" cap="none">
                <a:solidFill>
                  <a:srgbClr val="272525"/>
                </a:solidFill>
                <a:latin typeface="Inter"/>
                <a:ea typeface="Inter"/>
                <a:cs typeface="Inter"/>
                <a:sym typeface="Inter"/>
              </a:rPr>
              <a:t>Γρήγορη, αλλά εύθραυστη</a:t>
            </a:r>
            <a:endParaRPr sz="1400" b="0" i="0" u="none" strike="noStrike" cap="none">
              <a:solidFill>
                <a:srgbClr val="000000"/>
              </a:solidFill>
              <a:latin typeface="Arial"/>
              <a:ea typeface="Arial"/>
              <a:cs typeface="Arial"/>
              <a:sym typeface="Arial"/>
            </a:endParaRPr>
          </a:p>
        </p:txBody>
      </p:sp>
      <p:sp>
        <p:nvSpPr>
          <p:cNvPr id="475" name="Google Shape;475;p12"/>
          <p:cNvSpPr/>
          <p:nvPr/>
        </p:nvSpPr>
        <p:spPr>
          <a:xfrm>
            <a:off x="780098" y="4452223"/>
            <a:ext cx="2361367" cy="285274"/>
          </a:xfrm>
          <a:prstGeom prst="rect">
            <a:avLst/>
          </a:prstGeom>
          <a:noFill/>
          <a:ln>
            <a:noFill/>
          </a:ln>
        </p:spPr>
        <p:txBody>
          <a:bodyPr spcFirstLastPara="1" wrap="square" lIns="0" tIns="0" rIns="0" bIns="0" anchor="t" anchorCtr="0">
            <a:noAutofit/>
          </a:bodyPr>
          <a:lstStyle/>
          <a:p>
            <a:pPr marL="0" marR="0" lvl="0" indent="0" algn="l" rtl="0">
              <a:lnSpc>
                <a:spcPct val="157142"/>
              </a:lnSpc>
              <a:spcBef>
                <a:spcPts val="0"/>
              </a:spcBef>
              <a:spcAft>
                <a:spcPts val="0"/>
              </a:spcAft>
              <a:buClr>
                <a:srgbClr val="272525"/>
              </a:buClr>
              <a:buSzPts val="1400"/>
              <a:buFont typeface="Inter"/>
              <a:buNone/>
            </a:pPr>
            <a:r>
              <a:rPr lang="en-US" sz="1400" b="0" i="0" u="none" strike="noStrike" cap="none">
                <a:solidFill>
                  <a:srgbClr val="272525"/>
                </a:solidFill>
                <a:latin typeface="Inter"/>
                <a:ea typeface="Inter"/>
                <a:cs typeface="Inter"/>
                <a:sym typeface="Inter"/>
              </a:rPr>
              <a:t>Αποτυγχάνει σε κρίσεις</a:t>
            </a:r>
            <a:endParaRPr sz="1400" b="0" i="0" u="none" strike="noStrike" cap="none">
              <a:solidFill>
                <a:srgbClr val="000000"/>
              </a:solidFill>
              <a:latin typeface="Arial"/>
              <a:ea typeface="Arial"/>
              <a:cs typeface="Arial"/>
              <a:sym typeface="Arial"/>
            </a:endParaRPr>
          </a:p>
        </p:txBody>
      </p:sp>
      <p:pic>
        <p:nvPicPr>
          <p:cNvPr id="476" name="Google Shape;476;p12" descr="preencoded.png"/>
          <p:cNvPicPr preferRelativeResize="0"/>
          <p:nvPr/>
        </p:nvPicPr>
        <p:blipFill rotWithShape="1">
          <a:blip r:embed="rId3">
            <a:alphaModFix/>
          </a:blip>
          <a:srcRect/>
          <a:stretch/>
        </p:blipFill>
        <p:spPr>
          <a:xfrm>
            <a:off x="3768566" y="1894523"/>
            <a:ext cx="7392948" cy="3236595"/>
          </a:xfrm>
          <a:prstGeom prst="rect">
            <a:avLst/>
          </a:prstGeom>
          <a:noFill/>
          <a:ln>
            <a:noFill/>
          </a:ln>
        </p:spPr>
      </p:pic>
      <p:sp>
        <p:nvSpPr>
          <p:cNvPr id="477" name="Google Shape;477;p12"/>
          <p:cNvSpPr/>
          <p:nvPr/>
        </p:nvSpPr>
        <p:spPr>
          <a:xfrm>
            <a:off x="6069927" y="3533750"/>
            <a:ext cx="1227900" cy="201600"/>
          </a:xfrm>
          <a:prstGeom prst="rect">
            <a:avLst/>
          </a:prstGeom>
          <a:noFill/>
          <a:ln>
            <a:noFill/>
          </a:ln>
        </p:spPr>
        <p:txBody>
          <a:bodyPr spcFirstLastPara="1" wrap="square" lIns="0" tIns="0" rIns="0" bIns="0" anchor="t" anchorCtr="0">
            <a:noAutofit/>
          </a:bodyPr>
          <a:lstStyle/>
          <a:p>
            <a:pPr marL="0" marR="0" lvl="0" indent="0" algn="ctr" rtl="0">
              <a:lnSpc>
                <a:spcPct val="122222"/>
              </a:lnSpc>
              <a:spcBef>
                <a:spcPts val="0"/>
              </a:spcBef>
              <a:spcAft>
                <a:spcPts val="0"/>
              </a:spcAft>
              <a:buClr>
                <a:srgbClr val="FFFFFF"/>
              </a:buClr>
              <a:buSzPts val="1350"/>
              <a:buFont typeface="Inter"/>
              <a:buNone/>
            </a:pPr>
            <a:r>
              <a:rPr lang="en-US" sz="1350" b="1" i="0" u="none" strike="noStrike" cap="none">
                <a:solidFill>
                  <a:srgbClr val="FFFFFF"/>
                </a:solidFill>
                <a:latin typeface="Inter"/>
                <a:ea typeface="Inter"/>
                <a:cs typeface="Inter"/>
                <a:sym typeface="Inter"/>
              </a:rPr>
              <a:t>Αποδοτικό</a:t>
            </a:r>
            <a:endParaRPr sz="1350" b="0" i="0" u="none" strike="noStrike" cap="none">
              <a:solidFill>
                <a:srgbClr val="000000"/>
              </a:solidFill>
              <a:latin typeface="Arial"/>
              <a:ea typeface="Arial"/>
              <a:cs typeface="Arial"/>
              <a:sym typeface="Arial"/>
            </a:endParaRPr>
          </a:p>
        </p:txBody>
      </p:sp>
      <p:sp>
        <p:nvSpPr>
          <p:cNvPr id="478" name="Google Shape;478;p12"/>
          <p:cNvSpPr/>
          <p:nvPr/>
        </p:nvSpPr>
        <p:spPr>
          <a:xfrm>
            <a:off x="7710864" y="3533750"/>
            <a:ext cx="1227900" cy="201600"/>
          </a:xfrm>
          <a:prstGeom prst="rect">
            <a:avLst/>
          </a:prstGeom>
          <a:noFill/>
          <a:ln>
            <a:noFill/>
          </a:ln>
        </p:spPr>
        <p:txBody>
          <a:bodyPr spcFirstLastPara="1" wrap="square" lIns="0" tIns="0" rIns="0" bIns="0" anchor="t" anchorCtr="0">
            <a:noAutofit/>
          </a:bodyPr>
          <a:lstStyle/>
          <a:p>
            <a:pPr marL="0" marR="0" lvl="0" indent="0" algn="ctr" rtl="0">
              <a:lnSpc>
                <a:spcPct val="122222"/>
              </a:lnSpc>
              <a:spcBef>
                <a:spcPts val="0"/>
              </a:spcBef>
              <a:spcAft>
                <a:spcPts val="0"/>
              </a:spcAft>
              <a:buClr>
                <a:srgbClr val="FFFFFF"/>
              </a:buClr>
              <a:buSzPts val="1350"/>
              <a:buFont typeface="Inter"/>
              <a:buNone/>
            </a:pPr>
            <a:r>
              <a:rPr lang="en-US" sz="1350" b="1" i="0" u="none" strike="noStrike" cap="none">
                <a:solidFill>
                  <a:srgbClr val="FFFFFF"/>
                </a:solidFill>
                <a:latin typeface="Inter"/>
                <a:ea typeface="Inter"/>
                <a:cs typeface="Inter"/>
                <a:sym typeface="Inter"/>
              </a:rPr>
              <a:t>Ανθεκτικό</a:t>
            </a:r>
            <a:endParaRPr sz="1350" b="0" i="0" u="none" strike="noStrike" cap="none">
              <a:solidFill>
                <a:srgbClr val="000000"/>
              </a:solidFill>
              <a:latin typeface="Arial"/>
              <a:ea typeface="Arial"/>
              <a:cs typeface="Arial"/>
              <a:sym typeface="Arial"/>
            </a:endParaRPr>
          </a:p>
        </p:txBody>
      </p:sp>
      <p:sp>
        <p:nvSpPr>
          <p:cNvPr id="479" name="Google Shape;479;p12"/>
          <p:cNvSpPr/>
          <p:nvPr/>
        </p:nvSpPr>
        <p:spPr>
          <a:xfrm>
            <a:off x="9403357" y="4386137"/>
            <a:ext cx="1576449" cy="403070"/>
          </a:xfrm>
          <a:prstGeom prst="rect">
            <a:avLst/>
          </a:prstGeom>
          <a:noFill/>
          <a:ln>
            <a:noFill/>
          </a:ln>
        </p:spPr>
        <p:txBody>
          <a:bodyPr spcFirstLastPara="1" wrap="square" lIns="0" tIns="0" rIns="0" bIns="0" anchor="t" anchorCtr="0">
            <a:noAutofit/>
          </a:bodyPr>
          <a:lstStyle/>
          <a:p>
            <a:pPr marL="0" marR="0" lvl="0" indent="0" algn="l" rtl="0">
              <a:lnSpc>
                <a:spcPct val="122222"/>
              </a:lnSpc>
              <a:spcBef>
                <a:spcPts val="0"/>
              </a:spcBef>
              <a:spcAft>
                <a:spcPts val="0"/>
              </a:spcAft>
              <a:buClr>
                <a:srgbClr val="272525"/>
              </a:buClr>
              <a:buSzPts val="1350"/>
              <a:buFont typeface="Inter"/>
              <a:buNone/>
            </a:pPr>
            <a:r>
              <a:rPr lang="en-US" sz="1350" b="0" i="0" u="none" strike="noStrike" cap="none">
                <a:solidFill>
                  <a:srgbClr val="272525"/>
                </a:solidFill>
                <a:latin typeface="Inter"/>
                <a:ea typeface="Inter"/>
                <a:cs typeface="Inter"/>
                <a:sym typeface="Inter"/>
              </a:rPr>
              <a:t>Με διαδρομές εφεδρείας</a:t>
            </a:r>
            <a:endParaRPr sz="1350" b="0" i="0" u="none" strike="noStrike" cap="none">
              <a:solidFill>
                <a:srgbClr val="000000"/>
              </a:solidFill>
              <a:latin typeface="Arial"/>
              <a:ea typeface="Arial"/>
              <a:cs typeface="Arial"/>
              <a:sym typeface="Arial"/>
            </a:endParaRPr>
          </a:p>
        </p:txBody>
      </p:sp>
      <p:pic>
        <p:nvPicPr>
          <p:cNvPr id="480" name="Google Shape;480;p12" descr="preencoded.png"/>
          <p:cNvPicPr preferRelativeResize="0"/>
          <p:nvPr/>
        </p:nvPicPr>
        <p:blipFill rotWithShape="1">
          <a:blip r:embed="rId4">
            <a:alphaModFix/>
          </a:blip>
          <a:srcRect/>
          <a:stretch/>
        </p:blipFill>
        <p:spPr>
          <a:xfrm>
            <a:off x="8975095" y="4492951"/>
            <a:ext cx="198513" cy="189779"/>
          </a:xfrm>
          <a:prstGeom prst="rect">
            <a:avLst/>
          </a:prstGeom>
          <a:noFill/>
          <a:ln>
            <a:noFill/>
          </a:ln>
        </p:spPr>
      </p:pic>
      <p:sp>
        <p:nvSpPr>
          <p:cNvPr id="481" name="Google Shape;481;p12"/>
          <p:cNvSpPr/>
          <p:nvPr/>
        </p:nvSpPr>
        <p:spPr>
          <a:xfrm>
            <a:off x="9374695" y="2562919"/>
            <a:ext cx="1612277" cy="201535"/>
          </a:xfrm>
          <a:prstGeom prst="rect">
            <a:avLst/>
          </a:prstGeom>
          <a:noFill/>
          <a:ln>
            <a:noFill/>
          </a:ln>
        </p:spPr>
        <p:txBody>
          <a:bodyPr spcFirstLastPara="1" wrap="square" lIns="0" tIns="0" rIns="0" bIns="0" anchor="t" anchorCtr="0">
            <a:noAutofit/>
          </a:bodyPr>
          <a:lstStyle/>
          <a:p>
            <a:pPr marL="0" marR="0" lvl="0" indent="0" algn="l" rtl="0">
              <a:lnSpc>
                <a:spcPct val="122222"/>
              </a:lnSpc>
              <a:spcBef>
                <a:spcPts val="0"/>
              </a:spcBef>
              <a:spcAft>
                <a:spcPts val="0"/>
              </a:spcAft>
              <a:buClr>
                <a:srgbClr val="272525"/>
              </a:buClr>
              <a:buSzPts val="1350"/>
              <a:buFont typeface="Inter"/>
              <a:buNone/>
            </a:pPr>
            <a:r>
              <a:rPr lang="en-US" sz="1350" b="0" i="0" u="none" strike="noStrike" cap="none">
                <a:solidFill>
                  <a:srgbClr val="272525"/>
                </a:solidFill>
                <a:latin typeface="Inter"/>
                <a:ea typeface="Inter"/>
                <a:cs typeface="Inter"/>
                <a:sym typeface="Inter"/>
              </a:rPr>
              <a:t>Ευέλικτες καμπύλες</a:t>
            </a:r>
            <a:endParaRPr sz="1350" b="0" i="0" u="none" strike="noStrike" cap="none">
              <a:solidFill>
                <a:srgbClr val="000000"/>
              </a:solidFill>
              <a:latin typeface="Arial"/>
              <a:ea typeface="Arial"/>
              <a:cs typeface="Arial"/>
              <a:sym typeface="Arial"/>
            </a:endParaRPr>
          </a:p>
        </p:txBody>
      </p:sp>
      <p:pic>
        <p:nvPicPr>
          <p:cNvPr id="482" name="Google Shape;482;p12" descr="preencoded.png"/>
          <p:cNvPicPr preferRelativeResize="0"/>
          <p:nvPr/>
        </p:nvPicPr>
        <p:blipFill rotWithShape="1">
          <a:blip r:embed="rId5">
            <a:alphaModFix/>
          </a:blip>
          <a:srcRect/>
          <a:stretch/>
        </p:blipFill>
        <p:spPr>
          <a:xfrm>
            <a:off x="8979686" y="2554410"/>
            <a:ext cx="200975" cy="189779"/>
          </a:xfrm>
          <a:prstGeom prst="rect">
            <a:avLst/>
          </a:prstGeom>
          <a:noFill/>
          <a:ln>
            <a:noFill/>
          </a:ln>
        </p:spPr>
      </p:pic>
      <p:sp>
        <p:nvSpPr>
          <p:cNvPr id="483" name="Google Shape;483;p12"/>
          <p:cNvSpPr/>
          <p:nvPr/>
        </p:nvSpPr>
        <p:spPr>
          <a:xfrm>
            <a:off x="4043427" y="4472574"/>
            <a:ext cx="1569284" cy="201535"/>
          </a:xfrm>
          <a:prstGeom prst="rect">
            <a:avLst/>
          </a:prstGeom>
          <a:noFill/>
          <a:ln>
            <a:noFill/>
          </a:ln>
        </p:spPr>
        <p:txBody>
          <a:bodyPr spcFirstLastPara="1" wrap="square" lIns="0" tIns="0" rIns="0" bIns="0" anchor="t" anchorCtr="0">
            <a:noAutofit/>
          </a:bodyPr>
          <a:lstStyle/>
          <a:p>
            <a:pPr marL="0" marR="0" lvl="0" indent="0" algn="r" rtl="0">
              <a:lnSpc>
                <a:spcPct val="122222"/>
              </a:lnSpc>
              <a:spcBef>
                <a:spcPts val="0"/>
              </a:spcBef>
              <a:spcAft>
                <a:spcPts val="0"/>
              </a:spcAft>
              <a:buClr>
                <a:srgbClr val="272525"/>
              </a:buClr>
              <a:buSzPts val="1350"/>
              <a:buFont typeface="Inter"/>
              <a:buNone/>
            </a:pPr>
            <a:r>
              <a:rPr lang="en-US" sz="1350" b="0" i="0" u="none" strike="noStrike" cap="none">
                <a:solidFill>
                  <a:srgbClr val="272525"/>
                </a:solidFill>
                <a:latin typeface="Inter"/>
                <a:ea typeface="Inter"/>
                <a:cs typeface="Inter"/>
                <a:sym typeface="Inter"/>
              </a:rPr>
              <a:t>Χωρίς εφεδρείες</a:t>
            </a:r>
            <a:endParaRPr sz="1350" b="0" i="0" u="none" strike="noStrike" cap="none">
              <a:solidFill>
                <a:srgbClr val="000000"/>
              </a:solidFill>
              <a:latin typeface="Arial"/>
              <a:ea typeface="Arial"/>
              <a:cs typeface="Arial"/>
              <a:sym typeface="Arial"/>
            </a:endParaRPr>
          </a:p>
        </p:txBody>
      </p:sp>
      <p:pic>
        <p:nvPicPr>
          <p:cNvPr id="484" name="Google Shape;484;p12" descr="preencoded.png"/>
          <p:cNvPicPr preferRelativeResize="0"/>
          <p:nvPr/>
        </p:nvPicPr>
        <p:blipFill rotWithShape="1">
          <a:blip r:embed="rId6">
            <a:alphaModFix/>
          </a:blip>
          <a:srcRect/>
          <a:stretch/>
        </p:blipFill>
        <p:spPr>
          <a:xfrm>
            <a:off x="5825778" y="4506946"/>
            <a:ext cx="198512" cy="189779"/>
          </a:xfrm>
          <a:prstGeom prst="rect">
            <a:avLst/>
          </a:prstGeom>
          <a:noFill/>
          <a:ln>
            <a:noFill/>
          </a:ln>
        </p:spPr>
      </p:pic>
      <p:sp>
        <p:nvSpPr>
          <p:cNvPr id="485" name="Google Shape;485;p12"/>
          <p:cNvSpPr/>
          <p:nvPr/>
        </p:nvSpPr>
        <p:spPr>
          <a:xfrm>
            <a:off x="4007599" y="2562919"/>
            <a:ext cx="1612278" cy="201535"/>
          </a:xfrm>
          <a:prstGeom prst="rect">
            <a:avLst/>
          </a:prstGeom>
          <a:noFill/>
          <a:ln>
            <a:noFill/>
          </a:ln>
        </p:spPr>
        <p:txBody>
          <a:bodyPr spcFirstLastPara="1" wrap="square" lIns="0" tIns="0" rIns="0" bIns="0" anchor="t" anchorCtr="0">
            <a:noAutofit/>
          </a:bodyPr>
          <a:lstStyle/>
          <a:p>
            <a:pPr marL="0" marR="0" lvl="0" indent="0" algn="r" rtl="0">
              <a:lnSpc>
                <a:spcPct val="122222"/>
              </a:lnSpc>
              <a:spcBef>
                <a:spcPts val="0"/>
              </a:spcBef>
              <a:spcAft>
                <a:spcPts val="0"/>
              </a:spcAft>
              <a:buClr>
                <a:srgbClr val="272525"/>
              </a:buClr>
              <a:buSzPts val="1350"/>
              <a:buFont typeface="Inter"/>
              <a:buNone/>
            </a:pPr>
            <a:r>
              <a:rPr lang="en-US" sz="1350" b="0" i="0" u="none" strike="noStrike" cap="none">
                <a:solidFill>
                  <a:srgbClr val="272525"/>
                </a:solidFill>
                <a:latin typeface="Inter"/>
                <a:ea typeface="Inter"/>
                <a:cs typeface="Inter"/>
                <a:sym typeface="Inter"/>
              </a:rPr>
              <a:t>Ευθείες γραμμές</a:t>
            </a:r>
            <a:endParaRPr sz="1350" b="0" i="0" u="none" strike="noStrike" cap="none">
              <a:solidFill>
                <a:srgbClr val="000000"/>
              </a:solidFill>
              <a:latin typeface="Arial"/>
              <a:ea typeface="Arial"/>
              <a:cs typeface="Arial"/>
              <a:sym typeface="Arial"/>
            </a:endParaRPr>
          </a:p>
        </p:txBody>
      </p:sp>
      <p:pic>
        <p:nvPicPr>
          <p:cNvPr id="486" name="Google Shape;486;p12" descr="preencoded.png"/>
          <p:cNvPicPr preferRelativeResize="0"/>
          <p:nvPr/>
        </p:nvPicPr>
        <p:blipFill rotWithShape="1">
          <a:blip r:embed="rId7">
            <a:alphaModFix/>
          </a:blip>
          <a:srcRect/>
          <a:stretch/>
        </p:blipFill>
        <p:spPr>
          <a:xfrm>
            <a:off x="5801258" y="2554410"/>
            <a:ext cx="198512" cy="189779"/>
          </a:xfrm>
          <a:prstGeom prst="rect">
            <a:avLst/>
          </a:prstGeom>
          <a:noFill/>
          <a:ln>
            <a:noFill/>
          </a:ln>
        </p:spPr>
      </p:pic>
      <p:sp>
        <p:nvSpPr>
          <p:cNvPr id="487" name="Google Shape;487;p12"/>
          <p:cNvSpPr/>
          <p:nvPr/>
        </p:nvSpPr>
        <p:spPr>
          <a:xfrm>
            <a:off x="11788616" y="1844278"/>
            <a:ext cx="2076807" cy="356592"/>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000000"/>
              </a:buClr>
              <a:buSzPts val="1750"/>
              <a:buFont typeface="Arial"/>
              <a:buNone/>
            </a:pPr>
            <a:endParaRPr sz="1750" b="0" i="0" u="none" strike="noStrike" cap="none">
              <a:solidFill>
                <a:srgbClr val="000000"/>
              </a:solidFill>
              <a:latin typeface="Arial"/>
              <a:ea typeface="Arial"/>
              <a:cs typeface="Arial"/>
              <a:sym typeface="Arial"/>
            </a:endParaRPr>
          </a:p>
        </p:txBody>
      </p:sp>
      <p:sp>
        <p:nvSpPr>
          <p:cNvPr id="488" name="Google Shape;488;p12"/>
          <p:cNvSpPr/>
          <p:nvPr/>
        </p:nvSpPr>
        <p:spPr>
          <a:xfrm>
            <a:off x="11788616" y="2423755"/>
            <a:ext cx="2076807" cy="417909"/>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000000"/>
              </a:buClr>
              <a:buSzPts val="2600"/>
              <a:buFont typeface="Inter"/>
              <a:buNone/>
            </a:pPr>
            <a:r>
              <a:rPr lang="en-US" sz="2600" b="1" i="0" u="none" strike="noStrike" cap="none">
                <a:solidFill>
                  <a:srgbClr val="000000"/>
                </a:solidFill>
                <a:latin typeface="Inter"/>
                <a:ea typeface="Inter"/>
                <a:cs typeface="Inter"/>
                <a:sym typeface="Inter"/>
              </a:rPr>
              <a:t>Resilience</a:t>
            </a:r>
            <a:endParaRPr sz="2600" b="0" i="0" u="none" strike="noStrike" cap="none">
              <a:solidFill>
                <a:srgbClr val="000000"/>
              </a:solidFill>
              <a:latin typeface="Arial"/>
              <a:ea typeface="Arial"/>
              <a:cs typeface="Arial"/>
              <a:sym typeface="Arial"/>
            </a:endParaRPr>
          </a:p>
        </p:txBody>
      </p:sp>
      <p:sp>
        <p:nvSpPr>
          <p:cNvPr id="489" name="Google Shape;489;p12"/>
          <p:cNvSpPr/>
          <p:nvPr/>
        </p:nvSpPr>
        <p:spPr>
          <a:xfrm>
            <a:off x="11788626" y="3064550"/>
            <a:ext cx="2245500" cy="570600"/>
          </a:xfrm>
          <a:prstGeom prst="rect">
            <a:avLst/>
          </a:prstGeom>
          <a:noFill/>
          <a:ln>
            <a:noFill/>
          </a:ln>
        </p:spPr>
        <p:txBody>
          <a:bodyPr spcFirstLastPara="1" wrap="square" lIns="0" tIns="0" rIns="0" bIns="0" anchor="t" anchorCtr="0">
            <a:noAutofit/>
          </a:bodyPr>
          <a:lstStyle/>
          <a:p>
            <a:pPr marL="0" marR="0" lvl="0" indent="0" algn="l" rtl="0">
              <a:lnSpc>
                <a:spcPct val="157142"/>
              </a:lnSpc>
              <a:spcBef>
                <a:spcPts val="0"/>
              </a:spcBef>
              <a:spcAft>
                <a:spcPts val="0"/>
              </a:spcAft>
              <a:buClr>
                <a:srgbClr val="272525"/>
              </a:buClr>
              <a:buSzPts val="1400"/>
              <a:buFont typeface="Inter"/>
              <a:buNone/>
            </a:pPr>
            <a:r>
              <a:rPr lang="en-US" sz="1400" b="0" i="0" u="none" strike="noStrike" cap="none">
                <a:solidFill>
                  <a:srgbClr val="272525"/>
                </a:solidFill>
                <a:latin typeface="Inter"/>
                <a:ea typeface="Inter"/>
                <a:cs typeface="Inter"/>
                <a:sym typeface="Inter"/>
              </a:rPr>
              <a:t>Ικανότητα προσαρμογής</a:t>
            </a:r>
            <a:endParaRPr sz="1400" b="0" i="0" u="none" strike="noStrike" cap="none">
              <a:solidFill>
                <a:srgbClr val="000000"/>
              </a:solidFill>
              <a:latin typeface="Arial"/>
              <a:ea typeface="Arial"/>
              <a:cs typeface="Arial"/>
              <a:sym typeface="Arial"/>
            </a:endParaRPr>
          </a:p>
        </p:txBody>
      </p:sp>
      <p:sp>
        <p:nvSpPr>
          <p:cNvPr id="490" name="Google Shape;490;p12"/>
          <p:cNvSpPr/>
          <p:nvPr/>
        </p:nvSpPr>
        <p:spPr>
          <a:xfrm>
            <a:off x="11788616" y="3490782"/>
            <a:ext cx="2076900" cy="285300"/>
          </a:xfrm>
          <a:prstGeom prst="rect">
            <a:avLst/>
          </a:prstGeom>
          <a:noFill/>
          <a:ln>
            <a:noFill/>
          </a:ln>
        </p:spPr>
        <p:txBody>
          <a:bodyPr spcFirstLastPara="1" wrap="square" lIns="0" tIns="0" rIns="0" bIns="0" anchor="t" anchorCtr="0">
            <a:noAutofit/>
          </a:bodyPr>
          <a:lstStyle/>
          <a:p>
            <a:pPr marL="0" marR="0" lvl="0" indent="0" algn="l" rtl="0">
              <a:lnSpc>
                <a:spcPct val="157142"/>
              </a:lnSpc>
              <a:spcBef>
                <a:spcPts val="0"/>
              </a:spcBef>
              <a:spcAft>
                <a:spcPts val="0"/>
              </a:spcAft>
              <a:buClr>
                <a:srgbClr val="272525"/>
              </a:buClr>
              <a:buSzPts val="1400"/>
              <a:buFont typeface="Inter"/>
              <a:buNone/>
            </a:pPr>
            <a:r>
              <a:rPr lang="en-US" sz="1400" b="0" i="0" u="none" strike="noStrike" cap="none">
                <a:solidFill>
                  <a:srgbClr val="272525"/>
                </a:solidFill>
                <a:latin typeface="Inter"/>
                <a:ea typeface="Inter"/>
                <a:cs typeface="Inter"/>
                <a:sym typeface="Inter"/>
              </a:rPr>
              <a:t>Διατήρηση ποικιλίας</a:t>
            </a:r>
            <a:endParaRPr sz="1400" b="0" i="0" u="none" strike="noStrike" cap="none">
              <a:solidFill>
                <a:srgbClr val="000000"/>
              </a:solidFill>
              <a:latin typeface="Arial"/>
              <a:ea typeface="Arial"/>
              <a:cs typeface="Arial"/>
              <a:sym typeface="Arial"/>
            </a:endParaRPr>
          </a:p>
        </p:txBody>
      </p:sp>
      <p:sp>
        <p:nvSpPr>
          <p:cNvPr id="491" name="Google Shape;491;p12"/>
          <p:cNvSpPr/>
          <p:nvPr/>
        </p:nvSpPr>
        <p:spPr>
          <a:xfrm>
            <a:off x="11788616" y="3976557"/>
            <a:ext cx="2076900" cy="285300"/>
          </a:xfrm>
          <a:prstGeom prst="rect">
            <a:avLst/>
          </a:prstGeom>
          <a:noFill/>
          <a:ln>
            <a:noFill/>
          </a:ln>
        </p:spPr>
        <p:txBody>
          <a:bodyPr spcFirstLastPara="1" wrap="square" lIns="0" tIns="0" rIns="0" bIns="0" anchor="t" anchorCtr="0">
            <a:noAutofit/>
          </a:bodyPr>
          <a:lstStyle/>
          <a:p>
            <a:pPr marL="0" marR="0" lvl="0" indent="0" algn="l" rtl="0">
              <a:lnSpc>
                <a:spcPct val="157142"/>
              </a:lnSpc>
              <a:spcBef>
                <a:spcPts val="0"/>
              </a:spcBef>
              <a:spcAft>
                <a:spcPts val="0"/>
              </a:spcAft>
              <a:buClr>
                <a:srgbClr val="272525"/>
              </a:buClr>
              <a:buSzPts val="1400"/>
              <a:buFont typeface="Inter"/>
              <a:buNone/>
            </a:pPr>
            <a:r>
              <a:rPr lang="en-US" sz="1400" b="0" i="0" u="none" strike="noStrike" cap="none">
                <a:solidFill>
                  <a:srgbClr val="272525"/>
                </a:solidFill>
                <a:latin typeface="Inter"/>
                <a:ea typeface="Inter"/>
                <a:cs typeface="Inter"/>
                <a:sym typeface="Inter"/>
              </a:rPr>
              <a:t>Μάθηση από αλλαγές</a:t>
            </a:r>
            <a:endParaRPr sz="1400" b="0" i="0" u="none" strike="noStrike" cap="none">
              <a:solidFill>
                <a:srgbClr val="000000"/>
              </a:solidFill>
              <a:latin typeface="Arial"/>
              <a:ea typeface="Arial"/>
              <a:cs typeface="Arial"/>
              <a:sym typeface="Arial"/>
            </a:endParaRPr>
          </a:p>
        </p:txBody>
      </p:sp>
      <p:sp>
        <p:nvSpPr>
          <p:cNvPr id="492" name="Google Shape;492;p12"/>
          <p:cNvSpPr/>
          <p:nvPr/>
        </p:nvSpPr>
        <p:spPr>
          <a:xfrm>
            <a:off x="11788616" y="4462332"/>
            <a:ext cx="2076900" cy="285300"/>
          </a:xfrm>
          <a:prstGeom prst="rect">
            <a:avLst/>
          </a:prstGeom>
          <a:noFill/>
          <a:ln>
            <a:noFill/>
          </a:ln>
        </p:spPr>
        <p:txBody>
          <a:bodyPr spcFirstLastPara="1" wrap="square" lIns="0" tIns="0" rIns="0" bIns="0" anchor="t" anchorCtr="0">
            <a:noAutofit/>
          </a:bodyPr>
          <a:lstStyle/>
          <a:p>
            <a:pPr marL="0" marR="0" lvl="0" indent="0" algn="l" rtl="0">
              <a:lnSpc>
                <a:spcPct val="157142"/>
              </a:lnSpc>
              <a:spcBef>
                <a:spcPts val="0"/>
              </a:spcBef>
              <a:spcAft>
                <a:spcPts val="0"/>
              </a:spcAft>
              <a:buClr>
                <a:srgbClr val="272525"/>
              </a:buClr>
              <a:buSzPts val="1400"/>
              <a:buFont typeface="Inter"/>
              <a:buNone/>
            </a:pPr>
            <a:r>
              <a:rPr lang="en-US" sz="1400" b="0" i="0" u="none" strike="noStrike" cap="none">
                <a:solidFill>
                  <a:srgbClr val="272525"/>
                </a:solidFill>
                <a:latin typeface="Inter"/>
                <a:ea typeface="Inter"/>
                <a:cs typeface="Inter"/>
                <a:sym typeface="Inter"/>
              </a:rPr>
              <a:t>Επιβίωση σε κρίσεις</a:t>
            </a:r>
            <a:endParaRPr sz="1400" b="0" i="0" u="none" strike="noStrike" cap="none">
              <a:solidFill>
                <a:srgbClr val="000000"/>
              </a:solidFill>
              <a:latin typeface="Arial"/>
              <a:ea typeface="Arial"/>
              <a:cs typeface="Arial"/>
              <a:sym typeface="Arial"/>
            </a:endParaRPr>
          </a:p>
        </p:txBody>
      </p:sp>
      <p:sp>
        <p:nvSpPr>
          <p:cNvPr id="493" name="Google Shape;493;p12"/>
          <p:cNvSpPr/>
          <p:nvPr/>
        </p:nvSpPr>
        <p:spPr>
          <a:xfrm>
            <a:off x="780098" y="5632609"/>
            <a:ext cx="13070205" cy="875824"/>
          </a:xfrm>
          <a:prstGeom prst="roundRect">
            <a:avLst>
              <a:gd name="adj" fmla="val 10689"/>
            </a:avLst>
          </a:prstGeom>
          <a:solidFill>
            <a:srgbClr val="C7C9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94" name="Google Shape;494;p12" descr="preencoded.png"/>
          <p:cNvPicPr preferRelativeResize="0"/>
          <p:nvPr/>
        </p:nvPicPr>
        <p:blipFill rotWithShape="1">
          <a:blip r:embed="rId8">
            <a:alphaModFix/>
          </a:blip>
          <a:srcRect/>
          <a:stretch/>
        </p:blipFill>
        <p:spPr>
          <a:xfrm>
            <a:off x="1002983" y="5960983"/>
            <a:ext cx="222885" cy="178237"/>
          </a:xfrm>
          <a:prstGeom prst="rect">
            <a:avLst/>
          </a:prstGeom>
          <a:noFill/>
          <a:ln>
            <a:noFill/>
          </a:ln>
        </p:spPr>
      </p:pic>
      <p:sp>
        <p:nvSpPr>
          <p:cNvPr id="495" name="Google Shape;495;p12"/>
          <p:cNvSpPr/>
          <p:nvPr/>
        </p:nvSpPr>
        <p:spPr>
          <a:xfrm>
            <a:off x="1448753" y="5911215"/>
            <a:ext cx="12178665" cy="285274"/>
          </a:xfrm>
          <a:prstGeom prst="rect">
            <a:avLst/>
          </a:prstGeom>
          <a:noFill/>
          <a:ln>
            <a:noFill/>
          </a:ln>
        </p:spPr>
        <p:txBody>
          <a:bodyPr spcFirstLastPara="1" wrap="square" lIns="0" tIns="0" rIns="0" bIns="0" anchor="t" anchorCtr="0">
            <a:noAutofit/>
          </a:bodyPr>
          <a:lstStyle/>
          <a:p>
            <a:pPr marL="0" marR="0" lvl="0" indent="0" algn="l" rtl="0">
              <a:lnSpc>
                <a:spcPct val="157142"/>
              </a:lnSpc>
              <a:spcBef>
                <a:spcPts val="0"/>
              </a:spcBef>
              <a:spcAft>
                <a:spcPts val="0"/>
              </a:spcAft>
              <a:buClr>
                <a:srgbClr val="000000"/>
              </a:buClr>
              <a:buSzPts val="1400"/>
              <a:buFont typeface="Inter"/>
              <a:buNone/>
            </a:pPr>
            <a:r>
              <a:rPr lang="en-US" sz="1400" b="1" i="0" u="none" strike="noStrike" cap="none">
                <a:solidFill>
                  <a:srgbClr val="000000"/>
                </a:solidFill>
                <a:latin typeface="Inter"/>
                <a:ea typeface="Inter"/>
                <a:cs typeface="Inter"/>
                <a:sym typeface="Inter"/>
              </a:rPr>
              <a:t>Το παράδοξο της αποδοτικότητας:</a:t>
            </a:r>
            <a:r>
              <a:rPr lang="en-US" sz="1400" b="0" i="0" u="none" strike="noStrike" cap="none">
                <a:solidFill>
                  <a:srgbClr val="000000"/>
                </a:solidFill>
                <a:latin typeface="Inter"/>
                <a:ea typeface="Inter"/>
                <a:cs typeface="Inter"/>
                <a:sym typeface="Inter"/>
              </a:rPr>
              <a:t> Όσο πιο αποδοτικό γίνεται ένα σύστημα, τόσο πιο ευάλωτο γίνεται στις διαταραχές.</a:t>
            </a:r>
            <a:endParaRPr sz="1400" b="0" i="0" u="none" strike="noStrike" cap="none">
              <a:solidFill>
                <a:srgbClr val="000000"/>
              </a:solidFill>
              <a:latin typeface="Arial"/>
              <a:ea typeface="Arial"/>
              <a:cs typeface="Arial"/>
              <a:sym typeface="Arial"/>
            </a:endParaRPr>
          </a:p>
        </p:txBody>
      </p:sp>
      <p:sp>
        <p:nvSpPr>
          <p:cNvPr id="496" name="Google Shape;496;p12"/>
          <p:cNvSpPr/>
          <p:nvPr/>
        </p:nvSpPr>
        <p:spPr>
          <a:xfrm>
            <a:off x="1114425" y="7009924"/>
            <a:ext cx="12735878" cy="356592"/>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000000"/>
              </a:buClr>
              <a:buSzPts val="1750"/>
              <a:buFont typeface="Inter"/>
              <a:buNone/>
            </a:pPr>
            <a:r>
              <a:rPr lang="en-US" sz="1750" b="0" i="0" u="none" strike="noStrike" cap="none">
                <a:solidFill>
                  <a:srgbClr val="000000"/>
                </a:solidFill>
                <a:latin typeface="Inter"/>
                <a:ea typeface="Inter"/>
                <a:cs typeface="Inter"/>
                <a:sym typeface="Inter"/>
              </a:rPr>
              <a:t>💭</a:t>
            </a:r>
            <a:r>
              <a:rPr lang="en-US" sz="1750" b="0" i="0" u="none" strike="noStrike" cap="none">
                <a:solidFill>
                  <a:srgbClr val="272525"/>
                </a:solidFill>
                <a:latin typeface="Inter"/>
                <a:ea typeface="Inter"/>
                <a:cs typeface="Inter"/>
                <a:sym typeface="Inter"/>
              </a:rPr>
              <a:t> Ποιο σύστημα θα επιβιώσει σε κρίση - το πιο γρήγορο ή το πιο ευέλικτο;</a:t>
            </a:r>
            <a:endParaRPr sz="1750" b="0" i="0" u="none" strike="noStrike" cap="none">
              <a:solidFill>
                <a:srgbClr val="000000"/>
              </a:solidFill>
              <a:latin typeface="Arial"/>
              <a:ea typeface="Arial"/>
              <a:cs typeface="Arial"/>
              <a:sym typeface="Arial"/>
            </a:endParaRPr>
          </a:p>
        </p:txBody>
      </p:sp>
      <p:sp>
        <p:nvSpPr>
          <p:cNvPr id="497" name="Google Shape;497;p12"/>
          <p:cNvSpPr/>
          <p:nvPr/>
        </p:nvSpPr>
        <p:spPr>
          <a:xfrm>
            <a:off x="780098" y="6759178"/>
            <a:ext cx="30480" cy="858083"/>
          </a:xfrm>
          <a:prstGeom prst="rect">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g38a2def6c57_0_36"/>
          <p:cNvSpPr/>
          <p:nvPr/>
        </p:nvSpPr>
        <p:spPr>
          <a:xfrm>
            <a:off x="793801" y="945040"/>
            <a:ext cx="13042800" cy="567000"/>
          </a:xfrm>
          <a:prstGeom prst="rect">
            <a:avLst/>
          </a:prstGeom>
          <a:noFill/>
          <a:ln>
            <a:noFill/>
          </a:ln>
        </p:spPr>
        <p:txBody>
          <a:bodyPr spcFirstLastPara="1" wrap="square" lIns="0" tIns="0" rIns="0" bIns="0" anchor="t" anchorCtr="0">
            <a:noAutofit/>
          </a:bodyPr>
          <a:lstStyle/>
          <a:p>
            <a:pPr marL="0" marR="0" lvl="0" indent="0" algn="l" rtl="0">
              <a:lnSpc>
                <a:spcPct val="125352"/>
              </a:lnSpc>
              <a:spcBef>
                <a:spcPts val="0"/>
              </a:spcBef>
              <a:spcAft>
                <a:spcPts val="0"/>
              </a:spcAft>
              <a:buClr>
                <a:srgbClr val="000000"/>
              </a:buClr>
              <a:buSzPts val="3550"/>
              <a:buFont typeface="Inter"/>
              <a:buNone/>
            </a:pPr>
            <a:r>
              <a:rPr lang="en-US" sz="3750" b="1" i="0" u="none" strike="noStrike" cap="none">
                <a:solidFill>
                  <a:srgbClr val="000000"/>
                </a:solidFill>
                <a:latin typeface="Inter"/>
                <a:ea typeface="Inter"/>
                <a:cs typeface="Inter"/>
                <a:sym typeface="Inter"/>
              </a:rPr>
              <a:t>Όταν η Υπερ-Αποδοτικότητα Φέρνει Ευθραυστότητα</a:t>
            </a:r>
            <a:endParaRPr sz="3750" b="0" i="0" u="none" strike="noStrike" cap="none">
              <a:solidFill>
                <a:srgbClr val="000000"/>
              </a:solidFill>
              <a:latin typeface="Arial"/>
              <a:ea typeface="Arial"/>
              <a:cs typeface="Arial"/>
              <a:sym typeface="Arial"/>
            </a:endParaRPr>
          </a:p>
        </p:txBody>
      </p:sp>
      <p:sp>
        <p:nvSpPr>
          <p:cNvPr id="504" name="Google Shape;504;g38a2def6c57_0_36"/>
          <p:cNvSpPr/>
          <p:nvPr/>
        </p:nvSpPr>
        <p:spPr>
          <a:xfrm>
            <a:off x="793790" y="2463641"/>
            <a:ext cx="4196400" cy="3483600"/>
          </a:xfrm>
          <a:prstGeom prst="roundRect">
            <a:avLst>
              <a:gd name="adj" fmla="val 4200"/>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 name="Google Shape;505;g38a2def6c57_0_36"/>
          <p:cNvSpPr/>
          <p:nvPr/>
        </p:nvSpPr>
        <p:spPr>
          <a:xfrm>
            <a:off x="793790" y="2433161"/>
            <a:ext cx="4196400" cy="121800"/>
          </a:xfrm>
          <a:prstGeom prst="roundRect">
            <a:avLst>
              <a:gd name="adj" fmla="val 78139"/>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 name="Google Shape;506;g38a2def6c57_0_36"/>
          <p:cNvSpPr/>
          <p:nvPr/>
        </p:nvSpPr>
        <p:spPr>
          <a:xfrm>
            <a:off x="2551688" y="2123480"/>
            <a:ext cx="680400" cy="680400"/>
          </a:xfrm>
          <a:prstGeom prst="roundRect">
            <a:avLst>
              <a:gd name="adj" fmla="val 134383"/>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 name="Google Shape;507;g38a2def6c57_0_36"/>
          <p:cNvSpPr/>
          <p:nvPr/>
        </p:nvSpPr>
        <p:spPr>
          <a:xfrm>
            <a:off x="2755761" y="2293620"/>
            <a:ext cx="272100" cy="340200"/>
          </a:xfrm>
          <a:prstGeom prst="rect">
            <a:avLst/>
          </a:prstGeom>
          <a:noFill/>
          <a:ln>
            <a:noFill/>
          </a:ln>
        </p:spPr>
        <p:txBody>
          <a:bodyPr spcFirstLastPara="1" wrap="square" lIns="0" tIns="0" rIns="0" bIns="0" anchor="t" anchorCtr="0">
            <a:noAutofit/>
          </a:bodyPr>
          <a:lstStyle/>
          <a:p>
            <a:pPr marL="0" marR="0" lvl="0" indent="0" algn="l" rtl="0">
              <a:lnSpc>
                <a:spcPct val="161904"/>
              </a:lnSpc>
              <a:spcBef>
                <a:spcPts val="0"/>
              </a:spcBef>
              <a:spcAft>
                <a:spcPts val="0"/>
              </a:spcAft>
              <a:buClr>
                <a:srgbClr val="FFFFFF"/>
              </a:buClr>
              <a:buSzPts val="2100"/>
              <a:buFont typeface="Inter"/>
              <a:buNone/>
            </a:pPr>
            <a:r>
              <a:rPr lang="en-US" sz="2100" b="1" i="0" u="none" strike="noStrike" cap="none">
                <a:solidFill>
                  <a:srgbClr val="FFFFFF"/>
                </a:solidFill>
                <a:latin typeface="Inter"/>
                <a:ea typeface="Inter"/>
                <a:cs typeface="Inter"/>
                <a:sym typeface="Inter"/>
              </a:rPr>
              <a:t>1</a:t>
            </a:r>
            <a:endParaRPr sz="2100" b="0" i="0" u="none" strike="noStrike" cap="none">
              <a:solidFill>
                <a:srgbClr val="000000"/>
              </a:solidFill>
              <a:latin typeface="Arial"/>
              <a:ea typeface="Arial"/>
              <a:cs typeface="Arial"/>
              <a:sym typeface="Arial"/>
            </a:endParaRPr>
          </a:p>
        </p:txBody>
      </p:sp>
      <p:sp>
        <p:nvSpPr>
          <p:cNvPr id="508" name="Google Shape;508;g38a2def6c57_0_36"/>
          <p:cNvSpPr/>
          <p:nvPr/>
        </p:nvSpPr>
        <p:spPr>
          <a:xfrm>
            <a:off x="1051084" y="3030617"/>
            <a:ext cx="3393000" cy="3543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Just-in-Time Παραγωγή</a:t>
            </a:r>
            <a:endParaRPr sz="2200" b="0" i="0" u="none" strike="noStrike" cap="none">
              <a:solidFill>
                <a:srgbClr val="000000"/>
              </a:solidFill>
              <a:latin typeface="Arial"/>
              <a:ea typeface="Arial"/>
              <a:cs typeface="Arial"/>
              <a:sym typeface="Arial"/>
            </a:endParaRPr>
          </a:p>
        </p:txBody>
      </p:sp>
      <p:sp>
        <p:nvSpPr>
          <p:cNvPr id="509" name="Google Shape;509;g38a2def6c57_0_36"/>
          <p:cNvSpPr/>
          <p:nvPr/>
        </p:nvSpPr>
        <p:spPr>
          <a:xfrm>
            <a:off x="1051084" y="3521035"/>
            <a:ext cx="3681900" cy="1451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Μηδενικά αποθέματα για μέγιστη απόδοση. Μια μικρή διαταραχή αρκεί για να σταματήσει εντελώς η αλυσίδα εφοδιασμού.</a:t>
            </a:r>
            <a:endParaRPr sz="1750" b="0" i="0" u="none" strike="noStrike" cap="none">
              <a:solidFill>
                <a:srgbClr val="000000"/>
              </a:solidFill>
              <a:latin typeface="Arial"/>
              <a:ea typeface="Arial"/>
              <a:cs typeface="Arial"/>
              <a:sym typeface="Arial"/>
            </a:endParaRPr>
          </a:p>
        </p:txBody>
      </p:sp>
      <p:sp>
        <p:nvSpPr>
          <p:cNvPr id="510" name="Google Shape;510;g38a2def6c57_0_36"/>
          <p:cNvSpPr/>
          <p:nvPr/>
        </p:nvSpPr>
        <p:spPr>
          <a:xfrm>
            <a:off x="5216962" y="2463641"/>
            <a:ext cx="4196400" cy="3483600"/>
          </a:xfrm>
          <a:prstGeom prst="roundRect">
            <a:avLst>
              <a:gd name="adj" fmla="val 4200"/>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 name="Google Shape;511;g38a2def6c57_0_36"/>
          <p:cNvSpPr/>
          <p:nvPr/>
        </p:nvSpPr>
        <p:spPr>
          <a:xfrm>
            <a:off x="5216962" y="2433161"/>
            <a:ext cx="4196400" cy="121800"/>
          </a:xfrm>
          <a:prstGeom prst="roundRect">
            <a:avLst>
              <a:gd name="adj" fmla="val 78139"/>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g38a2def6c57_0_36"/>
          <p:cNvSpPr/>
          <p:nvPr/>
        </p:nvSpPr>
        <p:spPr>
          <a:xfrm>
            <a:off x="6974860" y="2123480"/>
            <a:ext cx="680400" cy="680400"/>
          </a:xfrm>
          <a:prstGeom prst="roundRect">
            <a:avLst>
              <a:gd name="adj" fmla="val 134383"/>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 name="Google Shape;513;g38a2def6c57_0_36"/>
          <p:cNvSpPr/>
          <p:nvPr/>
        </p:nvSpPr>
        <p:spPr>
          <a:xfrm>
            <a:off x="7178933" y="2293620"/>
            <a:ext cx="272100" cy="340200"/>
          </a:xfrm>
          <a:prstGeom prst="rect">
            <a:avLst/>
          </a:prstGeom>
          <a:noFill/>
          <a:ln>
            <a:noFill/>
          </a:ln>
        </p:spPr>
        <p:txBody>
          <a:bodyPr spcFirstLastPara="1" wrap="square" lIns="0" tIns="0" rIns="0" bIns="0" anchor="t" anchorCtr="0">
            <a:noAutofit/>
          </a:bodyPr>
          <a:lstStyle/>
          <a:p>
            <a:pPr marL="0" marR="0" lvl="0" indent="0" algn="l" rtl="0">
              <a:lnSpc>
                <a:spcPct val="161904"/>
              </a:lnSpc>
              <a:spcBef>
                <a:spcPts val="0"/>
              </a:spcBef>
              <a:spcAft>
                <a:spcPts val="0"/>
              </a:spcAft>
              <a:buClr>
                <a:srgbClr val="FFFFFF"/>
              </a:buClr>
              <a:buSzPts val="2100"/>
              <a:buFont typeface="Inter"/>
              <a:buNone/>
            </a:pPr>
            <a:r>
              <a:rPr lang="en-US" sz="2100" b="1" i="0" u="none" strike="noStrike" cap="none">
                <a:solidFill>
                  <a:srgbClr val="FFFFFF"/>
                </a:solidFill>
                <a:latin typeface="Inter"/>
                <a:ea typeface="Inter"/>
                <a:cs typeface="Inter"/>
                <a:sym typeface="Inter"/>
              </a:rPr>
              <a:t>2</a:t>
            </a:r>
            <a:endParaRPr sz="2100" b="0" i="0" u="none" strike="noStrike" cap="none">
              <a:solidFill>
                <a:srgbClr val="000000"/>
              </a:solidFill>
              <a:latin typeface="Arial"/>
              <a:ea typeface="Arial"/>
              <a:cs typeface="Arial"/>
              <a:sym typeface="Arial"/>
            </a:endParaRPr>
          </a:p>
        </p:txBody>
      </p:sp>
      <p:sp>
        <p:nvSpPr>
          <p:cNvPr id="514" name="Google Shape;514;g38a2def6c57_0_36"/>
          <p:cNvSpPr/>
          <p:nvPr/>
        </p:nvSpPr>
        <p:spPr>
          <a:xfrm>
            <a:off x="5474256" y="3030617"/>
            <a:ext cx="3681900" cy="7086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Μονοκαλλιέργεια στη Γεωργία</a:t>
            </a:r>
            <a:endParaRPr sz="2200" b="0" i="0" u="none" strike="noStrike" cap="none">
              <a:solidFill>
                <a:srgbClr val="000000"/>
              </a:solidFill>
              <a:latin typeface="Arial"/>
              <a:ea typeface="Arial"/>
              <a:cs typeface="Arial"/>
              <a:sym typeface="Arial"/>
            </a:endParaRPr>
          </a:p>
        </p:txBody>
      </p:sp>
      <p:sp>
        <p:nvSpPr>
          <p:cNvPr id="515" name="Google Shape;515;g38a2def6c57_0_36"/>
          <p:cNvSpPr/>
          <p:nvPr/>
        </p:nvSpPr>
        <p:spPr>
          <a:xfrm>
            <a:off x="5474256" y="3875365"/>
            <a:ext cx="3681900" cy="18144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Υψηλή απόδοση σε κανονικές συνθήκες. Ένα νέο παράσιτο ή ασθένεια μπορεί να καταστρέψει ολόκληρη τη σοδειά, λόγω έλλειψης ποικιλίας.</a:t>
            </a:r>
            <a:endParaRPr sz="1750" b="0" i="0" u="none" strike="noStrike" cap="none">
              <a:solidFill>
                <a:srgbClr val="000000"/>
              </a:solidFill>
              <a:latin typeface="Arial"/>
              <a:ea typeface="Arial"/>
              <a:cs typeface="Arial"/>
              <a:sym typeface="Arial"/>
            </a:endParaRPr>
          </a:p>
        </p:txBody>
      </p:sp>
      <p:sp>
        <p:nvSpPr>
          <p:cNvPr id="516" name="Google Shape;516;g38a2def6c57_0_36"/>
          <p:cNvSpPr/>
          <p:nvPr/>
        </p:nvSpPr>
        <p:spPr>
          <a:xfrm>
            <a:off x="9640133" y="2463641"/>
            <a:ext cx="4196400" cy="3483600"/>
          </a:xfrm>
          <a:prstGeom prst="roundRect">
            <a:avLst>
              <a:gd name="adj" fmla="val 4200"/>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 name="Google Shape;517;g38a2def6c57_0_36"/>
          <p:cNvSpPr/>
          <p:nvPr/>
        </p:nvSpPr>
        <p:spPr>
          <a:xfrm>
            <a:off x="9640133" y="2433161"/>
            <a:ext cx="4196400" cy="121800"/>
          </a:xfrm>
          <a:prstGeom prst="roundRect">
            <a:avLst>
              <a:gd name="adj" fmla="val 78139"/>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 name="Google Shape;518;g38a2def6c57_0_36"/>
          <p:cNvSpPr/>
          <p:nvPr/>
        </p:nvSpPr>
        <p:spPr>
          <a:xfrm>
            <a:off x="11398032" y="2123480"/>
            <a:ext cx="680400" cy="680400"/>
          </a:xfrm>
          <a:prstGeom prst="roundRect">
            <a:avLst>
              <a:gd name="adj" fmla="val 134383"/>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 name="Google Shape;519;g38a2def6c57_0_36"/>
          <p:cNvSpPr/>
          <p:nvPr/>
        </p:nvSpPr>
        <p:spPr>
          <a:xfrm>
            <a:off x="11602105" y="2293620"/>
            <a:ext cx="272100" cy="340200"/>
          </a:xfrm>
          <a:prstGeom prst="rect">
            <a:avLst/>
          </a:prstGeom>
          <a:noFill/>
          <a:ln>
            <a:noFill/>
          </a:ln>
        </p:spPr>
        <p:txBody>
          <a:bodyPr spcFirstLastPara="1" wrap="square" lIns="0" tIns="0" rIns="0" bIns="0" anchor="t" anchorCtr="0">
            <a:noAutofit/>
          </a:bodyPr>
          <a:lstStyle/>
          <a:p>
            <a:pPr marL="0" marR="0" lvl="0" indent="0" algn="l" rtl="0">
              <a:lnSpc>
                <a:spcPct val="161904"/>
              </a:lnSpc>
              <a:spcBef>
                <a:spcPts val="0"/>
              </a:spcBef>
              <a:spcAft>
                <a:spcPts val="0"/>
              </a:spcAft>
              <a:buClr>
                <a:srgbClr val="FFFFFF"/>
              </a:buClr>
              <a:buSzPts val="2100"/>
              <a:buFont typeface="Inter"/>
              <a:buNone/>
            </a:pPr>
            <a:r>
              <a:rPr lang="en-US" sz="2100" b="1" i="0" u="none" strike="noStrike" cap="none">
                <a:solidFill>
                  <a:srgbClr val="FFFFFF"/>
                </a:solidFill>
                <a:latin typeface="Inter"/>
                <a:ea typeface="Inter"/>
                <a:cs typeface="Inter"/>
                <a:sym typeface="Inter"/>
              </a:rPr>
              <a:t>3</a:t>
            </a:r>
            <a:endParaRPr sz="2100" b="0" i="0" u="none" strike="noStrike" cap="none">
              <a:solidFill>
                <a:srgbClr val="000000"/>
              </a:solidFill>
              <a:latin typeface="Arial"/>
              <a:ea typeface="Arial"/>
              <a:cs typeface="Arial"/>
              <a:sym typeface="Arial"/>
            </a:endParaRPr>
          </a:p>
        </p:txBody>
      </p:sp>
      <p:sp>
        <p:nvSpPr>
          <p:cNvPr id="520" name="Google Shape;520;g38a2def6c57_0_36"/>
          <p:cNvSpPr/>
          <p:nvPr/>
        </p:nvSpPr>
        <p:spPr>
          <a:xfrm>
            <a:off x="9897427" y="3030617"/>
            <a:ext cx="2835300" cy="3543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Μονοπώλιο Πόρων</a:t>
            </a:r>
            <a:endParaRPr sz="2200" b="0" i="0" u="none" strike="noStrike" cap="none">
              <a:solidFill>
                <a:srgbClr val="000000"/>
              </a:solidFill>
              <a:latin typeface="Arial"/>
              <a:ea typeface="Arial"/>
              <a:cs typeface="Arial"/>
              <a:sym typeface="Arial"/>
            </a:endParaRPr>
          </a:p>
        </p:txBody>
      </p:sp>
      <p:sp>
        <p:nvSpPr>
          <p:cNvPr id="521" name="Google Shape;521;g38a2def6c57_0_36"/>
          <p:cNvSpPr/>
          <p:nvPr/>
        </p:nvSpPr>
        <p:spPr>
          <a:xfrm>
            <a:off x="9897427" y="3521035"/>
            <a:ext cx="3681900" cy="18144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Μια πόλη που υδροδοτείται από μία μόνο πηγή νερού. Αποδοτική, αλλά σε περίοδο ξηρασίας ή βλάβης δεν υπάρχει εναλλακτική λύση.</a:t>
            </a:r>
            <a:endParaRPr sz="1750" b="0" i="0" u="none" strike="noStrike" cap="none">
              <a:solidFill>
                <a:srgbClr val="000000"/>
              </a:solidFill>
              <a:latin typeface="Arial"/>
              <a:ea typeface="Arial"/>
              <a:cs typeface="Arial"/>
              <a:sym typeface="Arial"/>
            </a:endParaRPr>
          </a:p>
        </p:txBody>
      </p:sp>
      <p:sp>
        <p:nvSpPr>
          <p:cNvPr id="522" name="Google Shape;522;g38a2def6c57_0_36"/>
          <p:cNvSpPr/>
          <p:nvPr/>
        </p:nvSpPr>
        <p:spPr>
          <a:xfrm>
            <a:off x="793790" y="6673571"/>
            <a:ext cx="13042800" cy="725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1" i="0" u="none" strike="noStrike" cap="none">
                <a:solidFill>
                  <a:srgbClr val="272525"/>
                </a:solidFill>
                <a:latin typeface="Inter"/>
                <a:ea typeface="Inter"/>
                <a:cs typeface="Inter"/>
                <a:sym typeface="Inter"/>
              </a:rPr>
              <a:t>Κοινό Μοτίβο:</a:t>
            </a:r>
            <a:r>
              <a:rPr lang="en-US" sz="1750" b="0" i="0" u="none" strike="noStrike" cap="none">
                <a:solidFill>
                  <a:srgbClr val="272525"/>
                </a:solidFill>
                <a:latin typeface="Inter"/>
                <a:ea typeface="Inter"/>
                <a:cs typeface="Inter"/>
                <a:sym typeface="Inter"/>
              </a:rPr>
              <a:t> Η βέλτιστη απόδοση σήμερα μπορεί να σημαίνει μηδενική εφεδρεία για το αύριο – έτσι ακόμα και ένα μικρό σοκ γίνεται καταστροφικό.</a:t>
            </a:r>
            <a:endParaRPr sz="1750" b="0" i="0" u="none" strike="noStrike" cap="non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F38573-D360-9494-8E20-30C73D3788AF}"/>
              </a:ext>
            </a:extLst>
          </p:cNvPr>
          <p:cNvSpPr txBox="1"/>
          <p:nvPr/>
        </p:nvSpPr>
        <p:spPr>
          <a:xfrm>
            <a:off x="412124" y="513897"/>
            <a:ext cx="13278118" cy="6555641"/>
          </a:xfrm>
          <a:prstGeom prst="rect">
            <a:avLst/>
          </a:prstGeom>
          <a:noFill/>
        </p:spPr>
        <p:txBody>
          <a:bodyPr wrap="square">
            <a:spAutoFit/>
          </a:bodyPr>
          <a:lstStyle/>
          <a:p>
            <a:pPr>
              <a:buNone/>
            </a:pPr>
            <a:r>
              <a:rPr lang="el-GR" sz="2000" b="1" dirty="0"/>
              <a:t>Θέμα: </a:t>
            </a:r>
            <a:r>
              <a:rPr lang="el-GR" sz="2000" b="1" i="1" dirty="0"/>
              <a:t>Εντοπισμός ενός </a:t>
            </a:r>
            <a:r>
              <a:rPr lang="el-GR" sz="2000" b="1" i="1" dirty="0" err="1"/>
              <a:t>υπερ</a:t>
            </a:r>
            <a:r>
              <a:rPr lang="el-GR" sz="2000" b="1" i="1" dirty="0"/>
              <a:t>-αποδοτικού συστήματος στην πόλη και ανασχεδιασμός του για ανθεκτικότητα</a:t>
            </a:r>
          </a:p>
          <a:p>
            <a:pPr>
              <a:buNone/>
            </a:pPr>
            <a:endParaRPr lang="el-GR" sz="2000" b="1" dirty="0"/>
          </a:p>
          <a:p>
            <a:pPr>
              <a:buNone/>
            </a:pPr>
            <a:r>
              <a:rPr lang="el-GR" sz="2000" b="1" dirty="0"/>
              <a:t>1. Επιλογή Συστήματος</a:t>
            </a:r>
          </a:p>
          <a:p>
            <a:pPr>
              <a:buNone/>
            </a:pPr>
            <a:r>
              <a:rPr lang="el-GR" sz="2000" b="1" dirty="0"/>
              <a:t>Σύστημα:</a:t>
            </a:r>
            <a:r>
              <a:rPr lang="el-GR" sz="2000" dirty="0"/>
              <a:t> Κεντρική λεωφορειακή γραμμή σε μεγάλη πόλη (π.χ. Αθήνα: Λεωφορείο Α2 – Ακαδημία–Βούλα).</a:t>
            </a:r>
          </a:p>
          <a:p>
            <a:pPr>
              <a:buNone/>
            </a:pPr>
            <a:r>
              <a:rPr lang="el-GR" sz="2000" b="1" dirty="0"/>
              <a:t>2. Ποια είναι η “ευθεία γραμμή”;</a:t>
            </a:r>
          </a:p>
          <a:p>
            <a:pPr>
              <a:buNone/>
            </a:pPr>
            <a:r>
              <a:rPr lang="el-GR" sz="2000" dirty="0"/>
              <a:t>Η συγκεκριμένη γραμμή είναι ο βασικός άξονας σύνδεσης κέντρου–νότιων προαστίων.</a:t>
            </a:r>
            <a:br>
              <a:rPr lang="el-GR" sz="2000" dirty="0"/>
            </a:br>
            <a:r>
              <a:rPr lang="el-GR" sz="2000" dirty="0"/>
              <a:t>Καθημερινά χιλιάδες χρήστες εξαρτώνται </a:t>
            </a:r>
            <a:r>
              <a:rPr lang="el-GR" sz="2000" i="1" dirty="0"/>
              <a:t>αποκλειστικά</a:t>
            </a:r>
            <a:r>
              <a:rPr lang="el-GR" sz="2000" dirty="0"/>
              <a:t> από αυτήν.</a:t>
            </a:r>
          </a:p>
          <a:p>
            <a:pPr>
              <a:buNone/>
            </a:pPr>
            <a:r>
              <a:rPr lang="el-GR" sz="2000" dirty="0"/>
              <a:t>👉 Μία μόνη διαδρομή → μία μόνη εξυπηρέτηση → ένα σημείο εξάρτησης.</a:t>
            </a:r>
            <a:br>
              <a:rPr lang="el-GR" sz="2000" dirty="0"/>
            </a:br>
            <a:r>
              <a:rPr lang="el-GR" sz="2000" dirty="0"/>
              <a:t>Αν σταματήσει, δεν υπάρχει εναλλακτική με αντίστοιχη κάλυψη.</a:t>
            </a:r>
          </a:p>
          <a:p>
            <a:pPr>
              <a:buNone/>
            </a:pPr>
            <a:r>
              <a:rPr lang="el-GR" sz="2000" b="1" dirty="0"/>
              <a:t>3. Ποιες εφεδρείες έχουν αφαιρεθεί;</a:t>
            </a:r>
          </a:p>
          <a:p>
            <a:pPr>
              <a:buFont typeface="Arial" panose="020B0604020202020204" pitchFamily="34" charset="0"/>
              <a:buChar char="•"/>
            </a:pPr>
            <a:r>
              <a:rPr lang="el-GR" sz="2000" dirty="0"/>
              <a:t>Δεν υπάρχει δεύτερη γραμμή με παραπλήσια διαδρομή.</a:t>
            </a:r>
          </a:p>
          <a:p>
            <a:pPr>
              <a:buFont typeface="Arial" panose="020B0604020202020204" pitchFamily="34" charset="0"/>
              <a:buChar char="•"/>
            </a:pPr>
            <a:r>
              <a:rPr lang="el-GR" sz="2000" dirty="0"/>
              <a:t>Τα δρομολόγια δεν έχουν εφεδρικά οχήματα σε περίπτωση βλάβης.</a:t>
            </a:r>
          </a:p>
          <a:p>
            <a:pPr>
              <a:buFont typeface="Arial" panose="020B0604020202020204" pitchFamily="34" charset="0"/>
              <a:buChar char="•"/>
            </a:pPr>
            <a:r>
              <a:rPr lang="el-GR" sz="2000" dirty="0"/>
              <a:t>Δεν υπάρχει εναλλακτικό μέσο (τραμ/μετρό) που να καλύπτει τον ίδιο άξονα.</a:t>
            </a:r>
          </a:p>
          <a:p>
            <a:pPr>
              <a:buNone/>
            </a:pPr>
            <a:r>
              <a:rPr lang="el-GR" sz="2000" dirty="0"/>
              <a:t>Το σύστημα είναι αποδοτικό γιατί λειτουργεί με ελάχιστα μέσα → αλλά ευάλωτο.</a:t>
            </a:r>
          </a:p>
          <a:p>
            <a:pPr>
              <a:buNone/>
            </a:pPr>
            <a:r>
              <a:rPr lang="el-GR" sz="2000" b="1" dirty="0"/>
              <a:t>4. Πού μπορεί να αποτύχει το σύστημα;</a:t>
            </a:r>
          </a:p>
          <a:p>
            <a:pPr>
              <a:buNone/>
            </a:pPr>
            <a:r>
              <a:rPr lang="el-GR" sz="2000" dirty="0"/>
              <a:t>Σημεία αποτυχίας:</a:t>
            </a:r>
          </a:p>
          <a:p>
            <a:pPr>
              <a:buFont typeface="Arial" panose="020B0604020202020204" pitchFamily="34" charset="0"/>
              <a:buChar char="•"/>
            </a:pPr>
            <a:r>
              <a:rPr lang="el-GR" sz="2000" dirty="0"/>
              <a:t>Βλάβη λεωφορείου → καθολική καθυστέρηση</a:t>
            </a:r>
          </a:p>
          <a:p>
            <a:pPr>
              <a:buFont typeface="Arial" panose="020B0604020202020204" pitchFamily="34" charset="0"/>
              <a:buChar char="•"/>
            </a:pPr>
            <a:r>
              <a:rPr lang="el-GR" sz="2000" dirty="0"/>
              <a:t>Κυκλοφοριακή συμφόρηση → κατάρρευση ωραρίων</a:t>
            </a:r>
          </a:p>
          <a:p>
            <a:pPr>
              <a:buFont typeface="Arial" panose="020B0604020202020204" pitchFamily="34" charset="0"/>
              <a:buChar char="•"/>
            </a:pPr>
            <a:r>
              <a:rPr lang="el-GR" sz="2000" dirty="0"/>
              <a:t>Απεργία οδηγών → πλήρης διακοπή</a:t>
            </a:r>
          </a:p>
          <a:p>
            <a:pPr>
              <a:buFont typeface="Arial" panose="020B0604020202020204" pitchFamily="34" charset="0"/>
              <a:buChar char="•"/>
            </a:pPr>
            <a:r>
              <a:rPr lang="el-GR" sz="2000" dirty="0"/>
              <a:t>Ακραίο καιρικό φαινόμενο → ακινητοποίηση</a:t>
            </a:r>
          </a:p>
          <a:p>
            <a:pPr>
              <a:buNone/>
            </a:pPr>
            <a:r>
              <a:rPr lang="el-GR" sz="2000" dirty="0"/>
              <a:t>Και όλα αυτά επηρεάζουν χιλιάδες ανθρώπους, διότι δεν υπάρχει </a:t>
            </a:r>
            <a:r>
              <a:rPr lang="el-GR" sz="2000" i="1" dirty="0"/>
              <a:t>δευτερεύον</a:t>
            </a:r>
            <a:r>
              <a:rPr lang="el-GR" sz="2000" dirty="0"/>
              <a:t> σύστημα.</a:t>
            </a:r>
          </a:p>
        </p:txBody>
      </p:sp>
    </p:spTree>
    <p:extLst>
      <p:ext uri="{BB962C8B-B14F-4D97-AF65-F5344CB8AC3E}">
        <p14:creationId xmlns:p14="http://schemas.microsoft.com/office/powerpoint/2010/main" val="28226175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17D048-E2FB-C499-2E85-8AA23187487C}"/>
              </a:ext>
            </a:extLst>
          </p:cNvPr>
          <p:cNvSpPr txBox="1"/>
          <p:nvPr/>
        </p:nvSpPr>
        <p:spPr>
          <a:xfrm>
            <a:off x="566670" y="824185"/>
            <a:ext cx="12595537" cy="5632311"/>
          </a:xfrm>
          <a:prstGeom prst="rect">
            <a:avLst/>
          </a:prstGeom>
          <a:noFill/>
        </p:spPr>
        <p:txBody>
          <a:bodyPr wrap="square">
            <a:spAutoFit/>
          </a:bodyPr>
          <a:lstStyle/>
          <a:p>
            <a:pPr>
              <a:buNone/>
            </a:pPr>
            <a:r>
              <a:rPr lang="el-GR" sz="2000" b="1" dirty="0"/>
              <a:t>5. Ποια κρίση θα το πλήξει περισσότερο;</a:t>
            </a:r>
          </a:p>
          <a:p>
            <a:pPr>
              <a:buFont typeface="Arial" panose="020B0604020202020204" pitchFamily="34" charset="0"/>
              <a:buChar char="•"/>
            </a:pPr>
            <a:r>
              <a:rPr lang="el-GR" sz="2000" dirty="0"/>
              <a:t>Χιόνια ή βροχές → μεγάλες καθυστερήσεις</a:t>
            </a:r>
          </a:p>
          <a:p>
            <a:pPr>
              <a:buFont typeface="Arial" panose="020B0604020202020204" pitchFamily="34" charset="0"/>
              <a:buChar char="•"/>
            </a:pPr>
            <a:r>
              <a:rPr lang="el-GR" sz="2000" dirty="0"/>
              <a:t>Ατύχημα στην κεντρική αρτηρία → μπλοκάρισμα όλης της γραμμής</a:t>
            </a:r>
          </a:p>
          <a:p>
            <a:pPr>
              <a:buFont typeface="Arial" panose="020B0604020202020204" pitchFamily="34" charset="0"/>
              <a:buChar char="•"/>
            </a:pPr>
            <a:r>
              <a:rPr lang="el-GR" sz="2000" dirty="0"/>
              <a:t>Βλάβη πολλών οχημάτων (π.χ. </a:t>
            </a:r>
            <a:r>
              <a:rPr lang="el-GR" sz="2000" dirty="0" err="1"/>
              <a:t>heatwave</a:t>
            </a:r>
            <a:r>
              <a:rPr lang="el-GR" sz="2000" dirty="0"/>
              <a:t>) → αδυναμία εκτέλεσης δρομολογίων</a:t>
            </a:r>
          </a:p>
          <a:p>
            <a:pPr>
              <a:buNone/>
            </a:pPr>
            <a:r>
              <a:rPr lang="el-GR" sz="2000" b="1" dirty="0"/>
              <a:t>6. Συνέπειες της αποτυχίας</a:t>
            </a:r>
          </a:p>
          <a:p>
            <a:pPr>
              <a:buFont typeface="Arial" panose="020B0604020202020204" pitchFamily="34" charset="0"/>
              <a:buChar char="•"/>
            </a:pPr>
            <a:r>
              <a:rPr lang="el-GR" sz="2000" dirty="0"/>
              <a:t>Οι πολίτες δεν μπορούν να φτάσουν στη δουλειά τους.</a:t>
            </a:r>
          </a:p>
          <a:p>
            <a:pPr>
              <a:buFont typeface="Arial" panose="020B0604020202020204" pitchFamily="34" charset="0"/>
              <a:buChar char="•"/>
            </a:pPr>
            <a:r>
              <a:rPr lang="el-GR" sz="2000" dirty="0"/>
              <a:t>Η πρόσβαση σε υπηρεσίες δυσκολεύει (σχολεία, νοσοκομεία).</a:t>
            </a:r>
          </a:p>
          <a:p>
            <a:pPr>
              <a:buFont typeface="Arial" panose="020B0604020202020204" pitchFamily="34" charset="0"/>
              <a:buChar char="•"/>
            </a:pPr>
            <a:r>
              <a:rPr lang="el-GR" sz="2000" dirty="0"/>
              <a:t>Αυξάνεται η χρήσης ΙΧ → περισσότερη συμφόρηση → φαύλος κύκλος.</a:t>
            </a:r>
          </a:p>
          <a:p>
            <a:pPr>
              <a:buNone/>
            </a:pPr>
            <a:r>
              <a:rPr lang="el-GR" sz="2000" dirty="0"/>
              <a:t>Το σύστημα είναι </a:t>
            </a:r>
            <a:r>
              <a:rPr lang="el-GR" sz="2000" dirty="0" err="1"/>
              <a:t>υπερ</a:t>
            </a:r>
            <a:r>
              <a:rPr lang="el-GR" sz="2000" dirty="0"/>
              <a:t>-αποδοτικό, αλλά εξαιρετικά εύθραυστο.</a:t>
            </a:r>
          </a:p>
          <a:p>
            <a:pPr>
              <a:buNone/>
            </a:pPr>
            <a:br>
              <a:rPr lang="el-GR" sz="2000" dirty="0"/>
            </a:br>
            <a:endParaRPr lang="el-GR" sz="2000" dirty="0"/>
          </a:p>
          <a:p>
            <a:pPr>
              <a:buNone/>
            </a:pPr>
            <a:r>
              <a:rPr lang="el-GR" sz="2000" b="1" dirty="0"/>
              <a:t>7. Προτάσεις Ανασχεδιασμού για Ανθεκτικότητα</a:t>
            </a:r>
          </a:p>
          <a:p>
            <a:pPr>
              <a:buNone/>
            </a:pPr>
            <a:r>
              <a:rPr lang="el-GR" sz="2000" b="1" dirty="0"/>
              <a:t>Παρέμβαση 1: Δημιουργία παράλληλης γραμμής – “εναλλακτικού μονοπατιού”</a:t>
            </a:r>
          </a:p>
          <a:p>
            <a:pPr>
              <a:buNone/>
            </a:pPr>
            <a:r>
              <a:rPr lang="el-GR" sz="2000" dirty="0"/>
              <a:t>Μία δεύτερη λεωφορειακή γραμμή που ακολουθεί παρόμοια διαδρομή αλλά με διαφορετικούς δρόμους, ώστε σε περίπτωση ατυχήματος/βλάβης/συμφόρησης η περιοχή να εξυπηρετείται.</a:t>
            </a:r>
          </a:p>
          <a:p>
            <a:pPr>
              <a:buNone/>
            </a:pPr>
            <a:r>
              <a:rPr lang="el-GR" sz="2000" b="1" dirty="0"/>
              <a:t>Παρέμβαση 2: Συνδυασμός μεταφορών (</a:t>
            </a:r>
            <a:r>
              <a:rPr lang="el-GR" sz="2000" b="1" dirty="0" err="1"/>
              <a:t>multimodal</a:t>
            </a:r>
            <a:r>
              <a:rPr lang="el-GR" sz="2000" b="1" dirty="0"/>
              <a:t> </a:t>
            </a:r>
            <a:r>
              <a:rPr lang="el-GR" sz="2000" b="1" dirty="0" err="1"/>
              <a:t>resilience</a:t>
            </a:r>
            <a:r>
              <a:rPr lang="el-GR" sz="2000" b="1" dirty="0"/>
              <a:t>)</a:t>
            </a:r>
          </a:p>
          <a:p>
            <a:pPr>
              <a:buNone/>
            </a:pPr>
            <a:r>
              <a:rPr lang="el-GR" sz="2000" dirty="0"/>
              <a:t>Ενίσχυση των υποδομών ποδηλάτου + σύνδεση με μετρό/τραμ.</a:t>
            </a:r>
            <a:br>
              <a:rPr lang="el-GR" sz="2000" dirty="0"/>
            </a:br>
            <a:r>
              <a:rPr lang="el-GR" sz="2000" dirty="0"/>
              <a:t>Αν “πέσει” το λεωφορείο, οι πολίτες διαθέτουν </a:t>
            </a:r>
            <a:r>
              <a:rPr lang="el-GR" sz="2000" b="1" dirty="0"/>
              <a:t>πραγματικές εναλλακτικές</a:t>
            </a:r>
            <a:r>
              <a:rPr lang="el-GR" sz="2000" dirty="0"/>
              <a:t>.</a:t>
            </a:r>
          </a:p>
        </p:txBody>
      </p:sp>
    </p:spTree>
    <p:extLst>
      <p:ext uri="{BB962C8B-B14F-4D97-AF65-F5344CB8AC3E}">
        <p14:creationId xmlns:p14="http://schemas.microsoft.com/office/powerpoint/2010/main" val="32546765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A1BB71-0E69-A43C-EF6B-D610CABA091E}"/>
              </a:ext>
            </a:extLst>
          </p:cNvPr>
          <p:cNvSpPr txBox="1"/>
          <p:nvPr/>
        </p:nvSpPr>
        <p:spPr>
          <a:xfrm>
            <a:off x="257576" y="359925"/>
            <a:ext cx="13754637" cy="6247864"/>
          </a:xfrm>
          <a:prstGeom prst="rect">
            <a:avLst/>
          </a:prstGeom>
          <a:noFill/>
        </p:spPr>
        <p:txBody>
          <a:bodyPr wrap="square">
            <a:spAutoFit/>
          </a:bodyPr>
          <a:lstStyle/>
          <a:p>
            <a:pPr>
              <a:buNone/>
            </a:pPr>
            <a:r>
              <a:rPr lang="el-GR" sz="2000" b="1" dirty="0"/>
              <a:t>Θέμα: </a:t>
            </a:r>
            <a:r>
              <a:rPr lang="el-GR" sz="2000" b="1" i="1" dirty="0"/>
              <a:t>Εντοπισμός </a:t>
            </a:r>
            <a:r>
              <a:rPr lang="el-GR" sz="2000" b="1" i="1" dirty="0" err="1"/>
              <a:t>υπερ</a:t>
            </a:r>
            <a:r>
              <a:rPr lang="el-GR" sz="2000" b="1" i="1" dirty="0"/>
              <a:t>-αποδοτικού συστήματος στην πόλη και ανασχεδιασμός του</a:t>
            </a:r>
            <a:endParaRPr lang="el-GR" sz="2000" b="1" dirty="0"/>
          </a:p>
          <a:p>
            <a:pPr>
              <a:buNone/>
            </a:pPr>
            <a:r>
              <a:rPr lang="el-GR" sz="2000" b="1" dirty="0"/>
              <a:t>Επιλογή από τους φοιτητές (ένα από τα παρακάτω ή δικό τους):</a:t>
            </a:r>
          </a:p>
          <a:p>
            <a:pPr>
              <a:buNone/>
            </a:pPr>
            <a:endParaRPr lang="el-GR" sz="2000" b="1" dirty="0"/>
          </a:p>
          <a:p>
            <a:pPr>
              <a:buFont typeface="Arial" panose="020B0604020202020204" pitchFamily="34" charset="0"/>
              <a:buChar char="•"/>
            </a:pPr>
            <a:r>
              <a:rPr lang="el-GR" sz="2000" dirty="0"/>
              <a:t>Υδροδότηση γειτονιάς</a:t>
            </a:r>
          </a:p>
          <a:p>
            <a:pPr>
              <a:buFont typeface="Arial" panose="020B0604020202020204" pitchFamily="34" charset="0"/>
              <a:buChar char="•"/>
            </a:pPr>
            <a:r>
              <a:rPr lang="el-GR" sz="2000" dirty="0"/>
              <a:t>Μοναδική είσοδος σε μεγάλο πάρκο ή χώρο</a:t>
            </a:r>
          </a:p>
          <a:p>
            <a:pPr>
              <a:buFont typeface="Arial" panose="020B0604020202020204" pitchFamily="34" charset="0"/>
              <a:buChar char="•"/>
            </a:pPr>
            <a:r>
              <a:rPr lang="el-GR" sz="2000" dirty="0"/>
              <a:t>Αποκομιδή σκουπιδιών σε ένα μόνο δρομολόγιο</a:t>
            </a:r>
          </a:p>
          <a:p>
            <a:pPr>
              <a:buFont typeface="Arial" panose="020B0604020202020204" pitchFamily="34" charset="0"/>
              <a:buChar char="•"/>
            </a:pPr>
            <a:r>
              <a:rPr lang="el-GR" sz="2000" dirty="0"/>
              <a:t>Μία μοναδική πλατφόρμα ψηφιακών ραντεβού</a:t>
            </a:r>
          </a:p>
          <a:p>
            <a:pPr>
              <a:buFont typeface="Arial" panose="020B0604020202020204" pitchFamily="34" charset="0"/>
              <a:buChar char="•"/>
            </a:pPr>
            <a:r>
              <a:rPr lang="el-GR" sz="2000" dirty="0"/>
              <a:t>Ένας κεντρικός δρόμος που συνδέει ολόκληρη περιοχή</a:t>
            </a:r>
          </a:p>
          <a:p>
            <a:pPr>
              <a:buFont typeface="Arial" panose="020B0604020202020204" pitchFamily="34" charset="0"/>
              <a:buChar char="•"/>
            </a:pPr>
            <a:r>
              <a:rPr lang="el-GR" sz="2000" dirty="0"/>
              <a:t>Μία γραμμή ηλεκτροδότησης σε νησί ή προάστιο</a:t>
            </a:r>
          </a:p>
          <a:p>
            <a:pPr>
              <a:buFont typeface="Arial" panose="020B0604020202020204" pitchFamily="34" charset="0"/>
              <a:buChar char="•"/>
            </a:pPr>
            <a:r>
              <a:rPr lang="el-GR" sz="2000" dirty="0"/>
              <a:t>Ένας μόνο </a:t>
            </a:r>
            <a:r>
              <a:rPr lang="el-GR" sz="2000" dirty="0" err="1"/>
              <a:t>πάροχος</a:t>
            </a:r>
            <a:r>
              <a:rPr lang="el-GR" sz="2000" dirty="0"/>
              <a:t>/μονοπώλιο (νερό/ρεύμα/θέρμανση)</a:t>
            </a:r>
          </a:p>
          <a:p>
            <a:pPr>
              <a:buFont typeface="Arial" panose="020B0604020202020204" pitchFamily="34" charset="0"/>
              <a:buChar char="•"/>
            </a:pPr>
            <a:endParaRPr lang="el-GR" sz="2000" dirty="0"/>
          </a:p>
          <a:p>
            <a:pPr>
              <a:buNone/>
            </a:pPr>
            <a:r>
              <a:rPr lang="el-GR" sz="2000" b="1" dirty="0"/>
              <a:t>Οι φοιτητές καλούνται να απαντήσουν:</a:t>
            </a:r>
          </a:p>
          <a:p>
            <a:pPr>
              <a:buNone/>
            </a:pPr>
            <a:endParaRPr lang="el-GR" sz="2000" b="1" dirty="0"/>
          </a:p>
          <a:p>
            <a:pPr>
              <a:buNone/>
            </a:pPr>
            <a:r>
              <a:rPr lang="el-GR" sz="2000" b="1" dirty="0"/>
              <a:t>1. Ποιο σύστημα επέλεξες;</a:t>
            </a:r>
          </a:p>
          <a:p>
            <a:pPr>
              <a:buNone/>
            </a:pPr>
            <a:r>
              <a:rPr lang="el-GR" sz="2000" b="1" dirty="0"/>
              <a:t>2. Ποια είναι η “ευθεία γραμμή” του;</a:t>
            </a:r>
          </a:p>
          <a:p>
            <a:pPr>
              <a:buNone/>
            </a:pPr>
            <a:r>
              <a:rPr lang="el-GR" sz="2000" b="1" dirty="0"/>
              <a:t>3. Τι εφεδρείες έχουν αφαιρεθεί;</a:t>
            </a:r>
          </a:p>
          <a:p>
            <a:pPr>
              <a:buNone/>
            </a:pPr>
            <a:r>
              <a:rPr lang="el-GR" sz="2000" b="1" dirty="0"/>
              <a:t>4. Πού μπορεί να αποτύχει;</a:t>
            </a:r>
          </a:p>
          <a:p>
            <a:pPr>
              <a:buNone/>
            </a:pPr>
            <a:r>
              <a:rPr lang="el-GR" sz="2000" b="1" dirty="0"/>
              <a:t>5. Ποιες κρίσεις το απειλούν;</a:t>
            </a:r>
          </a:p>
          <a:p>
            <a:pPr>
              <a:buNone/>
            </a:pPr>
            <a:r>
              <a:rPr lang="el-GR" sz="2000" b="1" dirty="0"/>
              <a:t>6. Ποιες είναι οι συνέπειες;</a:t>
            </a:r>
          </a:p>
          <a:p>
            <a:pPr>
              <a:buNone/>
            </a:pPr>
            <a:r>
              <a:rPr lang="el-GR" sz="2000" b="1" dirty="0"/>
              <a:t>7. Πρότεινε δύο συγκεκριμένες παρεμβάσεις για ανθεκτικότητα.</a:t>
            </a:r>
          </a:p>
        </p:txBody>
      </p:sp>
    </p:spTree>
    <p:extLst>
      <p:ext uri="{BB962C8B-B14F-4D97-AF65-F5344CB8AC3E}">
        <p14:creationId xmlns:p14="http://schemas.microsoft.com/office/powerpoint/2010/main" val="565064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38c0c685371_1_83"/>
          <p:cNvSpPr/>
          <p:nvPr/>
        </p:nvSpPr>
        <p:spPr>
          <a:xfrm>
            <a:off x="793790" y="876140"/>
            <a:ext cx="5058300" cy="567000"/>
          </a:xfrm>
          <a:prstGeom prst="rect">
            <a:avLst/>
          </a:prstGeom>
          <a:noFill/>
          <a:ln>
            <a:noFill/>
          </a:ln>
        </p:spPr>
        <p:txBody>
          <a:bodyPr spcFirstLastPara="1" wrap="square" lIns="0" tIns="0" rIns="0" bIns="0" anchor="t" anchorCtr="0">
            <a:noAutofit/>
          </a:bodyPr>
          <a:lstStyle/>
          <a:p>
            <a:pPr marL="0" marR="0" lvl="0" indent="0" algn="l" rtl="0">
              <a:lnSpc>
                <a:spcPct val="125352"/>
              </a:lnSpc>
              <a:spcBef>
                <a:spcPts val="0"/>
              </a:spcBef>
              <a:spcAft>
                <a:spcPts val="0"/>
              </a:spcAft>
              <a:buClr>
                <a:srgbClr val="000000"/>
              </a:buClr>
              <a:buSzPts val="3550"/>
              <a:buFont typeface="Inter"/>
              <a:buNone/>
            </a:pPr>
            <a:r>
              <a:rPr lang="en-US" sz="3550" b="1" i="0" u="none" strike="noStrike" cap="none">
                <a:solidFill>
                  <a:srgbClr val="000000"/>
                </a:solidFill>
                <a:latin typeface="Inter"/>
                <a:ea typeface="Inter"/>
                <a:cs typeface="Inter"/>
                <a:sym typeface="Inter"/>
              </a:rPr>
              <a:t>Αξιολόγηση Φοιτητών</a:t>
            </a:r>
            <a:endParaRPr sz="3550" b="0" i="0" u="none" strike="noStrike" cap="none">
              <a:solidFill>
                <a:srgbClr val="000000"/>
              </a:solidFill>
              <a:latin typeface="Arial"/>
              <a:ea typeface="Arial"/>
              <a:cs typeface="Arial"/>
              <a:sym typeface="Arial"/>
            </a:endParaRPr>
          </a:p>
        </p:txBody>
      </p:sp>
      <p:sp>
        <p:nvSpPr>
          <p:cNvPr id="169" name="Google Shape;169;g38c0c685371_1_83"/>
          <p:cNvSpPr/>
          <p:nvPr/>
        </p:nvSpPr>
        <p:spPr>
          <a:xfrm>
            <a:off x="793790" y="2488168"/>
            <a:ext cx="13042800" cy="2691900"/>
          </a:xfrm>
          <a:prstGeom prst="roundRect">
            <a:avLst>
              <a:gd name="adj" fmla="val 3539"/>
            </a:avLst>
          </a:prstGeom>
          <a:noFill/>
          <a:ln w="9525" cap="flat" cmpd="sng">
            <a:solidFill>
              <a:srgbClr val="000000">
                <a:alpha val="7450"/>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g38c0c685371_1_83"/>
          <p:cNvSpPr/>
          <p:nvPr/>
        </p:nvSpPr>
        <p:spPr>
          <a:xfrm>
            <a:off x="801410" y="2495788"/>
            <a:ext cx="13027500" cy="650400"/>
          </a:xfrm>
          <a:prstGeom prst="rect">
            <a:avLst/>
          </a:prstGeom>
          <a:solidFill>
            <a:srgbClr val="FFFFFF">
              <a:alpha val="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g38c0c685371_1_83"/>
          <p:cNvSpPr/>
          <p:nvPr/>
        </p:nvSpPr>
        <p:spPr>
          <a:xfrm>
            <a:off x="1028343" y="2639497"/>
            <a:ext cx="3450900" cy="3630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1" i="0" u="none" strike="noStrike" cap="none">
                <a:solidFill>
                  <a:srgbClr val="272525"/>
                </a:solidFill>
                <a:latin typeface="Inter"/>
                <a:ea typeface="Inter"/>
                <a:cs typeface="Inter"/>
                <a:sym typeface="Inter"/>
              </a:rPr>
              <a:t>Μορφή Αξιολόγησης</a:t>
            </a:r>
            <a:endParaRPr sz="1750" b="0" i="0" u="none" strike="noStrike" cap="none">
              <a:solidFill>
                <a:srgbClr val="000000"/>
              </a:solidFill>
              <a:latin typeface="Arial"/>
              <a:ea typeface="Arial"/>
              <a:cs typeface="Arial"/>
              <a:sym typeface="Arial"/>
            </a:endParaRPr>
          </a:p>
        </p:txBody>
      </p:sp>
      <p:sp>
        <p:nvSpPr>
          <p:cNvPr id="172" name="Google Shape;172;g38c0c685371_1_83"/>
          <p:cNvSpPr/>
          <p:nvPr/>
        </p:nvSpPr>
        <p:spPr>
          <a:xfrm>
            <a:off x="4940379" y="2639497"/>
            <a:ext cx="4749900" cy="3630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1" i="0" u="none" strike="noStrike" cap="none">
                <a:solidFill>
                  <a:srgbClr val="272525"/>
                </a:solidFill>
                <a:latin typeface="Inter"/>
                <a:ea typeface="Inter"/>
                <a:cs typeface="Inter"/>
                <a:sym typeface="Inter"/>
              </a:rPr>
              <a:t>Περιγραφή</a:t>
            </a:r>
            <a:endParaRPr sz="1750" b="0" i="0" u="none" strike="noStrike" cap="none">
              <a:solidFill>
                <a:srgbClr val="000000"/>
              </a:solidFill>
              <a:latin typeface="Arial"/>
              <a:ea typeface="Arial"/>
              <a:cs typeface="Arial"/>
              <a:sym typeface="Arial"/>
            </a:endParaRPr>
          </a:p>
        </p:txBody>
      </p:sp>
      <p:sp>
        <p:nvSpPr>
          <p:cNvPr id="173" name="Google Shape;173;g38c0c685371_1_83"/>
          <p:cNvSpPr/>
          <p:nvPr/>
        </p:nvSpPr>
        <p:spPr>
          <a:xfrm>
            <a:off x="11409736" y="2639497"/>
            <a:ext cx="3450900" cy="3630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1" i="0" u="none" strike="noStrike" cap="none">
                <a:solidFill>
                  <a:srgbClr val="272525"/>
                </a:solidFill>
                <a:latin typeface="Inter"/>
                <a:ea typeface="Inter"/>
                <a:cs typeface="Inter"/>
                <a:sym typeface="Inter"/>
              </a:rPr>
              <a:t>Συντελεστής</a:t>
            </a:r>
            <a:endParaRPr sz="1750" b="0" i="0" u="none" strike="noStrike" cap="none">
              <a:solidFill>
                <a:srgbClr val="000000"/>
              </a:solidFill>
              <a:latin typeface="Arial"/>
              <a:ea typeface="Arial"/>
              <a:cs typeface="Arial"/>
              <a:sym typeface="Arial"/>
            </a:endParaRPr>
          </a:p>
        </p:txBody>
      </p:sp>
      <p:sp>
        <p:nvSpPr>
          <p:cNvPr id="174" name="Google Shape;174;g38c0c685371_1_83"/>
          <p:cNvSpPr/>
          <p:nvPr/>
        </p:nvSpPr>
        <p:spPr>
          <a:xfrm>
            <a:off x="1028343" y="3453401"/>
            <a:ext cx="3450900" cy="3630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dirty="0" err="1">
                <a:solidFill>
                  <a:srgbClr val="272525"/>
                </a:solidFill>
                <a:latin typeface="Inter"/>
                <a:ea typeface="Inter"/>
                <a:cs typeface="Inter"/>
                <a:sym typeface="Inter"/>
              </a:rPr>
              <a:t>Γρ</a:t>
            </a:r>
            <a:r>
              <a:rPr lang="en-US" sz="1750" b="0" i="0" u="none" strike="noStrike" cap="none" dirty="0">
                <a:solidFill>
                  <a:srgbClr val="272525"/>
                </a:solidFill>
                <a:latin typeface="Inter"/>
                <a:ea typeface="Inter"/>
                <a:cs typeface="Inter"/>
                <a:sym typeface="Inter"/>
              </a:rPr>
              <a:t>απτή Εργασία / Αναφορά</a:t>
            </a:r>
            <a:endParaRPr sz="1750" b="0" i="0" u="none" strike="noStrike" cap="none" dirty="0">
              <a:solidFill>
                <a:srgbClr val="000000"/>
              </a:solidFill>
              <a:latin typeface="Arial"/>
              <a:ea typeface="Arial"/>
              <a:cs typeface="Arial"/>
              <a:sym typeface="Arial"/>
            </a:endParaRPr>
          </a:p>
        </p:txBody>
      </p:sp>
      <p:sp>
        <p:nvSpPr>
          <p:cNvPr id="175" name="Google Shape;175;g38c0c685371_1_83"/>
          <p:cNvSpPr/>
          <p:nvPr/>
        </p:nvSpPr>
        <p:spPr>
          <a:xfrm>
            <a:off x="4940374" y="3453410"/>
            <a:ext cx="5963700" cy="725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Ανάλυση περίπτωσης ή οικολογικού μοντέλου</a:t>
            </a:r>
            <a:endParaRPr sz="1750" b="0" i="0" u="none" strike="noStrike" cap="none">
              <a:solidFill>
                <a:srgbClr val="000000"/>
              </a:solidFill>
              <a:latin typeface="Arial"/>
              <a:ea typeface="Arial"/>
              <a:cs typeface="Arial"/>
              <a:sym typeface="Arial"/>
            </a:endParaRPr>
          </a:p>
        </p:txBody>
      </p:sp>
      <p:sp>
        <p:nvSpPr>
          <p:cNvPr id="176" name="Google Shape;176;g38c0c685371_1_83"/>
          <p:cNvSpPr/>
          <p:nvPr/>
        </p:nvSpPr>
        <p:spPr>
          <a:xfrm>
            <a:off x="11409736" y="3453401"/>
            <a:ext cx="3450900" cy="3630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30%</a:t>
            </a:r>
            <a:endParaRPr sz="1750" b="0" i="0" u="none" strike="noStrike" cap="none">
              <a:solidFill>
                <a:srgbClr val="000000"/>
              </a:solidFill>
              <a:latin typeface="Arial"/>
              <a:ea typeface="Arial"/>
              <a:cs typeface="Arial"/>
              <a:sym typeface="Arial"/>
            </a:endParaRPr>
          </a:p>
        </p:txBody>
      </p:sp>
      <p:sp>
        <p:nvSpPr>
          <p:cNvPr id="177" name="Google Shape;177;g38c0c685371_1_83"/>
          <p:cNvSpPr/>
          <p:nvPr/>
        </p:nvSpPr>
        <p:spPr>
          <a:xfrm>
            <a:off x="801410" y="4159329"/>
            <a:ext cx="13027500" cy="1013100"/>
          </a:xfrm>
          <a:prstGeom prst="rect">
            <a:avLst/>
          </a:prstGeom>
          <a:solidFill>
            <a:srgbClr val="FFFFFF">
              <a:alpha val="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g38c0c685371_1_83"/>
          <p:cNvSpPr/>
          <p:nvPr/>
        </p:nvSpPr>
        <p:spPr>
          <a:xfrm>
            <a:off x="1028343" y="4466623"/>
            <a:ext cx="3450900" cy="3630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Γραπτή Εξέταση</a:t>
            </a:r>
            <a:endParaRPr sz="1750" b="0" i="0" u="none" strike="noStrike" cap="none">
              <a:solidFill>
                <a:srgbClr val="000000"/>
              </a:solidFill>
              <a:latin typeface="Arial"/>
              <a:ea typeface="Arial"/>
              <a:cs typeface="Arial"/>
              <a:sym typeface="Arial"/>
            </a:endParaRPr>
          </a:p>
        </p:txBody>
      </p:sp>
      <p:sp>
        <p:nvSpPr>
          <p:cNvPr id="179" name="Google Shape;179;g38c0c685371_1_83"/>
          <p:cNvSpPr/>
          <p:nvPr/>
        </p:nvSpPr>
        <p:spPr>
          <a:xfrm>
            <a:off x="4940374" y="4466634"/>
            <a:ext cx="5963700" cy="725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Κατανόηση θεωρητικών εννοιών και εργαλείων</a:t>
            </a:r>
            <a:endParaRPr sz="1750" b="0" i="0" u="none" strike="noStrike" cap="none">
              <a:solidFill>
                <a:srgbClr val="000000"/>
              </a:solidFill>
              <a:latin typeface="Arial"/>
              <a:ea typeface="Arial"/>
              <a:cs typeface="Arial"/>
              <a:sym typeface="Arial"/>
            </a:endParaRPr>
          </a:p>
        </p:txBody>
      </p:sp>
      <p:sp>
        <p:nvSpPr>
          <p:cNvPr id="180" name="Google Shape;180;g38c0c685371_1_83"/>
          <p:cNvSpPr/>
          <p:nvPr/>
        </p:nvSpPr>
        <p:spPr>
          <a:xfrm>
            <a:off x="11409736" y="4466623"/>
            <a:ext cx="3450900" cy="3630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70%</a:t>
            </a:r>
            <a:endParaRPr sz="1750" b="0" i="0" u="none" strike="noStrike" cap="none">
              <a:solidFill>
                <a:srgbClr val="000000"/>
              </a:solidFill>
              <a:latin typeface="Arial"/>
              <a:ea typeface="Arial"/>
              <a:cs typeface="Arial"/>
              <a:sym typeface="Arial"/>
            </a:endParaRPr>
          </a:p>
        </p:txBody>
      </p:sp>
      <p:sp>
        <p:nvSpPr>
          <p:cNvPr id="181" name="Google Shape;181;g38c0c685371_1_83"/>
          <p:cNvSpPr/>
          <p:nvPr/>
        </p:nvSpPr>
        <p:spPr>
          <a:xfrm>
            <a:off x="793790" y="6177748"/>
            <a:ext cx="13042800" cy="1326600"/>
          </a:xfrm>
          <a:prstGeom prst="roundRect">
            <a:avLst>
              <a:gd name="adj" fmla="val 7181"/>
            </a:avLst>
          </a:prstGeom>
          <a:solidFill>
            <a:srgbClr val="C7C9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2" name="Google Shape;182;g38c0c685371_1_83" descr="preencoded.png"/>
          <p:cNvPicPr preferRelativeResize="0"/>
          <p:nvPr/>
        </p:nvPicPr>
        <p:blipFill rotWithShape="1">
          <a:blip r:embed="rId3">
            <a:alphaModFix/>
          </a:blip>
          <a:srcRect/>
          <a:stretch/>
        </p:blipFill>
        <p:spPr>
          <a:xfrm>
            <a:off x="1020604" y="6521839"/>
            <a:ext cx="283488" cy="226814"/>
          </a:xfrm>
          <a:prstGeom prst="rect">
            <a:avLst/>
          </a:prstGeom>
          <a:noFill/>
          <a:ln>
            <a:noFill/>
          </a:ln>
        </p:spPr>
      </p:pic>
      <p:sp>
        <p:nvSpPr>
          <p:cNvPr id="183" name="Google Shape;183;g38c0c685371_1_83"/>
          <p:cNvSpPr/>
          <p:nvPr/>
        </p:nvSpPr>
        <p:spPr>
          <a:xfrm>
            <a:off x="1530906" y="6461236"/>
            <a:ext cx="12078900" cy="725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000000"/>
              </a:buClr>
              <a:buSzPts val="1750"/>
              <a:buFont typeface="Inter"/>
              <a:buNone/>
            </a:pPr>
            <a:r>
              <a:rPr lang="en-US" sz="1750" b="1" i="0" u="none" strike="noStrike" cap="none">
                <a:solidFill>
                  <a:srgbClr val="000000"/>
                </a:solidFill>
                <a:latin typeface="Inter"/>
                <a:ea typeface="Inter"/>
                <a:cs typeface="Inter"/>
                <a:sym typeface="Inter"/>
              </a:rPr>
              <a:t>Απαραίτητη συμμετοχή</a:t>
            </a:r>
            <a:r>
              <a:rPr lang="en-US" sz="1750" b="0" i="0" u="none" strike="noStrike" cap="none">
                <a:solidFill>
                  <a:srgbClr val="000000"/>
                </a:solidFill>
                <a:latin typeface="Inter"/>
                <a:ea typeface="Inter"/>
                <a:cs typeface="Inter"/>
                <a:sym typeface="Inter"/>
              </a:rPr>
              <a:t> σε παρουσιάσεις και συζητήσεις, καθώς η συνεργασία αποτελεί βασικό μέρος της μάθησης.</a:t>
            </a:r>
            <a:endParaRPr sz="175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13"/>
          <p:cNvSpPr/>
          <p:nvPr/>
        </p:nvSpPr>
        <p:spPr>
          <a:xfrm>
            <a:off x="764143" y="600313"/>
            <a:ext cx="6365319" cy="682347"/>
          </a:xfrm>
          <a:prstGeom prst="rect">
            <a:avLst/>
          </a:prstGeom>
          <a:noFill/>
          <a:ln>
            <a:noFill/>
          </a:ln>
        </p:spPr>
        <p:txBody>
          <a:bodyPr spcFirstLastPara="1" wrap="square" lIns="0" tIns="0" rIns="0" bIns="0" anchor="t" anchorCtr="0">
            <a:noAutofit/>
          </a:bodyPr>
          <a:lstStyle/>
          <a:p>
            <a:pPr marL="0" marR="0" lvl="0" indent="0" algn="l" rtl="0">
              <a:lnSpc>
                <a:spcPct val="125882"/>
              </a:lnSpc>
              <a:spcBef>
                <a:spcPts val="0"/>
              </a:spcBef>
              <a:spcAft>
                <a:spcPts val="0"/>
              </a:spcAft>
              <a:buClr>
                <a:srgbClr val="000000"/>
              </a:buClr>
              <a:buSzPts val="4250"/>
              <a:buFont typeface="Inter"/>
              <a:buNone/>
            </a:pPr>
            <a:r>
              <a:rPr lang="en-US" sz="4250" b="1" i="0" u="none" strike="noStrike" cap="none">
                <a:solidFill>
                  <a:srgbClr val="000000"/>
                </a:solidFill>
                <a:latin typeface="Inter"/>
                <a:ea typeface="Inter"/>
                <a:cs typeface="Inter"/>
                <a:sym typeface="Inter"/>
              </a:rPr>
              <a:t>Τι είναι Ανθεκτικότητα;</a:t>
            </a:r>
            <a:endParaRPr sz="4250" b="0" i="0" u="none" strike="noStrike" cap="none">
              <a:solidFill>
                <a:srgbClr val="000000"/>
              </a:solidFill>
              <a:latin typeface="Arial"/>
              <a:ea typeface="Arial"/>
              <a:cs typeface="Arial"/>
              <a:sym typeface="Arial"/>
            </a:endParaRPr>
          </a:p>
        </p:txBody>
      </p:sp>
      <p:sp>
        <p:nvSpPr>
          <p:cNvPr id="529" name="Google Shape;529;p13"/>
          <p:cNvSpPr/>
          <p:nvPr/>
        </p:nvSpPr>
        <p:spPr>
          <a:xfrm>
            <a:off x="764143" y="1610082"/>
            <a:ext cx="2729151" cy="341114"/>
          </a:xfrm>
          <a:prstGeom prst="rect">
            <a:avLst/>
          </a:prstGeom>
          <a:noFill/>
          <a:ln>
            <a:noFill/>
          </a:ln>
        </p:spPr>
        <p:txBody>
          <a:bodyPr spcFirstLastPara="1" wrap="square" lIns="0" tIns="0" rIns="0" bIns="0" anchor="t" anchorCtr="0">
            <a:noAutofit/>
          </a:bodyPr>
          <a:lstStyle/>
          <a:p>
            <a:pPr marL="0" marR="0" lvl="0" indent="0" algn="l" rtl="0">
              <a:lnSpc>
                <a:spcPct val="126190"/>
              </a:lnSpc>
              <a:spcBef>
                <a:spcPts val="0"/>
              </a:spcBef>
              <a:spcAft>
                <a:spcPts val="0"/>
              </a:spcAft>
              <a:buClr>
                <a:srgbClr val="000000"/>
              </a:buClr>
              <a:buSzPts val="2100"/>
              <a:buFont typeface="Inter"/>
              <a:buNone/>
            </a:pPr>
            <a:r>
              <a:rPr lang="en-US" sz="2100" b="1" i="0" u="none" strike="noStrike" cap="none">
                <a:solidFill>
                  <a:srgbClr val="000000"/>
                </a:solidFill>
                <a:latin typeface="Inter"/>
                <a:ea typeface="Inter"/>
                <a:cs typeface="Inter"/>
                <a:sym typeface="Inter"/>
              </a:rPr>
              <a:t>Resilience</a:t>
            </a:r>
            <a:endParaRPr sz="2100" b="0" i="0" u="none" strike="noStrike" cap="none">
              <a:solidFill>
                <a:srgbClr val="000000"/>
              </a:solidFill>
              <a:latin typeface="Arial"/>
              <a:ea typeface="Arial"/>
              <a:cs typeface="Arial"/>
              <a:sym typeface="Arial"/>
            </a:endParaRPr>
          </a:p>
        </p:txBody>
      </p:sp>
      <p:sp>
        <p:nvSpPr>
          <p:cNvPr id="530" name="Google Shape;530;p13"/>
          <p:cNvSpPr/>
          <p:nvPr/>
        </p:nvSpPr>
        <p:spPr>
          <a:xfrm>
            <a:off x="1091565" y="2524244"/>
            <a:ext cx="12774692" cy="349329"/>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272525"/>
              </a:buClr>
              <a:buSzPts val="1700"/>
              <a:buFont typeface="Inter"/>
              <a:buNone/>
            </a:pPr>
            <a:r>
              <a:rPr lang="en-US" sz="1700" b="0" i="0" u="none" strike="noStrike" cap="none">
                <a:solidFill>
                  <a:srgbClr val="272525"/>
                </a:solidFill>
                <a:latin typeface="Inter"/>
                <a:ea typeface="Inter"/>
                <a:cs typeface="Inter"/>
                <a:sym typeface="Inter"/>
              </a:rPr>
              <a:t>"The capacity of a system to absorb disturbance and still retain its basic structure and function."</a:t>
            </a:r>
            <a:endParaRPr sz="1700" b="0" i="0" u="none" strike="noStrike" cap="none">
              <a:solidFill>
                <a:srgbClr val="000000"/>
              </a:solidFill>
              <a:latin typeface="Arial"/>
              <a:ea typeface="Arial"/>
              <a:cs typeface="Arial"/>
              <a:sym typeface="Arial"/>
            </a:endParaRPr>
          </a:p>
        </p:txBody>
      </p:sp>
      <p:sp>
        <p:nvSpPr>
          <p:cNvPr id="531" name="Google Shape;531;p13"/>
          <p:cNvSpPr/>
          <p:nvPr/>
        </p:nvSpPr>
        <p:spPr>
          <a:xfrm>
            <a:off x="1091565" y="3119199"/>
            <a:ext cx="12774692" cy="279440"/>
          </a:xfrm>
          <a:prstGeom prst="rect">
            <a:avLst/>
          </a:prstGeom>
          <a:noFill/>
          <a:ln>
            <a:noFill/>
          </a:ln>
        </p:spPr>
        <p:txBody>
          <a:bodyPr spcFirstLastPara="1" wrap="square" lIns="0" tIns="0" rIns="0" bIns="0" anchor="t" anchorCtr="0">
            <a:noAutofit/>
          </a:bodyPr>
          <a:lstStyle/>
          <a:p>
            <a:pPr marL="0" marR="0" lvl="0" indent="0" algn="l" rtl="0">
              <a:lnSpc>
                <a:spcPct val="162962"/>
              </a:lnSpc>
              <a:spcBef>
                <a:spcPts val="0"/>
              </a:spcBef>
              <a:spcAft>
                <a:spcPts val="0"/>
              </a:spcAft>
              <a:buClr>
                <a:srgbClr val="272525"/>
              </a:buClr>
              <a:buSzPts val="1350"/>
              <a:buFont typeface="Inter"/>
              <a:buNone/>
            </a:pPr>
            <a:r>
              <a:rPr lang="en-US" sz="1350" b="0" i="0" u="none" strike="noStrike" cap="none">
                <a:solidFill>
                  <a:srgbClr val="272525"/>
                </a:solidFill>
                <a:latin typeface="Inter"/>
                <a:ea typeface="Inter"/>
                <a:cs typeface="Inter"/>
                <a:sym typeface="Inter"/>
              </a:rPr>
              <a:t>— Walker &amp; Salt, </a:t>
            </a:r>
            <a:r>
              <a:rPr lang="en-US" sz="1350" b="0" i="1" u="none" strike="noStrike" cap="none">
                <a:solidFill>
                  <a:srgbClr val="272525"/>
                </a:solidFill>
                <a:latin typeface="Inter"/>
                <a:ea typeface="Inter"/>
                <a:cs typeface="Inter"/>
                <a:sym typeface="Inter"/>
              </a:rPr>
              <a:t>Resilience Thinking</a:t>
            </a:r>
            <a:endParaRPr sz="1350" b="0" i="0" u="none" strike="noStrike" cap="none">
              <a:solidFill>
                <a:srgbClr val="000000"/>
              </a:solidFill>
              <a:latin typeface="Arial"/>
              <a:ea typeface="Arial"/>
              <a:cs typeface="Arial"/>
              <a:sym typeface="Arial"/>
            </a:endParaRPr>
          </a:p>
        </p:txBody>
      </p:sp>
      <p:sp>
        <p:nvSpPr>
          <p:cNvPr id="532" name="Google Shape;532;p13"/>
          <p:cNvSpPr/>
          <p:nvPr/>
        </p:nvSpPr>
        <p:spPr>
          <a:xfrm>
            <a:off x="764143" y="2278618"/>
            <a:ext cx="30480" cy="1365647"/>
          </a:xfrm>
          <a:prstGeom prst="rect">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 name="Google Shape;533;p13"/>
          <p:cNvSpPr/>
          <p:nvPr/>
        </p:nvSpPr>
        <p:spPr>
          <a:xfrm>
            <a:off x="764143" y="3889891"/>
            <a:ext cx="13102114" cy="1622465"/>
          </a:xfrm>
          <a:prstGeom prst="roundRect">
            <a:avLst>
              <a:gd name="adj" fmla="val 5652"/>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 name="Google Shape;534;p13"/>
          <p:cNvSpPr/>
          <p:nvPr/>
        </p:nvSpPr>
        <p:spPr>
          <a:xfrm>
            <a:off x="771763" y="3897511"/>
            <a:ext cx="4362212" cy="1607225"/>
          </a:xfrm>
          <a:prstGeom prst="roundRect">
            <a:avLst>
              <a:gd name="adj" fmla="val 5706"/>
            </a:avLst>
          </a:prstGeom>
          <a:solidFill>
            <a:srgbClr val="DADBF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 name="Google Shape;535;p13"/>
          <p:cNvSpPr/>
          <p:nvPr/>
        </p:nvSpPr>
        <p:spPr>
          <a:xfrm>
            <a:off x="989998" y="4115750"/>
            <a:ext cx="3925800" cy="341100"/>
          </a:xfrm>
          <a:prstGeom prst="rect">
            <a:avLst/>
          </a:prstGeom>
          <a:noFill/>
          <a:ln>
            <a:noFill/>
          </a:ln>
        </p:spPr>
        <p:txBody>
          <a:bodyPr spcFirstLastPara="1" wrap="square" lIns="0" tIns="0" rIns="0" bIns="0" anchor="t" anchorCtr="0">
            <a:noAutofit/>
          </a:bodyPr>
          <a:lstStyle/>
          <a:p>
            <a:pPr marL="0" marR="0" lvl="0" indent="0" algn="l" rtl="0">
              <a:lnSpc>
                <a:spcPct val="126190"/>
              </a:lnSpc>
              <a:spcBef>
                <a:spcPts val="0"/>
              </a:spcBef>
              <a:spcAft>
                <a:spcPts val="0"/>
              </a:spcAft>
              <a:buClr>
                <a:srgbClr val="272525"/>
              </a:buClr>
              <a:buSzPts val="2100"/>
              <a:buFont typeface="Inter"/>
              <a:buNone/>
            </a:pPr>
            <a:r>
              <a:rPr lang="en-US" sz="2100" b="1" i="0" u="none" strike="noStrike" cap="none">
                <a:solidFill>
                  <a:srgbClr val="272525"/>
                </a:solidFill>
                <a:latin typeface="Inter"/>
                <a:ea typeface="Inter"/>
                <a:cs typeface="Inter"/>
                <a:sym typeface="Inter"/>
              </a:rPr>
              <a:t>Απορρόφηση (</a:t>
            </a:r>
            <a:r>
              <a:rPr lang="en-US" sz="2100" b="1">
                <a:solidFill>
                  <a:srgbClr val="272525"/>
                </a:solidFill>
                <a:latin typeface="Inter"/>
                <a:ea typeface="Inter"/>
                <a:cs typeface="Inter"/>
                <a:sym typeface="Inter"/>
              </a:rPr>
              <a:t>Absorb)</a:t>
            </a:r>
            <a:endParaRPr sz="2100" b="0" i="0" u="none" strike="noStrike" cap="none">
              <a:solidFill>
                <a:srgbClr val="000000"/>
              </a:solidFill>
              <a:latin typeface="Arial"/>
              <a:ea typeface="Arial"/>
              <a:cs typeface="Arial"/>
              <a:sym typeface="Arial"/>
            </a:endParaRPr>
          </a:p>
        </p:txBody>
      </p:sp>
      <p:sp>
        <p:nvSpPr>
          <p:cNvPr id="536" name="Google Shape;536;p13"/>
          <p:cNvSpPr/>
          <p:nvPr/>
        </p:nvSpPr>
        <p:spPr>
          <a:xfrm>
            <a:off x="990005" y="4587835"/>
            <a:ext cx="3925729" cy="349329"/>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272525"/>
              </a:buClr>
              <a:buSzPts val="1700"/>
              <a:buFont typeface="Inter"/>
              <a:buNone/>
            </a:pPr>
            <a:r>
              <a:rPr lang="en-US" sz="1700" b="0" i="0" u="none" strike="noStrike" cap="none">
                <a:solidFill>
                  <a:srgbClr val="272525"/>
                </a:solidFill>
                <a:latin typeface="Inter"/>
                <a:ea typeface="Inter"/>
                <a:cs typeface="Inter"/>
                <a:sym typeface="Inter"/>
              </a:rPr>
              <a:t>Το σύστημα δέχεται τη διαταραχή</a:t>
            </a:r>
            <a:endParaRPr sz="1700" b="0" i="0" u="none" strike="noStrike" cap="none">
              <a:solidFill>
                <a:srgbClr val="000000"/>
              </a:solidFill>
              <a:latin typeface="Arial"/>
              <a:ea typeface="Arial"/>
              <a:cs typeface="Arial"/>
              <a:sym typeface="Arial"/>
            </a:endParaRPr>
          </a:p>
        </p:txBody>
      </p:sp>
      <p:sp>
        <p:nvSpPr>
          <p:cNvPr id="537" name="Google Shape;537;p13"/>
          <p:cNvSpPr/>
          <p:nvPr/>
        </p:nvSpPr>
        <p:spPr>
          <a:xfrm>
            <a:off x="5133975" y="3897511"/>
            <a:ext cx="4362331" cy="1607225"/>
          </a:xfrm>
          <a:prstGeom prst="rect">
            <a:avLst/>
          </a:prstGeom>
          <a:solidFill>
            <a:srgbClr val="DADBF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p13"/>
          <p:cNvSpPr/>
          <p:nvPr/>
        </p:nvSpPr>
        <p:spPr>
          <a:xfrm>
            <a:off x="5133975" y="3897511"/>
            <a:ext cx="30480" cy="1607225"/>
          </a:xfrm>
          <a:prstGeom prst="roundRect">
            <a:avLst>
              <a:gd name="adj" fmla="val 300858"/>
            </a:avLst>
          </a:prstGeom>
          <a:solidFill>
            <a:srgbClr val="C0C1D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 name="Google Shape;539;p13"/>
          <p:cNvSpPr/>
          <p:nvPr/>
        </p:nvSpPr>
        <p:spPr>
          <a:xfrm>
            <a:off x="5352228" y="4115750"/>
            <a:ext cx="3925800" cy="341100"/>
          </a:xfrm>
          <a:prstGeom prst="rect">
            <a:avLst/>
          </a:prstGeom>
          <a:noFill/>
          <a:ln>
            <a:noFill/>
          </a:ln>
        </p:spPr>
        <p:txBody>
          <a:bodyPr spcFirstLastPara="1" wrap="square" lIns="0" tIns="0" rIns="0" bIns="0" anchor="t" anchorCtr="0">
            <a:noAutofit/>
          </a:bodyPr>
          <a:lstStyle/>
          <a:p>
            <a:pPr marL="0" marR="0" lvl="0" indent="0" algn="l" rtl="0">
              <a:lnSpc>
                <a:spcPct val="126190"/>
              </a:lnSpc>
              <a:spcBef>
                <a:spcPts val="0"/>
              </a:spcBef>
              <a:spcAft>
                <a:spcPts val="0"/>
              </a:spcAft>
              <a:buClr>
                <a:srgbClr val="272525"/>
              </a:buClr>
              <a:buSzPts val="2100"/>
              <a:buFont typeface="Inter"/>
              <a:buNone/>
            </a:pPr>
            <a:r>
              <a:rPr lang="en-US" sz="2100" b="1" i="0" u="none" strike="noStrike" cap="none">
                <a:solidFill>
                  <a:srgbClr val="272525"/>
                </a:solidFill>
                <a:latin typeface="Inter"/>
                <a:ea typeface="Inter"/>
                <a:cs typeface="Inter"/>
                <a:sym typeface="Inter"/>
              </a:rPr>
              <a:t>Προσαρμογή (Adapt)</a:t>
            </a:r>
            <a:endParaRPr sz="2100" b="0" i="0" u="none" strike="noStrike" cap="none">
              <a:solidFill>
                <a:srgbClr val="000000"/>
              </a:solidFill>
              <a:latin typeface="Arial"/>
              <a:ea typeface="Arial"/>
              <a:cs typeface="Arial"/>
              <a:sym typeface="Arial"/>
            </a:endParaRPr>
          </a:p>
        </p:txBody>
      </p:sp>
      <p:sp>
        <p:nvSpPr>
          <p:cNvPr id="540" name="Google Shape;540;p13"/>
          <p:cNvSpPr/>
          <p:nvPr/>
        </p:nvSpPr>
        <p:spPr>
          <a:xfrm>
            <a:off x="5352217" y="4587835"/>
            <a:ext cx="3925848" cy="349329"/>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272525"/>
              </a:buClr>
              <a:buSzPts val="1700"/>
              <a:buFont typeface="Inter"/>
              <a:buNone/>
            </a:pPr>
            <a:r>
              <a:rPr lang="en-US" sz="1700" b="0" i="0" u="none" strike="noStrike" cap="none">
                <a:solidFill>
                  <a:srgbClr val="272525"/>
                </a:solidFill>
                <a:latin typeface="Inter"/>
                <a:ea typeface="Inter"/>
                <a:cs typeface="Inter"/>
                <a:sym typeface="Inter"/>
              </a:rPr>
              <a:t>Αλλάζει για να επιβιώσει</a:t>
            </a:r>
            <a:endParaRPr sz="1700" b="0" i="0" u="none" strike="noStrike" cap="none">
              <a:solidFill>
                <a:srgbClr val="000000"/>
              </a:solidFill>
              <a:latin typeface="Arial"/>
              <a:ea typeface="Arial"/>
              <a:cs typeface="Arial"/>
              <a:sym typeface="Arial"/>
            </a:endParaRPr>
          </a:p>
        </p:txBody>
      </p:sp>
      <p:sp>
        <p:nvSpPr>
          <p:cNvPr id="541" name="Google Shape;541;p13"/>
          <p:cNvSpPr/>
          <p:nvPr/>
        </p:nvSpPr>
        <p:spPr>
          <a:xfrm>
            <a:off x="9496306" y="3897511"/>
            <a:ext cx="4362212" cy="1607225"/>
          </a:xfrm>
          <a:prstGeom prst="rect">
            <a:avLst/>
          </a:prstGeom>
          <a:solidFill>
            <a:srgbClr val="DADBF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 name="Google Shape;542;p13"/>
          <p:cNvSpPr/>
          <p:nvPr/>
        </p:nvSpPr>
        <p:spPr>
          <a:xfrm>
            <a:off x="9496306" y="3897511"/>
            <a:ext cx="30480" cy="1607225"/>
          </a:xfrm>
          <a:prstGeom prst="roundRect">
            <a:avLst>
              <a:gd name="adj" fmla="val 300858"/>
            </a:avLst>
          </a:prstGeom>
          <a:solidFill>
            <a:srgbClr val="C0C1D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 name="Google Shape;543;p13"/>
          <p:cNvSpPr/>
          <p:nvPr/>
        </p:nvSpPr>
        <p:spPr>
          <a:xfrm>
            <a:off x="9714551" y="4115750"/>
            <a:ext cx="3792300" cy="341100"/>
          </a:xfrm>
          <a:prstGeom prst="rect">
            <a:avLst/>
          </a:prstGeom>
          <a:noFill/>
          <a:ln>
            <a:noFill/>
          </a:ln>
        </p:spPr>
        <p:txBody>
          <a:bodyPr spcFirstLastPara="1" wrap="square" lIns="0" tIns="0" rIns="0" bIns="0" anchor="t" anchorCtr="0">
            <a:noAutofit/>
          </a:bodyPr>
          <a:lstStyle/>
          <a:p>
            <a:pPr marL="0" marR="0" lvl="0" indent="0" algn="l" rtl="0">
              <a:lnSpc>
                <a:spcPct val="126190"/>
              </a:lnSpc>
              <a:spcBef>
                <a:spcPts val="0"/>
              </a:spcBef>
              <a:spcAft>
                <a:spcPts val="0"/>
              </a:spcAft>
              <a:buClr>
                <a:srgbClr val="272525"/>
              </a:buClr>
              <a:buSzPts val="2100"/>
              <a:buFont typeface="Inter"/>
              <a:buNone/>
            </a:pPr>
            <a:r>
              <a:rPr lang="en-US" sz="2100" b="1" i="0" u="none" strike="noStrike" cap="none">
                <a:solidFill>
                  <a:srgbClr val="272525"/>
                </a:solidFill>
                <a:latin typeface="Inter"/>
                <a:ea typeface="Inter"/>
                <a:cs typeface="Inter"/>
                <a:sym typeface="Inter"/>
              </a:rPr>
              <a:t>Μεταμόρφωση (Transform)</a:t>
            </a:r>
            <a:endParaRPr sz="2100" b="0" i="0" u="none" strike="noStrike" cap="none">
              <a:solidFill>
                <a:srgbClr val="000000"/>
              </a:solidFill>
              <a:latin typeface="Arial"/>
              <a:ea typeface="Arial"/>
              <a:cs typeface="Arial"/>
              <a:sym typeface="Arial"/>
            </a:endParaRPr>
          </a:p>
        </p:txBody>
      </p:sp>
      <p:sp>
        <p:nvSpPr>
          <p:cNvPr id="544" name="Google Shape;544;p13"/>
          <p:cNvSpPr/>
          <p:nvPr/>
        </p:nvSpPr>
        <p:spPr>
          <a:xfrm>
            <a:off x="9714548" y="4587835"/>
            <a:ext cx="3925729" cy="698659"/>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272525"/>
              </a:buClr>
              <a:buSzPts val="1700"/>
              <a:buFont typeface="Inter"/>
              <a:buNone/>
            </a:pPr>
            <a:r>
              <a:rPr lang="en-US" sz="1700" b="0" i="0" u="none" strike="noStrike" cap="none">
                <a:solidFill>
                  <a:srgbClr val="272525"/>
                </a:solidFill>
                <a:latin typeface="Inter"/>
                <a:ea typeface="Inter"/>
                <a:cs typeface="Inter"/>
                <a:sym typeface="Inter"/>
              </a:rPr>
              <a:t>Εξελίσσεται διατηρώντας την ουσία του</a:t>
            </a:r>
            <a:endParaRPr sz="1700" b="0" i="0" u="none" strike="noStrike" cap="none">
              <a:solidFill>
                <a:srgbClr val="000000"/>
              </a:solidFill>
              <a:latin typeface="Arial"/>
              <a:ea typeface="Arial"/>
              <a:cs typeface="Arial"/>
              <a:sym typeface="Arial"/>
            </a:endParaRPr>
          </a:p>
        </p:txBody>
      </p:sp>
      <p:sp>
        <p:nvSpPr>
          <p:cNvPr id="545" name="Google Shape;545;p13"/>
          <p:cNvSpPr/>
          <p:nvPr/>
        </p:nvSpPr>
        <p:spPr>
          <a:xfrm>
            <a:off x="764143" y="5757982"/>
            <a:ext cx="13102114" cy="698659"/>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272525"/>
              </a:buClr>
              <a:buSzPts val="1700"/>
              <a:buFont typeface="Inter"/>
              <a:buNone/>
            </a:pPr>
            <a:r>
              <a:rPr lang="en-US" sz="1700" b="0" i="0" u="none" strike="noStrike" cap="none">
                <a:solidFill>
                  <a:srgbClr val="272525"/>
                </a:solidFill>
                <a:latin typeface="Inter"/>
                <a:ea typeface="Inter"/>
                <a:cs typeface="Inter"/>
                <a:sym typeface="Inter"/>
              </a:rPr>
              <a:t>Η ανθεκτικότητα είναι η </a:t>
            </a:r>
            <a:r>
              <a:rPr lang="en-US" sz="1700" b="0" i="0" u="none" strike="noStrike" cap="none">
                <a:solidFill>
                  <a:srgbClr val="4950BC"/>
                </a:solidFill>
                <a:latin typeface="Inter"/>
                <a:ea typeface="Inter"/>
                <a:cs typeface="Inter"/>
                <a:sym typeface="Inter"/>
              </a:rPr>
              <a:t>"ελαστικότητα"</a:t>
            </a:r>
            <a:r>
              <a:rPr lang="en-US" sz="1700" b="0" i="0" u="none" strike="noStrike" cap="none">
                <a:solidFill>
                  <a:srgbClr val="272525"/>
                </a:solidFill>
                <a:latin typeface="Inter"/>
                <a:ea typeface="Inter"/>
                <a:cs typeface="Inter"/>
                <a:sym typeface="Inter"/>
              </a:rPr>
              <a:t> των συστημάτων - δεν σημαίνει επιστροφή στην παλιά κατάσταση, αλλά ικανότητα συνέχισης της λειτουργίας μέσα στην αλλαγή.</a:t>
            </a:r>
            <a:endParaRPr sz="1700" b="0" i="0" u="none" strike="noStrike" cap="none">
              <a:solidFill>
                <a:srgbClr val="000000"/>
              </a:solidFill>
              <a:latin typeface="Arial"/>
              <a:ea typeface="Arial"/>
              <a:cs typeface="Arial"/>
              <a:sym typeface="Arial"/>
            </a:endParaRPr>
          </a:p>
        </p:txBody>
      </p:sp>
      <p:sp>
        <p:nvSpPr>
          <p:cNvPr id="546" name="Google Shape;546;p13"/>
          <p:cNvSpPr/>
          <p:nvPr/>
        </p:nvSpPr>
        <p:spPr>
          <a:xfrm>
            <a:off x="764143" y="6702266"/>
            <a:ext cx="13102114" cy="935236"/>
          </a:xfrm>
          <a:prstGeom prst="roundRect">
            <a:avLst>
              <a:gd name="adj" fmla="val 9805"/>
            </a:avLst>
          </a:prstGeom>
          <a:solidFill>
            <a:srgbClr val="C7C9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47" name="Google Shape;547;p13" descr="preencoded.png"/>
          <p:cNvPicPr preferRelativeResize="0"/>
          <p:nvPr/>
        </p:nvPicPr>
        <p:blipFill rotWithShape="1">
          <a:blip r:embed="rId3">
            <a:alphaModFix/>
          </a:blip>
          <a:srcRect/>
          <a:stretch/>
        </p:blipFill>
        <p:spPr>
          <a:xfrm>
            <a:off x="982385" y="7035522"/>
            <a:ext cx="272891" cy="218242"/>
          </a:xfrm>
          <a:prstGeom prst="rect">
            <a:avLst/>
          </a:prstGeom>
          <a:noFill/>
          <a:ln>
            <a:noFill/>
          </a:ln>
        </p:spPr>
      </p:pic>
      <p:sp>
        <p:nvSpPr>
          <p:cNvPr id="548" name="Google Shape;548;p13"/>
          <p:cNvSpPr/>
          <p:nvPr/>
        </p:nvSpPr>
        <p:spPr>
          <a:xfrm>
            <a:off x="1473518" y="6975038"/>
            <a:ext cx="12174498" cy="356949"/>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000000"/>
              </a:buClr>
              <a:buSzPts val="1700"/>
              <a:buFont typeface="Inter"/>
              <a:buNone/>
            </a:pPr>
            <a:r>
              <a:rPr lang="en-US" sz="1700" b="0" i="0" u="none" strike="noStrike" cap="none">
                <a:solidFill>
                  <a:srgbClr val="000000"/>
                </a:solidFill>
                <a:latin typeface="Inter"/>
                <a:ea typeface="Inter"/>
                <a:cs typeface="Inter"/>
                <a:sym typeface="Inter"/>
              </a:rPr>
              <a:t>💭 Μπορεί ένα προϊόν να έχει ανθεκτικότητα; Πώς;</a:t>
            </a:r>
            <a:endParaRPr sz="1700" b="0" i="0" u="none" strike="noStrike" cap="non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g38af5871cb1_1_85"/>
          <p:cNvSpPr/>
          <p:nvPr/>
        </p:nvSpPr>
        <p:spPr>
          <a:xfrm>
            <a:off x="793790" y="797719"/>
            <a:ext cx="9331722" cy="708900"/>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000000"/>
              </a:buClr>
              <a:buSzPts val="4450"/>
              <a:buFont typeface="Inter"/>
              <a:buNone/>
            </a:pPr>
            <a:r>
              <a:rPr lang="en-US" sz="4450" b="1" i="0" u="none" strike="noStrike" cap="none" dirty="0" err="1">
                <a:solidFill>
                  <a:srgbClr val="000000"/>
                </a:solidFill>
                <a:latin typeface="Inter"/>
                <a:ea typeface="Inter"/>
                <a:cs typeface="Inter"/>
                <a:sym typeface="Inter"/>
              </a:rPr>
              <a:t>Τύ</a:t>
            </a:r>
            <a:r>
              <a:rPr lang="en-US" sz="4450" b="1" i="0" u="none" strike="noStrike" cap="none" dirty="0">
                <a:solidFill>
                  <a:srgbClr val="000000"/>
                </a:solidFill>
                <a:latin typeface="Inter"/>
                <a:ea typeface="Inter"/>
                <a:cs typeface="Inter"/>
                <a:sym typeface="Inter"/>
              </a:rPr>
              <a:t>ποι Ανθεκτικότητας</a:t>
            </a:r>
            <a:endParaRPr sz="4450" b="0" i="0" u="none" strike="noStrike" cap="none" dirty="0">
              <a:solidFill>
                <a:srgbClr val="000000"/>
              </a:solidFill>
              <a:latin typeface="Arial"/>
              <a:ea typeface="Arial"/>
              <a:cs typeface="Arial"/>
              <a:sym typeface="Arial"/>
            </a:endParaRPr>
          </a:p>
        </p:txBody>
      </p:sp>
      <p:sp>
        <p:nvSpPr>
          <p:cNvPr id="555" name="Google Shape;555;g38af5871cb1_1_85"/>
          <p:cNvSpPr/>
          <p:nvPr/>
        </p:nvSpPr>
        <p:spPr>
          <a:xfrm>
            <a:off x="793790" y="1960126"/>
            <a:ext cx="13042800" cy="725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Διαφορετικοί τομείς ορίζουν την ανθεκτικότητα με διαφορετικούς τρόπους, αναδεικνύοντας διαφορετικές πτυχές της ικανότητας ενός συστήματος να αντιμετωπίζει τις διαταραχές.</a:t>
            </a:r>
            <a:endParaRPr sz="1750" b="0" i="0" u="none" strike="noStrike" cap="none">
              <a:solidFill>
                <a:srgbClr val="000000"/>
              </a:solidFill>
              <a:latin typeface="Arial"/>
              <a:ea typeface="Arial"/>
              <a:cs typeface="Arial"/>
              <a:sym typeface="Arial"/>
            </a:endParaRPr>
          </a:p>
        </p:txBody>
      </p:sp>
      <p:sp>
        <p:nvSpPr>
          <p:cNvPr id="556" name="Google Shape;556;g38af5871cb1_1_85"/>
          <p:cNvSpPr/>
          <p:nvPr/>
        </p:nvSpPr>
        <p:spPr>
          <a:xfrm>
            <a:off x="793790" y="3308803"/>
            <a:ext cx="3576900" cy="3543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Μηχανική Ανθεκτικότητα</a:t>
            </a:r>
            <a:endParaRPr sz="2200" b="0" i="0" u="none" strike="noStrike" cap="none">
              <a:solidFill>
                <a:srgbClr val="000000"/>
              </a:solidFill>
              <a:latin typeface="Arial"/>
              <a:ea typeface="Arial"/>
              <a:cs typeface="Arial"/>
              <a:sym typeface="Arial"/>
            </a:endParaRPr>
          </a:p>
        </p:txBody>
      </p:sp>
      <p:sp>
        <p:nvSpPr>
          <p:cNvPr id="557" name="Google Shape;557;g38af5871cb1_1_85"/>
          <p:cNvSpPr/>
          <p:nvPr/>
        </p:nvSpPr>
        <p:spPr>
          <a:xfrm>
            <a:off x="793790" y="3799222"/>
            <a:ext cx="4158600" cy="18144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Επιστροφή στην αρχική, σταθερή κατάσταση μετά από μια διαταραχή. Εστιάζει στην αποδοτικότητα, τη σταθερότητα και τη γρήγορη ανάκαμψη.</a:t>
            </a:r>
            <a:endParaRPr sz="1750" b="0" i="0" u="none" strike="noStrike" cap="none">
              <a:solidFill>
                <a:srgbClr val="000000"/>
              </a:solidFill>
              <a:latin typeface="Arial"/>
              <a:ea typeface="Arial"/>
              <a:cs typeface="Arial"/>
              <a:sym typeface="Arial"/>
            </a:endParaRPr>
          </a:p>
        </p:txBody>
      </p:sp>
      <p:sp>
        <p:nvSpPr>
          <p:cNvPr id="558" name="Google Shape;558;g38af5871cb1_1_85"/>
          <p:cNvSpPr/>
          <p:nvPr/>
        </p:nvSpPr>
        <p:spPr>
          <a:xfrm>
            <a:off x="5235893" y="3308803"/>
            <a:ext cx="3771600" cy="3543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dirty="0" err="1">
                <a:solidFill>
                  <a:srgbClr val="272525"/>
                </a:solidFill>
                <a:latin typeface="Inter"/>
                <a:ea typeface="Inter"/>
                <a:cs typeface="Inter"/>
                <a:sym typeface="Inter"/>
              </a:rPr>
              <a:t>Οικολογική</a:t>
            </a:r>
            <a:r>
              <a:rPr lang="en-US" sz="2200" b="1" i="0" u="none" strike="noStrike" cap="none" dirty="0">
                <a:solidFill>
                  <a:srgbClr val="272525"/>
                </a:solidFill>
                <a:latin typeface="Inter"/>
                <a:ea typeface="Inter"/>
                <a:cs typeface="Inter"/>
                <a:sym typeface="Inter"/>
              </a:rPr>
              <a:t> </a:t>
            </a:r>
            <a:r>
              <a:rPr lang="en-US" sz="2200" b="1" i="0" u="none" strike="noStrike" cap="none" dirty="0" err="1">
                <a:solidFill>
                  <a:srgbClr val="272525"/>
                </a:solidFill>
                <a:latin typeface="Inter"/>
                <a:ea typeface="Inter"/>
                <a:cs typeface="Inter"/>
                <a:sym typeface="Inter"/>
              </a:rPr>
              <a:t>Ανθεκτικότητ</a:t>
            </a:r>
            <a:r>
              <a:rPr lang="en-US" sz="2200" b="1" i="0" u="none" strike="noStrike" cap="none" dirty="0">
                <a:solidFill>
                  <a:srgbClr val="272525"/>
                </a:solidFill>
                <a:latin typeface="Inter"/>
                <a:ea typeface="Inter"/>
                <a:cs typeface="Inter"/>
                <a:sym typeface="Inter"/>
              </a:rPr>
              <a:t>α</a:t>
            </a:r>
            <a:endParaRPr sz="2200" b="0" i="0" u="none" strike="noStrike" cap="none" dirty="0">
              <a:solidFill>
                <a:srgbClr val="000000"/>
              </a:solidFill>
              <a:latin typeface="Arial"/>
              <a:ea typeface="Arial"/>
              <a:cs typeface="Arial"/>
              <a:sym typeface="Arial"/>
            </a:endParaRPr>
          </a:p>
        </p:txBody>
      </p:sp>
      <p:sp>
        <p:nvSpPr>
          <p:cNvPr id="559" name="Google Shape;559;g38af5871cb1_1_85"/>
          <p:cNvSpPr/>
          <p:nvPr/>
        </p:nvSpPr>
        <p:spPr>
          <a:xfrm>
            <a:off x="5235893" y="3799222"/>
            <a:ext cx="4158600" cy="18144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Ικανότητα προσαρμογής και μετασχηματισμού, διατηρώντας τη βασική λειτουργία ακόμα και με αλλαγή της δομής ή της κατάστασης του συστήματος.</a:t>
            </a:r>
            <a:endParaRPr sz="1750" b="0" i="0" u="none" strike="noStrike" cap="none">
              <a:solidFill>
                <a:srgbClr val="000000"/>
              </a:solidFill>
              <a:latin typeface="Arial"/>
              <a:ea typeface="Arial"/>
              <a:cs typeface="Arial"/>
              <a:sym typeface="Arial"/>
            </a:endParaRPr>
          </a:p>
        </p:txBody>
      </p:sp>
      <p:sp>
        <p:nvSpPr>
          <p:cNvPr id="560" name="Google Shape;560;g38af5871cb1_1_85"/>
          <p:cNvSpPr/>
          <p:nvPr/>
        </p:nvSpPr>
        <p:spPr>
          <a:xfrm>
            <a:off x="9677995" y="3308803"/>
            <a:ext cx="4158600" cy="7086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Κοινωνικο-Οικολογική Ανθεκτικότητα</a:t>
            </a:r>
            <a:endParaRPr sz="2200" b="0" i="0" u="none" strike="noStrike" cap="none">
              <a:solidFill>
                <a:srgbClr val="000000"/>
              </a:solidFill>
              <a:latin typeface="Arial"/>
              <a:ea typeface="Arial"/>
              <a:cs typeface="Arial"/>
              <a:sym typeface="Arial"/>
            </a:endParaRPr>
          </a:p>
        </p:txBody>
      </p:sp>
      <p:sp>
        <p:nvSpPr>
          <p:cNvPr id="561" name="Google Shape;561;g38af5871cb1_1_85"/>
          <p:cNvSpPr/>
          <p:nvPr/>
        </p:nvSpPr>
        <p:spPr>
          <a:xfrm>
            <a:off x="9677995" y="4153552"/>
            <a:ext cx="4158600" cy="18144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Συνεχής μάθηση, καινοτομία και ενεργός διαχείριση της αλλαγής. Επιδιώκει τη συνύπαρξη και αλληλεπίδραση ανθρώπινων και φυσικών συστημάτων.</a:t>
            </a:r>
            <a:endParaRPr sz="1750" b="0" i="0" u="none" strike="noStrike" cap="none">
              <a:solidFill>
                <a:srgbClr val="000000"/>
              </a:solidFill>
              <a:latin typeface="Arial"/>
              <a:ea typeface="Arial"/>
              <a:cs typeface="Arial"/>
              <a:sym typeface="Arial"/>
            </a:endParaRPr>
          </a:p>
        </p:txBody>
      </p:sp>
      <p:sp>
        <p:nvSpPr>
          <p:cNvPr id="562" name="Google Shape;562;g38af5871cb1_1_85"/>
          <p:cNvSpPr/>
          <p:nvPr/>
        </p:nvSpPr>
        <p:spPr>
          <a:xfrm>
            <a:off x="793790" y="6872212"/>
            <a:ext cx="13042800" cy="725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Αυτές οι προσεγγίσεις δεν είναι ανταγωνιστικές, αλλά </a:t>
            </a:r>
            <a:r>
              <a:rPr lang="en-US" sz="1750" b="0" i="0" u="none" strike="noStrike" cap="none">
                <a:solidFill>
                  <a:srgbClr val="4950BC"/>
                </a:solidFill>
                <a:latin typeface="Inter"/>
                <a:ea typeface="Inter"/>
                <a:cs typeface="Inter"/>
                <a:sym typeface="Inter"/>
              </a:rPr>
              <a:t>συμπληρωματικές</a:t>
            </a:r>
            <a:r>
              <a:rPr lang="en-US" sz="1750" b="0" i="0" u="none" strike="noStrike" cap="none">
                <a:solidFill>
                  <a:srgbClr val="272525"/>
                </a:solidFill>
                <a:latin typeface="Inter"/>
                <a:ea typeface="Inter"/>
                <a:cs typeface="Inter"/>
                <a:sym typeface="Inter"/>
              </a:rPr>
              <a:t>, προσφέροντας ένα ολοκληρωμένο πλαίσιο για την κατανόηση της ανθεκτικότητας.</a:t>
            </a:r>
            <a:endParaRPr sz="1750" b="0" i="0" u="none" strike="noStrike" cap="non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14"/>
          <p:cNvSpPr/>
          <p:nvPr/>
        </p:nvSpPr>
        <p:spPr>
          <a:xfrm>
            <a:off x="756642" y="594479"/>
            <a:ext cx="11522035" cy="675680"/>
          </a:xfrm>
          <a:prstGeom prst="rect">
            <a:avLst/>
          </a:prstGeom>
          <a:noFill/>
          <a:ln>
            <a:noFill/>
          </a:ln>
        </p:spPr>
        <p:txBody>
          <a:bodyPr spcFirstLastPara="1" wrap="square" lIns="0" tIns="0" rIns="0" bIns="0" anchor="t" anchorCtr="0">
            <a:noAutofit/>
          </a:bodyPr>
          <a:lstStyle/>
          <a:p>
            <a:pPr marL="0" marR="0" lvl="0" indent="0" algn="l" rtl="0">
              <a:lnSpc>
                <a:spcPct val="124705"/>
              </a:lnSpc>
              <a:spcBef>
                <a:spcPts val="0"/>
              </a:spcBef>
              <a:spcAft>
                <a:spcPts val="0"/>
              </a:spcAft>
              <a:buClr>
                <a:srgbClr val="000000"/>
              </a:buClr>
              <a:buSzPts val="4250"/>
              <a:buFont typeface="Inter"/>
              <a:buNone/>
            </a:pPr>
            <a:r>
              <a:rPr lang="en-US" sz="4250" b="1" i="0" u="none" strike="noStrike" cap="none">
                <a:solidFill>
                  <a:srgbClr val="000000"/>
                </a:solidFill>
                <a:latin typeface="Inter"/>
                <a:ea typeface="Inter"/>
                <a:cs typeface="Inter"/>
                <a:sym typeface="Inter"/>
              </a:rPr>
              <a:t>Παράδειγμα: The Everglades (Florida, USA)</a:t>
            </a:r>
            <a:endParaRPr sz="4250" b="0" i="0" u="none" strike="noStrike" cap="none">
              <a:solidFill>
                <a:srgbClr val="000000"/>
              </a:solidFill>
              <a:latin typeface="Arial"/>
              <a:ea typeface="Arial"/>
              <a:cs typeface="Arial"/>
              <a:sym typeface="Arial"/>
            </a:endParaRPr>
          </a:p>
        </p:txBody>
      </p:sp>
      <p:pic>
        <p:nvPicPr>
          <p:cNvPr id="587" name="Google Shape;587;p14" descr="preencoded.png"/>
          <p:cNvPicPr preferRelativeResize="0"/>
          <p:nvPr/>
        </p:nvPicPr>
        <p:blipFill rotWithShape="1">
          <a:blip r:embed="rId3">
            <a:alphaModFix/>
          </a:blip>
          <a:srcRect/>
          <a:stretch/>
        </p:blipFill>
        <p:spPr>
          <a:xfrm>
            <a:off x="756642" y="1837492"/>
            <a:ext cx="3026926" cy="2964894"/>
          </a:xfrm>
          <a:prstGeom prst="rect">
            <a:avLst/>
          </a:prstGeom>
          <a:noFill/>
          <a:ln>
            <a:noFill/>
          </a:ln>
        </p:spPr>
      </p:pic>
      <p:sp>
        <p:nvSpPr>
          <p:cNvPr id="588" name="Google Shape;588;p14"/>
          <p:cNvSpPr/>
          <p:nvPr/>
        </p:nvSpPr>
        <p:spPr>
          <a:xfrm>
            <a:off x="4584740" y="1788914"/>
            <a:ext cx="9296638" cy="691753"/>
          </a:xfrm>
          <a:prstGeom prst="rect">
            <a:avLst/>
          </a:prstGeom>
          <a:noFill/>
          <a:ln>
            <a:noFill/>
          </a:ln>
        </p:spPr>
        <p:txBody>
          <a:bodyPr spcFirstLastPara="1" wrap="square" lIns="0" tIns="0" rIns="0" bIns="0" anchor="t" anchorCtr="0">
            <a:noAutofit/>
          </a:bodyPr>
          <a:lstStyle/>
          <a:p>
            <a:pPr marL="0" marR="0" lvl="0" indent="0" algn="l" rtl="0">
              <a:lnSpc>
                <a:spcPct val="158823"/>
              </a:lnSpc>
              <a:spcBef>
                <a:spcPts val="0"/>
              </a:spcBef>
              <a:spcAft>
                <a:spcPts val="0"/>
              </a:spcAft>
              <a:buClr>
                <a:srgbClr val="272525"/>
              </a:buClr>
              <a:buSzPts val="1700"/>
              <a:buFont typeface="Inter"/>
              <a:buNone/>
            </a:pPr>
            <a:r>
              <a:rPr lang="en-US" sz="1700" b="0" i="0" u="none" strike="noStrike" cap="none">
                <a:solidFill>
                  <a:srgbClr val="272525"/>
                </a:solidFill>
                <a:latin typeface="Inter"/>
                <a:ea typeface="Inter"/>
                <a:cs typeface="Inter"/>
                <a:sym typeface="Inter"/>
              </a:rPr>
              <a:t>Οι μηχανικοί προσπάθησαν να "βελτιώσουν" το Everglades με κανάλια και αντλίες για να ελέγξουν τη ροή του νερού.</a:t>
            </a:r>
            <a:endParaRPr sz="1700" b="0" i="0" u="none" strike="noStrike" cap="none">
              <a:solidFill>
                <a:srgbClr val="000000"/>
              </a:solidFill>
              <a:latin typeface="Arial"/>
              <a:ea typeface="Arial"/>
              <a:cs typeface="Arial"/>
              <a:sym typeface="Arial"/>
            </a:endParaRPr>
          </a:p>
        </p:txBody>
      </p:sp>
      <p:sp>
        <p:nvSpPr>
          <p:cNvPr id="589" name="Google Shape;589;p14"/>
          <p:cNvSpPr/>
          <p:nvPr/>
        </p:nvSpPr>
        <p:spPr>
          <a:xfrm>
            <a:off x="4584740" y="2675215"/>
            <a:ext cx="9296638" cy="345877"/>
          </a:xfrm>
          <a:prstGeom prst="rect">
            <a:avLst/>
          </a:prstGeom>
          <a:noFill/>
          <a:ln>
            <a:noFill/>
          </a:ln>
        </p:spPr>
        <p:txBody>
          <a:bodyPr spcFirstLastPara="1" wrap="square" lIns="0" tIns="0" rIns="0" bIns="0" anchor="t" anchorCtr="0">
            <a:noAutofit/>
          </a:bodyPr>
          <a:lstStyle/>
          <a:p>
            <a:pPr marL="0" marR="0" lvl="0" indent="0" algn="l" rtl="0">
              <a:lnSpc>
                <a:spcPct val="158823"/>
              </a:lnSpc>
              <a:spcBef>
                <a:spcPts val="0"/>
              </a:spcBef>
              <a:spcAft>
                <a:spcPts val="0"/>
              </a:spcAft>
              <a:buClr>
                <a:srgbClr val="272525"/>
              </a:buClr>
              <a:buSzPts val="1700"/>
              <a:buFont typeface="Inter"/>
              <a:buNone/>
            </a:pPr>
            <a:r>
              <a:rPr lang="en-US" sz="1700" b="1" i="0" u="none" strike="noStrike" cap="none">
                <a:solidFill>
                  <a:srgbClr val="272525"/>
                </a:solidFill>
                <a:latin typeface="Inter"/>
                <a:ea typeface="Inter"/>
                <a:cs typeface="Inter"/>
                <a:sym typeface="Inter"/>
              </a:rPr>
              <a:t>Αποτέλεσμα:</a:t>
            </a:r>
            <a:r>
              <a:rPr lang="en-US" sz="1700" b="0" i="0" u="none" strike="noStrike" cap="none">
                <a:solidFill>
                  <a:srgbClr val="272525"/>
                </a:solidFill>
                <a:latin typeface="Inter"/>
                <a:ea typeface="Inter"/>
                <a:cs typeface="Inter"/>
                <a:sym typeface="Inter"/>
              </a:rPr>
              <a:t> Η φυσική ροή καταστράφηκε, το οικοσύστημα κατέρρευσε.</a:t>
            </a:r>
            <a:endParaRPr sz="1700" b="0" i="0" u="none" strike="noStrike" cap="none">
              <a:solidFill>
                <a:srgbClr val="000000"/>
              </a:solidFill>
              <a:latin typeface="Arial"/>
              <a:ea typeface="Arial"/>
              <a:cs typeface="Arial"/>
              <a:sym typeface="Arial"/>
            </a:endParaRPr>
          </a:p>
        </p:txBody>
      </p:sp>
      <p:sp>
        <p:nvSpPr>
          <p:cNvPr id="590" name="Google Shape;590;p14"/>
          <p:cNvSpPr/>
          <p:nvPr/>
        </p:nvSpPr>
        <p:spPr>
          <a:xfrm>
            <a:off x="4908947" y="3264218"/>
            <a:ext cx="8972431" cy="691753"/>
          </a:xfrm>
          <a:prstGeom prst="rect">
            <a:avLst/>
          </a:prstGeom>
          <a:noFill/>
          <a:ln>
            <a:noFill/>
          </a:ln>
        </p:spPr>
        <p:txBody>
          <a:bodyPr spcFirstLastPara="1" wrap="square" lIns="0" tIns="0" rIns="0" bIns="0" anchor="t" anchorCtr="0">
            <a:noAutofit/>
          </a:bodyPr>
          <a:lstStyle/>
          <a:p>
            <a:pPr marL="0" marR="0" lvl="0" indent="0" algn="l" rtl="0">
              <a:lnSpc>
                <a:spcPct val="158823"/>
              </a:lnSpc>
              <a:spcBef>
                <a:spcPts val="0"/>
              </a:spcBef>
              <a:spcAft>
                <a:spcPts val="0"/>
              </a:spcAft>
              <a:buClr>
                <a:srgbClr val="272525"/>
              </a:buClr>
              <a:buSzPts val="1700"/>
              <a:buFont typeface="Inter"/>
              <a:buNone/>
            </a:pPr>
            <a:r>
              <a:rPr lang="en-US" sz="1700" b="0" i="0" u="none" strike="noStrike" cap="none">
                <a:solidFill>
                  <a:srgbClr val="272525"/>
                </a:solidFill>
                <a:latin typeface="Inter"/>
                <a:ea typeface="Inter"/>
                <a:cs typeface="Inter"/>
                <a:sym typeface="Inter"/>
              </a:rPr>
              <a:t>"Οι άνθρωποι νόμιζαν ότι θα 'βελτιστοποιήσουν' τη ροή, και κατέστρεψαν την ισορροπία."</a:t>
            </a:r>
            <a:endParaRPr sz="1700" b="0" i="0" u="none" strike="noStrike" cap="none">
              <a:solidFill>
                <a:srgbClr val="000000"/>
              </a:solidFill>
              <a:latin typeface="Arial"/>
              <a:ea typeface="Arial"/>
              <a:cs typeface="Arial"/>
              <a:sym typeface="Arial"/>
            </a:endParaRPr>
          </a:p>
        </p:txBody>
      </p:sp>
      <p:sp>
        <p:nvSpPr>
          <p:cNvPr id="591" name="Google Shape;591;p14"/>
          <p:cNvSpPr/>
          <p:nvPr/>
        </p:nvSpPr>
        <p:spPr>
          <a:xfrm>
            <a:off x="4584740" y="3264218"/>
            <a:ext cx="30480" cy="691753"/>
          </a:xfrm>
          <a:prstGeom prst="rect">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p14"/>
          <p:cNvSpPr/>
          <p:nvPr/>
        </p:nvSpPr>
        <p:spPr>
          <a:xfrm>
            <a:off x="4584740" y="4199096"/>
            <a:ext cx="9296638" cy="691753"/>
          </a:xfrm>
          <a:prstGeom prst="rect">
            <a:avLst/>
          </a:prstGeom>
          <a:noFill/>
          <a:ln>
            <a:noFill/>
          </a:ln>
        </p:spPr>
        <p:txBody>
          <a:bodyPr spcFirstLastPara="1" wrap="square" lIns="0" tIns="0" rIns="0" bIns="0" anchor="t" anchorCtr="0">
            <a:noAutofit/>
          </a:bodyPr>
          <a:lstStyle/>
          <a:p>
            <a:pPr marL="0" marR="0" lvl="0" indent="0" algn="l" rtl="0">
              <a:lnSpc>
                <a:spcPct val="158823"/>
              </a:lnSpc>
              <a:spcBef>
                <a:spcPts val="0"/>
              </a:spcBef>
              <a:spcAft>
                <a:spcPts val="0"/>
              </a:spcAft>
              <a:buClr>
                <a:srgbClr val="272525"/>
              </a:buClr>
              <a:buSzPts val="1700"/>
              <a:buFont typeface="Inter"/>
              <a:buNone/>
            </a:pPr>
            <a:r>
              <a:rPr lang="en-US" sz="1700" b="0" i="0" u="none" strike="noStrike" cap="none">
                <a:solidFill>
                  <a:srgbClr val="272525"/>
                </a:solidFill>
                <a:latin typeface="Inter"/>
                <a:ea typeface="Inter"/>
                <a:cs typeface="Inter"/>
                <a:sym typeface="Inter"/>
              </a:rPr>
              <a:t>Ανθεκτικότητα δεν σημαίνει να "αντιστέκεσαι" στην αλλαγή - αλλά να μαθαίνεις να </a:t>
            </a:r>
            <a:r>
              <a:rPr lang="en-US" sz="1700" b="0" i="0" u="none" strike="noStrike" cap="none">
                <a:solidFill>
                  <a:srgbClr val="4950BC"/>
                </a:solidFill>
                <a:latin typeface="Inter"/>
                <a:ea typeface="Inter"/>
                <a:cs typeface="Inter"/>
                <a:sym typeface="Inter"/>
              </a:rPr>
              <a:t>ρέεις μαζί της</a:t>
            </a:r>
            <a:r>
              <a:rPr lang="en-US" sz="1700" b="0" i="0" u="none" strike="noStrike" cap="none">
                <a:solidFill>
                  <a:srgbClr val="272525"/>
                </a:solidFill>
                <a:latin typeface="Inter"/>
                <a:ea typeface="Inter"/>
                <a:cs typeface="Inter"/>
                <a:sym typeface="Inter"/>
              </a:rPr>
              <a:t>.</a:t>
            </a:r>
            <a:endParaRPr sz="1700" b="0" i="0" u="none" strike="noStrike" cap="none">
              <a:solidFill>
                <a:srgbClr val="000000"/>
              </a:solidFill>
              <a:latin typeface="Arial"/>
              <a:ea typeface="Arial"/>
              <a:cs typeface="Arial"/>
              <a:sym typeface="Arial"/>
            </a:endParaRPr>
          </a:p>
        </p:txBody>
      </p:sp>
      <p:sp>
        <p:nvSpPr>
          <p:cNvPr id="593" name="Google Shape;593;p14"/>
          <p:cNvSpPr/>
          <p:nvPr/>
        </p:nvSpPr>
        <p:spPr>
          <a:xfrm>
            <a:off x="756642" y="5490567"/>
            <a:ext cx="13117116" cy="30480"/>
          </a:xfrm>
          <a:prstGeom prst="roundRect">
            <a:avLst>
              <a:gd name="adj" fmla="val 297937"/>
            </a:avLst>
          </a:prstGeom>
          <a:solidFill>
            <a:srgbClr val="C0C1D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 name="Google Shape;594;p14"/>
          <p:cNvSpPr/>
          <p:nvPr/>
        </p:nvSpPr>
        <p:spPr>
          <a:xfrm>
            <a:off x="2279690" y="5490508"/>
            <a:ext cx="30480" cy="432316"/>
          </a:xfrm>
          <a:prstGeom prst="roundRect">
            <a:avLst>
              <a:gd name="adj" fmla="val 297937"/>
            </a:avLst>
          </a:prstGeom>
          <a:solidFill>
            <a:srgbClr val="C0C1D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 name="Google Shape;595;p14"/>
          <p:cNvSpPr/>
          <p:nvPr/>
        </p:nvSpPr>
        <p:spPr>
          <a:xfrm>
            <a:off x="2213908" y="5409486"/>
            <a:ext cx="162044" cy="162044"/>
          </a:xfrm>
          <a:prstGeom prst="roundRect">
            <a:avLst>
              <a:gd name="adj" fmla="val 282146"/>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 name="Google Shape;596;p14"/>
          <p:cNvSpPr/>
          <p:nvPr/>
        </p:nvSpPr>
        <p:spPr>
          <a:xfrm>
            <a:off x="972741" y="6139220"/>
            <a:ext cx="2644378" cy="675561"/>
          </a:xfrm>
          <a:prstGeom prst="rect">
            <a:avLst/>
          </a:prstGeom>
          <a:noFill/>
          <a:ln>
            <a:noFill/>
          </a:ln>
        </p:spPr>
        <p:txBody>
          <a:bodyPr spcFirstLastPara="1" wrap="square" lIns="0" tIns="0" rIns="0" bIns="0" anchor="t" anchorCtr="0">
            <a:noAutofit/>
          </a:bodyPr>
          <a:lstStyle/>
          <a:p>
            <a:pPr marL="0" marR="0" lvl="0" indent="0" algn="ctr" rtl="0">
              <a:lnSpc>
                <a:spcPct val="126190"/>
              </a:lnSpc>
              <a:spcBef>
                <a:spcPts val="0"/>
              </a:spcBef>
              <a:spcAft>
                <a:spcPts val="0"/>
              </a:spcAft>
              <a:buClr>
                <a:srgbClr val="272525"/>
              </a:buClr>
              <a:buSzPts val="2100"/>
              <a:buFont typeface="Inter"/>
              <a:buNone/>
            </a:pPr>
            <a:r>
              <a:rPr lang="en-US" sz="2100" b="1" i="0" u="none" strike="noStrike" cap="none">
                <a:solidFill>
                  <a:srgbClr val="272525"/>
                </a:solidFill>
                <a:latin typeface="Inter"/>
                <a:ea typeface="Inter"/>
                <a:cs typeface="Inter"/>
                <a:sym typeface="Inter"/>
              </a:rPr>
              <a:t>Διαχείριση Ελέγχου</a:t>
            </a:r>
            <a:endParaRPr sz="2100" b="0" i="0" u="none" strike="noStrike" cap="none">
              <a:solidFill>
                <a:srgbClr val="000000"/>
              </a:solidFill>
              <a:latin typeface="Arial"/>
              <a:ea typeface="Arial"/>
              <a:cs typeface="Arial"/>
              <a:sym typeface="Arial"/>
            </a:endParaRPr>
          </a:p>
        </p:txBody>
      </p:sp>
      <p:sp>
        <p:nvSpPr>
          <p:cNvPr id="597" name="Google Shape;597;p14"/>
          <p:cNvSpPr/>
          <p:nvPr/>
        </p:nvSpPr>
        <p:spPr>
          <a:xfrm>
            <a:off x="972741" y="6944439"/>
            <a:ext cx="2644378" cy="691753"/>
          </a:xfrm>
          <a:prstGeom prst="rect">
            <a:avLst/>
          </a:prstGeom>
          <a:noFill/>
          <a:ln>
            <a:noFill/>
          </a:ln>
        </p:spPr>
        <p:txBody>
          <a:bodyPr spcFirstLastPara="1" wrap="square" lIns="0" tIns="0" rIns="0" bIns="0" anchor="t" anchorCtr="0">
            <a:noAutofit/>
          </a:bodyPr>
          <a:lstStyle/>
          <a:p>
            <a:pPr marL="0" marR="0" lvl="0" indent="0" algn="ctr" rtl="0">
              <a:lnSpc>
                <a:spcPct val="158823"/>
              </a:lnSpc>
              <a:spcBef>
                <a:spcPts val="0"/>
              </a:spcBef>
              <a:spcAft>
                <a:spcPts val="0"/>
              </a:spcAft>
              <a:buClr>
                <a:srgbClr val="272525"/>
              </a:buClr>
              <a:buSzPts val="1700"/>
              <a:buFont typeface="Inter"/>
              <a:buNone/>
            </a:pPr>
            <a:r>
              <a:rPr lang="en-US" sz="1700" b="0" i="0" u="none" strike="noStrike" cap="none">
                <a:solidFill>
                  <a:srgbClr val="272525"/>
                </a:solidFill>
                <a:latin typeface="Inter"/>
                <a:ea typeface="Inter"/>
                <a:cs typeface="Inter"/>
                <a:sym typeface="Inter"/>
              </a:rPr>
              <a:t>Επιβολή σταθερού σχεδίου</a:t>
            </a:r>
            <a:endParaRPr sz="1700" b="0" i="0" u="none" strike="noStrike" cap="none">
              <a:solidFill>
                <a:srgbClr val="000000"/>
              </a:solidFill>
              <a:latin typeface="Arial"/>
              <a:ea typeface="Arial"/>
              <a:cs typeface="Arial"/>
              <a:sym typeface="Arial"/>
            </a:endParaRPr>
          </a:p>
        </p:txBody>
      </p:sp>
      <p:sp>
        <p:nvSpPr>
          <p:cNvPr id="598" name="Google Shape;598;p14"/>
          <p:cNvSpPr/>
          <p:nvPr/>
        </p:nvSpPr>
        <p:spPr>
          <a:xfrm>
            <a:off x="5626418" y="5490508"/>
            <a:ext cx="30480" cy="432316"/>
          </a:xfrm>
          <a:prstGeom prst="roundRect">
            <a:avLst>
              <a:gd name="adj" fmla="val 297937"/>
            </a:avLst>
          </a:prstGeom>
          <a:solidFill>
            <a:srgbClr val="C0C1D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 name="Google Shape;599;p14"/>
          <p:cNvSpPr/>
          <p:nvPr/>
        </p:nvSpPr>
        <p:spPr>
          <a:xfrm>
            <a:off x="5560635" y="5409486"/>
            <a:ext cx="162044" cy="162044"/>
          </a:xfrm>
          <a:prstGeom prst="roundRect">
            <a:avLst>
              <a:gd name="adj" fmla="val 282146"/>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 name="Google Shape;600;p14"/>
          <p:cNvSpPr/>
          <p:nvPr/>
        </p:nvSpPr>
        <p:spPr>
          <a:xfrm>
            <a:off x="4319468" y="6139220"/>
            <a:ext cx="2644497" cy="675561"/>
          </a:xfrm>
          <a:prstGeom prst="rect">
            <a:avLst/>
          </a:prstGeom>
          <a:noFill/>
          <a:ln>
            <a:noFill/>
          </a:ln>
        </p:spPr>
        <p:txBody>
          <a:bodyPr spcFirstLastPara="1" wrap="square" lIns="0" tIns="0" rIns="0" bIns="0" anchor="t" anchorCtr="0">
            <a:noAutofit/>
          </a:bodyPr>
          <a:lstStyle/>
          <a:p>
            <a:pPr marL="0" marR="0" lvl="0" indent="0" algn="ctr" rtl="0">
              <a:lnSpc>
                <a:spcPct val="126190"/>
              </a:lnSpc>
              <a:spcBef>
                <a:spcPts val="0"/>
              </a:spcBef>
              <a:spcAft>
                <a:spcPts val="0"/>
              </a:spcAft>
              <a:buClr>
                <a:srgbClr val="272525"/>
              </a:buClr>
              <a:buSzPts val="2100"/>
              <a:buFont typeface="Inter"/>
              <a:buNone/>
            </a:pPr>
            <a:r>
              <a:rPr lang="en-US" sz="2100" b="1" i="0" u="none" strike="noStrike" cap="none">
                <a:solidFill>
                  <a:srgbClr val="272525"/>
                </a:solidFill>
                <a:latin typeface="Inter"/>
                <a:ea typeface="Inter"/>
                <a:cs typeface="Inter"/>
                <a:sym typeface="Inter"/>
              </a:rPr>
              <a:t>Απώλεια Λειτουργίας</a:t>
            </a:r>
            <a:endParaRPr sz="2100" b="0" i="0" u="none" strike="noStrike" cap="none">
              <a:solidFill>
                <a:srgbClr val="000000"/>
              </a:solidFill>
              <a:latin typeface="Arial"/>
              <a:ea typeface="Arial"/>
              <a:cs typeface="Arial"/>
              <a:sym typeface="Arial"/>
            </a:endParaRPr>
          </a:p>
        </p:txBody>
      </p:sp>
      <p:sp>
        <p:nvSpPr>
          <p:cNvPr id="601" name="Google Shape;601;p14"/>
          <p:cNvSpPr/>
          <p:nvPr/>
        </p:nvSpPr>
        <p:spPr>
          <a:xfrm>
            <a:off x="4319468" y="6944439"/>
            <a:ext cx="2644497" cy="691753"/>
          </a:xfrm>
          <a:prstGeom prst="rect">
            <a:avLst/>
          </a:prstGeom>
          <a:noFill/>
          <a:ln>
            <a:noFill/>
          </a:ln>
        </p:spPr>
        <p:txBody>
          <a:bodyPr spcFirstLastPara="1" wrap="square" lIns="0" tIns="0" rIns="0" bIns="0" anchor="t" anchorCtr="0">
            <a:noAutofit/>
          </a:bodyPr>
          <a:lstStyle/>
          <a:p>
            <a:pPr marL="0" marR="0" lvl="0" indent="0" algn="ctr" rtl="0">
              <a:lnSpc>
                <a:spcPct val="158823"/>
              </a:lnSpc>
              <a:spcBef>
                <a:spcPts val="0"/>
              </a:spcBef>
              <a:spcAft>
                <a:spcPts val="0"/>
              </a:spcAft>
              <a:buClr>
                <a:srgbClr val="272525"/>
              </a:buClr>
              <a:buSzPts val="1700"/>
              <a:buFont typeface="Inter"/>
              <a:buNone/>
            </a:pPr>
            <a:r>
              <a:rPr lang="en-US" sz="1700" b="0" i="0" u="none" strike="noStrike" cap="none">
                <a:solidFill>
                  <a:srgbClr val="272525"/>
                </a:solidFill>
                <a:latin typeface="Inter"/>
                <a:ea typeface="Inter"/>
                <a:cs typeface="Inter"/>
                <a:sym typeface="Inter"/>
              </a:rPr>
              <a:t>Το οικοσύστημα αλλοιώθηκε</a:t>
            </a:r>
            <a:endParaRPr sz="1700" b="0" i="0" u="none" strike="noStrike" cap="none">
              <a:solidFill>
                <a:srgbClr val="000000"/>
              </a:solidFill>
              <a:latin typeface="Arial"/>
              <a:ea typeface="Arial"/>
              <a:cs typeface="Arial"/>
              <a:sym typeface="Arial"/>
            </a:endParaRPr>
          </a:p>
        </p:txBody>
      </p:sp>
      <p:sp>
        <p:nvSpPr>
          <p:cNvPr id="602" name="Google Shape;602;p14"/>
          <p:cNvSpPr/>
          <p:nvPr/>
        </p:nvSpPr>
        <p:spPr>
          <a:xfrm>
            <a:off x="8973264" y="5490508"/>
            <a:ext cx="30480" cy="432316"/>
          </a:xfrm>
          <a:prstGeom prst="roundRect">
            <a:avLst>
              <a:gd name="adj" fmla="val 297937"/>
            </a:avLst>
          </a:prstGeom>
          <a:solidFill>
            <a:srgbClr val="C0C1D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 name="Google Shape;603;p14"/>
          <p:cNvSpPr/>
          <p:nvPr/>
        </p:nvSpPr>
        <p:spPr>
          <a:xfrm>
            <a:off x="8907482" y="5409486"/>
            <a:ext cx="162044" cy="162044"/>
          </a:xfrm>
          <a:prstGeom prst="roundRect">
            <a:avLst>
              <a:gd name="adj" fmla="val 282146"/>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 name="Google Shape;604;p14"/>
          <p:cNvSpPr/>
          <p:nvPr/>
        </p:nvSpPr>
        <p:spPr>
          <a:xfrm>
            <a:off x="7666315" y="6139220"/>
            <a:ext cx="2644497" cy="337780"/>
          </a:xfrm>
          <a:prstGeom prst="rect">
            <a:avLst/>
          </a:prstGeom>
          <a:noFill/>
          <a:ln>
            <a:noFill/>
          </a:ln>
        </p:spPr>
        <p:txBody>
          <a:bodyPr spcFirstLastPara="1" wrap="square" lIns="0" tIns="0" rIns="0" bIns="0" anchor="t" anchorCtr="0">
            <a:noAutofit/>
          </a:bodyPr>
          <a:lstStyle/>
          <a:p>
            <a:pPr marL="0" marR="0" lvl="0" indent="0" algn="ctr" rtl="0">
              <a:lnSpc>
                <a:spcPct val="126190"/>
              </a:lnSpc>
              <a:spcBef>
                <a:spcPts val="0"/>
              </a:spcBef>
              <a:spcAft>
                <a:spcPts val="0"/>
              </a:spcAft>
              <a:buClr>
                <a:srgbClr val="272525"/>
              </a:buClr>
              <a:buSzPts val="2100"/>
              <a:buFont typeface="Inter"/>
              <a:buNone/>
            </a:pPr>
            <a:r>
              <a:rPr lang="en-US" sz="2100" b="1" i="0" u="none" strike="noStrike" cap="none">
                <a:solidFill>
                  <a:srgbClr val="272525"/>
                </a:solidFill>
                <a:latin typeface="Inter"/>
                <a:ea typeface="Inter"/>
                <a:cs typeface="Inter"/>
                <a:sym typeface="Inter"/>
              </a:rPr>
              <a:t>Συνειδητοποίηση</a:t>
            </a:r>
            <a:endParaRPr sz="2100" b="0" i="0" u="none" strike="noStrike" cap="none">
              <a:solidFill>
                <a:srgbClr val="000000"/>
              </a:solidFill>
              <a:latin typeface="Arial"/>
              <a:ea typeface="Arial"/>
              <a:cs typeface="Arial"/>
              <a:sym typeface="Arial"/>
            </a:endParaRPr>
          </a:p>
        </p:txBody>
      </p:sp>
      <p:sp>
        <p:nvSpPr>
          <p:cNvPr id="605" name="Google Shape;605;p14"/>
          <p:cNvSpPr/>
          <p:nvPr/>
        </p:nvSpPr>
        <p:spPr>
          <a:xfrm>
            <a:off x="7666315" y="6606659"/>
            <a:ext cx="2644497" cy="691753"/>
          </a:xfrm>
          <a:prstGeom prst="rect">
            <a:avLst/>
          </a:prstGeom>
          <a:noFill/>
          <a:ln>
            <a:noFill/>
          </a:ln>
        </p:spPr>
        <p:txBody>
          <a:bodyPr spcFirstLastPara="1" wrap="square" lIns="0" tIns="0" rIns="0" bIns="0" anchor="t" anchorCtr="0">
            <a:noAutofit/>
          </a:bodyPr>
          <a:lstStyle/>
          <a:p>
            <a:pPr marL="0" marR="0" lvl="0" indent="0" algn="ctr" rtl="0">
              <a:lnSpc>
                <a:spcPct val="158823"/>
              </a:lnSpc>
              <a:spcBef>
                <a:spcPts val="0"/>
              </a:spcBef>
              <a:spcAft>
                <a:spcPts val="0"/>
              </a:spcAft>
              <a:buClr>
                <a:srgbClr val="272525"/>
              </a:buClr>
              <a:buSzPts val="1700"/>
              <a:buFont typeface="Inter"/>
              <a:buNone/>
            </a:pPr>
            <a:r>
              <a:rPr lang="en-US" sz="1700" b="0" i="0" u="none" strike="noStrike" cap="none">
                <a:solidFill>
                  <a:srgbClr val="272525"/>
                </a:solidFill>
                <a:latin typeface="Inter"/>
                <a:ea typeface="Inter"/>
                <a:cs typeface="Inter"/>
                <a:sym typeface="Inter"/>
              </a:rPr>
              <a:t>Η φύση δεν υπακούει σε σχέδια</a:t>
            </a:r>
            <a:endParaRPr sz="1700" b="0" i="0" u="none" strike="noStrike" cap="none">
              <a:solidFill>
                <a:srgbClr val="000000"/>
              </a:solidFill>
              <a:latin typeface="Arial"/>
              <a:ea typeface="Arial"/>
              <a:cs typeface="Arial"/>
              <a:sym typeface="Arial"/>
            </a:endParaRPr>
          </a:p>
        </p:txBody>
      </p:sp>
      <p:sp>
        <p:nvSpPr>
          <p:cNvPr id="606" name="Google Shape;606;p14"/>
          <p:cNvSpPr/>
          <p:nvPr/>
        </p:nvSpPr>
        <p:spPr>
          <a:xfrm>
            <a:off x="12320111" y="5490508"/>
            <a:ext cx="30480" cy="432316"/>
          </a:xfrm>
          <a:prstGeom prst="roundRect">
            <a:avLst>
              <a:gd name="adj" fmla="val 297937"/>
            </a:avLst>
          </a:prstGeom>
          <a:solidFill>
            <a:srgbClr val="C0C1D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 name="Google Shape;607;p14"/>
          <p:cNvSpPr/>
          <p:nvPr/>
        </p:nvSpPr>
        <p:spPr>
          <a:xfrm>
            <a:off x="12254329" y="5409486"/>
            <a:ext cx="162044" cy="162044"/>
          </a:xfrm>
          <a:prstGeom prst="roundRect">
            <a:avLst>
              <a:gd name="adj" fmla="val 282146"/>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 name="Google Shape;608;p14"/>
          <p:cNvSpPr/>
          <p:nvPr/>
        </p:nvSpPr>
        <p:spPr>
          <a:xfrm>
            <a:off x="11013162" y="6139220"/>
            <a:ext cx="2644497" cy="337780"/>
          </a:xfrm>
          <a:prstGeom prst="rect">
            <a:avLst/>
          </a:prstGeom>
          <a:noFill/>
          <a:ln>
            <a:noFill/>
          </a:ln>
        </p:spPr>
        <p:txBody>
          <a:bodyPr spcFirstLastPara="1" wrap="square" lIns="0" tIns="0" rIns="0" bIns="0" anchor="t" anchorCtr="0">
            <a:noAutofit/>
          </a:bodyPr>
          <a:lstStyle/>
          <a:p>
            <a:pPr marL="0" marR="0" lvl="0" indent="0" algn="ctr" rtl="0">
              <a:lnSpc>
                <a:spcPct val="126190"/>
              </a:lnSpc>
              <a:spcBef>
                <a:spcPts val="0"/>
              </a:spcBef>
              <a:spcAft>
                <a:spcPts val="0"/>
              </a:spcAft>
              <a:buClr>
                <a:srgbClr val="272525"/>
              </a:buClr>
              <a:buSzPts val="2100"/>
              <a:buFont typeface="Inter"/>
              <a:buNone/>
            </a:pPr>
            <a:r>
              <a:rPr lang="en-US" sz="2100" b="1" i="0" u="none" strike="noStrike" cap="none">
                <a:solidFill>
                  <a:srgbClr val="272525"/>
                </a:solidFill>
                <a:latin typeface="Inter"/>
                <a:ea typeface="Inter"/>
                <a:cs typeface="Inter"/>
                <a:sym typeface="Inter"/>
              </a:rPr>
              <a:t>Νέα Προσέγγιση</a:t>
            </a:r>
            <a:endParaRPr sz="2100" b="0" i="0" u="none" strike="noStrike" cap="none">
              <a:solidFill>
                <a:srgbClr val="000000"/>
              </a:solidFill>
              <a:latin typeface="Arial"/>
              <a:ea typeface="Arial"/>
              <a:cs typeface="Arial"/>
              <a:sym typeface="Arial"/>
            </a:endParaRPr>
          </a:p>
        </p:txBody>
      </p:sp>
      <p:sp>
        <p:nvSpPr>
          <p:cNvPr id="609" name="Google Shape;609;p14"/>
          <p:cNvSpPr/>
          <p:nvPr/>
        </p:nvSpPr>
        <p:spPr>
          <a:xfrm>
            <a:off x="11013162" y="6606659"/>
            <a:ext cx="2644497" cy="691753"/>
          </a:xfrm>
          <a:prstGeom prst="rect">
            <a:avLst/>
          </a:prstGeom>
          <a:noFill/>
          <a:ln>
            <a:noFill/>
          </a:ln>
        </p:spPr>
        <p:txBody>
          <a:bodyPr spcFirstLastPara="1" wrap="square" lIns="0" tIns="0" rIns="0" bIns="0" anchor="t" anchorCtr="0">
            <a:noAutofit/>
          </a:bodyPr>
          <a:lstStyle/>
          <a:p>
            <a:pPr marL="0" marR="0" lvl="0" indent="0" algn="ctr" rtl="0">
              <a:lnSpc>
                <a:spcPct val="158823"/>
              </a:lnSpc>
              <a:spcBef>
                <a:spcPts val="0"/>
              </a:spcBef>
              <a:spcAft>
                <a:spcPts val="0"/>
              </a:spcAft>
              <a:buClr>
                <a:srgbClr val="272525"/>
              </a:buClr>
              <a:buSzPts val="1700"/>
              <a:buFont typeface="Inter"/>
              <a:buNone/>
            </a:pPr>
            <a:r>
              <a:rPr lang="en-US" sz="1700" b="0" i="0" u="none" strike="noStrike" cap="none">
                <a:solidFill>
                  <a:srgbClr val="272525"/>
                </a:solidFill>
                <a:latin typeface="Inter"/>
                <a:ea typeface="Inter"/>
                <a:cs typeface="Inter"/>
                <a:sym typeface="Inter"/>
              </a:rPr>
              <a:t>Συνεργασία αντί ελέγχου</a:t>
            </a:r>
            <a:endParaRPr sz="1700" b="0" i="0" u="none" strike="noStrike" cap="non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g38a2def6c57_0_52"/>
          <p:cNvSpPr/>
          <p:nvPr/>
        </p:nvSpPr>
        <p:spPr>
          <a:xfrm>
            <a:off x="758071" y="596384"/>
            <a:ext cx="8327100" cy="676800"/>
          </a:xfrm>
          <a:prstGeom prst="rect">
            <a:avLst/>
          </a:prstGeom>
          <a:noFill/>
          <a:ln>
            <a:noFill/>
          </a:ln>
        </p:spPr>
        <p:txBody>
          <a:bodyPr spcFirstLastPara="1" wrap="square" lIns="0" tIns="0" rIns="0" bIns="0" anchor="t" anchorCtr="0">
            <a:noAutofit/>
          </a:bodyPr>
          <a:lstStyle/>
          <a:p>
            <a:pPr marL="0" marR="0" lvl="0" indent="0" algn="l" rtl="0">
              <a:lnSpc>
                <a:spcPct val="124705"/>
              </a:lnSpc>
              <a:spcBef>
                <a:spcPts val="0"/>
              </a:spcBef>
              <a:spcAft>
                <a:spcPts val="0"/>
              </a:spcAft>
              <a:buClr>
                <a:srgbClr val="000000"/>
              </a:buClr>
              <a:buSzPts val="4250"/>
              <a:buFont typeface="Inter"/>
              <a:buNone/>
            </a:pPr>
            <a:r>
              <a:rPr lang="en-US" sz="4250" b="1" i="0" u="none" strike="noStrike" cap="none">
                <a:solidFill>
                  <a:srgbClr val="000000"/>
                </a:solidFill>
                <a:latin typeface="Inter"/>
                <a:ea typeface="Inter"/>
                <a:cs typeface="Inter"/>
                <a:sym typeface="Inter"/>
              </a:rPr>
              <a:t>Αποκατάσταση των Everglades</a:t>
            </a:r>
            <a:endParaRPr sz="4250" b="0" i="0" u="none" strike="noStrike" cap="none">
              <a:solidFill>
                <a:srgbClr val="000000"/>
              </a:solidFill>
              <a:latin typeface="Arial"/>
              <a:ea typeface="Arial"/>
              <a:cs typeface="Arial"/>
              <a:sym typeface="Arial"/>
            </a:endParaRPr>
          </a:p>
        </p:txBody>
      </p:sp>
      <p:sp>
        <p:nvSpPr>
          <p:cNvPr id="616" name="Google Shape;616;g38a2def6c57_0_52"/>
          <p:cNvSpPr/>
          <p:nvPr/>
        </p:nvSpPr>
        <p:spPr>
          <a:xfrm>
            <a:off x="758071" y="1598057"/>
            <a:ext cx="6144000" cy="5415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000000"/>
              </a:buClr>
              <a:buSzPts val="3400"/>
              <a:buFont typeface="Inter"/>
              <a:buNone/>
            </a:pPr>
            <a:r>
              <a:rPr lang="en-US" sz="3400" b="1" i="0" u="none" strike="noStrike" cap="none">
                <a:solidFill>
                  <a:srgbClr val="000000"/>
                </a:solidFill>
                <a:latin typeface="Inter"/>
                <a:ea typeface="Inter"/>
                <a:cs typeface="Inter"/>
                <a:sym typeface="Inter"/>
              </a:rPr>
              <a:t>Επαναφορά Ανθεκτικότητας</a:t>
            </a:r>
            <a:endParaRPr sz="3400" b="0" i="0" u="none" strike="noStrike" cap="none">
              <a:solidFill>
                <a:srgbClr val="000000"/>
              </a:solidFill>
              <a:latin typeface="Arial"/>
              <a:ea typeface="Arial"/>
              <a:cs typeface="Arial"/>
              <a:sym typeface="Arial"/>
            </a:endParaRPr>
          </a:p>
        </p:txBody>
      </p:sp>
      <p:sp>
        <p:nvSpPr>
          <p:cNvPr id="617" name="Google Shape;617;g38a2def6c57_0_52"/>
          <p:cNvSpPr/>
          <p:nvPr/>
        </p:nvSpPr>
        <p:spPr>
          <a:xfrm>
            <a:off x="920472" y="2464237"/>
            <a:ext cx="30600" cy="4578900"/>
          </a:xfrm>
          <a:prstGeom prst="roundRect">
            <a:avLst>
              <a:gd name="adj" fmla="val 298464"/>
            </a:avLst>
          </a:prstGeom>
          <a:solidFill>
            <a:srgbClr val="C0C1D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 name="Google Shape;618;g38a2def6c57_0_52"/>
          <p:cNvSpPr/>
          <p:nvPr/>
        </p:nvSpPr>
        <p:spPr>
          <a:xfrm>
            <a:off x="889992" y="2692598"/>
            <a:ext cx="433200" cy="30600"/>
          </a:xfrm>
          <a:prstGeom prst="roundRect">
            <a:avLst>
              <a:gd name="adj" fmla="val 298464"/>
            </a:avLst>
          </a:prstGeom>
          <a:solidFill>
            <a:srgbClr val="C0C1D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 name="Google Shape;619;g38a2def6c57_0_52"/>
          <p:cNvSpPr/>
          <p:nvPr/>
        </p:nvSpPr>
        <p:spPr>
          <a:xfrm>
            <a:off x="839272" y="2626638"/>
            <a:ext cx="162300" cy="162300"/>
          </a:xfrm>
          <a:prstGeom prst="roundRect">
            <a:avLst>
              <a:gd name="adj" fmla="val 281525"/>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 name="Google Shape;620;g38a2def6c57_0_52"/>
          <p:cNvSpPr/>
          <p:nvPr/>
        </p:nvSpPr>
        <p:spPr>
          <a:xfrm>
            <a:off x="1786890" y="2538651"/>
            <a:ext cx="6834300" cy="338400"/>
          </a:xfrm>
          <a:prstGeom prst="rect">
            <a:avLst/>
          </a:prstGeom>
          <a:noFill/>
          <a:ln>
            <a:noFill/>
          </a:ln>
        </p:spPr>
        <p:txBody>
          <a:bodyPr spcFirstLastPara="1" wrap="square" lIns="0" tIns="0" rIns="0" bIns="0" anchor="t" anchorCtr="0">
            <a:noAutofit/>
          </a:bodyPr>
          <a:lstStyle/>
          <a:p>
            <a:pPr marL="0" marR="0" lvl="0" indent="0" algn="l" rtl="0">
              <a:lnSpc>
                <a:spcPct val="126190"/>
              </a:lnSpc>
              <a:spcBef>
                <a:spcPts val="0"/>
              </a:spcBef>
              <a:spcAft>
                <a:spcPts val="0"/>
              </a:spcAft>
              <a:buClr>
                <a:srgbClr val="272525"/>
              </a:buClr>
              <a:buSzPts val="2100"/>
              <a:buFont typeface="Inter"/>
              <a:buNone/>
            </a:pPr>
            <a:r>
              <a:rPr lang="en-US" sz="2100" b="1" i="0" u="none" strike="noStrike" cap="none">
                <a:solidFill>
                  <a:srgbClr val="272525"/>
                </a:solidFill>
                <a:latin typeface="Inter"/>
                <a:ea typeface="Inter"/>
                <a:cs typeface="Inter"/>
                <a:sym typeface="Inter"/>
              </a:rPr>
              <a:t>Comprehensive Everglades Restoration Plan (CERP)</a:t>
            </a:r>
            <a:endParaRPr sz="2100" b="0" i="0" u="none" strike="noStrike" cap="none">
              <a:solidFill>
                <a:srgbClr val="000000"/>
              </a:solidFill>
              <a:latin typeface="Arial"/>
              <a:ea typeface="Arial"/>
              <a:cs typeface="Arial"/>
              <a:sym typeface="Arial"/>
            </a:endParaRPr>
          </a:p>
        </p:txBody>
      </p:sp>
      <p:sp>
        <p:nvSpPr>
          <p:cNvPr id="621" name="Google Shape;621;g38a2def6c57_0_52"/>
          <p:cNvSpPr/>
          <p:nvPr/>
        </p:nvSpPr>
        <p:spPr>
          <a:xfrm>
            <a:off x="1786890" y="3006923"/>
            <a:ext cx="12085500" cy="277200"/>
          </a:xfrm>
          <a:prstGeom prst="rect">
            <a:avLst/>
          </a:prstGeom>
          <a:noFill/>
          <a:ln>
            <a:noFill/>
          </a:ln>
        </p:spPr>
        <p:txBody>
          <a:bodyPr spcFirstLastPara="1" wrap="square" lIns="0" tIns="0" rIns="0" bIns="0" anchor="t" anchorCtr="0">
            <a:noAutofit/>
          </a:bodyPr>
          <a:lstStyle/>
          <a:p>
            <a:pPr marL="0" marR="0" lvl="0" indent="0" algn="l" rtl="0">
              <a:lnSpc>
                <a:spcPct val="159259"/>
              </a:lnSpc>
              <a:spcBef>
                <a:spcPts val="0"/>
              </a:spcBef>
              <a:spcAft>
                <a:spcPts val="0"/>
              </a:spcAft>
              <a:buClr>
                <a:srgbClr val="272525"/>
              </a:buClr>
              <a:buSzPts val="1350"/>
              <a:buFont typeface="Inter"/>
              <a:buNone/>
            </a:pPr>
            <a:r>
              <a:rPr lang="en-US" sz="1350" b="0" i="0" u="none" strike="noStrike" cap="none">
                <a:solidFill>
                  <a:srgbClr val="272525"/>
                </a:solidFill>
                <a:latin typeface="Inter"/>
                <a:ea typeface="Inter"/>
                <a:cs typeface="Inter"/>
                <a:sym typeface="Inter"/>
              </a:rPr>
              <a:t>Ξεκίνησε το 2000 ως ένα από τα μεγαλύτερα εγχειρήματα οικολογικής αποκατάστασης, με στόχο τη διάσωση των Everglades.</a:t>
            </a:r>
            <a:endParaRPr sz="1350" b="0" i="0" u="none" strike="noStrike" cap="none">
              <a:solidFill>
                <a:srgbClr val="000000"/>
              </a:solidFill>
              <a:latin typeface="Arial"/>
              <a:ea typeface="Arial"/>
              <a:cs typeface="Arial"/>
              <a:sym typeface="Arial"/>
            </a:endParaRPr>
          </a:p>
        </p:txBody>
      </p:sp>
      <p:sp>
        <p:nvSpPr>
          <p:cNvPr id="622" name="Google Shape;622;g38a2def6c57_0_52"/>
          <p:cNvSpPr/>
          <p:nvPr/>
        </p:nvSpPr>
        <p:spPr>
          <a:xfrm>
            <a:off x="889992" y="3945612"/>
            <a:ext cx="433200" cy="30600"/>
          </a:xfrm>
          <a:prstGeom prst="roundRect">
            <a:avLst>
              <a:gd name="adj" fmla="val 298464"/>
            </a:avLst>
          </a:prstGeom>
          <a:solidFill>
            <a:srgbClr val="C0C1D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 name="Google Shape;623;g38a2def6c57_0_52"/>
          <p:cNvSpPr/>
          <p:nvPr/>
        </p:nvSpPr>
        <p:spPr>
          <a:xfrm>
            <a:off x="839272" y="3879652"/>
            <a:ext cx="162300" cy="162300"/>
          </a:xfrm>
          <a:prstGeom prst="roundRect">
            <a:avLst>
              <a:gd name="adj" fmla="val 281525"/>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 name="Google Shape;624;g38a2def6c57_0_52"/>
          <p:cNvSpPr/>
          <p:nvPr/>
        </p:nvSpPr>
        <p:spPr>
          <a:xfrm>
            <a:off x="1786890" y="3791664"/>
            <a:ext cx="3691800" cy="338400"/>
          </a:xfrm>
          <a:prstGeom prst="rect">
            <a:avLst/>
          </a:prstGeom>
          <a:noFill/>
          <a:ln>
            <a:noFill/>
          </a:ln>
        </p:spPr>
        <p:txBody>
          <a:bodyPr spcFirstLastPara="1" wrap="square" lIns="0" tIns="0" rIns="0" bIns="0" anchor="t" anchorCtr="0">
            <a:noAutofit/>
          </a:bodyPr>
          <a:lstStyle/>
          <a:p>
            <a:pPr marL="0" marR="0" lvl="0" indent="0" algn="l" rtl="0">
              <a:lnSpc>
                <a:spcPct val="126190"/>
              </a:lnSpc>
              <a:spcBef>
                <a:spcPts val="0"/>
              </a:spcBef>
              <a:spcAft>
                <a:spcPts val="0"/>
              </a:spcAft>
              <a:buClr>
                <a:srgbClr val="272525"/>
              </a:buClr>
              <a:buSzPts val="2100"/>
              <a:buFont typeface="Inter"/>
              <a:buNone/>
            </a:pPr>
            <a:r>
              <a:rPr lang="en-US" sz="2100" b="1" i="0" u="none" strike="noStrike" cap="none">
                <a:solidFill>
                  <a:srgbClr val="272525"/>
                </a:solidFill>
                <a:latin typeface="Inter"/>
                <a:ea typeface="Inter"/>
                <a:cs typeface="Inter"/>
                <a:sym typeface="Inter"/>
              </a:rPr>
              <a:t>Επαναφορά Φυσικών Ροών</a:t>
            </a:r>
            <a:endParaRPr sz="2100" b="0" i="0" u="none" strike="noStrike" cap="none">
              <a:solidFill>
                <a:srgbClr val="000000"/>
              </a:solidFill>
              <a:latin typeface="Arial"/>
              <a:ea typeface="Arial"/>
              <a:cs typeface="Arial"/>
              <a:sym typeface="Arial"/>
            </a:endParaRPr>
          </a:p>
        </p:txBody>
      </p:sp>
      <p:sp>
        <p:nvSpPr>
          <p:cNvPr id="625" name="Google Shape;625;g38a2def6c57_0_52"/>
          <p:cNvSpPr/>
          <p:nvPr/>
        </p:nvSpPr>
        <p:spPr>
          <a:xfrm>
            <a:off x="1786890" y="4259937"/>
            <a:ext cx="12085500" cy="277200"/>
          </a:xfrm>
          <a:prstGeom prst="rect">
            <a:avLst/>
          </a:prstGeom>
          <a:noFill/>
          <a:ln>
            <a:noFill/>
          </a:ln>
        </p:spPr>
        <p:txBody>
          <a:bodyPr spcFirstLastPara="1" wrap="square" lIns="0" tIns="0" rIns="0" bIns="0" anchor="t" anchorCtr="0">
            <a:noAutofit/>
          </a:bodyPr>
          <a:lstStyle/>
          <a:p>
            <a:pPr marL="0" marR="0" lvl="0" indent="0" algn="l" rtl="0">
              <a:lnSpc>
                <a:spcPct val="159259"/>
              </a:lnSpc>
              <a:spcBef>
                <a:spcPts val="0"/>
              </a:spcBef>
              <a:spcAft>
                <a:spcPts val="0"/>
              </a:spcAft>
              <a:buClr>
                <a:srgbClr val="272525"/>
              </a:buClr>
              <a:buSzPts val="1350"/>
              <a:buFont typeface="Inter"/>
              <a:buNone/>
            </a:pPr>
            <a:r>
              <a:rPr lang="en-US" sz="1350" b="0" i="0" u="none" strike="noStrike" cap="none">
                <a:solidFill>
                  <a:srgbClr val="272525"/>
                </a:solidFill>
                <a:latin typeface="Inter"/>
                <a:ea typeface="Inter"/>
                <a:cs typeface="Inter"/>
                <a:sym typeface="Inter"/>
              </a:rPr>
              <a:t>Κατεδάφιση φραγμάτων, αποκατάσταση φυσικών ροών νερού και δημιουργία τεχνητών υγροτόπων για φιλτράρισμα του νερού.</a:t>
            </a:r>
            <a:endParaRPr sz="1350" b="0" i="0" u="none" strike="noStrike" cap="none">
              <a:solidFill>
                <a:srgbClr val="000000"/>
              </a:solidFill>
              <a:latin typeface="Arial"/>
              <a:ea typeface="Arial"/>
              <a:cs typeface="Arial"/>
              <a:sym typeface="Arial"/>
            </a:endParaRPr>
          </a:p>
        </p:txBody>
      </p:sp>
      <p:sp>
        <p:nvSpPr>
          <p:cNvPr id="626" name="Google Shape;626;g38a2def6c57_0_52"/>
          <p:cNvSpPr/>
          <p:nvPr/>
        </p:nvSpPr>
        <p:spPr>
          <a:xfrm>
            <a:off x="889992" y="5198626"/>
            <a:ext cx="433200" cy="30600"/>
          </a:xfrm>
          <a:prstGeom prst="roundRect">
            <a:avLst>
              <a:gd name="adj" fmla="val 298464"/>
            </a:avLst>
          </a:prstGeom>
          <a:solidFill>
            <a:srgbClr val="C0C1D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 name="Google Shape;627;g38a2def6c57_0_52"/>
          <p:cNvSpPr/>
          <p:nvPr/>
        </p:nvSpPr>
        <p:spPr>
          <a:xfrm>
            <a:off x="839272" y="5132665"/>
            <a:ext cx="162300" cy="162300"/>
          </a:xfrm>
          <a:prstGeom prst="roundRect">
            <a:avLst>
              <a:gd name="adj" fmla="val 281525"/>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 name="Google Shape;628;g38a2def6c57_0_52"/>
          <p:cNvSpPr/>
          <p:nvPr/>
        </p:nvSpPr>
        <p:spPr>
          <a:xfrm>
            <a:off x="1786890" y="5044678"/>
            <a:ext cx="4695600" cy="338400"/>
          </a:xfrm>
          <a:prstGeom prst="rect">
            <a:avLst/>
          </a:prstGeom>
          <a:noFill/>
          <a:ln>
            <a:noFill/>
          </a:ln>
        </p:spPr>
        <p:txBody>
          <a:bodyPr spcFirstLastPara="1" wrap="square" lIns="0" tIns="0" rIns="0" bIns="0" anchor="t" anchorCtr="0">
            <a:noAutofit/>
          </a:bodyPr>
          <a:lstStyle/>
          <a:p>
            <a:pPr marL="0" marR="0" lvl="0" indent="0" algn="l" rtl="0">
              <a:lnSpc>
                <a:spcPct val="126190"/>
              </a:lnSpc>
              <a:spcBef>
                <a:spcPts val="0"/>
              </a:spcBef>
              <a:spcAft>
                <a:spcPts val="0"/>
              </a:spcAft>
              <a:buClr>
                <a:srgbClr val="272525"/>
              </a:buClr>
              <a:buSzPts val="2100"/>
              <a:buFont typeface="Inter"/>
              <a:buNone/>
            </a:pPr>
            <a:r>
              <a:rPr lang="en-US" sz="2100" b="1" i="0" u="none" strike="noStrike" cap="none">
                <a:solidFill>
                  <a:srgbClr val="272525"/>
                </a:solidFill>
                <a:latin typeface="Inter"/>
                <a:ea typeface="Inter"/>
                <a:cs typeface="Inter"/>
                <a:sym typeface="Inter"/>
              </a:rPr>
              <a:t>Μακροχρόνια Προσπάθεια &amp; Πόροι</a:t>
            </a:r>
            <a:endParaRPr sz="2100" b="0" i="0" u="none" strike="noStrike" cap="none">
              <a:solidFill>
                <a:srgbClr val="000000"/>
              </a:solidFill>
              <a:latin typeface="Arial"/>
              <a:ea typeface="Arial"/>
              <a:cs typeface="Arial"/>
              <a:sym typeface="Arial"/>
            </a:endParaRPr>
          </a:p>
        </p:txBody>
      </p:sp>
      <p:sp>
        <p:nvSpPr>
          <p:cNvPr id="629" name="Google Shape;629;g38a2def6c57_0_52"/>
          <p:cNvSpPr/>
          <p:nvPr/>
        </p:nvSpPr>
        <p:spPr>
          <a:xfrm>
            <a:off x="1786890" y="5512951"/>
            <a:ext cx="12085500" cy="277200"/>
          </a:xfrm>
          <a:prstGeom prst="rect">
            <a:avLst/>
          </a:prstGeom>
          <a:noFill/>
          <a:ln>
            <a:noFill/>
          </a:ln>
        </p:spPr>
        <p:txBody>
          <a:bodyPr spcFirstLastPara="1" wrap="square" lIns="0" tIns="0" rIns="0" bIns="0" anchor="t" anchorCtr="0">
            <a:noAutofit/>
          </a:bodyPr>
          <a:lstStyle/>
          <a:p>
            <a:pPr marL="0" marR="0" lvl="0" indent="0" algn="l" rtl="0">
              <a:lnSpc>
                <a:spcPct val="159259"/>
              </a:lnSpc>
              <a:spcBef>
                <a:spcPts val="0"/>
              </a:spcBef>
              <a:spcAft>
                <a:spcPts val="0"/>
              </a:spcAft>
              <a:buClr>
                <a:srgbClr val="272525"/>
              </a:buClr>
              <a:buSzPts val="1350"/>
              <a:buFont typeface="Inter"/>
              <a:buNone/>
            </a:pPr>
            <a:r>
              <a:rPr lang="en-US" sz="1350" b="0" i="0" u="none" strike="noStrike" cap="none">
                <a:solidFill>
                  <a:srgbClr val="272525"/>
                </a:solidFill>
                <a:latin typeface="Inter"/>
                <a:ea typeface="Inter"/>
                <a:cs typeface="Inter"/>
                <a:sym typeface="Inter"/>
              </a:rPr>
              <a:t>Απαιτήθηκαν δεκαετίες συνεχούς εργασίας, δισεκατομμύρια δολάρια και η συνεργασία επιστημόνων, μηχανικών και κοινοτήτων.</a:t>
            </a:r>
            <a:endParaRPr sz="1350" b="0" i="0" u="none" strike="noStrike" cap="none">
              <a:solidFill>
                <a:srgbClr val="000000"/>
              </a:solidFill>
              <a:latin typeface="Arial"/>
              <a:ea typeface="Arial"/>
              <a:cs typeface="Arial"/>
              <a:sym typeface="Arial"/>
            </a:endParaRPr>
          </a:p>
        </p:txBody>
      </p:sp>
      <p:sp>
        <p:nvSpPr>
          <p:cNvPr id="630" name="Google Shape;630;g38a2def6c57_0_52"/>
          <p:cNvSpPr/>
          <p:nvPr/>
        </p:nvSpPr>
        <p:spPr>
          <a:xfrm>
            <a:off x="889992" y="6451640"/>
            <a:ext cx="433200" cy="30600"/>
          </a:xfrm>
          <a:prstGeom prst="roundRect">
            <a:avLst>
              <a:gd name="adj" fmla="val 298464"/>
            </a:avLst>
          </a:prstGeom>
          <a:solidFill>
            <a:srgbClr val="C0C1D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 name="Google Shape;631;g38a2def6c57_0_52"/>
          <p:cNvSpPr/>
          <p:nvPr/>
        </p:nvSpPr>
        <p:spPr>
          <a:xfrm>
            <a:off x="839272" y="6385679"/>
            <a:ext cx="162300" cy="162300"/>
          </a:xfrm>
          <a:prstGeom prst="roundRect">
            <a:avLst>
              <a:gd name="adj" fmla="val 281525"/>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 name="Google Shape;632;g38a2def6c57_0_52"/>
          <p:cNvSpPr/>
          <p:nvPr/>
        </p:nvSpPr>
        <p:spPr>
          <a:xfrm>
            <a:off x="1786890" y="6297692"/>
            <a:ext cx="2804100" cy="338400"/>
          </a:xfrm>
          <a:prstGeom prst="rect">
            <a:avLst/>
          </a:prstGeom>
          <a:noFill/>
          <a:ln>
            <a:noFill/>
          </a:ln>
        </p:spPr>
        <p:txBody>
          <a:bodyPr spcFirstLastPara="1" wrap="square" lIns="0" tIns="0" rIns="0" bIns="0" anchor="t" anchorCtr="0">
            <a:noAutofit/>
          </a:bodyPr>
          <a:lstStyle/>
          <a:p>
            <a:pPr marL="0" marR="0" lvl="0" indent="0" algn="l" rtl="0">
              <a:lnSpc>
                <a:spcPct val="126190"/>
              </a:lnSpc>
              <a:spcBef>
                <a:spcPts val="0"/>
              </a:spcBef>
              <a:spcAft>
                <a:spcPts val="0"/>
              </a:spcAft>
              <a:buClr>
                <a:srgbClr val="272525"/>
              </a:buClr>
              <a:buSzPts val="2100"/>
              <a:buFont typeface="Inter"/>
              <a:buNone/>
            </a:pPr>
            <a:r>
              <a:rPr lang="en-US" sz="2100" b="1" i="0" u="none" strike="noStrike" cap="none">
                <a:solidFill>
                  <a:srgbClr val="272525"/>
                </a:solidFill>
                <a:latin typeface="Inter"/>
                <a:ea typeface="Inter"/>
                <a:cs typeface="Inter"/>
                <a:sym typeface="Inter"/>
              </a:rPr>
              <a:t>Το Δύσκολο Μάθημα</a:t>
            </a:r>
            <a:endParaRPr sz="2100" b="0" i="0" u="none" strike="noStrike" cap="none">
              <a:solidFill>
                <a:srgbClr val="000000"/>
              </a:solidFill>
              <a:latin typeface="Arial"/>
              <a:ea typeface="Arial"/>
              <a:cs typeface="Arial"/>
              <a:sym typeface="Arial"/>
            </a:endParaRPr>
          </a:p>
        </p:txBody>
      </p:sp>
      <p:sp>
        <p:nvSpPr>
          <p:cNvPr id="633" name="Google Shape;633;g38a2def6c57_0_52"/>
          <p:cNvSpPr/>
          <p:nvPr/>
        </p:nvSpPr>
        <p:spPr>
          <a:xfrm>
            <a:off x="1786890" y="6765965"/>
            <a:ext cx="12085500" cy="277200"/>
          </a:xfrm>
          <a:prstGeom prst="rect">
            <a:avLst/>
          </a:prstGeom>
          <a:noFill/>
          <a:ln>
            <a:noFill/>
          </a:ln>
        </p:spPr>
        <p:txBody>
          <a:bodyPr spcFirstLastPara="1" wrap="square" lIns="0" tIns="0" rIns="0" bIns="0" anchor="t" anchorCtr="0">
            <a:noAutofit/>
          </a:bodyPr>
          <a:lstStyle/>
          <a:p>
            <a:pPr marL="0" marR="0" lvl="0" indent="0" algn="l" rtl="0">
              <a:lnSpc>
                <a:spcPct val="159259"/>
              </a:lnSpc>
              <a:spcBef>
                <a:spcPts val="0"/>
              </a:spcBef>
              <a:spcAft>
                <a:spcPts val="0"/>
              </a:spcAft>
              <a:buClr>
                <a:srgbClr val="272525"/>
              </a:buClr>
              <a:buSzPts val="1350"/>
              <a:buFont typeface="Inter"/>
              <a:buNone/>
            </a:pPr>
            <a:r>
              <a:rPr lang="en-US" sz="1350" b="0" i="0" u="none" strike="noStrike" cap="none">
                <a:solidFill>
                  <a:srgbClr val="272525"/>
                </a:solidFill>
                <a:latin typeface="Inter"/>
                <a:ea typeface="Inter"/>
                <a:cs typeface="Inter"/>
                <a:sym typeface="Inter"/>
              </a:rPr>
              <a:t>Είναι πολύ πιο δύσκολο και δαπανηρό να ξανακερδίσεις την ανθεκτικότητα που χάθηκε, παρά να τη διατηρήσεις εξαρχής.</a:t>
            </a:r>
            <a:endParaRPr sz="1350" b="0" i="0" u="none" strike="noStrike" cap="none">
              <a:solidFill>
                <a:srgbClr val="000000"/>
              </a:solidFill>
              <a:latin typeface="Arial"/>
              <a:ea typeface="Arial"/>
              <a:cs typeface="Arial"/>
              <a:sym typeface="Arial"/>
            </a:endParaRPr>
          </a:p>
        </p:txBody>
      </p:sp>
      <p:sp>
        <p:nvSpPr>
          <p:cNvPr id="634" name="Google Shape;634;g38a2def6c57_0_52"/>
          <p:cNvSpPr/>
          <p:nvPr/>
        </p:nvSpPr>
        <p:spPr>
          <a:xfrm>
            <a:off x="758071" y="7286744"/>
            <a:ext cx="13114200" cy="346500"/>
          </a:xfrm>
          <a:prstGeom prst="rect">
            <a:avLst/>
          </a:prstGeom>
          <a:noFill/>
          <a:ln>
            <a:noFill/>
          </a:ln>
        </p:spPr>
        <p:txBody>
          <a:bodyPr spcFirstLastPara="1" wrap="square" lIns="0" tIns="0" rIns="0" bIns="0" anchor="t" anchorCtr="0">
            <a:noAutofit/>
          </a:bodyPr>
          <a:lstStyle/>
          <a:p>
            <a:pPr marL="0" marR="0" lvl="0" indent="0" algn="l" rtl="0">
              <a:lnSpc>
                <a:spcPct val="158823"/>
              </a:lnSpc>
              <a:spcBef>
                <a:spcPts val="0"/>
              </a:spcBef>
              <a:spcAft>
                <a:spcPts val="0"/>
              </a:spcAft>
              <a:buClr>
                <a:srgbClr val="272525"/>
              </a:buClr>
              <a:buSzPts val="1700"/>
              <a:buFont typeface="Inter"/>
              <a:buNone/>
            </a:pPr>
            <a:r>
              <a:rPr lang="en-US" sz="1700" b="0" i="0" u="none" strike="noStrike" cap="none">
                <a:solidFill>
                  <a:srgbClr val="272525"/>
                </a:solidFill>
                <a:latin typeface="Inter"/>
                <a:ea typeface="Inter"/>
                <a:cs typeface="Inter"/>
                <a:sym typeface="Inter"/>
              </a:rPr>
              <a:t>Η </a:t>
            </a:r>
            <a:r>
              <a:rPr lang="en-US" sz="1700" b="0" i="0" u="none" strike="noStrike" cap="none">
                <a:solidFill>
                  <a:srgbClr val="4950BC"/>
                </a:solidFill>
                <a:latin typeface="Inter"/>
                <a:ea typeface="Inter"/>
                <a:cs typeface="Inter"/>
                <a:sym typeface="Inter"/>
              </a:rPr>
              <a:t>υπεραποδοτικότητα</a:t>
            </a:r>
            <a:r>
              <a:rPr lang="en-US" sz="1700" b="0" i="0" u="none" strike="noStrike" cap="none">
                <a:solidFill>
                  <a:srgbClr val="272525"/>
                </a:solidFill>
                <a:latin typeface="Inter"/>
                <a:ea typeface="Inter"/>
                <a:cs typeface="Inter"/>
                <a:sym typeface="Inter"/>
              </a:rPr>
              <a:t> που αποδυναμώνει τη φύση, πληρώνεται τελικά με τεράστιο κόστος αποκατάστασης.</a:t>
            </a:r>
            <a:endParaRPr sz="1700" b="0" i="0" u="none" strike="noStrike" cap="non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g38a2def6c57_0_44"/>
          <p:cNvSpPr/>
          <p:nvPr/>
        </p:nvSpPr>
        <p:spPr>
          <a:xfrm>
            <a:off x="793790" y="695682"/>
            <a:ext cx="11885100" cy="708900"/>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000000"/>
              </a:buClr>
              <a:buSzPts val="4450"/>
              <a:buFont typeface="Inter"/>
              <a:buNone/>
            </a:pPr>
            <a:r>
              <a:rPr lang="en-US" sz="4450" b="1" i="0" u="none" strike="noStrike" cap="none">
                <a:solidFill>
                  <a:srgbClr val="000000"/>
                </a:solidFill>
                <a:latin typeface="Inter"/>
                <a:ea typeface="Inter"/>
                <a:cs typeface="Inter"/>
                <a:sym typeface="Inter"/>
              </a:rPr>
              <a:t>Χαρακτηριστικά Ανθεκτικών Συστημάτων</a:t>
            </a:r>
            <a:endParaRPr sz="4450" b="0" i="0" u="none" strike="noStrike" cap="none">
              <a:solidFill>
                <a:srgbClr val="000000"/>
              </a:solidFill>
              <a:latin typeface="Arial"/>
              <a:ea typeface="Arial"/>
              <a:cs typeface="Arial"/>
              <a:sym typeface="Arial"/>
            </a:endParaRPr>
          </a:p>
        </p:txBody>
      </p:sp>
      <p:pic>
        <p:nvPicPr>
          <p:cNvPr id="569" name="Google Shape;569;g38a2def6c57_0_44" descr="preencoded.png"/>
          <p:cNvPicPr preferRelativeResize="0"/>
          <p:nvPr/>
        </p:nvPicPr>
        <p:blipFill rotWithShape="1">
          <a:blip r:embed="rId3">
            <a:alphaModFix/>
          </a:blip>
          <a:srcRect/>
          <a:stretch/>
        </p:blipFill>
        <p:spPr>
          <a:xfrm>
            <a:off x="793790" y="1858089"/>
            <a:ext cx="566976" cy="566976"/>
          </a:xfrm>
          <a:prstGeom prst="rect">
            <a:avLst/>
          </a:prstGeom>
          <a:noFill/>
          <a:ln>
            <a:noFill/>
          </a:ln>
        </p:spPr>
      </p:pic>
      <p:pic>
        <p:nvPicPr>
          <p:cNvPr id="572" name="Google Shape;572;g38a2def6c57_0_44" descr="preencoded.png"/>
          <p:cNvPicPr preferRelativeResize="0"/>
          <p:nvPr/>
        </p:nvPicPr>
        <p:blipFill rotWithShape="1">
          <a:blip r:embed="rId4">
            <a:alphaModFix/>
          </a:blip>
          <a:srcRect/>
          <a:stretch/>
        </p:blipFill>
        <p:spPr>
          <a:xfrm>
            <a:off x="7456884" y="1858089"/>
            <a:ext cx="566976" cy="566976"/>
          </a:xfrm>
          <a:prstGeom prst="rect">
            <a:avLst/>
          </a:prstGeom>
          <a:noFill/>
          <a:ln>
            <a:noFill/>
          </a:ln>
        </p:spPr>
      </p:pic>
      <p:pic>
        <p:nvPicPr>
          <p:cNvPr id="575" name="Google Shape;575;g38a2def6c57_0_44" descr="preencoded.png"/>
          <p:cNvPicPr preferRelativeResize="0"/>
          <p:nvPr/>
        </p:nvPicPr>
        <p:blipFill rotWithShape="1">
          <a:blip r:embed="rId5">
            <a:alphaModFix/>
          </a:blip>
          <a:srcRect/>
          <a:stretch/>
        </p:blipFill>
        <p:spPr>
          <a:xfrm>
            <a:off x="793790" y="4741307"/>
            <a:ext cx="566976" cy="566976"/>
          </a:xfrm>
          <a:prstGeom prst="rect">
            <a:avLst/>
          </a:prstGeom>
          <a:noFill/>
          <a:ln>
            <a:noFill/>
          </a:ln>
        </p:spPr>
      </p:pic>
      <p:pic>
        <p:nvPicPr>
          <p:cNvPr id="578" name="Google Shape;578;g38a2def6c57_0_44" descr="preencoded.png"/>
          <p:cNvPicPr preferRelativeResize="0"/>
          <p:nvPr/>
        </p:nvPicPr>
        <p:blipFill rotWithShape="1">
          <a:blip r:embed="rId6">
            <a:alphaModFix/>
          </a:blip>
          <a:srcRect/>
          <a:stretch/>
        </p:blipFill>
        <p:spPr>
          <a:xfrm>
            <a:off x="7456884" y="4741307"/>
            <a:ext cx="566976" cy="566976"/>
          </a:xfrm>
          <a:prstGeom prst="rect">
            <a:avLst/>
          </a:prstGeom>
          <a:noFill/>
          <a:ln>
            <a:noFill/>
          </a:ln>
        </p:spPr>
      </p:pic>
      <p:sp>
        <p:nvSpPr>
          <p:cNvPr id="3" name="Rectangle 2">
            <a:extLst>
              <a:ext uri="{FF2B5EF4-FFF2-40B4-BE49-F238E27FC236}">
                <a16:creationId xmlns:a16="http://schemas.microsoft.com/office/drawing/2014/main" id="{33DB249D-2C4A-9DF9-FA6B-ABEC14673970}"/>
              </a:ext>
            </a:extLst>
          </p:cNvPr>
          <p:cNvSpPr>
            <a:spLocks noChangeArrowheads="1"/>
          </p:cNvSpPr>
          <p:nvPr/>
        </p:nvSpPr>
        <p:spPr bwMode="auto">
          <a:xfrm>
            <a:off x="424760" y="2568238"/>
            <a:ext cx="674853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err="1">
                <a:ln>
                  <a:noFill/>
                </a:ln>
                <a:solidFill>
                  <a:schemeClr val="tx1"/>
                </a:solidFill>
                <a:effectLst/>
                <a:latin typeface="Arial" panose="020B0604020202020204" pitchFamily="34" charset="0"/>
              </a:rPr>
              <a:t>Ποικιλομορφί</a:t>
            </a:r>
            <a:r>
              <a:rPr kumimoji="0" lang="en-US" altLang="en-US" sz="1800" b="1" i="0" u="none" strike="noStrike" cap="none" normalizeH="0" baseline="0" dirty="0">
                <a:ln>
                  <a:noFill/>
                </a:ln>
                <a:solidFill>
                  <a:schemeClr val="tx1"/>
                </a:solidFill>
                <a:effectLst/>
                <a:latin typeface="Arial" panose="020B0604020202020204" pitchFamily="34" charset="0"/>
              </a:rPr>
              <a:t>α &amp; Πλεονασμοί (Diversity &amp; Redundancy)</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err="1">
                <a:ln>
                  <a:noFill/>
                </a:ln>
                <a:solidFill>
                  <a:schemeClr val="tx1"/>
                </a:solidFill>
                <a:effectLst/>
                <a:latin typeface="Arial" panose="020B0604020202020204" pitchFamily="34" charset="0"/>
              </a:rPr>
              <a:t>Πολλά</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δι</a:t>
            </a:r>
            <a:r>
              <a:rPr kumimoji="0" lang="en-US" altLang="en-US" sz="1800" b="0" i="0" u="none" strike="noStrike" cap="none" normalizeH="0" baseline="0" dirty="0">
                <a:ln>
                  <a:noFill/>
                </a:ln>
                <a:solidFill>
                  <a:schemeClr val="tx1"/>
                </a:solidFill>
                <a:effectLst/>
                <a:latin typeface="Arial" panose="020B0604020202020204" pitchFamily="34" charset="0"/>
              </a:rPr>
              <a:t>αφορετικά στοιχεία που μπορούν να κάνουν παρόμοιες δουλειές → αν πέσει ένα, αναλαμβάνει άλλο.</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err="1">
                <a:ln>
                  <a:noFill/>
                </a:ln>
                <a:solidFill>
                  <a:schemeClr val="tx1"/>
                </a:solidFill>
                <a:effectLst/>
                <a:latin typeface="Arial" panose="020B0604020202020204" pitchFamily="34" charset="0"/>
              </a:rPr>
              <a:t>Εφεδρείες</a:t>
            </a:r>
            <a:r>
              <a:rPr kumimoji="0" lang="en-US" altLang="en-US" sz="1800" b="1" i="0" u="none" strike="noStrike" cap="none" normalizeH="0" baseline="0" dirty="0">
                <a:ln>
                  <a:noFill/>
                </a:ln>
                <a:solidFill>
                  <a:schemeClr val="tx1"/>
                </a:solidFill>
                <a:effectLst/>
                <a:latin typeface="Arial" panose="020B0604020202020204" pitchFamily="34" charset="0"/>
              </a:rPr>
              <a:t> / Slack</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err="1">
                <a:ln>
                  <a:noFill/>
                </a:ln>
                <a:solidFill>
                  <a:schemeClr val="tx1"/>
                </a:solidFill>
                <a:effectLst/>
                <a:latin typeface="Arial" panose="020B0604020202020204" pitchFamily="34" charset="0"/>
              </a:rPr>
              <a:t>Λίγο</a:t>
            </a:r>
            <a:r>
              <a:rPr kumimoji="0" lang="en-US" altLang="en-US" sz="1800" b="0" i="0" u="none" strike="noStrike" cap="none" normalizeH="0" baseline="0" dirty="0">
                <a:ln>
                  <a:noFill/>
                </a:ln>
                <a:solidFill>
                  <a:schemeClr val="tx1"/>
                </a:solidFill>
                <a:effectLst/>
                <a:latin typeface="Arial" panose="020B0604020202020204" pitchFamily="34" charset="0"/>
              </a:rPr>
              <a:t> “π</a:t>
            </a:r>
            <a:r>
              <a:rPr kumimoji="0" lang="en-US" altLang="en-US" sz="1800" b="0" i="0" u="none" strike="noStrike" cap="none" normalizeH="0" baseline="0" dirty="0" err="1">
                <a:ln>
                  <a:noFill/>
                </a:ln>
                <a:solidFill>
                  <a:schemeClr val="tx1"/>
                </a:solidFill>
                <a:effectLst/>
                <a:latin typeface="Arial" panose="020B0604020202020204" pitchFamily="34" charset="0"/>
              </a:rPr>
              <a:t>ερίσσευμ</a:t>
            </a:r>
            <a:r>
              <a:rPr kumimoji="0" lang="en-US" altLang="en-US" sz="1800" b="0" i="0" u="none" strike="noStrike" cap="none" normalizeH="0" baseline="0" dirty="0">
                <a:ln>
                  <a:noFill/>
                </a:ln>
                <a:solidFill>
                  <a:schemeClr val="tx1"/>
                </a:solidFill>
                <a:effectLst/>
                <a:latin typeface="Arial" panose="020B0604020202020204" pitchFamily="34" charset="0"/>
              </a:rPr>
              <a:t>α” σε πόρους, χρόνο, χωρητικότητα → δεν δουλεύουν όλα συνεχώς στο 100%.</a:t>
            </a:r>
          </a:p>
        </p:txBody>
      </p:sp>
      <p:sp>
        <p:nvSpPr>
          <p:cNvPr id="4" name="Rectangle 3">
            <a:extLst>
              <a:ext uri="{FF2B5EF4-FFF2-40B4-BE49-F238E27FC236}">
                <a16:creationId xmlns:a16="http://schemas.microsoft.com/office/drawing/2014/main" id="{E572CD1C-44C5-4B9A-E1FE-707C2629A5C8}"/>
              </a:ext>
            </a:extLst>
          </p:cNvPr>
          <p:cNvSpPr>
            <a:spLocks noChangeArrowheads="1"/>
          </p:cNvSpPr>
          <p:nvPr/>
        </p:nvSpPr>
        <p:spPr bwMode="auto">
          <a:xfrm rot="10800000" flipV="1">
            <a:off x="7456883" y="2568238"/>
            <a:ext cx="6748528"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Απ</a:t>
            </a:r>
            <a:r>
              <a:rPr kumimoji="0" lang="en-US" altLang="en-US" sz="1800" b="1" i="0" u="none" strike="noStrike" cap="none" normalizeH="0" baseline="0" dirty="0" err="1">
                <a:ln>
                  <a:noFill/>
                </a:ln>
                <a:solidFill>
                  <a:schemeClr val="tx1"/>
                </a:solidFill>
                <a:effectLst/>
                <a:latin typeface="Arial" panose="020B0604020202020204" pitchFamily="34" charset="0"/>
              </a:rPr>
              <a:t>οσύνδεση</a:t>
            </a:r>
            <a:r>
              <a:rPr kumimoji="0" lang="en-US" altLang="en-US" sz="1800" b="1" i="0" u="none" strike="noStrike" cap="none" normalizeH="0" baseline="0" dirty="0">
                <a:ln>
                  <a:noFill/>
                </a:ln>
                <a:solidFill>
                  <a:schemeClr val="tx1"/>
                </a:solidFill>
                <a:effectLst/>
                <a:latin typeface="Arial" panose="020B0604020202020204" pitchFamily="34" charset="0"/>
              </a:rPr>
              <a:t> / </a:t>
            </a:r>
            <a:r>
              <a:rPr kumimoji="0" lang="en-US" altLang="en-US" sz="1800" b="1" i="0" u="none" strike="noStrike" cap="none" normalizeH="0" baseline="0" dirty="0" err="1">
                <a:ln>
                  <a:noFill/>
                </a:ln>
                <a:solidFill>
                  <a:schemeClr val="tx1"/>
                </a:solidFill>
                <a:effectLst/>
                <a:latin typeface="Arial" panose="020B0604020202020204" pitchFamily="34" charset="0"/>
              </a:rPr>
              <a:t>Αρθρωτή</a:t>
            </a:r>
            <a:r>
              <a:rPr kumimoji="0" lang="en-US" altLang="en-US" sz="1800" b="1" i="0" u="none" strike="noStrike" cap="none" normalizeH="0" baseline="0" dirty="0">
                <a:ln>
                  <a:noFill/>
                </a:ln>
                <a:solidFill>
                  <a:schemeClr val="tx1"/>
                </a:solidFill>
                <a:effectLst/>
                <a:latin typeface="Arial" panose="020B0604020202020204" pitchFamily="34" charset="0"/>
              </a:rPr>
              <a:t> </a:t>
            </a:r>
            <a:r>
              <a:rPr kumimoji="0" lang="en-US" altLang="en-US" sz="1800" b="1" i="0" u="none" strike="noStrike" cap="none" normalizeH="0" baseline="0" dirty="0" err="1">
                <a:ln>
                  <a:noFill/>
                </a:ln>
                <a:solidFill>
                  <a:schemeClr val="tx1"/>
                </a:solidFill>
                <a:effectLst/>
                <a:latin typeface="Arial" panose="020B0604020202020204" pitchFamily="34" charset="0"/>
              </a:rPr>
              <a:t>Δόμηση</a:t>
            </a:r>
            <a:r>
              <a:rPr kumimoji="0" lang="en-US" altLang="en-US" sz="1800" b="1" i="0" u="none" strike="noStrike" cap="none" normalizeH="0" baseline="0" dirty="0">
                <a:ln>
                  <a:noFill/>
                </a:ln>
                <a:solidFill>
                  <a:schemeClr val="tx1"/>
                </a:solidFill>
                <a:effectLst/>
                <a:latin typeface="Arial" panose="020B0604020202020204" pitchFamily="34" charset="0"/>
              </a:rPr>
              <a:t> (Modularity)</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err="1">
                <a:ln>
                  <a:noFill/>
                </a:ln>
                <a:solidFill>
                  <a:schemeClr val="tx1"/>
                </a:solidFill>
                <a:effectLst/>
                <a:latin typeface="Arial" panose="020B0604020202020204" pitchFamily="34" charset="0"/>
              </a:rPr>
              <a:t>Το</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σύστημ</a:t>
            </a:r>
            <a:r>
              <a:rPr kumimoji="0" lang="en-US" altLang="en-US" sz="1800" b="0" i="0" u="none" strike="noStrike" cap="none" normalizeH="0" baseline="0" dirty="0">
                <a:ln>
                  <a:noFill/>
                </a:ln>
                <a:solidFill>
                  <a:schemeClr val="tx1"/>
                </a:solidFill>
                <a:effectLst/>
                <a:latin typeface="Arial" panose="020B0604020202020204" pitchFamily="34" charset="0"/>
              </a:rPr>
              <a:t>α είναι σπασμένο σε υπομονάδες → μια βλάβη μένει τοπική, δεν παρασύρει τα πάντα.</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Απ</a:t>
            </a:r>
            <a:r>
              <a:rPr kumimoji="0" lang="en-US" altLang="en-US" sz="1800" b="1" i="0" u="none" strike="noStrike" cap="none" normalizeH="0" baseline="0" dirty="0" err="1">
                <a:ln>
                  <a:noFill/>
                </a:ln>
                <a:solidFill>
                  <a:schemeClr val="tx1"/>
                </a:solidFill>
                <a:effectLst/>
                <a:latin typeface="Arial" panose="020B0604020202020204" pitchFamily="34" charset="0"/>
              </a:rPr>
              <a:t>οκέντρωση</a:t>
            </a:r>
            <a:r>
              <a:rPr kumimoji="0" lang="en-US" altLang="en-US" sz="1800" b="1" i="0" u="none" strike="noStrike" cap="none" normalizeH="0" baseline="0" dirty="0">
                <a:ln>
                  <a:noFill/>
                </a:ln>
                <a:solidFill>
                  <a:schemeClr val="tx1"/>
                </a:solidFill>
                <a:effectLst/>
                <a:latin typeface="Arial" panose="020B0604020202020204" pitchFamily="34" charset="0"/>
              </a:rPr>
              <a:t> (Decentralization)</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err="1">
                <a:ln>
                  <a:noFill/>
                </a:ln>
                <a:solidFill>
                  <a:schemeClr val="tx1"/>
                </a:solidFill>
                <a:effectLst/>
                <a:latin typeface="Arial" panose="020B0604020202020204" pitchFamily="34" charset="0"/>
              </a:rPr>
              <a:t>Πολλοί</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κόμ</a:t>
            </a:r>
            <a:r>
              <a:rPr kumimoji="0" lang="en-US" altLang="en-US" sz="1800" b="0" i="0" u="none" strike="noStrike" cap="none" normalizeH="0" baseline="0" dirty="0">
                <a:ln>
                  <a:noFill/>
                </a:ln>
                <a:solidFill>
                  <a:schemeClr val="tx1"/>
                </a:solidFill>
                <a:effectLst/>
                <a:latin typeface="Arial" panose="020B0604020202020204" pitchFamily="34" charset="0"/>
              </a:rPr>
              <a:t>βοι αντί για ένα κέντρο → δεν υπάρχει μοναδικό “σημείο θανάτου”</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11C01A02-1CD7-94BD-C580-65489F6F5FF9}"/>
              </a:ext>
            </a:extLst>
          </p:cNvPr>
          <p:cNvSpPr>
            <a:spLocks noChangeArrowheads="1"/>
          </p:cNvSpPr>
          <p:nvPr/>
        </p:nvSpPr>
        <p:spPr bwMode="auto">
          <a:xfrm>
            <a:off x="7315200" y="5591770"/>
            <a:ext cx="63795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err="1">
                <a:ln>
                  <a:noFill/>
                </a:ln>
                <a:solidFill>
                  <a:schemeClr val="tx1"/>
                </a:solidFill>
                <a:effectLst/>
                <a:latin typeface="Arial" panose="020B0604020202020204" pitchFamily="34" charset="0"/>
              </a:rPr>
              <a:t>Μηχ</a:t>
            </a:r>
            <a:r>
              <a:rPr kumimoji="0" lang="en-US" altLang="en-US" sz="1800" b="1" i="0" u="none" strike="noStrike" cap="none" normalizeH="0" baseline="0" dirty="0">
                <a:ln>
                  <a:noFill/>
                </a:ln>
                <a:solidFill>
                  <a:schemeClr val="tx1"/>
                </a:solidFill>
                <a:effectLst/>
                <a:latin typeface="Arial" panose="020B0604020202020204" pitchFamily="34" charset="0"/>
              </a:rPr>
              <a:t>ανισμοί Ανατροφοδότησης (Feedbacks)</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err="1">
                <a:ln>
                  <a:noFill/>
                </a:ln>
                <a:solidFill>
                  <a:schemeClr val="tx1"/>
                </a:solidFill>
                <a:effectLst/>
                <a:latin typeface="Arial" panose="020B0604020202020204" pitchFamily="34" charset="0"/>
              </a:rPr>
              <a:t>Αισθητήρες</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δεδομέν</a:t>
            </a:r>
            <a:r>
              <a:rPr kumimoji="0" lang="en-US" altLang="en-US" sz="1800" b="0" i="0" u="none" strike="noStrike" cap="none" normalizeH="0" baseline="0" dirty="0">
                <a:ln>
                  <a:noFill/>
                </a:ln>
                <a:solidFill>
                  <a:schemeClr val="tx1"/>
                </a:solidFill>
                <a:effectLst/>
                <a:latin typeface="Arial" panose="020B0604020202020204" pitchFamily="34" charset="0"/>
              </a:rPr>
              <a:t>α, σήματα που ενημερώνουν έγκαιρα όταν κάτι πάει στραβά.</a:t>
            </a:r>
          </a:p>
          <a:p>
            <a:pPr eaLnBrk="0" fontAlgn="base" hangingPunct="0">
              <a:spcBef>
                <a:spcPct val="0"/>
              </a:spcBef>
              <a:spcAft>
                <a:spcPct val="0"/>
              </a:spcAft>
              <a:buClrTx/>
              <a:buFontTx/>
              <a:buChar char="•"/>
            </a:pPr>
            <a:r>
              <a:rPr kumimoji="0" lang="en-US" altLang="en-US" sz="1800" b="1" i="0" u="none" strike="noStrike" cap="none" normalizeH="0" baseline="0" dirty="0">
                <a:ln>
                  <a:noFill/>
                </a:ln>
                <a:solidFill>
                  <a:schemeClr val="tx1"/>
                </a:solidFill>
                <a:effectLst/>
                <a:latin typeface="Arial" panose="020B0604020202020204" pitchFamily="34" charset="0"/>
              </a:rPr>
              <a:t>Επ</a:t>
            </a:r>
            <a:r>
              <a:rPr kumimoji="0" lang="en-US" altLang="en-US" sz="1800" b="1" i="0" u="none" strike="noStrike" cap="none" normalizeH="0" baseline="0" dirty="0" err="1">
                <a:ln>
                  <a:noFill/>
                </a:ln>
                <a:solidFill>
                  <a:schemeClr val="tx1"/>
                </a:solidFill>
                <a:effectLst/>
                <a:latin typeface="Arial" panose="020B0604020202020204" pitchFamily="34" charset="0"/>
              </a:rPr>
              <a:t>ισκευ</a:t>
            </a:r>
            <a:r>
              <a:rPr kumimoji="0" lang="en-US" altLang="en-US" sz="1800" b="1" i="0" u="none" strike="noStrike" cap="none" normalizeH="0" baseline="0" dirty="0">
                <a:ln>
                  <a:noFill/>
                </a:ln>
                <a:solidFill>
                  <a:schemeClr val="tx1"/>
                </a:solidFill>
                <a:effectLst/>
                <a:latin typeface="Arial" panose="020B0604020202020204" pitchFamily="34" charset="0"/>
              </a:rPr>
              <a:t>ασιμ</a:t>
            </a:r>
            <a:r>
              <a:rPr lang="en-US" altLang="en-US" sz="1800" dirty="0">
                <a:solidFill>
                  <a:schemeClr val="tx1"/>
                </a:solidFill>
                <a:latin typeface="Arial" panose="020B0604020202020204" pitchFamily="34" charset="0"/>
              </a:rPr>
              <a:t>Δυνατότητα εύκολης επισκευής, αντικατάστασης εξαρτημάτων, αναβάθμισης → το σύστημα ανακάμπτει.</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err="1">
                <a:ln>
                  <a:noFill/>
                </a:ln>
                <a:solidFill>
                  <a:schemeClr val="tx1"/>
                </a:solidFill>
                <a:effectLst/>
                <a:latin typeface="Arial" panose="020B0604020202020204" pitchFamily="34" charset="0"/>
              </a:rPr>
              <a:t>ότητ</a:t>
            </a:r>
            <a:r>
              <a:rPr kumimoji="0" lang="en-US" altLang="en-US" sz="1800" b="1" i="0" u="none" strike="noStrike" cap="none" normalizeH="0" baseline="0" dirty="0">
                <a:ln>
                  <a:noFill/>
                </a:ln>
                <a:solidFill>
                  <a:schemeClr val="tx1"/>
                </a:solidFill>
                <a:effectLst/>
                <a:latin typeface="Arial" panose="020B0604020202020204" pitchFamily="34" charset="0"/>
              </a:rPr>
              <a:t>α (Repairability)</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5">
            <a:extLst>
              <a:ext uri="{FF2B5EF4-FFF2-40B4-BE49-F238E27FC236}">
                <a16:creationId xmlns:a16="http://schemas.microsoft.com/office/drawing/2014/main" id="{5059B609-3F03-F754-EC9A-CD01BF0082A3}"/>
              </a:ext>
            </a:extLst>
          </p:cNvPr>
          <p:cNvSpPr>
            <a:spLocks noChangeArrowheads="1"/>
          </p:cNvSpPr>
          <p:nvPr/>
        </p:nvSpPr>
        <p:spPr bwMode="auto">
          <a:xfrm>
            <a:off x="424760" y="5502593"/>
            <a:ext cx="6658377"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err="1">
                <a:ln>
                  <a:noFill/>
                </a:ln>
                <a:solidFill>
                  <a:schemeClr val="tx1"/>
                </a:solidFill>
                <a:effectLst/>
                <a:latin typeface="Arial" panose="020B0604020202020204" pitchFamily="34" charset="0"/>
              </a:rPr>
              <a:t>Ευελιξί</a:t>
            </a:r>
            <a:r>
              <a:rPr kumimoji="0" lang="en-US" altLang="en-US" sz="1800" b="1" i="0" u="none" strike="noStrike" cap="none" normalizeH="0" baseline="0" dirty="0">
                <a:ln>
                  <a:noFill/>
                </a:ln>
                <a:solidFill>
                  <a:schemeClr val="tx1"/>
                </a:solidFill>
                <a:effectLst/>
                <a:latin typeface="Arial" panose="020B0604020202020204" pitchFamily="34" charset="0"/>
              </a:rPr>
              <a:t>α (Flexibility)</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err="1">
                <a:ln>
                  <a:noFill/>
                </a:ln>
                <a:solidFill>
                  <a:schemeClr val="tx1"/>
                </a:solidFill>
                <a:effectLst/>
                <a:latin typeface="Arial" panose="020B0604020202020204" pitchFamily="34" charset="0"/>
              </a:rPr>
              <a:t>Δυν</a:t>
            </a:r>
            <a:r>
              <a:rPr kumimoji="0" lang="en-US" altLang="en-US" sz="1800" b="0" i="0" u="none" strike="noStrike" cap="none" normalizeH="0" baseline="0" dirty="0">
                <a:ln>
                  <a:noFill/>
                </a:ln>
                <a:solidFill>
                  <a:schemeClr val="tx1"/>
                </a:solidFill>
                <a:effectLst/>
                <a:latin typeface="Arial" panose="020B0604020202020204" pitchFamily="34" charset="0"/>
              </a:rPr>
              <a:t>ατότητα αλλαγής ρόλου ή τρόπου λειτουργίας ανάλογα με τις συνθήκες.</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err="1">
                <a:ln>
                  <a:noFill/>
                </a:ln>
                <a:solidFill>
                  <a:schemeClr val="tx1"/>
                </a:solidFill>
                <a:effectLst/>
                <a:latin typeface="Arial" panose="020B0604020202020204" pitchFamily="34" charset="0"/>
              </a:rPr>
              <a:t>Ότ</a:t>
            </a:r>
            <a:r>
              <a:rPr kumimoji="0" lang="en-US" altLang="en-US" sz="1800" b="0" i="0" u="none" strike="noStrike" cap="none" normalizeH="0" baseline="0" dirty="0">
                <a:ln>
                  <a:noFill/>
                </a:ln>
                <a:solidFill>
                  <a:schemeClr val="tx1"/>
                </a:solidFill>
                <a:effectLst/>
                <a:latin typeface="Arial" panose="020B0604020202020204" pitchFamily="34" charset="0"/>
              </a:rPr>
              <a:t>αν κάτι αποτύχει, το σύστημα δεν “σβήνει” απότομα, αλλά συνεχίζει με βασική λειτουργικότητα</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err="1">
                <a:ln>
                  <a:noFill/>
                </a:ln>
                <a:solidFill>
                  <a:schemeClr val="tx1"/>
                </a:solidFill>
                <a:effectLst/>
                <a:latin typeface="Arial" panose="020B0604020202020204" pitchFamily="34" charset="0"/>
              </a:rPr>
              <a:t>Ομ</a:t>
            </a:r>
            <a:r>
              <a:rPr kumimoji="0" lang="en-US" altLang="en-US" sz="1800" b="1" i="0" u="none" strike="noStrike" cap="none" normalizeH="0" baseline="0" dirty="0">
                <a:ln>
                  <a:noFill/>
                </a:ln>
                <a:solidFill>
                  <a:schemeClr val="tx1"/>
                </a:solidFill>
                <a:effectLst/>
                <a:latin typeface="Arial" panose="020B0604020202020204" pitchFamily="34" charset="0"/>
              </a:rPr>
              <a:t>αλή Υποβάθμιση (Graceful Degradation)</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550C6C-3130-2BFD-B378-95AC29109DCD}"/>
              </a:ext>
            </a:extLst>
          </p:cNvPr>
          <p:cNvSpPr txBox="1"/>
          <p:nvPr/>
        </p:nvSpPr>
        <p:spPr>
          <a:xfrm>
            <a:off x="270456" y="165854"/>
            <a:ext cx="14784947" cy="8125301"/>
          </a:xfrm>
          <a:prstGeom prst="rect">
            <a:avLst/>
          </a:prstGeom>
          <a:noFill/>
        </p:spPr>
        <p:txBody>
          <a:bodyPr wrap="square">
            <a:spAutoFit/>
          </a:bodyPr>
          <a:lstStyle/>
          <a:p>
            <a:pPr>
              <a:buNone/>
            </a:pPr>
            <a:r>
              <a:rPr lang="el-GR" sz="1800" b="1" dirty="0"/>
              <a:t>1. Μπορεί ένα προϊόν να έχει ανθεκτικότητα; Και αν ναι, πώς;</a:t>
            </a:r>
          </a:p>
          <a:p>
            <a:pPr>
              <a:buNone/>
            </a:pPr>
            <a:br>
              <a:rPr lang="el-GR" sz="1800" dirty="0"/>
            </a:br>
            <a:r>
              <a:rPr lang="el-GR" sz="1800" dirty="0"/>
              <a:t>Ένα προϊόν μπορεί να είναι ανθεκτικό όταν ενσωματώνει τις βασικές αρχές </a:t>
            </a:r>
            <a:r>
              <a:rPr lang="el-GR" sz="1800" dirty="0" err="1"/>
              <a:t>ανθεκτικότητας.Με</a:t>
            </a:r>
            <a:r>
              <a:rPr lang="el-GR" sz="1800" dirty="0"/>
              <a:t> απλά λόγια, όταν έχει τρόπους να συνεχίζει να λειτουργεί, ακόμη κι όταν κάτι πάει στραβά.</a:t>
            </a:r>
          </a:p>
          <a:p>
            <a:pPr>
              <a:buNone/>
            </a:pPr>
            <a:r>
              <a:rPr lang="el-GR" sz="1800" b="1" dirty="0"/>
              <a:t>Πώς εφαρμόζονται οι αρχές της ανθεκτικότητας στα προϊόντα;</a:t>
            </a:r>
          </a:p>
          <a:p>
            <a:pPr>
              <a:buNone/>
            </a:pPr>
            <a:endParaRPr lang="el-GR" sz="1800" b="1" dirty="0"/>
          </a:p>
          <a:p>
            <a:pPr>
              <a:buNone/>
            </a:pPr>
            <a:r>
              <a:rPr lang="el-GR" sz="1800" dirty="0"/>
              <a:t> </a:t>
            </a:r>
            <a:r>
              <a:rPr lang="el-GR" sz="1800" b="1" dirty="0"/>
              <a:t>Ποικιλομορφία &amp; Πλεονασμοί</a:t>
            </a:r>
            <a:br>
              <a:rPr lang="el-GR" sz="1800" dirty="0"/>
            </a:br>
            <a:r>
              <a:rPr lang="el-GR" sz="1800" dirty="0"/>
              <a:t>→ Το προϊόν έχει περισσότερους από έναν τρόπους λειτουργίας </a:t>
            </a:r>
            <a:r>
              <a:rPr lang="el-GR" sz="1800" b="1" dirty="0"/>
              <a:t>Παράδειγμα:</a:t>
            </a:r>
            <a:r>
              <a:rPr lang="el-GR" sz="1800" dirty="0"/>
              <a:t> φακός που δουλεύει </a:t>
            </a:r>
            <a:r>
              <a:rPr lang="el-GR" sz="1800" i="1" dirty="0"/>
              <a:t>και με μπαταρίες</a:t>
            </a:r>
            <a:r>
              <a:rPr lang="el-GR" sz="1800" dirty="0"/>
              <a:t> και </a:t>
            </a:r>
            <a:r>
              <a:rPr lang="el-GR" sz="1800" i="1" dirty="0"/>
              <a:t>με USB φόρτιση</a:t>
            </a:r>
            <a:r>
              <a:rPr lang="el-GR" sz="1800" dirty="0"/>
              <a:t>.</a:t>
            </a:r>
          </a:p>
          <a:p>
            <a:pPr>
              <a:buNone/>
            </a:pPr>
            <a:endParaRPr lang="el-GR" sz="1800" dirty="0"/>
          </a:p>
          <a:p>
            <a:pPr>
              <a:buNone/>
            </a:pPr>
            <a:r>
              <a:rPr lang="el-GR" sz="1800" b="1" dirty="0"/>
              <a:t>Εφεδρείες / </a:t>
            </a:r>
            <a:r>
              <a:rPr lang="el-GR" sz="1800" b="1" dirty="0" err="1"/>
              <a:t>Slack</a:t>
            </a:r>
            <a:br>
              <a:rPr lang="el-GR" sz="1800" dirty="0"/>
            </a:br>
            <a:r>
              <a:rPr lang="el-GR" sz="1800" dirty="0"/>
              <a:t>→ Δεν λειτουργεί συνεχώς στο όριο </a:t>
            </a:r>
            <a:r>
              <a:rPr lang="el-GR" sz="1800" b="1" dirty="0"/>
              <a:t>Παράδειγμα:</a:t>
            </a:r>
            <a:r>
              <a:rPr lang="el-GR" sz="1800" dirty="0"/>
              <a:t> παγούρι με λίγη παραπάνω χωρητικότητα ώστε να μην ξεχειλίζει/φθείρεται.</a:t>
            </a:r>
          </a:p>
          <a:p>
            <a:pPr>
              <a:buNone/>
            </a:pPr>
            <a:endParaRPr lang="el-GR" sz="1800" dirty="0"/>
          </a:p>
          <a:p>
            <a:pPr>
              <a:buNone/>
            </a:pPr>
            <a:r>
              <a:rPr lang="el-GR" sz="1800" b="1" dirty="0"/>
              <a:t>Αποσύνδεση / </a:t>
            </a:r>
            <a:r>
              <a:rPr lang="el-GR" sz="1800" b="1" dirty="0" err="1"/>
              <a:t>Modularity</a:t>
            </a:r>
            <a:br>
              <a:rPr lang="el-GR" sz="1800" dirty="0"/>
            </a:br>
            <a:r>
              <a:rPr lang="el-GR" sz="1800" dirty="0"/>
              <a:t>→ Αν χαλάσει ένα κομμάτι, δεν χαλάει όλο </a:t>
            </a:r>
            <a:r>
              <a:rPr lang="el-GR" sz="1800" b="1" dirty="0"/>
              <a:t>Παράδειγμα:</a:t>
            </a:r>
            <a:r>
              <a:rPr lang="el-GR" sz="1800" dirty="0"/>
              <a:t> ράφι IKEA όπου κάθε μέρος αλλάζει ανεξάρτητα.</a:t>
            </a:r>
          </a:p>
          <a:p>
            <a:pPr>
              <a:buNone/>
            </a:pPr>
            <a:endParaRPr lang="el-GR" sz="1800" dirty="0"/>
          </a:p>
          <a:p>
            <a:pPr>
              <a:buNone/>
            </a:pPr>
            <a:r>
              <a:rPr lang="el-GR" sz="1800" dirty="0"/>
              <a:t> </a:t>
            </a:r>
            <a:r>
              <a:rPr lang="el-GR" sz="1800" b="1" dirty="0"/>
              <a:t>Αποκέντρωση</a:t>
            </a:r>
            <a:br>
              <a:rPr lang="el-GR" sz="1800" dirty="0"/>
            </a:br>
            <a:r>
              <a:rPr lang="el-GR" sz="1800" dirty="0"/>
              <a:t>→ Το προϊόν δεν εξαρτάται από ένα μοναδικό κρίσιμο σημείο </a:t>
            </a:r>
            <a:r>
              <a:rPr lang="el-GR" sz="1800" b="1" dirty="0"/>
              <a:t>Παράδειγμα:</a:t>
            </a:r>
            <a:r>
              <a:rPr lang="el-GR" sz="1800" dirty="0"/>
              <a:t> ποδηλατικό φως με ανεξάρτητη μπροστινή και πίσω μονάδα.</a:t>
            </a:r>
          </a:p>
          <a:p>
            <a:pPr>
              <a:buNone/>
            </a:pPr>
            <a:endParaRPr lang="el-GR" sz="1800" dirty="0"/>
          </a:p>
          <a:p>
            <a:pPr>
              <a:buNone/>
            </a:pPr>
            <a:r>
              <a:rPr lang="el-GR" sz="1800" dirty="0"/>
              <a:t> </a:t>
            </a:r>
            <a:r>
              <a:rPr lang="el-GR" sz="1800" b="1" dirty="0" err="1"/>
              <a:t>Feedbacks</a:t>
            </a:r>
            <a:br>
              <a:rPr lang="el-GR" sz="1800" dirty="0"/>
            </a:br>
            <a:r>
              <a:rPr lang="el-GR" sz="1800" dirty="0"/>
              <a:t>→ Το προϊόν “καταλαβαίνει” όταν υπάρχει πρόβλημα </a:t>
            </a:r>
            <a:r>
              <a:rPr lang="el-GR" sz="1800" b="1" dirty="0"/>
              <a:t>Παράδειγμα:</a:t>
            </a:r>
            <a:r>
              <a:rPr lang="el-GR" sz="1800" dirty="0"/>
              <a:t> βραστήρας που σβήνει μόνος του όταν βράσει το νερό.</a:t>
            </a:r>
          </a:p>
          <a:p>
            <a:pPr>
              <a:buNone/>
            </a:pPr>
            <a:endParaRPr lang="el-GR" sz="1800" dirty="0"/>
          </a:p>
          <a:p>
            <a:pPr>
              <a:buNone/>
            </a:pPr>
            <a:r>
              <a:rPr lang="el-GR" sz="1800" dirty="0"/>
              <a:t> </a:t>
            </a:r>
            <a:r>
              <a:rPr lang="el-GR" sz="1800" b="1" dirty="0" err="1"/>
              <a:t>Επισκευασιμότητα</a:t>
            </a:r>
            <a:br>
              <a:rPr lang="el-GR" sz="1800" dirty="0"/>
            </a:br>
            <a:r>
              <a:rPr lang="el-GR" sz="1800" dirty="0"/>
              <a:t>→ Μπορεί να διορθωθεί, όχι να πεταχτεί </a:t>
            </a:r>
            <a:r>
              <a:rPr lang="el-GR" sz="1800" b="1" dirty="0"/>
              <a:t>Παράδειγμα:</a:t>
            </a:r>
            <a:r>
              <a:rPr lang="el-GR" sz="1800" dirty="0"/>
              <a:t> ηλεκτρική σκούπα με σακουλάκι που αλλάζει εύκολα.</a:t>
            </a:r>
          </a:p>
          <a:p>
            <a:pPr>
              <a:buNone/>
            </a:pPr>
            <a:endParaRPr lang="el-GR" sz="1800" dirty="0"/>
          </a:p>
          <a:p>
            <a:pPr>
              <a:buNone/>
            </a:pPr>
            <a:r>
              <a:rPr lang="el-GR" sz="1800" dirty="0"/>
              <a:t> </a:t>
            </a:r>
            <a:r>
              <a:rPr lang="el-GR" sz="1800" b="1" dirty="0"/>
              <a:t>Ευελιξία</a:t>
            </a:r>
            <a:br>
              <a:rPr lang="el-GR" sz="1800" dirty="0"/>
            </a:br>
            <a:r>
              <a:rPr lang="el-GR" sz="1800" dirty="0"/>
              <a:t>→ Μπορεί να χρησιμοποιηθεί με διαφορετικούς τρόπους </a:t>
            </a:r>
            <a:r>
              <a:rPr lang="el-GR" sz="1800" b="1" dirty="0"/>
              <a:t>Παράδειγμα:</a:t>
            </a:r>
            <a:r>
              <a:rPr lang="el-GR" sz="1800" dirty="0"/>
              <a:t> αναδιπλούμενο τραπέζι που γίνεται μικρότερο ή μεγαλύτερο.</a:t>
            </a:r>
          </a:p>
          <a:p>
            <a:pPr>
              <a:buNone/>
            </a:pPr>
            <a:endParaRPr lang="el-GR" sz="1800" dirty="0"/>
          </a:p>
          <a:p>
            <a:pPr>
              <a:buNone/>
            </a:pPr>
            <a:r>
              <a:rPr lang="el-GR" sz="1800" dirty="0"/>
              <a:t> </a:t>
            </a:r>
            <a:r>
              <a:rPr lang="el-GR" sz="1800" b="1" dirty="0"/>
              <a:t>Ομαλή Υποβάθμιση</a:t>
            </a:r>
            <a:br>
              <a:rPr lang="el-GR" sz="1800" dirty="0"/>
            </a:br>
            <a:r>
              <a:rPr lang="el-GR" sz="1800" dirty="0"/>
              <a:t>→ Όταν υπάρχει βλάβη, λειτουργεί “βασικά” </a:t>
            </a:r>
            <a:r>
              <a:rPr lang="el-GR" sz="1800" b="1" dirty="0"/>
              <a:t>Παράδειγμα:</a:t>
            </a:r>
            <a:r>
              <a:rPr lang="el-GR" sz="1800" dirty="0"/>
              <a:t> κινητό που σε </a:t>
            </a:r>
            <a:r>
              <a:rPr lang="el-GR" sz="1800" dirty="0" err="1"/>
              <a:t>low-power</a:t>
            </a:r>
            <a:r>
              <a:rPr lang="el-GR" sz="1800" dirty="0"/>
              <a:t> </a:t>
            </a:r>
            <a:r>
              <a:rPr lang="el-GR" sz="1800" dirty="0" err="1"/>
              <a:t>mode</a:t>
            </a:r>
            <a:r>
              <a:rPr lang="el-GR" sz="1800" dirty="0"/>
              <a:t> συνεχίζει να λειτουργεί αντί να κλείσει.</a:t>
            </a:r>
          </a:p>
        </p:txBody>
      </p:sp>
    </p:spTree>
    <p:extLst>
      <p:ext uri="{BB962C8B-B14F-4D97-AF65-F5344CB8AC3E}">
        <p14:creationId xmlns:p14="http://schemas.microsoft.com/office/powerpoint/2010/main" val="5855811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3B71A5-B4BC-6B38-956D-CF4EDC66BF71}"/>
              </a:ext>
            </a:extLst>
          </p:cNvPr>
          <p:cNvSpPr txBox="1"/>
          <p:nvPr/>
        </p:nvSpPr>
        <p:spPr>
          <a:xfrm>
            <a:off x="0" y="-86350"/>
            <a:ext cx="14385701" cy="8402300"/>
          </a:xfrm>
          <a:prstGeom prst="rect">
            <a:avLst/>
          </a:prstGeom>
          <a:noFill/>
        </p:spPr>
        <p:txBody>
          <a:bodyPr wrap="square">
            <a:spAutoFit/>
          </a:bodyPr>
          <a:lstStyle/>
          <a:p>
            <a:pPr>
              <a:buNone/>
            </a:pPr>
            <a:r>
              <a:rPr lang="el-GR" sz="1800" b="1" dirty="0"/>
              <a:t>2. Μπορεί μια υπηρεσία να έχει ανθεκτικότητα; Και αν ναι, πώς;</a:t>
            </a:r>
            <a:br>
              <a:rPr lang="el-GR" sz="1800" dirty="0"/>
            </a:br>
            <a:r>
              <a:rPr lang="el-GR" sz="1800" dirty="0"/>
              <a:t>Οι υπηρεσίες μπορούν να είναι πολύ ανθεκτικές όταν έχουν εναλλακτικούς τρόπους λειτουργίας, περιθώρια, και διαδικασίες που τους επιτρέπουν να συνεχίζουν και σε κρίση.</a:t>
            </a:r>
          </a:p>
          <a:p>
            <a:pPr>
              <a:buNone/>
            </a:pPr>
            <a:endParaRPr lang="el-GR" sz="1800" dirty="0"/>
          </a:p>
          <a:p>
            <a:pPr>
              <a:buNone/>
            </a:pPr>
            <a:r>
              <a:rPr lang="el-GR" sz="1800" b="1" dirty="0"/>
              <a:t>Πώς εφαρμόζονται οι αρχές της ανθεκτικότητας στις υπηρεσίες;</a:t>
            </a:r>
          </a:p>
          <a:p>
            <a:pPr>
              <a:buNone/>
            </a:pPr>
            <a:endParaRPr lang="el-GR" sz="1800" b="1" dirty="0"/>
          </a:p>
          <a:p>
            <a:pPr>
              <a:buNone/>
            </a:pPr>
            <a:r>
              <a:rPr lang="el-GR" sz="1800" b="1" dirty="0"/>
              <a:t>Ποικιλομορφία &amp; Πλεονασμοί</a:t>
            </a:r>
            <a:br>
              <a:rPr lang="el-GR" sz="1800" dirty="0"/>
            </a:br>
            <a:r>
              <a:rPr lang="el-GR" sz="1800" dirty="0"/>
              <a:t>→ Η υπηρεσία παρέχεται από πολλαπλά κανάλια </a:t>
            </a:r>
            <a:r>
              <a:rPr lang="el-GR" sz="1800" b="1" dirty="0"/>
              <a:t>Παράδειγμα:</a:t>
            </a:r>
            <a:r>
              <a:rPr lang="el-GR" sz="1800" dirty="0"/>
              <a:t> καφετέρια που δέχεται μετρητά, κάρτα, </a:t>
            </a:r>
            <a:r>
              <a:rPr lang="el-GR" sz="1800" dirty="0" err="1"/>
              <a:t>Revolut</a:t>
            </a:r>
            <a:r>
              <a:rPr lang="el-GR" sz="1800" dirty="0"/>
              <a:t>.</a:t>
            </a:r>
          </a:p>
          <a:p>
            <a:pPr>
              <a:buNone/>
            </a:pPr>
            <a:endParaRPr lang="el-GR" sz="1800" dirty="0"/>
          </a:p>
          <a:p>
            <a:pPr>
              <a:buNone/>
            </a:pPr>
            <a:r>
              <a:rPr lang="el-GR" sz="1800" dirty="0"/>
              <a:t> </a:t>
            </a:r>
            <a:r>
              <a:rPr lang="el-GR" sz="1800" b="1" dirty="0"/>
              <a:t>Εφεδρείες / </a:t>
            </a:r>
            <a:r>
              <a:rPr lang="el-GR" sz="1800" b="1" dirty="0" err="1"/>
              <a:t>Slack</a:t>
            </a:r>
            <a:br>
              <a:rPr lang="el-GR" sz="1800" dirty="0"/>
            </a:br>
            <a:r>
              <a:rPr lang="el-GR" sz="1800" dirty="0"/>
              <a:t>→ Κρατά μικρό “μαξιλάρι” πόρων </a:t>
            </a:r>
            <a:r>
              <a:rPr lang="el-GR" sz="1800" b="1" dirty="0"/>
              <a:t>Παράδειγμα:</a:t>
            </a:r>
            <a:r>
              <a:rPr lang="el-GR" sz="1800" dirty="0"/>
              <a:t> φαρμακείο με λίγο παραπάνω στοκ στα βασικά φάρμακα.</a:t>
            </a:r>
          </a:p>
          <a:p>
            <a:pPr>
              <a:buNone/>
            </a:pPr>
            <a:endParaRPr lang="el-GR" sz="1800" dirty="0"/>
          </a:p>
          <a:p>
            <a:pPr>
              <a:buNone/>
            </a:pPr>
            <a:r>
              <a:rPr lang="el-GR" sz="1800" dirty="0"/>
              <a:t> </a:t>
            </a:r>
            <a:r>
              <a:rPr lang="el-GR" sz="1800" b="1" dirty="0"/>
              <a:t>Αποσύνδεση / </a:t>
            </a:r>
            <a:r>
              <a:rPr lang="el-GR" sz="1800" b="1" dirty="0" err="1"/>
              <a:t>Modularity</a:t>
            </a:r>
            <a:br>
              <a:rPr lang="el-GR" sz="1800" dirty="0"/>
            </a:br>
            <a:r>
              <a:rPr lang="el-GR" sz="1800" dirty="0"/>
              <a:t>→ Αν σταματήσει ένα μέρος, η υπηρεσία συνεχίζει </a:t>
            </a:r>
            <a:r>
              <a:rPr lang="el-GR" sz="1800" b="1" dirty="0"/>
              <a:t>Παράδειγμα:</a:t>
            </a:r>
            <a:r>
              <a:rPr lang="el-GR" sz="1800" dirty="0"/>
              <a:t> φούρνος όπου ο καφές και τα ψωμιά εξυπηρετούνται από διαφορετικό πάγκο.</a:t>
            </a:r>
          </a:p>
          <a:p>
            <a:pPr>
              <a:buNone/>
            </a:pPr>
            <a:endParaRPr lang="el-GR" sz="1800" dirty="0"/>
          </a:p>
          <a:p>
            <a:pPr>
              <a:buNone/>
            </a:pPr>
            <a:r>
              <a:rPr lang="el-GR" sz="1800" b="1" dirty="0"/>
              <a:t>Αποκέντρωση</a:t>
            </a:r>
          </a:p>
          <a:p>
            <a:pPr>
              <a:buNone/>
            </a:pPr>
            <a:r>
              <a:rPr lang="el-GR" sz="1800" dirty="0"/>
              <a:t>→ Η υπηρεσία δεν εξαρτάται από ένα μόνο σημείο </a:t>
            </a:r>
            <a:r>
              <a:rPr lang="el-GR" sz="1800" b="1" dirty="0"/>
              <a:t>Παράδειγμα:</a:t>
            </a:r>
            <a:r>
              <a:rPr lang="el-GR" sz="1800" dirty="0"/>
              <a:t> αλυσίδα </a:t>
            </a:r>
            <a:r>
              <a:rPr lang="el-GR" sz="1800" dirty="0" err="1"/>
              <a:t>delivery</a:t>
            </a:r>
            <a:r>
              <a:rPr lang="el-GR" sz="1800" dirty="0"/>
              <a:t> με πολλά μικρά καταστήματα στη γειτονιά.</a:t>
            </a:r>
          </a:p>
          <a:p>
            <a:pPr>
              <a:buNone/>
            </a:pPr>
            <a:endParaRPr lang="el-GR" sz="1800" dirty="0"/>
          </a:p>
          <a:p>
            <a:pPr>
              <a:buNone/>
            </a:pPr>
            <a:r>
              <a:rPr lang="el-GR" sz="1800" dirty="0"/>
              <a:t> </a:t>
            </a:r>
            <a:r>
              <a:rPr lang="el-GR" sz="1800" b="1" dirty="0" err="1"/>
              <a:t>Feedbacks</a:t>
            </a:r>
            <a:br>
              <a:rPr lang="el-GR" sz="1800" dirty="0"/>
            </a:br>
            <a:r>
              <a:rPr lang="el-GR" sz="1800" dirty="0"/>
              <a:t>→ Η υπηρεσία “βλέπει” πότε υπάρχει πρόβλημα </a:t>
            </a:r>
            <a:r>
              <a:rPr lang="el-GR" sz="1800" b="1" dirty="0"/>
              <a:t>Παράδειγμα:</a:t>
            </a:r>
            <a:r>
              <a:rPr lang="el-GR" sz="1800" dirty="0"/>
              <a:t> </a:t>
            </a:r>
            <a:r>
              <a:rPr lang="el-GR" sz="1800" dirty="0" err="1"/>
              <a:t>delivery</a:t>
            </a:r>
            <a:r>
              <a:rPr lang="el-GR" sz="1800" dirty="0"/>
              <a:t> </a:t>
            </a:r>
            <a:r>
              <a:rPr lang="el-GR" sz="1800" dirty="0" err="1"/>
              <a:t>app</a:t>
            </a:r>
            <a:r>
              <a:rPr lang="el-GR" sz="1800" dirty="0"/>
              <a:t> που ενημερώνει ότι οι παραγγελίες έχουν καθυστέρηση.</a:t>
            </a:r>
          </a:p>
          <a:p>
            <a:pPr>
              <a:buNone/>
            </a:pPr>
            <a:endParaRPr lang="el-GR" sz="1800" dirty="0"/>
          </a:p>
          <a:p>
            <a:pPr>
              <a:buNone/>
            </a:pPr>
            <a:r>
              <a:rPr lang="el-GR" sz="1800" dirty="0"/>
              <a:t> </a:t>
            </a:r>
            <a:r>
              <a:rPr lang="el-GR" sz="1800" b="1" dirty="0" err="1"/>
              <a:t>Επισκευασιμότητα</a:t>
            </a:r>
            <a:r>
              <a:rPr lang="el-GR" sz="1800" b="1" dirty="0"/>
              <a:t> / </a:t>
            </a:r>
            <a:r>
              <a:rPr lang="el-GR" sz="1800" b="1" dirty="0" err="1"/>
              <a:t>Recovery</a:t>
            </a:r>
            <a:br>
              <a:rPr lang="el-GR" sz="1800" dirty="0"/>
            </a:br>
            <a:r>
              <a:rPr lang="el-GR" sz="1800" dirty="0"/>
              <a:t>→ Έχει τρόπους να επανέλθει γρήγορα </a:t>
            </a:r>
            <a:r>
              <a:rPr lang="el-GR" sz="1800" b="1" dirty="0"/>
              <a:t>Παράδειγμα:</a:t>
            </a:r>
            <a:r>
              <a:rPr lang="el-GR" sz="1800" dirty="0"/>
              <a:t> ηλεκτρονική πλατφόρμα που κρατά αυτόματα </a:t>
            </a:r>
            <a:r>
              <a:rPr lang="el-GR" sz="1800" dirty="0" err="1"/>
              <a:t>draft</a:t>
            </a:r>
            <a:r>
              <a:rPr lang="el-GR" sz="1800" dirty="0"/>
              <a:t>.</a:t>
            </a:r>
          </a:p>
          <a:p>
            <a:pPr>
              <a:buNone/>
            </a:pPr>
            <a:endParaRPr lang="el-GR" sz="1800" dirty="0"/>
          </a:p>
          <a:p>
            <a:pPr>
              <a:buNone/>
            </a:pPr>
            <a:r>
              <a:rPr lang="el-GR" sz="1800" b="1" dirty="0"/>
              <a:t>Ευελιξία</a:t>
            </a:r>
            <a:br>
              <a:rPr lang="el-GR" sz="1800" dirty="0"/>
            </a:br>
            <a:r>
              <a:rPr lang="el-GR" sz="1800" dirty="0"/>
              <a:t>→ Αλλάζει τρόπο λειτουργίας όταν χρειάζεται </a:t>
            </a:r>
            <a:r>
              <a:rPr lang="el-GR" sz="1800" b="1" dirty="0"/>
              <a:t>Παράδειγμα:</a:t>
            </a:r>
            <a:r>
              <a:rPr lang="el-GR" sz="1800" dirty="0"/>
              <a:t> γυμναστήριο που προσφέρει δια ζώσης και </a:t>
            </a:r>
            <a:r>
              <a:rPr lang="el-GR" sz="1800" dirty="0" err="1"/>
              <a:t>online</a:t>
            </a:r>
            <a:r>
              <a:rPr lang="el-GR" sz="1800" dirty="0"/>
              <a:t> μαθήματα.</a:t>
            </a:r>
          </a:p>
          <a:p>
            <a:pPr>
              <a:buNone/>
            </a:pPr>
            <a:endParaRPr lang="el-GR" sz="1800" dirty="0"/>
          </a:p>
          <a:p>
            <a:pPr>
              <a:buNone/>
            </a:pPr>
            <a:r>
              <a:rPr lang="el-GR" sz="1800" b="1" dirty="0"/>
              <a:t>Ομαλή Υποβάθμιση</a:t>
            </a:r>
            <a:br>
              <a:rPr lang="el-GR" sz="1800" dirty="0"/>
            </a:br>
            <a:r>
              <a:rPr lang="el-GR" sz="1800" dirty="0"/>
              <a:t>→ Σε κρίση δεν σταματά – περιορίζει λειτουργίες </a:t>
            </a:r>
            <a:r>
              <a:rPr lang="el-GR" sz="1800" b="1" dirty="0"/>
              <a:t>Παράδειγμα:</a:t>
            </a:r>
            <a:r>
              <a:rPr lang="el-GR" sz="1800" dirty="0"/>
              <a:t> λεωφορεία σε χιονοθύελλα που αραιώνουν δρομολόγια αλλά δεν κλείνουν.</a:t>
            </a:r>
          </a:p>
        </p:txBody>
      </p:sp>
    </p:spTree>
    <p:extLst>
      <p:ext uri="{BB962C8B-B14F-4D97-AF65-F5344CB8AC3E}">
        <p14:creationId xmlns:p14="http://schemas.microsoft.com/office/powerpoint/2010/main" val="31553364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pic>
        <p:nvPicPr>
          <p:cNvPr id="660" name="Google Shape;660;p15" descr="preencoded.png"/>
          <p:cNvPicPr preferRelativeResize="0"/>
          <p:nvPr/>
        </p:nvPicPr>
        <p:blipFill rotWithShape="1">
          <a:blip r:embed="rId3">
            <a:alphaModFix/>
          </a:blip>
          <a:srcRect/>
          <a:stretch/>
        </p:blipFill>
        <p:spPr>
          <a:xfrm>
            <a:off x="0" y="0"/>
            <a:ext cx="14630400" cy="1417558"/>
          </a:xfrm>
          <a:prstGeom prst="rect">
            <a:avLst/>
          </a:prstGeom>
          <a:noFill/>
          <a:ln>
            <a:noFill/>
          </a:ln>
        </p:spPr>
      </p:pic>
      <p:sp>
        <p:nvSpPr>
          <p:cNvPr id="661" name="Google Shape;661;p15"/>
          <p:cNvSpPr/>
          <p:nvPr/>
        </p:nvSpPr>
        <p:spPr>
          <a:xfrm>
            <a:off x="793790" y="4080393"/>
            <a:ext cx="13042800" cy="3630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000000"/>
              </a:buClr>
              <a:buSzPts val="1750"/>
              <a:buFont typeface="Arial"/>
              <a:buNone/>
            </a:pPr>
            <a:endParaRPr sz="1750" b="0" i="0" u="none" strike="noStrike" cap="none">
              <a:solidFill>
                <a:srgbClr val="000000"/>
              </a:solidFill>
              <a:latin typeface="Arial"/>
              <a:ea typeface="Arial"/>
              <a:cs typeface="Arial"/>
              <a:sym typeface="Arial"/>
            </a:endParaRPr>
          </a:p>
        </p:txBody>
      </p:sp>
      <p:sp>
        <p:nvSpPr>
          <p:cNvPr id="662" name="Google Shape;662;p15"/>
          <p:cNvSpPr/>
          <p:nvPr/>
        </p:nvSpPr>
        <p:spPr>
          <a:xfrm>
            <a:off x="876756" y="3720797"/>
            <a:ext cx="4196400" cy="2411400"/>
          </a:xfrm>
          <a:prstGeom prst="roundRect">
            <a:avLst>
              <a:gd name="adj" fmla="val 3951"/>
            </a:avLst>
          </a:prstGeom>
          <a:solidFill>
            <a:srgbClr val="FFFFFF"/>
          </a:solidFill>
          <a:ln w="3047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 name="Google Shape;663;p15"/>
          <p:cNvSpPr/>
          <p:nvPr/>
        </p:nvSpPr>
        <p:spPr>
          <a:xfrm>
            <a:off x="824270" y="3751277"/>
            <a:ext cx="4135500" cy="680400"/>
          </a:xfrm>
          <a:prstGeom prst="roundRect">
            <a:avLst>
              <a:gd name="adj" fmla="val 8626"/>
            </a:avLst>
          </a:prstGeom>
          <a:solidFill>
            <a:srgbClr val="DADBF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64" name="Google Shape;664;p15" descr="preencoded.png"/>
          <p:cNvPicPr preferRelativeResize="0"/>
          <p:nvPr/>
        </p:nvPicPr>
        <p:blipFill rotWithShape="1">
          <a:blip r:embed="rId4">
            <a:alphaModFix/>
          </a:blip>
          <a:srcRect/>
          <a:stretch/>
        </p:blipFill>
        <p:spPr>
          <a:xfrm>
            <a:off x="2721888" y="3874983"/>
            <a:ext cx="340162" cy="425291"/>
          </a:xfrm>
          <a:prstGeom prst="rect">
            <a:avLst/>
          </a:prstGeom>
          <a:noFill/>
          <a:ln>
            <a:noFill/>
          </a:ln>
        </p:spPr>
      </p:pic>
      <p:sp>
        <p:nvSpPr>
          <p:cNvPr id="665" name="Google Shape;665;p15"/>
          <p:cNvSpPr/>
          <p:nvPr/>
        </p:nvSpPr>
        <p:spPr>
          <a:xfrm>
            <a:off x="1051084" y="4658533"/>
            <a:ext cx="2835300" cy="3543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Εντοπίστε</a:t>
            </a:r>
            <a:endParaRPr sz="2200" b="0" i="0" u="none" strike="noStrike" cap="none">
              <a:solidFill>
                <a:srgbClr val="000000"/>
              </a:solidFill>
              <a:latin typeface="Arial"/>
              <a:ea typeface="Arial"/>
              <a:cs typeface="Arial"/>
              <a:sym typeface="Arial"/>
            </a:endParaRPr>
          </a:p>
        </p:txBody>
      </p:sp>
      <p:sp>
        <p:nvSpPr>
          <p:cNvPr id="666" name="Google Shape;666;p15"/>
          <p:cNvSpPr/>
          <p:nvPr/>
        </p:nvSpPr>
        <p:spPr>
          <a:xfrm>
            <a:off x="1051084" y="5148952"/>
            <a:ext cx="4022072" cy="725700"/>
          </a:xfrm>
          <a:prstGeom prst="rect">
            <a:avLst/>
          </a:prstGeom>
          <a:noFill/>
          <a:ln>
            <a:noFill/>
          </a:ln>
        </p:spPr>
        <p:txBody>
          <a:bodyPr spcFirstLastPara="1" wrap="square" lIns="0" tIns="0" rIns="0" bIns="0" anchor="t" anchorCtr="0">
            <a:noAutofit/>
          </a:bodyPr>
          <a:lstStyle/>
          <a:p>
            <a:pPr lvl="0">
              <a:lnSpc>
                <a:spcPct val="162857"/>
              </a:lnSpc>
              <a:buClr>
                <a:srgbClr val="272525"/>
              </a:buClr>
              <a:buSzPts val="1750"/>
            </a:pPr>
            <a:r>
              <a:rPr lang="el-GR" sz="1800" dirty="0"/>
              <a:t>Διαλέξτε </a:t>
            </a:r>
            <a:r>
              <a:rPr lang="el-GR" sz="1800" b="1" dirty="0"/>
              <a:t>ένα προϊόν</a:t>
            </a:r>
            <a:r>
              <a:rPr lang="el-GR" sz="1800" dirty="0"/>
              <a:t> ή </a:t>
            </a:r>
            <a:r>
              <a:rPr lang="el-GR" sz="1800" b="1" dirty="0"/>
              <a:t>μία υπηρεσία</a:t>
            </a:r>
            <a:r>
              <a:rPr lang="el-GR" sz="1800" dirty="0"/>
              <a:t> που χρησιμοποιείτε συχνά.</a:t>
            </a:r>
            <a:endParaRPr sz="1750" b="0" i="0" u="none" strike="noStrike" cap="none" dirty="0">
              <a:solidFill>
                <a:srgbClr val="000000"/>
              </a:solidFill>
              <a:latin typeface="Arial"/>
              <a:ea typeface="Arial"/>
              <a:cs typeface="Arial"/>
              <a:sym typeface="Arial"/>
            </a:endParaRPr>
          </a:p>
        </p:txBody>
      </p:sp>
      <p:sp>
        <p:nvSpPr>
          <p:cNvPr id="667" name="Google Shape;667;p15"/>
          <p:cNvSpPr/>
          <p:nvPr/>
        </p:nvSpPr>
        <p:spPr>
          <a:xfrm>
            <a:off x="5216962" y="3720797"/>
            <a:ext cx="4196400" cy="2411400"/>
          </a:xfrm>
          <a:prstGeom prst="roundRect">
            <a:avLst>
              <a:gd name="adj" fmla="val 3951"/>
            </a:avLst>
          </a:prstGeom>
          <a:solidFill>
            <a:srgbClr val="FFFFFF"/>
          </a:solidFill>
          <a:ln w="3047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 name="Google Shape;668;p15"/>
          <p:cNvSpPr/>
          <p:nvPr/>
        </p:nvSpPr>
        <p:spPr>
          <a:xfrm>
            <a:off x="5247442" y="3751277"/>
            <a:ext cx="4135500" cy="680400"/>
          </a:xfrm>
          <a:prstGeom prst="roundRect">
            <a:avLst>
              <a:gd name="adj" fmla="val 8626"/>
            </a:avLst>
          </a:prstGeom>
          <a:solidFill>
            <a:srgbClr val="DADBF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69" name="Google Shape;669;p15" descr="preencoded.png"/>
          <p:cNvPicPr preferRelativeResize="0"/>
          <p:nvPr/>
        </p:nvPicPr>
        <p:blipFill rotWithShape="1">
          <a:blip r:embed="rId5">
            <a:alphaModFix/>
          </a:blip>
          <a:srcRect/>
          <a:stretch/>
        </p:blipFill>
        <p:spPr>
          <a:xfrm>
            <a:off x="7145060" y="3874983"/>
            <a:ext cx="340162" cy="425291"/>
          </a:xfrm>
          <a:prstGeom prst="rect">
            <a:avLst/>
          </a:prstGeom>
          <a:noFill/>
          <a:ln>
            <a:noFill/>
          </a:ln>
        </p:spPr>
      </p:pic>
      <p:sp>
        <p:nvSpPr>
          <p:cNvPr id="670" name="Google Shape;670;p15"/>
          <p:cNvSpPr/>
          <p:nvPr/>
        </p:nvSpPr>
        <p:spPr>
          <a:xfrm>
            <a:off x="5474256" y="4658533"/>
            <a:ext cx="2835300" cy="3543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Αναλύστε</a:t>
            </a:r>
            <a:endParaRPr sz="2200" b="0" i="0" u="none" strike="noStrike" cap="none">
              <a:solidFill>
                <a:srgbClr val="000000"/>
              </a:solidFill>
              <a:latin typeface="Arial"/>
              <a:ea typeface="Arial"/>
              <a:cs typeface="Arial"/>
              <a:sym typeface="Arial"/>
            </a:endParaRPr>
          </a:p>
        </p:txBody>
      </p:sp>
      <p:sp>
        <p:nvSpPr>
          <p:cNvPr id="671" name="Google Shape;671;p15"/>
          <p:cNvSpPr/>
          <p:nvPr/>
        </p:nvSpPr>
        <p:spPr>
          <a:xfrm>
            <a:off x="5474256" y="5148952"/>
            <a:ext cx="3681900" cy="725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Τι το κάνει ανθεκτικό; Ποικιλία; Ευελιξία; Ανατροφοδότηση;</a:t>
            </a:r>
            <a:endParaRPr sz="1750" b="0" i="0" u="none" strike="noStrike" cap="none">
              <a:solidFill>
                <a:srgbClr val="000000"/>
              </a:solidFill>
              <a:latin typeface="Arial"/>
              <a:ea typeface="Arial"/>
              <a:cs typeface="Arial"/>
              <a:sym typeface="Arial"/>
            </a:endParaRPr>
          </a:p>
        </p:txBody>
      </p:sp>
      <p:sp>
        <p:nvSpPr>
          <p:cNvPr id="672" name="Google Shape;672;p15"/>
          <p:cNvSpPr/>
          <p:nvPr/>
        </p:nvSpPr>
        <p:spPr>
          <a:xfrm>
            <a:off x="9640133" y="3720797"/>
            <a:ext cx="4196400" cy="2411400"/>
          </a:xfrm>
          <a:prstGeom prst="roundRect">
            <a:avLst>
              <a:gd name="adj" fmla="val 3951"/>
            </a:avLst>
          </a:prstGeom>
          <a:solidFill>
            <a:srgbClr val="FFFFFF"/>
          </a:solidFill>
          <a:ln w="3047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 name="Google Shape;673;p15"/>
          <p:cNvSpPr/>
          <p:nvPr/>
        </p:nvSpPr>
        <p:spPr>
          <a:xfrm>
            <a:off x="9670613" y="3751277"/>
            <a:ext cx="4135500" cy="680400"/>
          </a:xfrm>
          <a:prstGeom prst="roundRect">
            <a:avLst>
              <a:gd name="adj" fmla="val 8626"/>
            </a:avLst>
          </a:prstGeom>
          <a:solidFill>
            <a:srgbClr val="DADBF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74" name="Google Shape;674;p15" descr="preencoded.png"/>
          <p:cNvPicPr preferRelativeResize="0"/>
          <p:nvPr/>
        </p:nvPicPr>
        <p:blipFill rotWithShape="1">
          <a:blip r:embed="rId6">
            <a:alphaModFix/>
          </a:blip>
          <a:srcRect/>
          <a:stretch/>
        </p:blipFill>
        <p:spPr>
          <a:xfrm>
            <a:off x="11568232" y="3874983"/>
            <a:ext cx="340162" cy="425291"/>
          </a:xfrm>
          <a:prstGeom prst="rect">
            <a:avLst/>
          </a:prstGeom>
          <a:noFill/>
          <a:ln>
            <a:noFill/>
          </a:ln>
        </p:spPr>
      </p:pic>
      <p:sp>
        <p:nvSpPr>
          <p:cNvPr id="675" name="Google Shape;675;p15"/>
          <p:cNvSpPr/>
          <p:nvPr/>
        </p:nvSpPr>
        <p:spPr>
          <a:xfrm>
            <a:off x="9897427" y="4658533"/>
            <a:ext cx="2835300" cy="3543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Συζητήστε</a:t>
            </a:r>
            <a:endParaRPr sz="2200" b="0" i="0" u="none" strike="noStrike" cap="none">
              <a:solidFill>
                <a:srgbClr val="000000"/>
              </a:solidFill>
              <a:latin typeface="Arial"/>
              <a:ea typeface="Arial"/>
              <a:cs typeface="Arial"/>
              <a:sym typeface="Arial"/>
            </a:endParaRPr>
          </a:p>
        </p:txBody>
      </p:sp>
      <p:sp>
        <p:nvSpPr>
          <p:cNvPr id="676" name="Google Shape;676;p15"/>
          <p:cNvSpPr/>
          <p:nvPr/>
        </p:nvSpPr>
        <p:spPr>
          <a:xfrm>
            <a:off x="9897427" y="5148952"/>
            <a:ext cx="3681900" cy="725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Μοιραστείτε τα παραδείγματά σας με την ομάδα</a:t>
            </a:r>
            <a:endParaRPr sz="1750" b="0" i="0" u="none" strike="noStrike" cap="none">
              <a:solidFill>
                <a:srgbClr val="000000"/>
              </a:solidFill>
              <a:latin typeface="Arial"/>
              <a:ea typeface="Arial"/>
              <a:cs typeface="Arial"/>
              <a:sym typeface="Arial"/>
            </a:endParaRPr>
          </a:p>
        </p:txBody>
      </p:sp>
      <p:sp>
        <p:nvSpPr>
          <p:cNvPr id="677" name="Google Shape;677;p15"/>
          <p:cNvSpPr/>
          <p:nvPr/>
        </p:nvSpPr>
        <p:spPr>
          <a:xfrm>
            <a:off x="793812" y="2171100"/>
            <a:ext cx="12447900" cy="716400"/>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000000"/>
              </a:buClr>
              <a:buSzPts val="4450"/>
              <a:buFont typeface="Inter"/>
              <a:buNone/>
            </a:pPr>
            <a:r>
              <a:rPr lang="en-US" sz="4450" b="1" i="0" u="none" strike="noStrike" cap="none" dirty="0">
                <a:solidFill>
                  <a:srgbClr val="000000"/>
                </a:solidFill>
                <a:latin typeface="Inter"/>
                <a:ea typeface="Inter"/>
                <a:cs typeface="Inter"/>
                <a:sym typeface="Inter"/>
              </a:rPr>
              <a:t>🧩 Mini Exercise: </a:t>
            </a:r>
            <a:r>
              <a:rPr lang="en-US" sz="3750" b="1" i="0" u="none" strike="noStrike" cap="none" dirty="0" err="1">
                <a:solidFill>
                  <a:schemeClr val="dk1"/>
                </a:solidFill>
                <a:latin typeface="Inter"/>
                <a:ea typeface="Inter"/>
                <a:cs typeface="Inter"/>
                <a:sym typeface="Inter"/>
              </a:rPr>
              <a:t>Ανθεκτικότητ</a:t>
            </a:r>
            <a:r>
              <a:rPr lang="en-US" sz="3750" b="1" i="0" u="none" strike="noStrike" cap="none" dirty="0">
                <a:solidFill>
                  <a:schemeClr val="dk1"/>
                </a:solidFill>
                <a:latin typeface="Inter"/>
                <a:ea typeface="Inter"/>
                <a:cs typeface="Inter"/>
                <a:sym typeface="Inter"/>
              </a:rPr>
              <a:t>α γύρω μας</a:t>
            </a:r>
            <a:endParaRPr sz="3750" b="0" i="0" u="none" strike="noStrike" cap="none" dirty="0">
              <a:solidFill>
                <a:schemeClr val="dk1"/>
              </a:solidFill>
              <a:latin typeface="Arial"/>
              <a:ea typeface="Arial"/>
              <a:cs typeface="Arial"/>
              <a:sym typeface="Arial"/>
            </a:endParaRPr>
          </a:p>
          <a:p>
            <a:pPr marL="0" marR="0" lvl="0" indent="0" algn="l" rtl="0">
              <a:lnSpc>
                <a:spcPct val="124719"/>
              </a:lnSpc>
              <a:spcBef>
                <a:spcPts val="0"/>
              </a:spcBef>
              <a:spcAft>
                <a:spcPts val="0"/>
              </a:spcAft>
              <a:buClr>
                <a:srgbClr val="000000"/>
              </a:buClr>
              <a:buSzPts val="4450"/>
              <a:buFont typeface="Inter"/>
              <a:buNone/>
            </a:pPr>
            <a:r>
              <a:rPr lang="en-US" sz="4450" b="1" i="0" u="none" strike="noStrike" cap="none" dirty="0">
                <a:solidFill>
                  <a:srgbClr val="000000"/>
                </a:solidFill>
                <a:latin typeface="Inter"/>
                <a:ea typeface="Inter"/>
                <a:cs typeface="Inter"/>
                <a:sym typeface="Inter"/>
              </a:rPr>
              <a:t> </a:t>
            </a:r>
            <a:endParaRPr sz="4450" b="0" i="0" u="none" strike="noStrike" cap="none" dirty="0">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18354EC-44A5-226F-D4F6-457B57E74871}"/>
              </a:ext>
            </a:extLst>
          </p:cNvPr>
          <p:cNvGraphicFramePr>
            <a:graphicFrameLocks noGrp="1"/>
          </p:cNvGraphicFramePr>
          <p:nvPr>
            <p:extLst>
              <p:ext uri="{D42A27DB-BD31-4B8C-83A1-F6EECF244321}">
                <p14:modId xmlns:p14="http://schemas.microsoft.com/office/powerpoint/2010/main" val="815997109"/>
              </p:ext>
            </p:extLst>
          </p:nvPr>
        </p:nvGraphicFramePr>
        <p:xfrm>
          <a:off x="52476" y="2011680"/>
          <a:ext cx="14525448" cy="6217920"/>
        </p:xfrm>
        <a:graphic>
          <a:graphicData uri="http://schemas.openxmlformats.org/drawingml/2006/table">
            <a:tbl>
              <a:tblPr/>
              <a:tblGrid>
                <a:gridCol w="7262724">
                  <a:extLst>
                    <a:ext uri="{9D8B030D-6E8A-4147-A177-3AD203B41FA5}">
                      <a16:colId xmlns:a16="http://schemas.microsoft.com/office/drawing/2014/main" val="50295643"/>
                    </a:ext>
                  </a:extLst>
                </a:gridCol>
                <a:gridCol w="7262724">
                  <a:extLst>
                    <a:ext uri="{9D8B030D-6E8A-4147-A177-3AD203B41FA5}">
                      <a16:colId xmlns:a16="http://schemas.microsoft.com/office/drawing/2014/main" val="2574512554"/>
                    </a:ext>
                  </a:extLst>
                </a:gridCol>
              </a:tblGrid>
              <a:tr h="0">
                <a:tc>
                  <a:txBody>
                    <a:bodyPr/>
                    <a:lstStyle/>
                    <a:p>
                      <a:pPr>
                        <a:buNone/>
                      </a:pPr>
                      <a:r>
                        <a:rPr lang="el-GR" sz="2400">
                          <a:solidFill>
                            <a:schemeClr val="accent1"/>
                          </a:solidFill>
                        </a:rPr>
                        <a:t>Χαρακτηριστικό</a:t>
                      </a:r>
                    </a:p>
                  </a:txBody>
                  <a:tcPr anchor="ctr">
                    <a:lnL>
                      <a:noFill/>
                    </a:lnL>
                    <a:lnR>
                      <a:noFill/>
                    </a:lnR>
                    <a:lnT>
                      <a:noFill/>
                    </a:lnT>
                    <a:lnB>
                      <a:noFill/>
                    </a:lnB>
                    <a:noFill/>
                  </a:tcPr>
                </a:tc>
                <a:tc>
                  <a:txBody>
                    <a:bodyPr/>
                    <a:lstStyle/>
                    <a:p>
                      <a:pPr>
                        <a:buNone/>
                      </a:pPr>
                      <a:r>
                        <a:rPr lang="el-GR" sz="2400" dirty="0">
                          <a:solidFill>
                            <a:schemeClr val="accent1"/>
                          </a:solidFill>
                        </a:rPr>
                        <a:t>Ερώτηση-οδηγός</a:t>
                      </a:r>
                    </a:p>
                  </a:txBody>
                  <a:tcPr anchor="ctr">
                    <a:lnL>
                      <a:noFill/>
                    </a:lnL>
                    <a:lnR>
                      <a:noFill/>
                    </a:lnR>
                    <a:lnT>
                      <a:noFill/>
                    </a:lnT>
                    <a:lnB>
                      <a:noFill/>
                    </a:lnB>
                    <a:noFill/>
                  </a:tcPr>
                </a:tc>
                <a:extLst>
                  <a:ext uri="{0D108BD9-81ED-4DB2-BD59-A6C34878D82A}">
                    <a16:rowId xmlns:a16="http://schemas.microsoft.com/office/drawing/2014/main" val="3722322892"/>
                  </a:ext>
                </a:extLst>
              </a:tr>
              <a:tr h="0">
                <a:tc>
                  <a:txBody>
                    <a:bodyPr/>
                    <a:lstStyle/>
                    <a:p>
                      <a:pPr>
                        <a:buNone/>
                      </a:pPr>
                      <a:r>
                        <a:rPr lang="el-GR" sz="2400" b="1"/>
                        <a:t>Ποικιλία (</a:t>
                      </a:r>
                      <a:r>
                        <a:rPr lang="en-GB" sz="2400" b="1"/>
                        <a:t>Diversity)</a:t>
                      </a:r>
                      <a:endParaRPr lang="en-GB" sz="2400"/>
                    </a:p>
                  </a:txBody>
                  <a:tcPr anchor="ctr">
                    <a:lnL>
                      <a:noFill/>
                    </a:lnL>
                    <a:lnR>
                      <a:noFill/>
                    </a:lnR>
                    <a:lnT>
                      <a:noFill/>
                    </a:lnT>
                    <a:lnB>
                      <a:noFill/>
                    </a:lnB>
                    <a:noFill/>
                  </a:tcPr>
                </a:tc>
                <a:tc>
                  <a:txBody>
                    <a:bodyPr/>
                    <a:lstStyle/>
                    <a:p>
                      <a:pPr>
                        <a:buNone/>
                      </a:pPr>
                      <a:r>
                        <a:rPr lang="el-GR" sz="2400"/>
                        <a:t>Έχει διαφορετικά στοιχεία ή εναλλακτικούς τρόπους λειτουργίας;</a:t>
                      </a:r>
                    </a:p>
                  </a:txBody>
                  <a:tcPr anchor="ctr">
                    <a:lnL>
                      <a:noFill/>
                    </a:lnL>
                    <a:lnR>
                      <a:noFill/>
                    </a:lnR>
                    <a:lnT>
                      <a:noFill/>
                    </a:lnT>
                    <a:lnB>
                      <a:noFill/>
                    </a:lnB>
                    <a:noFill/>
                  </a:tcPr>
                </a:tc>
                <a:extLst>
                  <a:ext uri="{0D108BD9-81ED-4DB2-BD59-A6C34878D82A}">
                    <a16:rowId xmlns:a16="http://schemas.microsoft.com/office/drawing/2014/main" val="887448832"/>
                  </a:ext>
                </a:extLst>
              </a:tr>
              <a:tr h="0">
                <a:tc>
                  <a:txBody>
                    <a:bodyPr/>
                    <a:lstStyle/>
                    <a:p>
                      <a:pPr>
                        <a:buNone/>
                      </a:pPr>
                      <a:r>
                        <a:rPr lang="el-GR" sz="2400" b="1" dirty="0"/>
                        <a:t>Εφεδρείες(</a:t>
                      </a:r>
                      <a:r>
                        <a:rPr lang="en-GB" sz="2400" b="1" dirty="0"/>
                        <a:t>Redundancy</a:t>
                      </a:r>
                      <a:r>
                        <a:rPr lang="el-GR" sz="2400" b="1" dirty="0"/>
                        <a:t>)</a:t>
                      </a:r>
                    </a:p>
                    <a:p>
                      <a:pPr>
                        <a:buNone/>
                      </a:pPr>
                      <a:endParaRPr lang="el-GR" sz="2400" b="1" dirty="0"/>
                    </a:p>
                    <a:p>
                      <a:pPr>
                        <a:buNone/>
                      </a:pPr>
                      <a:r>
                        <a:rPr lang="en-GB" sz="2400" b="1" dirty="0"/>
                        <a:t>Modularity / </a:t>
                      </a:r>
                      <a:r>
                        <a:rPr lang="el-GR" sz="2400" b="1" dirty="0"/>
                        <a:t>Αποσύνδεση </a:t>
                      </a:r>
                      <a:endParaRPr lang="en-GB" sz="2400" b="1" dirty="0"/>
                    </a:p>
                  </a:txBody>
                  <a:tcPr anchor="ctr">
                    <a:lnL>
                      <a:noFill/>
                    </a:lnL>
                    <a:lnR>
                      <a:noFill/>
                    </a:lnR>
                    <a:lnT>
                      <a:noFill/>
                    </a:lnT>
                    <a:lnB>
                      <a:noFill/>
                    </a:lnB>
                    <a:noFill/>
                  </a:tcPr>
                </a:tc>
                <a:tc>
                  <a:txBody>
                    <a:bodyPr/>
                    <a:lstStyle/>
                    <a:p>
                      <a:pPr>
                        <a:buNone/>
                      </a:pPr>
                      <a:r>
                        <a:rPr lang="el-GR" sz="2400" dirty="0"/>
                        <a:t>Διαθέτει “περιθώρια ασφαλείας” ή εφεδρικούς μηχανισμούς;</a:t>
                      </a:r>
                    </a:p>
                    <a:p>
                      <a:pPr>
                        <a:buNone/>
                      </a:pPr>
                      <a:r>
                        <a:rPr lang="el-GR" sz="2400" dirty="0"/>
                        <a:t>Τα μέρη της υπηρεσίας μπορούν να λειτουργούν </a:t>
                      </a:r>
                      <a:r>
                        <a:rPr lang="el-GR" sz="2400" b="0" dirty="0"/>
                        <a:t>ανεξάρτητα.</a:t>
                      </a:r>
                    </a:p>
                  </a:txBody>
                  <a:tcPr anchor="ctr">
                    <a:lnL>
                      <a:noFill/>
                    </a:lnL>
                    <a:lnR>
                      <a:noFill/>
                    </a:lnR>
                    <a:lnT>
                      <a:noFill/>
                    </a:lnT>
                    <a:lnB>
                      <a:noFill/>
                    </a:lnB>
                    <a:noFill/>
                  </a:tcPr>
                </a:tc>
                <a:extLst>
                  <a:ext uri="{0D108BD9-81ED-4DB2-BD59-A6C34878D82A}">
                    <a16:rowId xmlns:a16="http://schemas.microsoft.com/office/drawing/2014/main" val="3870200253"/>
                  </a:ext>
                </a:extLst>
              </a:tr>
              <a:tr h="0">
                <a:tc>
                  <a:txBody>
                    <a:bodyPr/>
                    <a:lstStyle/>
                    <a:p>
                      <a:pPr>
                        <a:buNone/>
                      </a:pPr>
                      <a:r>
                        <a:rPr lang="el-GR" sz="2400" b="1" dirty="0"/>
                        <a:t>Ευελιξία (</a:t>
                      </a:r>
                      <a:r>
                        <a:rPr lang="en-GB" sz="2400" b="1" dirty="0"/>
                        <a:t>Flexibility)</a:t>
                      </a:r>
                      <a:endParaRPr lang="en-GB" sz="2400" dirty="0"/>
                    </a:p>
                  </a:txBody>
                  <a:tcPr anchor="ctr">
                    <a:lnL>
                      <a:noFill/>
                    </a:lnL>
                    <a:lnR>
                      <a:noFill/>
                    </a:lnR>
                    <a:lnT>
                      <a:noFill/>
                    </a:lnT>
                    <a:lnB>
                      <a:noFill/>
                    </a:lnB>
                    <a:noFill/>
                  </a:tcPr>
                </a:tc>
                <a:tc>
                  <a:txBody>
                    <a:bodyPr/>
                    <a:lstStyle/>
                    <a:p>
                      <a:pPr>
                        <a:buNone/>
                      </a:pPr>
                      <a:r>
                        <a:rPr lang="el-GR" sz="2400"/>
                        <a:t>Μπορεί να αλλάζει ρόλο ή μορφή όταν αλλάζουν οι συνθήκες;</a:t>
                      </a:r>
                    </a:p>
                  </a:txBody>
                  <a:tcPr anchor="ctr">
                    <a:lnL>
                      <a:noFill/>
                    </a:lnL>
                    <a:lnR>
                      <a:noFill/>
                    </a:lnR>
                    <a:lnT>
                      <a:noFill/>
                    </a:lnT>
                    <a:lnB>
                      <a:noFill/>
                    </a:lnB>
                    <a:noFill/>
                  </a:tcPr>
                </a:tc>
                <a:extLst>
                  <a:ext uri="{0D108BD9-81ED-4DB2-BD59-A6C34878D82A}">
                    <a16:rowId xmlns:a16="http://schemas.microsoft.com/office/drawing/2014/main" val="955150966"/>
                  </a:ext>
                </a:extLst>
              </a:tr>
              <a:tr h="0">
                <a:tc>
                  <a:txBody>
                    <a:bodyPr/>
                    <a:lstStyle/>
                    <a:p>
                      <a:pPr>
                        <a:buNone/>
                      </a:pPr>
                      <a:r>
                        <a:rPr lang="el-GR" sz="2400" b="1"/>
                        <a:t>Ανατροφοδότηση (</a:t>
                      </a:r>
                      <a:r>
                        <a:rPr lang="en-GB" sz="2400" b="1"/>
                        <a:t>Feedback)</a:t>
                      </a:r>
                      <a:endParaRPr lang="en-GB" sz="2400"/>
                    </a:p>
                  </a:txBody>
                  <a:tcPr anchor="ctr">
                    <a:lnL>
                      <a:noFill/>
                    </a:lnL>
                    <a:lnR>
                      <a:noFill/>
                    </a:lnR>
                    <a:lnT>
                      <a:noFill/>
                    </a:lnT>
                    <a:lnB>
                      <a:noFill/>
                    </a:lnB>
                    <a:noFill/>
                  </a:tcPr>
                </a:tc>
                <a:tc>
                  <a:txBody>
                    <a:bodyPr/>
                    <a:lstStyle/>
                    <a:p>
                      <a:pPr>
                        <a:buNone/>
                      </a:pPr>
                      <a:r>
                        <a:rPr lang="el-GR" sz="2400"/>
                        <a:t>Μαθαίνει ή προσαρμόζεται μέσα από εμπειρίες ή δεδομένα;</a:t>
                      </a:r>
                    </a:p>
                  </a:txBody>
                  <a:tcPr anchor="ctr">
                    <a:lnL>
                      <a:noFill/>
                    </a:lnL>
                    <a:lnR>
                      <a:noFill/>
                    </a:lnR>
                    <a:lnT>
                      <a:noFill/>
                    </a:lnT>
                    <a:lnB>
                      <a:noFill/>
                    </a:lnB>
                    <a:noFill/>
                  </a:tcPr>
                </a:tc>
                <a:extLst>
                  <a:ext uri="{0D108BD9-81ED-4DB2-BD59-A6C34878D82A}">
                    <a16:rowId xmlns:a16="http://schemas.microsoft.com/office/drawing/2014/main" val="3458982662"/>
                  </a:ext>
                </a:extLst>
              </a:tr>
              <a:tr h="0">
                <a:tc>
                  <a:txBody>
                    <a:bodyPr/>
                    <a:lstStyle/>
                    <a:p>
                      <a:pPr>
                        <a:buNone/>
                      </a:pPr>
                      <a:r>
                        <a:rPr lang="el-GR" sz="2400" b="1"/>
                        <a:t>Αποκέντρωση (</a:t>
                      </a:r>
                      <a:r>
                        <a:rPr lang="en-GB" sz="2400" b="1"/>
                        <a:t>Decentralization)</a:t>
                      </a:r>
                      <a:endParaRPr lang="en-GB" sz="2400"/>
                    </a:p>
                  </a:txBody>
                  <a:tcPr anchor="ctr">
                    <a:lnL>
                      <a:noFill/>
                    </a:lnL>
                    <a:lnR>
                      <a:noFill/>
                    </a:lnR>
                    <a:lnT>
                      <a:noFill/>
                    </a:lnT>
                    <a:lnB>
                      <a:noFill/>
                    </a:lnB>
                    <a:noFill/>
                  </a:tcPr>
                </a:tc>
                <a:tc>
                  <a:txBody>
                    <a:bodyPr/>
                    <a:lstStyle/>
                    <a:p>
                      <a:pPr>
                        <a:buNone/>
                      </a:pPr>
                      <a:r>
                        <a:rPr lang="el-GR" sz="2400" dirty="0"/>
                        <a:t>Αν χαλάσει ένα μέρος, συνεχίζει να λειτουργεί το υπόλοιπο;</a:t>
                      </a:r>
                    </a:p>
                  </a:txBody>
                  <a:tcPr anchor="ctr">
                    <a:lnL>
                      <a:noFill/>
                    </a:lnL>
                    <a:lnR>
                      <a:noFill/>
                    </a:lnR>
                    <a:lnT>
                      <a:noFill/>
                    </a:lnT>
                    <a:lnB>
                      <a:noFill/>
                    </a:lnB>
                    <a:noFill/>
                  </a:tcPr>
                </a:tc>
                <a:extLst>
                  <a:ext uri="{0D108BD9-81ED-4DB2-BD59-A6C34878D82A}">
                    <a16:rowId xmlns:a16="http://schemas.microsoft.com/office/drawing/2014/main" val="3595384258"/>
                  </a:ext>
                </a:extLst>
              </a:tr>
              <a:tr h="0">
                <a:tc>
                  <a:txBody>
                    <a:bodyPr/>
                    <a:lstStyle/>
                    <a:p>
                      <a:pPr>
                        <a:buNone/>
                      </a:pPr>
                      <a:r>
                        <a:rPr lang="el-GR" sz="2400" b="1" dirty="0" err="1"/>
                        <a:t>Επισκευασιμότητα</a:t>
                      </a:r>
                      <a:r>
                        <a:rPr lang="el-GR" sz="2400" b="1" dirty="0"/>
                        <a:t> / </a:t>
                      </a:r>
                      <a:r>
                        <a:rPr lang="en-GB" sz="2400" b="1" dirty="0"/>
                        <a:t>Recovery</a:t>
                      </a:r>
                    </a:p>
                  </a:txBody>
                  <a:tcPr anchor="ctr">
                    <a:lnL>
                      <a:noFill/>
                    </a:lnL>
                    <a:lnR>
                      <a:noFill/>
                    </a:lnR>
                    <a:lnT>
                      <a:noFill/>
                    </a:lnT>
                    <a:lnB>
                      <a:noFill/>
                    </a:lnB>
                    <a:noFill/>
                  </a:tcPr>
                </a:tc>
                <a:tc>
                  <a:txBody>
                    <a:bodyPr/>
                    <a:lstStyle/>
                    <a:p>
                      <a:pPr>
                        <a:buNone/>
                      </a:pPr>
                      <a:r>
                        <a:rPr lang="el-GR" sz="2400" dirty="0"/>
                        <a:t>Μπορεί να επανέλθει γρήγορα μετά από βλάβη.</a:t>
                      </a:r>
                    </a:p>
                  </a:txBody>
                  <a:tcPr anchor="ctr">
                    <a:lnL>
                      <a:noFill/>
                    </a:lnL>
                    <a:lnR>
                      <a:noFill/>
                    </a:lnR>
                    <a:lnT>
                      <a:noFill/>
                    </a:lnT>
                    <a:lnB>
                      <a:noFill/>
                    </a:lnB>
                    <a:noFill/>
                  </a:tcPr>
                </a:tc>
                <a:extLst>
                  <a:ext uri="{0D108BD9-81ED-4DB2-BD59-A6C34878D82A}">
                    <a16:rowId xmlns:a16="http://schemas.microsoft.com/office/drawing/2014/main" val="1369730700"/>
                  </a:ext>
                </a:extLst>
              </a:tr>
              <a:tr h="0">
                <a:tc>
                  <a:txBody>
                    <a:bodyPr/>
                    <a:lstStyle/>
                    <a:p>
                      <a:pPr>
                        <a:buNone/>
                      </a:pPr>
                      <a:r>
                        <a:rPr lang="el-GR" sz="2400" b="1" dirty="0"/>
                        <a:t>Ομαλή Υποβάθμιση (</a:t>
                      </a:r>
                      <a:r>
                        <a:rPr lang="en-GB" sz="2400" b="1" dirty="0"/>
                        <a:t>Graceful Degradation)</a:t>
                      </a:r>
                    </a:p>
                  </a:txBody>
                  <a:tcPr anchor="ctr">
                    <a:lnL>
                      <a:noFill/>
                    </a:lnL>
                    <a:lnR>
                      <a:noFill/>
                    </a:lnR>
                    <a:lnT>
                      <a:noFill/>
                    </a:lnT>
                    <a:lnB>
                      <a:noFill/>
                    </a:lnB>
                    <a:noFill/>
                  </a:tcPr>
                </a:tc>
                <a:tc>
                  <a:txBody>
                    <a:bodyPr/>
                    <a:lstStyle/>
                    <a:p>
                      <a:pPr>
                        <a:buNone/>
                      </a:pPr>
                      <a:r>
                        <a:rPr lang="el-GR" sz="2400" dirty="0"/>
                        <a:t>Δεν “σβήνει” όταν υπάρχει πρόβλημα·;</a:t>
                      </a:r>
                    </a:p>
                  </a:txBody>
                  <a:tcPr anchor="ctr">
                    <a:lnL>
                      <a:noFill/>
                    </a:lnL>
                    <a:lnR>
                      <a:noFill/>
                    </a:lnR>
                    <a:lnT>
                      <a:noFill/>
                    </a:lnT>
                    <a:lnB>
                      <a:noFill/>
                    </a:lnB>
                    <a:noFill/>
                  </a:tcPr>
                </a:tc>
                <a:extLst>
                  <a:ext uri="{0D108BD9-81ED-4DB2-BD59-A6C34878D82A}">
                    <a16:rowId xmlns:a16="http://schemas.microsoft.com/office/drawing/2014/main" val="4286514338"/>
                  </a:ext>
                </a:extLst>
              </a:tr>
            </a:tbl>
          </a:graphicData>
        </a:graphic>
      </p:graphicFrame>
      <p:sp>
        <p:nvSpPr>
          <p:cNvPr id="4" name="TextBox 3">
            <a:extLst>
              <a:ext uri="{FF2B5EF4-FFF2-40B4-BE49-F238E27FC236}">
                <a16:creationId xmlns:a16="http://schemas.microsoft.com/office/drawing/2014/main" id="{12FFF5CE-1D27-4F18-9BCE-28DDC32B37CA}"/>
              </a:ext>
            </a:extLst>
          </p:cNvPr>
          <p:cNvSpPr txBox="1"/>
          <p:nvPr/>
        </p:nvSpPr>
        <p:spPr>
          <a:xfrm>
            <a:off x="2537139" y="1417558"/>
            <a:ext cx="11153104" cy="651140"/>
          </a:xfrm>
          <a:prstGeom prst="rect">
            <a:avLst/>
          </a:prstGeom>
          <a:noFill/>
        </p:spPr>
        <p:txBody>
          <a:bodyPr wrap="square">
            <a:spAutoFit/>
          </a:bodyPr>
          <a:lstStyle/>
          <a:p>
            <a:pPr marL="0" marR="0" lvl="0" indent="0" algn="l" rtl="0">
              <a:lnSpc>
                <a:spcPct val="124719"/>
              </a:lnSpc>
              <a:spcBef>
                <a:spcPts val="0"/>
              </a:spcBef>
              <a:spcAft>
                <a:spcPts val="0"/>
              </a:spcAft>
              <a:buClr>
                <a:srgbClr val="000000"/>
              </a:buClr>
              <a:buSzPts val="4450"/>
              <a:buFont typeface="Inter"/>
              <a:buNone/>
            </a:pPr>
            <a:r>
              <a:rPr lang="el-GR" sz="3200" b="1" i="0" u="none" strike="noStrike" cap="none" dirty="0">
                <a:solidFill>
                  <a:srgbClr val="000000"/>
                </a:solidFill>
                <a:latin typeface="Inter"/>
                <a:ea typeface="Inter"/>
                <a:cs typeface="Inter"/>
                <a:sym typeface="Inter"/>
              </a:rPr>
              <a:t>🧩 Mini </a:t>
            </a:r>
            <a:r>
              <a:rPr lang="el-GR" sz="3200" b="1" i="0" u="none" strike="noStrike" cap="none" dirty="0" err="1">
                <a:solidFill>
                  <a:srgbClr val="000000"/>
                </a:solidFill>
                <a:latin typeface="Inter"/>
                <a:ea typeface="Inter"/>
                <a:cs typeface="Inter"/>
                <a:sym typeface="Inter"/>
              </a:rPr>
              <a:t>Exercise</a:t>
            </a:r>
            <a:r>
              <a:rPr lang="el-GR" sz="3200" b="1" i="0" u="none" strike="noStrike" cap="none" dirty="0">
                <a:solidFill>
                  <a:srgbClr val="000000"/>
                </a:solidFill>
                <a:latin typeface="Inter"/>
                <a:ea typeface="Inter"/>
                <a:cs typeface="Inter"/>
                <a:sym typeface="Inter"/>
              </a:rPr>
              <a:t>: </a:t>
            </a:r>
            <a:r>
              <a:rPr lang="el-GR" sz="3200" b="1" i="0" u="none" strike="noStrike" cap="none" dirty="0">
                <a:solidFill>
                  <a:schemeClr val="dk1"/>
                </a:solidFill>
                <a:latin typeface="Inter"/>
                <a:ea typeface="Inter"/>
                <a:cs typeface="Inter"/>
                <a:sym typeface="Inter"/>
              </a:rPr>
              <a:t>Ανθεκτικότητα γύρω μας</a:t>
            </a:r>
            <a:endParaRPr lang="el-GR" sz="3200" b="0" i="0" u="none" strike="noStrike" cap="none" dirty="0">
              <a:solidFill>
                <a:schemeClr val="dk1"/>
              </a:solidFill>
              <a:latin typeface="Arial"/>
              <a:ea typeface="Arial"/>
              <a:cs typeface="Arial"/>
              <a:sym typeface="Arial"/>
            </a:endParaRPr>
          </a:p>
        </p:txBody>
      </p:sp>
      <p:pic>
        <p:nvPicPr>
          <p:cNvPr id="5" name="Google Shape;660;p15" descr="preencoded.png">
            <a:extLst>
              <a:ext uri="{FF2B5EF4-FFF2-40B4-BE49-F238E27FC236}">
                <a16:creationId xmlns:a16="http://schemas.microsoft.com/office/drawing/2014/main" id="{F93F00C1-7254-4423-5D30-1544D04FA368}"/>
              </a:ext>
            </a:extLst>
          </p:cNvPr>
          <p:cNvPicPr preferRelativeResize="0"/>
          <p:nvPr/>
        </p:nvPicPr>
        <p:blipFill rotWithShape="1">
          <a:blip r:embed="rId2">
            <a:alphaModFix/>
          </a:blip>
          <a:srcRect/>
          <a:stretch/>
        </p:blipFill>
        <p:spPr>
          <a:xfrm>
            <a:off x="0" y="0"/>
            <a:ext cx="14630400" cy="1417558"/>
          </a:xfrm>
          <a:prstGeom prst="rect">
            <a:avLst/>
          </a:prstGeom>
          <a:noFill/>
          <a:ln>
            <a:noFill/>
          </a:ln>
        </p:spPr>
      </p:pic>
    </p:spTree>
    <p:extLst>
      <p:ext uri="{BB962C8B-B14F-4D97-AF65-F5344CB8AC3E}">
        <p14:creationId xmlns:p14="http://schemas.microsoft.com/office/powerpoint/2010/main" val="25590939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16"/>
          <p:cNvSpPr/>
          <p:nvPr/>
        </p:nvSpPr>
        <p:spPr>
          <a:xfrm>
            <a:off x="750703" y="759750"/>
            <a:ext cx="12996000" cy="6702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000000"/>
              </a:buClr>
              <a:buSzPts val="4200"/>
              <a:buFont typeface="Inter"/>
              <a:buNone/>
            </a:pPr>
            <a:r>
              <a:rPr lang="en-US" sz="4200" b="1" i="0" u="none" strike="noStrike" cap="none">
                <a:solidFill>
                  <a:srgbClr val="000000"/>
                </a:solidFill>
                <a:latin typeface="Inter"/>
                <a:ea typeface="Inter"/>
                <a:cs typeface="Inter"/>
                <a:sym typeface="Inter"/>
              </a:rPr>
              <a:t>Feedback Loops</a:t>
            </a:r>
            <a:r>
              <a:rPr lang="en-US" sz="3600" b="1" i="0" u="none" strike="noStrike" cap="none">
                <a:solidFill>
                  <a:srgbClr val="000000"/>
                </a:solidFill>
                <a:latin typeface="Inter"/>
                <a:ea typeface="Inter"/>
                <a:cs typeface="Inter"/>
                <a:sym typeface="Inter"/>
              </a:rPr>
              <a:t> </a:t>
            </a:r>
            <a:r>
              <a:rPr lang="en-US" sz="3200" b="1" i="0" u="none" strike="noStrike" cap="none">
                <a:solidFill>
                  <a:srgbClr val="000000"/>
                </a:solidFill>
                <a:latin typeface="Inter"/>
                <a:ea typeface="Inter"/>
                <a:cs typeface="Inter"/>
                <a:sym typeface="Inter"/>
              </a:rPr>
              <a:t>(Μηχανισμοί / </a:t>
            </a:r>
            <a:r>
              <a:rPr lang="en-US" sz="3200" b="1">
                <a:latin typeface="Inter"/>
                <a:ea typeface="Inter"/>
                <a:cs typeface="Inter"/>
                <a:sym typeface="Inter"/>
              </a:rPr>
              <a:t>Βρόχοι Ανατροφοδότησης</a:t>
            </a:r>
            <a:r>
              <a:rPr lang="en-US" sz="3200" b="1" i="0" u="none" strike="noStrike" cap="none">
                <a:solidFill>
                  <a:srgbClr val="000000"/>
                </a:solidFill>
                <a:latin typeface="Inter"/>
                <a:ea typeface="Inter"/>
                <a:cs typeface="Inter"/>
                <a:sym typeface="Inter"/>
              </a:rPr>
              <a:t>)</a:t>
            </a:r>
            <a:endParaRPr sz="3200" b="0" i="0" u="none" strike="noStrike" cap="none">
              <a:solidFill>
                <a:srgbClr val="000000"/>
              </a:solidFill>
              <a:latin typeface="Arial"/>
              <a:ea typeface="Arial"/>
              <a:cs typeface="Arial"/>
              <a:sym typeface="Arial"/>
            </a:endParaRPr>
          </a:p>
        </p:txBody>
      </p:sp>
      <p:sp>
        <p:nvSpPr>
          <p:cNvPr id="684" name="Google Shape;684;p16"/>
          <p:cNvSpPr/>
          <p:nvPr/>
        </p:nvSpPr>
        <p:spPr>
          <a:xfrm>
            <a:off x="750689" y="1751767"/>
            <a:ext cx="13129022" cy="686514"/>
          </a:xfrm>
          <a:prstGeom prst="rect">
            <a:avLst/>
          </a:prstGeom>
          <a:noFill/>
          <a:ln>
            <a:noFill/>
          </a:ln>
        </p:spPr>
        <p:txBody>
          <a:bodyPr spcFirstLastPara="1" wrap="square" lIns="0" tIns="0" rIns="0" bIns="0" anchor="t" anchorCtr="0">
            <a:noAutofit/>
          </a:bodyPr>
          <a:lstStyle/>
          <a:p>
            <a:pPr marL="0" marR="0" lvl="0" indent="0" algn="l" rtl="0">
              <a:lnSpc>
                <a:spcPct val="163636"/>
              </a:lnSpc>
              <a:spcBef>
                <a:spcPts val="0"/>
              </a:spcBef>
              <a:spcAft>
                <a:spcPts val="0"/>
              </a:spcAft>
              <a:buClr>
                <a:srgbClr val="272525"/>
              </a:buClr>
              <a:buSzPts val="1650"/>
              <a:buFont typeface="Inter"/>
              <a:buNone/>
            </a:pPr>
            <a:r>
              <a:rPr lang="en-US" sz="1650" b="0" i="0" u="none" strike="noStrike" cap="none">
                <a:solidFill>
                  <a:srgbClr val="272525"/>
                </a:solidFill>
                <a:latin typeface="Inter"/>
                <a:ea typeface="Inter"/>
                <a:cs typeface="Inter"/>
                <a:sym typeface="Inter"/>
              </a:rPr>
              <a:t>Στη συστημική σκέψη, οι βρόχοι ανατροφοδότησης λειτουργούν σαν το νευρικό σύστημα ενός οργανισμού. Είναι οι μηχανισμοί μέσω των οποίων το σύστημα αντιλαμβάνεται τις συνέπειες των πράξεών του και προσαρμόζεται αναλόγως.</a:t>
            </a:r>
            <a:endParaRPr sz="1650" b="0" i="0" u="none" strike="noStrike" cap="none">
              <a:solidFill>
                <a:srgbClr val="000000"/>
              </a:solidFill>
              <a:latin typeface="Arial"/>
              <a:ea typeface="Arial"/>
              <a:cs typeface="Arial"/>
              <a:sym typeface="Arial"/>
            </a:endParaRPr>
          </a:p>
        </p:txBody>
      </p:sp>
      <p:sp>
        <p:nvSpPr>
          <p:cNvPr id="685" name="Google Shape;685;p16"/>
          <p:cNvSpPr/>
          <p:nvPr/>
        </p:nvSpPr>
        <p:spPr>
          <a:xfrm>
            <a:off x="750689" y="2679502"/>
            <a:ext cx="6457236" cy="2795707"/>
          </a:xfrm>
          <a:prstGeom prst="roundRect">
            <a:avLst>
              <a:gd name="adj" fmla="val 3223"/>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 name="Google Shape;686;p16"/>
          <p:cNvSpPr/>
          <p:nvPr/>
        </p:nvSpPr>
        <p:spPr>
          <a:xfrm>
            <a:off x="972741" y="2901553"/>
            <a:ext cx="643533" cy="643533"/>
          </a:xfrm>
          <a:prstGeom prst="roundRect">
            <a:avLst>
              <a:gd name="adj" fmla="val 14207641"/>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87" name="Google Shape;687;p16" descr="preencoded.png"/>
          <p:cNvPicPr preferRelativeResize="0"/>
          <p:nvPr/>
        </p:nvPicPr>
        <p:blipFill rotWithShape="1">
          <a:blip r:embed="rId3">
            <a:alphaModFix/>
          </a:blip>
          <a:srcRect/>
          <a:stretch/>
        </p:blipFill>
        <p:spPr>
          <a:xfrm>
            <a:off x="1149668" y="3042285"/>
            <a:ext cx="289560" cy="361950"/>
          </a:xfrm>
          <a:prstGeom prst="rect">
            <a:avLst/>
          </a:prstGeom>
          <a:noFill/>
          <a:ln>
            <a:noFill/>
          </a:ln>
        </p:spPr>
      </p:pic>
      <p:sp>
        <p:nvSpPr>
          <p:cNvPr id="688" name="Google Shape;688;p16"/>
          <p:cNvSpPr/>
          <p:nvPr/>
        </p:nvSpPr>
        <p:spPr>
          <a:xfrm>
            <a:off x="972741" y="3759518"/>
            <a:ext cx="2681407" cy="335161"/>
          </a:xfrm>
          <a:prstGeom prst="rect">
            <a:avLst/>
          </a:prstGeom>
          <a:noFill/>
          <a:ln>
            <a:noFill/>
          </a:ln>
        </p:spPr>
        <p:txBody>
          <a:bodyPr spcFirstLastPara="1" wrap="square" lIns="0" tIns="0" rIns="0" bIns="0" anchor="t" anchorCtr="0">
            <a:noAutofit/>
          </a:bodyPr>
          <a:lstStyle/>
          <a:p>
            <a:pPr marL="0" marR="0" lvl="0" indent="0" algn="l" rtl="0">
              <a:lnSpc>
                <a:spcPct val="123809"/>
              </a:lnSpc>
              <a:spcBef>
                <a:spcPts val="0"/>
              </a:spcBef>
              <a:spcAft>
                <a:spcPts val="0"/>
              </a:spcAft>
              <a:buClr>
                <a:srgbClr val="272525"/>
              </a:buClr>
              <a:buSzPts val="2100"/>
              <a:buFont typeface="Inter"/>
              <a:buNone/>
            </a:pPr>
            <a:r>
              <a:rPr lang="en-US" sz="2100" b="1" i="0" u="none" strike="noStrike" cap="none">
                <a:solidFill>
                  <a:srgbClr val="272525"/>
                </a:solidFill>
                <a:latin typeface="Inter"/>
                <a:ea typeface="Inter"/>
                <a:cs typeface="Inter"/>
                <a:sym typeface="Inter"/>
              </a:rPr>
              <a:t>Θετικό Feedback</a:t>
            </a:r>
            <a:endParaRPr sz="2100" b="0" i="0" u="none" strike="noStrike" cap="none">
              <a:solidFill>
                <a:srgbClr val="000000"/>
              </a:solidFill>
              <a:latin typeface="Arial"/>
              <a:ea typeface="Arial"/>
              <a:cs typeface="Arial"/>
              <a:sym typeface="Arial"/>
            </a:endParaRPr>
          </a:p>
        </p:txBody>
      </p:sp>
      <p:sp>
        <p:nvSpPr>
          <p:cNvPr id="689" name="Google Shape;689;p16"/>
          <p:cNvSpPr/>
          <p:nvPr/>
        </p:nvSpPr>
        <p:spPr>
          <a:xfrm>
            <a:off x="972741" y="4223385"/>
            <a:ext cx="6013132" cy="1029772"/>
          </a:xfrm>
          <a:prstGeom prst="rect">
            <a:avLst/>
          </a:prstGeom>
          <a:noFill/>
          <a:ln>
            <a:noFill/>
          </a:ln>
        </p:spPr>
        <p:txBody>
          <a:bodyPr spcFirstLastPara="1" wrap="square" lIns="0" tIns="0" rIns="0" bIns="0" anchor="t" anchorCtr="0">
            <a:noAutofit/>
          </a:bodyPr>
          <a:lstStyle/>
          <a:p>
            <a:pPr marL="0" marR="0" lvl="0" indent="0" algn="l" rtl="0">
              <a:lnSpc>
                <a:spcPct val="163636"/>
              </a:lnSpc>
              <a:spcBef>
                <a:spcPts val="0"/>
              </a:spcBef>
              <a:spcAft>
                <a:spcPts val="0"/>
              </a:spcAft>
              <a:buClr>
                <a:srgbClr val="272525"/>
              </a:buClr>
              <a:buSzPts val="1650"/>
              <a:buFont typeface="Inter"/>
              <a:buNone/>
            </a:pPr>
            <a:r>
              <a:rPr lang="en-US" sz="1650" b="0" i="0" u="none" strike="noStrike" cap="none">
                <a:solidFill>
                  <a:srgbClr val="272525"/>
                </a:solidFill>
                <a:latin typeface="Inter"/>
                <a:ea typeface="Inter"/>
                <a:cs typeface="Inter"/>
                <a:sym typeface="Inter"/>
              </a:rPr>
              <a:t>Ενισχύει και επιταχύνει μια διαδικασία. Παράδειγμα: η δημοτικότητα ενός προϊόντος φέρνει περισσότερες πωλήσεις που το κάνουν ακόμη πιο γνωστό.</a:t>
            </a:r>
            <a:endParaRPr sz="1650" b="0" i="0" u="none" strike="noStrike" cap="none">
              <a:solidFill>
                <a:srgbClr val="000000"/>
              </a:solidFill>
              <a:latin typeface="Arial"/>
              <a:ea typeface="Arial"/>
              <a:cs typeface="Arial"/>
              <a:sym typeface="Arial"/>
            </a:endParaRPr>
          </a:p>
        </p:txBody>
      </p:sp>
      <p:sp>
        <p:nvSpPr>
          <p:cNvPr id="690" name="Google Shape;690;p16"/>
          <p:cNvSpPr/>
          <p:nvPr/>
        </p:nvSpPr>
        <p:spPr>
          <a:xfrm>
            <a:off x="7422356" y="2679502"/>
            <a:ext cx="6457355" cy="2795707"/>
          </a:xfrm>
          <a:prstGeom prst="roundRect">
            <a:avLst>
              <a:gd name="adj" fmla="val 3223"/>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1" name="Google Shape;691;p16"/>
          <p:cNvSpPr/>
          <p:nvPr/>
        </p:nvSpPr>
        <p:spPr>
          <a:xfrm>
            <a:off x="7644408" y="2901553"/>
            <a:ext cx="643533" cy="643533"/>
          </a:xfrm>
          <a:prstGeom prst="roundRect">
            <a:avLst>
              <a:gd name="adj" fmla="val 14207641"/>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92" name="Google Shape;692;p16" descr="preencoded.png"/>
          <p:cNvPicPr preferRelativeResize="0"/>
          <p:nvPr/>
        </p:nvPicPr>
        <p:blipFill rotWithShape="1">
          <a:blip r:embed="rId4">
            <a:alphaModFix/>
          </a:blip>
          <a:srcRect/>
          <a:stretch/>
        </p:blipFill>
        <p:spPr>
          <a:xfrm>
            <a:off x="7821335" y="3042285"/>
            <a:ext cx="289560" cy="361950"/>
          </a:xfrm>
          <a:prstGeom prst="rect">
            <a:avLst/>
          </a:prstGeom>
          <a:noFill/>
          <a:ln>
            <a:noFill/>
          </a:ln>
        </p:spPr>
      </p:pic>
      <p:sp>
        <p:nvSpPr>
          <p:cNvPr id="693" name="Google Shape;693;p16"/>
          <p:cNvSpPr/>
          <p:nvPr/>
        </p:nvSpPr>
        <p:spPr>
          <a:xfrm>
            <a:off x="7644408" y="3759518"/>
            <a:ext cx="2681407" cy="335161"/>
          </a:xfrm>
          <a:prstGeom prst="rect">
            <a:avLst/>
          </a:prstGeom>
          <a:noFill/>
          <a:ln>
            <a:noFill/>
          </a:ln>
        </p:spPr>
        <p:txBody>
          <a:bodyPr spcFirstLastPara="1" wrap="square" lIns="0" tIns="0" rIns="0" bIns="0" anchor="t" anchorCtr="0">
            <a:noAutofit/>
          </a:bodyPr>
          <a:lstStyle/>
          <a:p>
            <a:pPr marL="0" marR="0" lvl="0" indent="0" algn="l" rtl="0">
              <a:lnSpc>
                <a:spcPct val="123809"/>
              </a:lnSpc>
              <a:spcBef>
                <a:spcPts val="0"/>
              </a:spcBef>
              <a:spcAft>
                <a:spcPts val="0"/>
              </a:spcAft>
              <a:buClr>
                <a:srgbClr val="272525"/>
              </a:buClr>
              <a:buSzPts val="2100"/>
              <a:buFont typeface="Inter"/>
              <a:buNone/>
            </a:pPr>
            <a:r>
              <a:rPr lang="en-US" sz="2100" b="1" i="0" u="none" strike="noStrike" cap="none">
                <a:solidFill>
                  <a:srgbClr val="272525"/>
                </a:solidFill>
                <a:latin typeface="Inter"/>
                <a:ea typeface="Inter"/>
                <a:cs typeface="Inter"/>
                <a:sym typeface="Inter"/>
              </a:rPr>
              <a:t>Αρνητικό Feedback</a:t>
            </a:r>
            <a:endParaRPr sz="2100" b="0" i="0" u="none" strike="noStrike" cap="none">
              <a:solidFill>
                <a:srgbClr val="000000"/>
              </a:solidFill>
              <a:latin typeface="Arial"/>
              <a:ea typeface="Arial"/>
              <a:cs typeface="Arial"/>
              <a:sym typeface="Arial"/>
            </a:endParaRPr>
          </a:p>
        </p:txBody>
      </p:sp>
      <p:sp>
        <p:nvSpPr>
          <p:cNvPr id="694" name="Google Shape;694;p16"/>
          <p:cNvSpPr/>
          <p:nvPr/>
        </p:nvSpPr>
        <p:spPr>
          <a:xfrm>
            <a:off x="7644408" y="4223385"/>
            <a:ext cx="6013252" cy="1029772"/>
          </a:xfrm>
          <a:prstGeom prst="rect">
            <a:avLst/>
          </a:prstGeom>
          <a:noFill/>
          <a:ln>
            <a:noFill/>
          </a:ln>
        </p:spPr>
        <p:txBody>
          <a:bodyPr spcFirstLastPara="1" wrap="square" lIns="0" tIns="0" rIns="0" bIns="0" anchor="t" anchorCtr="0">
            <a:noAutofit/>
          </a:bodyPr>
          <a:lstStyle/>
          <a:p>
            <a:pPr marL="0" marR="0" lvl="0" indent="0" algn="l" rtl="0">
              <a:lnSpc>
                <a:spcPct val="163636"/>
              </a:lnSpc>
              <a:spcBef>
                <a:spcPts val="0"/>
              </a:spcBef>
              <a:spcAft>
                <a:spcPts val="0"/>
              </a:spcAft>
              <a:buClr>
                <a:srgbClr val="272525"/>
              </a:buClr>
              <a:buSzPts val="1650"/>
              <a:buFont typeface="Inter"/>
              <a:buNone/>
            </a:pPr>
            <a:r>
              <a:rPr lang="en-US" sz="1650" b="0" i="0" u="none" strike="noStrike" cap="none">
                <a:solidFill>
                  <a:srgbClr val="272525"/>
                </a:solidFill>
                <a:latin typeface="Inter"/>
                <a:ea typeface="Inter"/>
                <a:cs typeface="Inter"/>
                <a:sym typeface="Inter"/>
              </a:rPr>
              <a:t>Επιδιώκει ισορροπία και σταθεροποίηση. Παράδειγμα: ο θερμοστάτης που ενεργοποιεί ή σταματά το καλοριφέρ για να διατηρήσει σταθερή θερμοκρασία.</a:t>
            </a:r>
            <a:endParaRPr sz="1650" b="0" i="0" u="none" strike="noStrike" cap="none">
              <a:solidFill>
                <a:srgbClr val="000000"/>
              </a:solidFill>
              <a:latin typeface="Arial"/>
              <a:ea typeface="Arial"/>
              <a:cs typeface="Arial"/>
              <a:sym typeface="Arial"/>
            </a:endParaRPr>
          </a:p>
        </p:txBody>
      </p:sp>
      <p:sp>
        <p:nvSpPr>
          <p:cNvPr id="695" name="Google Shape;695;p16"/>
          <p:cNvSpPr/>
          <p:nvPr/>
        </p:nvSpPr>
        <p:spPr>
          <a:xfrm>
            <a:off x="1072396" y="5957649"/>
            <a:ext cx="12807315" cy="686514"/>
          </a:xfrm>
          <a:prstGeom prst="rect">
            <a:avLst/>
          </a:prstGeom>
          <a:noFill/>
          <a:ln>
            <a:noFill/>
          </a:ln>
        </p:spPr>
        <p:txBody>
          <a:bodyPr spcFirstLastPara="1" wrap="square" lIns="0" tIns="0" rIns="0" bIns="0" anchor="t" anchorCtr="0">
            <a:noAutofit/>
          </a:bodyPr>
          <a:lstStyle/>
          <a:p>
            <a:pPr marL="0" marR="0" lvl="0" indent="0" algn="l" rtl="0">
              <a:lnSpc>
                <a:spcPct val="163636"/>
              </a:lnSpc>
              <a:spcBef>
                <a:spcPts val="0"/>
              </a:spcBef>
              <a:spcAft>
                <a:spcPts val="0"/>
              </a:spcAft>
              <a:buClr>
                <a:srgbClr val="272525"/>
              </a:buClr>
              <a:buSzPts val="1650"/>
              <a:buFont typeface="Inter"/>
              <a:buNone/>
            </a:pPr>
            <a:r>
              <a:rPr lang="en-US" sz="1650" b="0" i="0" u="none" strike="noStrike" cap="none">
                <a:solidFill>
                  <a:srgbClr val="272525"/>
                </a:solidFill>
                <a:latin typeface="Inter"/>
                <a:ea typeface="Inter"/>
                <a:cs typeface="Inter"/>
                <a:sym typeface="Inter"/>
              </a:rPr>
              <a:t>"Η συμπεριφορά ενός συστήματος εξαρτάται από την αλληλεπίδραση των δύο βρόχων ανατροφοδότησης. Όταν το θετικό κυριαρχεί, το σύστημα επιταχύνει. Όταν το αρνητικό υπερισχύει, επιβραδύνεται και σταθεροποιείται."</a:t>
            </a:r>
            <a:endParaRPr sz="1650" b="0" i="0" u="none" strike="noStrike" cap="none">
              <a:solidFill>
                <a:srgbClr val="000000"/>
              </a:solidFill>
              <a:latin typeface="Arial"/>
              <a:ea typeface="Arial"/>
              <a:cs typeface="Arial"/>
              <a:sym typeface="Arial"/>
            </a:endParaRPr>
          </a:p>
        </p:txBody>
      </p:sp>
      <p:sp>
        <p:nvSpPr>
          <p:cNvPr id="696" name="Google Shape;696;p16"/>
          <p:cNvSpPr/>
          <p:nvPr/>
        </p:nvSpPr>
        <p:spPr>
          <a:xfrm>
            <a:off x="750689" y="5716429"/>
            <a:ext cx="30480" cy="1168956"/>
          </a:xfrm>
          <a:prstGeom prst="rect">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 name="Google Shape;697;p16"/>
          <p:cNvSpPr/>
          <p:nvPr/>
        </p:nvSpPr>
        <p:spPr>
          <a:xfrm>
            <a:off x="750689" y="7126605"/>
            <a:ext cx="13129022" cy="343257"/>
          </a:xfrm>
          <a:prstGeom prst="rect">
            <a:avLst/>
          </a:prstGeom>
          <a:noFill/>
          <a:ln>
            <a:noFill/>
          </a:ln>
        </p:spPr>
        <p:txBody>
          <a:bodyPr spcFirstLastPara="1" wrap="square" lIns="0" tIns="0" rIns="0" bIns="0" anchor="t" anchorCtr="0">
            <a:noAutofit/>
          </a:bodyPr>
          <a:lstStyle/>
          <a:p>
            <a:pPr marL="0" marR="0" lvl="0" indent="0" algn="l" rtl="0">
              <a:lnSpc>
                <a:spcPct val="163636"/>
              </a:lnSpc>
              <a:spcBef>
                <a:spcPts val="0"/>
              </a:spcBef>
              <a:spcAft>
                <a:spcPts val="0"/>
              </a:spcAft>
              <a:buClr>
                <a:srgbClr val="272525"/>
              </a:buClr>
              <a:buSzPts val="1650"/>
              <a:buFont typeface="Inter"/>
              <a:buNone/>
            </a:pPr>
            <a:r>
              <a:rPr lang="en-US" sz="1650" b="1" i="0" u="none" strike="noStrike" cap="none">
                <a:solidFill>
                  <a:srgbClr val="272525"/>
                </a:solidFill>
                <a:latin typeface="Inter"/>
                <a:ea typeface="Inter"/>
                <a:cs typeface="Inter"/>
                <a:sym typeface="Inter"/>
              </a:rPr>
              <a:t>Ερώτηση προς στοχασμό:</a:t>
            </a:r>
            <a:r>
              <a:rPr lang="en-US" sz="1650" b="0" i="0" u="none" strike="noStrike" cap="none">
                <a:solidFill>
                  <a:srgbClr val="272525"/>
                </a:solidFill>
                <a:latin typeface="Inter"/>
                <a:ea typeface="Inter"/>
                <a:cs typeface="Inter"/>
                <a:sym typeface="Inter"/>
              </a:rPr>
              <a:t> Ποιο feedback θα επιλέγατε αν σχεδιάζατε ένα κοινωνικό δίκτυο; Γιατί;</a:t>
            </a:r>
            <a:endParaRPr sz="165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1" descr="preencoded.png"/>
          <p:cNvPicPr preferRelativeResize="0"/>
          <p:nvPr/>
        </p:nvPicPr>
        <p:blipFill rotWithShape="1">
          <a:blip r:embed="rId3">
            <a:alphaModFix/>
          </a:blip>
          <a:srcRect/>
          <a:stretch/>
        </p:blipFill>
        <p:spPr>
          <a:xfrm>
            <a:off x="0" y="0"/>
            <a:ext cx="5486400" cy="8229600"/>
          </a:xfrm>
          <a:prstGeom prst="rect">
            <a:avLst/>
          </a:prstGeom>
          <a:noFill/>
          <a:ln>
            <a:noFill/>
          </a:ln>
        </p:spPr>
      </p:pic>
      <p:sp>
        <p:nvSpPr>
          <p:cNvPr id="104" name="Google Shape;104;p1"/>
          <p:cNvSpPr/>
          <p:nvPr/>
        </p:nvSpPr>
        <p:spPr>
          <a:xfrm>
            <a:off x="6280190" y="2700099"/>
            <a:ext cx="7556421" cy="2126337"/>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000000"/>
              </a:buClr>
              <a:buSzPts val="4450"/>
              <a:buFont typeface="Inter"/>
              <a:buNone/>
            </a:pPr>
            <a:r>
              <a:rPr lang="en-US" sz="4450" b="1" i="0" u="none" strike="noStrike" cap="none" dirty="0" err="1">
                <a:solidFill>
                  <a:srgbClr val="000000"/>
                </a:solidFill>
                <a:latin typeface="Inter"/>
                <a:ea typeface="Inter"/>
                <a:cs typeface="Inter"/>
                <a:sym typeface="Inter"/>
              </a:rPr>
              <a:t>Σχεδί</a:t>
            </a:r>
            <a:r>
              <a:rPr lang="en-US" sz="4450" b="1" i="0" u="none" strike="noStrike" cap="none" dirty="0">
                <a:solidFill>
                  <a:srgbClr val="000000"/>
                </a:solidFill>
                <a:latin typeface="Inter"/>
                <a:ea typeface="Inter"/>
                <a:cs typeface="Inter"/>
                <a:sym typeface="Inter"/>
              </a:rPr>
              <a:t>αση Βιώσιμων και Ανθεκτικών Οικοσυστημάτων</a:t>
            </a:r>
            <a:r>
              <a:rPr lang="el-GR" sz="4450" b="1" i="0" u="none" strike="noStrike" cap="none" dirty="0">
                <a:solidFill>
                  <a:srgbClr val="000000"/>
                </a:solidFill>
                <a:latin typeface="Inter"/>
                <a:ea typeface="Inter"/>
                <a:cs typeface="Inter"/>
                <a:sym typeface="Inter"/>
              </a:rPr>
              <a:t>-Συστημική Προσέγγιση</a:t>
            </a:r>
            <a:endParaRPr sz="4450" b="0" i="0" u="none" strike="noStrike" cap="none" dirty="0">
              <a:solidFill>
                <a:srgbClr val="000000"/>
              </a:solidFill>
              <a:latin typeface="Arial"/>
              <a:ea typeface="Arial"/>
              <a:cs typeface="Arial"/>
              <a:sym typeface="Arial"/>
            </a:endParaRPr>
          </a:p>
        </p:txBody>
      </p:sp>
      <p:sp>
        <p:nvSpPr>
          <p:cNvPr id="105" name="Google Shape;105;p1"/>
          <p:cNvSpPr/>
          <p:nvPr/>
        </p:nvSpPr>
        <p:spPr>
          <a:xfrm>
            <a:off x="6280190" y="5166598"/>
            <a:ext cx="755642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000000"/>
              </a:buClr>
              <a:buSzPts val="1750"/>
              <a:buFont typeface="Arial"/>
              <a:buNone/>
            </a:pPr>
            <a:endParaRPr sz="1750" b="0" i="0" u="none" strike="noStrike" cap="non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g389c9f8762c_0_55"/>
          <p:cNvSpPr/>
          <p:nvPr/>
        </p:nvSpPr>
        <p:spPr>
          <a:xfrm>
            <a:off x="764849" y="600900"/>
            <a:ext cx="13339500" cy="690600"/>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000000"/>
              </a:buClr>
              <a:buSzPts val="4450"/>
              <a:buFont typeface="Inter"/>
              <a:buNone/>
            </a:pPr>
            <a:r>
              <a:rPr lang="en-US" sz="4450" b="1" i="0" u="none" strike="noStrike" cap="none">
                <a:solidFill>
                  <a:srgbClr val="000000"/>
                </a:solidFill>
                <a:latin typeface="Inter"/>
                <a:ea typeface="Inter"/>
                <a:cs typeface="Inter"/>
                <a:sym typeface="Inter"/>
              </a:rPr>
              <a:t>🧩 Mini Exercise: </a:t>
            </a:r>
            <a:r>
              <a:rPr lang="en-US" sz="3900" b="1" i="0" u="none" strike="noStrike" cap="none">
                <a:solidFill>
                  <a:srgbClr val="000000"/>
                </a:solidFill>
                <a:latin typeface="Inter"/>
                <a:ea typeface="Inter"/>
                <a:cs typeface="Inter"/>
                <a:sym typeface="Inter"/>
              </a:rPr>
              <a:t> Σχεδιάστε την Ανατροφοδότηση</a:t>
            </a:r>
            <a:endParaRPr sz="3900" b="0" i="0" u="none" strike="noStrike" cap="none">
              <a:solidFill>
                <a:srgbClr val="000000"/>
              </a:solidFill>
              <a:latin typeface="Arial"/>
              <a:ea typeface="Arial"/>
              <a:cs typeface="Arial"/>
              <a:sym typeface="Arial"/>
            </a:endParaRPr>
          </a:p>
        </p:txBody>
      </p:sp>
      <p:sp>
        <p:nvSpPr>
          <p:cNvPr id="704" name="Google Shape;704;g389c9f8762c_0_55"/>
          <p:cNvSpPr/>
          <p:nvPr/>
        </p:nvSpPr>
        <p:spPr>
          <a:xfrm>
            <a:off x="764858" y="1728430"/>
            <a:ext cx="13100700" cy="349500"/>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272525"/>
              </a:buClr>
              <a:buSzPts val="1700"/>
              <a:buFont typeface="Inter"/>
              <a:buNone/>
            </a:pPr>
            <a:r>
              <a:rPr lang="en-US" sz="1700" b="0" i="0" u="none" strike="noStrike" cap="none">
                <a:solidFill>
                  <a:srgbClr val="272525"/>
                </a:solidFill>
                <a:latin typeface="Inter"/>
                <a:ea typeface="Inter"/>
                <a:cs typeface="Inter"/>
                <a:sym typeface="Inter"/>
              </a:rPr>
              <a:t>Σε αυτή την άσκηση, θα εφαρμόσετε τις αρχές των βρόχων ανατροφοδότησης για να ανασχεδιάσετε ένα σύστημα.</a:t>
            </a:r>
            <a:endParaRPr sz="1700" b="0" i="0" u="none" strike="noStrike" cap="none">
              <a:solidFill>
                <a:srgbClr val="000000"/>
              </a:solidFill>
              <a:latin typeface="Arial"/>
              <a:ea typeface="Arial"/>
              <a:cs typeface="Arial"/>
              <a:sym typeface="Arial"/>
            </a:endParaRPr>
          </a:p>
        </p:txBody>
      </p:sp>
      <p:pic>
        <p:nvPicPr>
          <p:cNvPr id="705" name="Google Shape;705;g389c9f8762c_0_55" descr="preencoded.png"/>
          <p:cNvPicPr preferRelativeResize="0"/>
          <p:nvPr/>
        </p:nvPicPr>
        <p:blipFill rotWithShape="1">
          <a:blip r:embed="rId3">
            <a:alphaModFix/>
          </a:blip>
          <a:srcRect/>
          <a:stretch/>
        </p:blipFill>
        <p:spPr>
          <a:xfrm>
            <a:off x="764858" y="2323743"/>
            <a:ext cx="218480" cy="273129"/>
          </a:xfrm>
          <a:prstGeom prst="rect">
            <a:avLst/>
          </a:prstGeom>
          <a:noFill/>
          <a:ln>
            <a:noFill/>
          </a:ln>
        </p:spPr>
      </p:pic>
      <p:sp>
        <p:nvSpPr>
          <p:cNvPr id="706" name="Google Shape;706;g389c9f8762c_0_55"/>
          <p:cNvSpPr/>
          <p:nvPr/>
        </p:nvSpPr>
        <p:spPr>
          <a:xfrm>
            <a:off x="764858" y="2664619"/>
            <a:ext cx="6441000" cy="30600"/>
          </a:xfrm>
          <a:prstGeom prst="rect">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 name="Google Shape;707;g389c9f8762c_0_55"/>
          <p:cNvSpPr/>
          <p:nvPr/>
        </p:nvSpPr>
        <p:spPr>
          <a:xfrm>
            <a:off x="764858" y="2834759"/>
            <a:ext cx="2845500" cy="341400"/>
          </a:xfrm>
          <a:prstGeom prst="rect">
            <a:avLst/>
          </a:prstGeom>
          <a:noFill/>
          <a:ln>
            <a:noFill/>
          </a:ln>
        </p:spPr>
        <p:txBody>
          <a:bodyPr spcFirstLastPara="1" wrap="square" lIns="0" tIns="0" rIns="0" bIns="0" anchor="t" anchorCtr="0">
            <a:noAutofit/>
          </a:bodyPr>
          <a:lstStyle/>
          <a:p>
            <a:pPr marL="0" marR="0" lvl="0" indent="0" algn="l" rtl="0">
              <a:lnSpc>
                <a:spcPct val="123255"/>
              </a:lnSpc>
              <a:spcBef>
                <a:spcPts val="0"/>
              </a:spcBef>
              <a:spcAft>
                <a:spcPts val="0"/>
              </a:spcAft>
              <a:buClr>
                <a:srgbClr val="272525"/>
              </a:buClr>
              <a:buSzPts val="2150"/>
              <a:buFont typeface="Inter"/>
              <a:buNone/>
            </a:pPr>
            <a:r>
              <a:rPr lang="en-US" sz="2150" b="1" i="0" u="none" strike="noStrike" cap="none">
                <a:solidFill>
                  <a:srgbClr val="272525"/>
                </a:solidFill>
                <a:latin typeface="Inter"/>
                <a:ea typeface="Inter"/>
                <a:cs typeface="Inter"/>
                <a:sym typeface="Inter"/>
              </a:rPr>
              <a:t>Επιλογή Συστήματος</a:t>
            </a:r>
            <a:endParaRPr sz="2150" b="0" i="0" u="none" strike="noStrike" cap="none">
              <a:solidFill>
                <a:srgbClr val="000000"/>
              </a:solidFill>
              <a:latin typeface="Arial"/>
              <a:ea typeface="Arial"/>
              <a:cs typeface="Arial"/>
              <a:sym typeface="Arial"/>
            </a:endParaRPr>
          </a:p>
        </p:txBody>
      </p:sp>
      <p:sp>
        <p:nvSpPr>
          <p:cNvPr id="708" name="Google Shape;708;g389c9f8762c_0_55"/>
          <p:cNvSpPr/>
          <p:nvPr/>
        </p:nvSpPr>
        <p:spPr>
          <a:xfrm>
            <a:off x="764858" y="3307199"/>
            <a:ext cx="6441000" cy="1048800"/>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272525"/>
              </a:buClr>
              <a:buSzPts val="1700"/>
              <a:buFont typeface="Inter"/>
              <a:buNone/>
            </a:pPr>
            <a:r>
              <a:rPr lang="en-US" sz="1700" b="0" i="0" u="none" strike="noStrike" cap="none">
                <a:solidFill>
                  <a:srgbClr val="272525"/>
                </a:solidFill>
                <a:latin typeface="Inter"/>
                <a:ea typeface="Inter"/>
                <a:cs typeface="Inter"/>
                <a:sym typeface="Inter"/>
              </a:rPr>
              <a:t>Σε μικρές ομάδες, διαλέξτε ένα σύστημα γύρω σας – π.χ. το σύστημα ανακύκλωσης της πόλης, τις δημόσιες μεταφορές, μια online κοινότητα/πλατφόρμα.</a:t>
            </a:r>
            <a:endParaRPr sz="1700" b="0" i="0" u="none" strike="noStrike" cap="none">
              <a:solidFill>
                <a:srgbClr val="000000"/>
              </a:solidFill>
              <a:latin typeface="Arial"/>
              <a:ea typeface="Arial"/>
              <a:cs typeface="Arial"/>
              <a:sym typeface="Arial"/>
            </a:endParaRPr>
          </a:p>
        </p:txBody>
      </p:sp>
      <p:pic>
        <p:nvPicPr>
          <p:cNvPr id="709" name="Google Shape;709;g389c9f8762c_0_55" descr="preencoded.png"/>
          <p:cNvPicPr preferRelativeResize="0"/>
          <p:nvPr/>
        </p:nvPicPr>
        <p:blipFill rotWithShape="1">
          <a:blip r:embed="rId4">
            <a:alphaModFix/>
          </a:blip>
          <a:srcRect/>
          <a:stretch/>
        </p:blipFill>
        <p:spPr>
          <a:xfrm>
            <a:off x="7424380" y="2323743"/>
            <a:ext cx="218480" cy="273129"/>
          </a:xfrm>
          <a:prstGeom prst="rect">
            <a:avLst/>
          </a:prstGeom>
          <a:noFill/>
          <a:ln>
            <a:noFill/>
          </a:ln>
        </p:spPr>
      </p:pic>
      <p:sp>
        <p:nvSpPr>
          <p:cNvPr id="710" name="Google Shape;710;g389c9f8762c_0_55"/>
          <p:cNvSpPr/>
          <p:nvPr/>
        </p:nvSpPr>
        <p:spPr>
          <a:xfrm>
            <a:off x="7424380" y="2664619"/>
            <a:ext cx="6441300" cy="30600"/>
          </a:xfrm>
          <a:prstGeom prst="rect">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 name="Google Shape;711;g389c9f8762c_0_55"/>
          <p:cNvSpPr/>
          <p:nvPr/>
        </p:nvSpPr>
        <p:spPr>
          <a:xfrm>
            <a:off x="7424371" y="2834750"/>
            <a:ext cx="5139600" cy="341400"/>
          </a:xfrm>
          <a:prstGeom prst="rect">
            <a:avLst/>
          </a:prstGeom>
          <a:noFill/>
          <a:ln>
            <a:noFill/>
          </a:ln>
        </p:spPr>
        <p:txBody>
          <a:bodyPr spcFirstLastPara="1" wrap="square" lIns="0" tIns="0" rIns="0" bIns="0" anchor="t" anchorCtr="0">
            <a:noAutofit/>
          </a:bodyPr>
          <a:lstStyle/>
          <a:p>
            <a:pPr marL="0" marR="0" lvl="0" indent="0" algn="l" rtl="0">
              <a:lnSpc>
                <a:spcPct val="123255"/>
              </a:lnSpc>
              <a:spcBef>
                <a:spcPts val="0"/>
              </a:spcBef>
              <a:spcAft>
                <a:spcPts val="0"/>
              </a:spcAft>
              <a:buClr>
                <a:srgbClr val="272525"/>
              </a:buClr>
              <a:buSzPts val="2150"/>
              <a:buFont typeface="Inter"/>
              <a:buNone/>
            </a:pPr>
            <a:r>
              <a:rPr lang="en-US" sz="2150" b="1" i="0" u="none" strike="noStrike" cap="none">
                <a:solidFill>
                  <a:srgbClr val="272525"/>
                </a:solidFill>
                <a:latin typeface="Inter"/>
                <a:ea typeface="Inter"/>
                <a:cs typeface="Inter"/>
                <a:sym typeface="Inter"/>
              </a:rPr>
              <a:t>Καταγραφή Βρόχων</a:t>
            </a:r>
            <a:endParaRPr sz="2150" b="0" i="0" u="none" strike="noStrike" cap="none">
              <a:solidFill>
                <a:srgbClr val="000000"/>
              </a:solidFill>
              <a:latin typeface="Arial"/>
              <a:ea typeface="Arial"/>
              <a:cs typeface="Arial"/>
              <a:sym typeface="Arial"/>
            </a:endParaRPr>
          </a:p>
        </p:txBody>
      </p:sp>
      <p:sp>
        <p:nvSpPr>
          <p:cNvPr id="712" name="Google Shape;712;g389c9f8762c_0_55"/>
          <p:cNvSpPr/>
          <p:nvPr/>
        </p:nvSpPr>
        <p:spPr>
          <a:xfrm>
            <a:off x="7424380" y="3307199"/>
            <a:ext cx="6441300" cy="1398300"/>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272525"/>
              </a:buClr>
              <a:buSzPts val="1700"/>
              <a:buFont typeface="Inter"/>
              <a:buNone/>
            </a:pPr>
            <a:r>
              <a:rPr lang="en-US" sz="1700" b="0" i="0" u="none" strike="noStrike" cap="none">
                <a:solidFill>
                  <a:srgbClr val="272525"/>
                </a:solidFill>
                <a:latin typeface="Inter"/>
                <a:ea typeface="Inter"/>
                <a:cs typeface="Inter"/>
                <a:sym typeface="Inter"/>
              </a:rPr>
              <a:t>Συζητήστε και εντοπίστε έναν </a:t>
            </a:r>
            <a:r>
              <a:rPr lang="en-US" sz="1700" b="0" i="0" u="none" strike="noStrike" cap="none">
                <a:solidFill>
                  <a:srgbClr val="4950BC"/>
                </a:solidFill>
                <a:latin typeface="Inter"/>
                <a:ea typeface="Inter"/>
                <a:cs typeface="Inter"/>
                <a:sym typeface="Inter"/>
              </a:rPr>
              <a:t>θετικό</a:t>
            </a:r>
            <a:r>
              <a:rPr lang="en-US" sz="1700" b="0" i="0" u="none" strike="noStrike" cap="none">
                <a:solidFill>
                  <a:srgbClr val="272525"/>
                </a:solidFill>
                <a:latin typeface="Inter"/>
                <a:ea typeface="Inter"/>
                <a:cs typeface="Inter"/>
                <a:sym typeface="Inter"/>
              </a:rPr>
              <a:t> και έναν </a:t>
            </a:r>
            <a:r>
              <a:rPr lang="en-US" sz="1700" b="0" i="0" u="none" strike="noStrike" cap="none">
                <a:solidFill>
                  <a:srgbClr val="4950BC"/>
                </a:solidFill>
                <a:latin typeface="Inter"/>
                <a:ea typeface="Inter"/>
                <a:cs typeface="Inter"/>
                <a:sym typeface="Inter"/>
              </a:rPr>
              <a:t>αρνητικό</a:t>
            </a:r>
            <a:r>
              <a:rPr lang="en-US" sz="1700" b="0" i="0" u="none" strike="noStrike" cap="none">
                <a:solidFill>
                  <a:srgbClr val="272525"/>
                </a:solidFill>
                <a:latin typeface="Inter"/>
                <a:ea typeface="Inter"/>
                <a:cs typeface="Inter"/>
                <a:sym typeface="Inter"/>
              </a:rPr>
              <a:t> βρόχο ανατροφοδότησης σε αυτό το σύστημα. Τι ενισχύει μια τάση (positive feedback) και τι τη σταθεροποιεί (negative feedback);</a:t>
            </a:r>
            <a:endParaRPr sz="1700" b="0" i="0" u="none" strike="noStrike" cap="none">
              <a:solidFill>
                <a:srgbClr val="000000"/>
              </a:solidFill>
              <a:latin typeface="Arial"/>
              <a:ea typeface="Arial"/>
              <a:cs typeface="Arial"/>
              <a:sym typeface="Arial"/>
            </a:endParaRPr>
          </a:p>
        </p:txBody>
      </p:sp>
      <p:pic>
        <p:nvPicPr>
          <p:cNvPr id="713" name="Google Shape;713;g389c9f8762c_0_55" descr="preencoded.png"/>
          <p:cNvPicPr preferRelativeResize="0"/>
          <p:nvPr/>
        </p:nvPicPr>
        <p:blipFill rotWithShape="1">
          <a:blip r:embed="rId5">
            <a:alphaModFix/>
          </a:blip>
          <a:srcRect/>
          <a:stretch/>
        </p:blipFill>
        <p:spPr>
          <a:xfrm>
            <a:off x="764858" y="5087779"/>
            <a:ext cx="218480" cy="273129"/>
          </a:xfrm>
          <a:prstGeom prst="rect">
            <a:avLst/>
          </a:prstGeom>
          <a:noFill/>
          <a:ln>
            <a:noFill/>
          </a:ln>
        </p:spPr>
      </p:pic>
      <p:sp>
        <p:nvSpPr>
          <p:cNvPr id="714" name="Google Shape;714;g389c9f8762c_0_55"/>
          <p:cNvSpPr/>
          <p:nvPr/>
        </p:nvSpPr>
        <p:spPr>
          <a:xfrm>
            <a:off x="764858" y="5428655"/>
            <a:ext cx="6441000" cy="30600"/>
          </a:xfrm>
          <a:prstGeom prst="rect">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5" name="Google Shape;715;g389c9f8762c_0_55"/>
          <p:cNvSpPr/>
          <p:nvPr/>
        </p:nvSpPr>
        <p:spPr>
          <a:xfrm>
            <a:off x="764858" y="5598795"/>
            <a:ext cx="4445700" cy="341400"/>
          </a:xfrm>
          <a:prstGeom prst="rect">
            <a:avLst/>
          </a:prstGeom>
          <a:noFill/>
          <a:ln>
            <a:noFill/>
          </a:ln>
        </p:spPr>
        <p:txBody>
          <a:bodyPr spcFirstLastPara="1" wrap="square" lIns="0" tIns="0" rIns="0" bIns="0" anchor="t" anchorCtr="0">
            <a:noAutofit/>
          </a:bodyPr>
          <a:lstStyle/>
          <a:p>
            <a:pPr marL="0" marR="0" lvl="0" indent="0" algn="l" rtl="0">
              <a:lnSpc>
                <a:spcPct val="123255"/>
              </a:lnSpc>
              <a:spcBef>
                <a:spcPts val="0"/>
              </a:spcBef>
              <a:spcAft>
                <a:spcPts val="0"/>
              </a:spcAft>
              <a:buClr>
                <a:srgbClr val="272525"/>
              </a:buClr>
              <a:buSzPts val="2150"/>
              <a:buFont typeface="Inter"/>
              <a:buNone/>
            </a:pPr>
            <a:r>
              <a:rPr lang="en-US" sz="2150" b="1" i="0" u="none" strike="noStrike" cap="none">
                <a:solidFill>
                  <a:srgbClr val="272525"/>
                </a:solidFill>
                <a:latin typeface="Inter"/>
                <a:ea typeface="Inter"/>
                <a:cs typeface="Inter"/>
                <a:sym typeface="Inter"/>
              </a:rPr>
              <a:t>Ανασχεδιασμός για Βιωσιμότητα</a:t>
            </a:r>
            <a:endParaRPr sz="2150" b="0" i="0" u="none" strike="noStrike" cap="none">
              <a:solidFill>
                <a:srgbClr val="000000"/>
              </a:solidFill>
              <a:latin typeface="Arial"/>
              <a:ea typeface="Arial"/>
              <a:cs typeface="Arial"/>
              <a:sym typeface="Arial"/>
            </a:endParaRPr>
          </a:p>
        </p:txBody>
      </p:sp>
      <p:sp>
        <p:nvSpPr>
          <p:cNvPr id="716" name="Google Shape;716;g389c9f8762c_0_55"/>
          <p:cNvSpPr/>
          <p:nvPr/>
        </p:nvSpPr>
        <p:spPr>
          <a:xfrm>
            <a:off x="764858" y="6071235"/>
            <a:ext cx="6441000" cy="1398300"/>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272525"/>
              </a:buClr>
              <a:buSzPts val="1700"/>
              <a:buFont typeface="Inter"/>
              <a:buNone/>
            </a:pPr>
            <a:r>
              <a:rPr lang="en-US" sz="1700" b="0" i="0" u="none" strike="noStrike" cap="none">
                <a:solidFill>
                  <a:srgbClr val="272525"/>
                </a:solidFill>
                <a:latin typeface="Inter"/>
                <a:ea typeface="Inter"/>
                <a:cs typeface="Inter"/>
                <a:sym typeface="Inter"/>
              </a:rPr>
              <a:t>Προτείνετε πώς θα τροποποιούσατε ή ενισχύατε αυτούς τους βρόχους, ώστε το σύστημα να γίνει πιο βιώσιμο ή ανθεκτικό. Ποιο feedback θα κάνατε ισχυρότερο ή ασθενέστερο;</a:t>
            </a:r>
            <a:endParaRPr sz="1700" b="0" i="0" u="none" strike="noStrike" cap="none">
              <a:solidFill>
                <a:srgbClr val="000000"/>
              </a:solidFill>
              <a:latin typeface="Arial"/>
              <a:ea typeface="Arial"/>
              <a:cs typeface="Arial"/>
              <a:sym typeface="Arial"/>
            </a:endParaRPr>
          </a:p>
        </p:txBody>
      </p:sp>
      <p:pic>
        <p:nvPicPr>
          <p:cNvPr id="717" name="Google Shape;717;g389c9f8762c_0_55" descr="preencoded.png"/>
          <p:cNvPicPr preferRelativeResize="0"/>
          <p:nvPr/>
        </p:nvPicPr>
        <p:blipFill rotWithShape="1">
          <a:blip r:embed="rId6">
            <a:alphaModFix/>
          </a:blip>
          <a:srcRect/>
          <a:stretch/>
        </p:blipFill>
        <p:spPr>
          <a:xfrm>
            <a:off x="7424380" y="5087779"/>
            <a:ext cx="218480" cy="273129"/>
          </a:xfrm>
          <a:prstGeom prst="rect">
            <a:avLst/>
          </a:prstGeom>
          <a:noFill/>
          <a:ln>
            <a:noFill/>
          </a:ln>
        </p:spPr>
      </p:pic>
      <p:sp>
        <p:nvSpPr>
          <p:cNvPr id="718" name="Google Shape;718;g389c9f8762c_0_55"/>
          <p:cNvSpPr/>
          <p:nvPr/>
        </p:nvSpPr>
        <p:spPr>
          <a:xfrm>
            <a:off x="7424380" y="5428655"/>
            <a:ext cx="6441300" cy="30600"/>
          </a:xfrm>
          <a:prstGeom prst="rect">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9" name="Google Shape;719;g389c9f8762c_0_55"/>
          <p:cNvSpPr/>
          <p:nvPr/>
        </p:nvSpPr>
        <p:spPr>
          <a:xfrm>
            <a:off x="7424380" y="5598795"/>
            <a:ext cx="2731500" cy="341400"/>
          </a:xfrm>
          <a:prstGeom prst="rect">
            <a:avLst/>
          </a:prstGeom>
          <a:noFill/>
          <a:ln>
            <a:noFill/>
          </a:ln>
        </p:spPr>
        <p:txBody>
          <a:bodyPr spcFirstLastPara="1" wrap="square" lIns="0" tIns="0" rIns="0" bIns="0" anchor="t" anchorCtr="0">
            <a:noAutofit/>
          </a:bodyPr>
          <a:lstStyle/>
          <a:p>
            <a:pPr marL="0" marR="0" lvl="0" indent="0" algn="l" rtl="0">
              <a:lnSpc>
                <a:spcPct val="123255"/>
              </a:lnSpc>
              <a:spcBef>
                <a:spcPts val="0"/>
              </a:spcBef>
              <a:spcAft>
                <a:spcPts val="0"/>
              </a:spcAft>
              <a:buClr>
                <a:srgbClr val="272525"/>
              </a:buClr>
              <a:buSzPts val="2150"/>
              <a:buFont typeface="Inter"/>
              <a:buNone/>
            </a:pPr>
            <a:r>
              <a:rPr lang="en-US" sz="2150" b="1" i="0" u="none" strike="noStrike" cap="none">
                <a:solidFill>
                  <a:srgbClr val="272525"/>
                </a:solidFill>
                <a:latin typeface="Inter"/>
                <a:ea typeface="Inter"/>
                <a:cs typeface="Inter"/>
                <a:sym typeface="Inter"/>
              </a:rPr>
              <a:t>Στόχος</a:t>
            </a:r>
            <a:endParaRPr sz="2150" b="0" i="0" u="none" strike="noStrike" cap="none">
              <a:solidFill>
                <a:srgbClr val="000000"/>
              </a:solidFill>
              <a:latin typeface="Arial"/>
              <a:ea typeface="Arial"/>
              <a:cs typeface="Arial"/>
              <a:sym typeface="Arial"/>
            </a:endParaRPr>
          </a:p>
        </p:txBody>
      </p:sp>
      <p:sp>
        <p:nvSpPr>
          <p:cNvPr id="720" name="Google Shape;720;g389c9f8762c_0_55"/>
          <p:cNvSpPr/>
          <p:nvPr/>
        </p:nvSpPr>
        <p:spPr>
          <a:xfrm>
            <a:off x="7424380" y="6071235"/>
            <a:ext cx="6441300" cy="1398300"/>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272525"/>
              </a:buClr>
              <a:buSzPts val="1700"/>
              <a:buFont typeface="Inter"/>
              <a:buNone/>
            </a:pPr>
            <a:r>
              <a:rPr lang="en-US" sz="1700" b="0" i="0" u="none" strike="noStrike" cap="none">
                <a:solidFill>
                  <a:srgbClr val="272525"/>
                </a:solidFill>
                <a:latin typeface="Inter"/>
                <a:ea typeface="Inter"/>
                <a:cs typeface="Inter"/>
                <a:sym typeface="Inter"/>
              </a:rPr>
              <a:t>Να συνειδητοποιήσουμε τη δύναμη της ανατροφοδότησης ως εργαλείο σχεδιασμού – πώς μικρές παρεμβάσεις στους βρόχους (π.χ. ένα κίνητρο ή ένας κανόνας) μπορούν να αλλάξουν δραστικά τη συμπεριφορά ενός συστήματος.</a:t>
            </a:r>
            <a:endParaRPr sz="1700" b="0" i="0" u="none" strike="noStrike" cap="none">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17"/>
          <p:cNvSpPr/>
          <p:nvPr/>
        </p:nvSpPr>
        <p:spPr>
          <a:xfrm>
            <a:off x="793790" y="693182"/>
            <a:ext cx="7831693" cy="708779"/>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000000"/>
              </a:buClr>
              <a:buSzPts val="4450"/>
              <a:buFont typeface="Inter"/>
              <a:buNone/>
            </a:pPr>
            <a:r>
              <a:rPr lang="en-US" sz="4450" b="1" i="0" u="none" strike="noStrike" cap="none">
                <a:solidFill>
                  <a:srgbClr val="000000"/>
                </a:solidFill>
                <a:latin typeface="Inter"/>
                <a:ea typeface="Inter"/>
                <a:cs typeface="Inter"/>
                <a:sym typeface="Inter"/>
              </a:rPr>
              <a:t>Σταθερότητα και Μεταβολή</a:t>
            </a:r>
            <a:endParaRPr sz="4450" b="0" i="0" u="none" strike="noStrike" cap="none">
              <a:solidFill>
                <a:srgbClr val="000000"/>
              </a:solidFill>
              <a:latin typeface="Arial"/>
              <a:ea typeface="Arial"/>
              <a:cs typeface="Arial"/>
              <a:sym typeface="Arial"/>
            </a:endParaRPr>
          </a:p>
        </p:txBody>
      </p:sp>
      <p:pic>
        <p:nvPicPr>
          <p:cNvPr id="727" name="Google Shape;727;p17" descr="preencoded.png"/>
          <p:cNvPicPr preferRelativeResize="0"/>
          <p:nvPr/>
        </p:nvPicPr>
        <p:blipFill rotWithShape="1">
          <a:blip r:embed="rId3">
            <a:alphaModFix/>
          </a:blip>
          <a:srcRect/>
          <a:stretch/>
        </p:blipFill>
        <p:spPr>
          <a:xfrm>
            <a:off x="786289" y="2283100"/>
            <a:ext cx="4473535" cy="2936677"/>
          </a:xfrm>
          <a:prstGeom prst="rect">
            <a:avLst/>
          </a:prstGeom>
          <a:noFill/>
          <a:ln>
            <a:noFill/>
          </a:ln>
        </p:spPr>
      </p:pic>
      <p:sp>
        <p:nvSpPr>
          <p:cNvPr id="728" name="Google Shape;728;p17"/>
          <p:cNvSpPr/>
          <p:nvPr/>
        </p:nvSpPr>
        <p:spPr>
          <a:xfrm>
            <a:off x="5831919" y="1968937"/>
            <a:ext cx="395918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000000"/>
              </a:buClr>
              <a:buSzPts val="2200"/>
              <a:buFont typeface="Inter"/>
              <a:buNone/>
            </a:pPr>
            <a:r>
              <a:rPr lang="en-US" sz="2200" b="1" i="0" u="none" strike="noStrike" cap="none">
                <a:solidFill>
                  <a:srgbClr val="000000"/>
                </a:solidFill>
                <a:latin typeface="Inter"/>
                <a:ea typeface="Inter"/>
                <a:cs typeface="Inter"/>
                <a:sym typeface="Inter"/>
              </a:rPr>
              <a:t>Η Φύση της Ανθεκτικότητας</a:t>
            </a:r>
            <a:endParaRPr sz="2200" b="0" i="0" u="none" strike="noStrike" cap="none">
              <a:solidFill>
                <a:srgbClr val="000000"/>
              </a:solidFill>
              <a:latin typeface="Arial"/>
              <a:ea typeface="Arial"/>
              <a:cs typeface="Arial"/>
              <a:sym typeface="Arial"/>
            </a:endParaRPr>
          </a:p>
        </p:txBody>
      </p:sp>
      <p:sp>
        <p:nvSpPr>
          <p:cNvPr id="729" name="Google Shape;729;p17"/>
          <p:cNvSpPr/>
          <p:nvPr/>
        </p:nvSpPr>
        <p:spPr>
          <a:xfrm>
            <a:off x="5831919" y="2550081"/>
            <a:ext cx="8012192" cy="1088708"/>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Η ανθεκτικότητα δεν είναι η ικανότητα να "αντιστέκεσαι" στην αλλαγή, αλλά να συνυπάρχεις με αυτήν. Στο μοντέλο </a:t>
            </a:r>
            <a:r>
              <a:rPr lang="en-US" sz="1750" b="1" i="0" u="none" strike="noStrike" cap="none">
                <a:solidFill>
                  <a:srgbClr val="272525"/>
                </a:solidFill>
                <a:latin typeface="Inter"/>
                <a:ea typeface="Inter"/>
                <a:cs typeface="Inter"/>
                <a:sym typeface="Inter"/>
              </a:rPr>
              <a:t>"Ball-in-basin",</a:t>
            </a:r>
            <a:r>
              <a:rPr lang="en-US" sz="1750" b="0" i="0" u="none" strike="noStrike" cap="none">
                <a:solidFill>
                  <a:srgbClr val="272525"/>
                </a:solidFill>
                <a:latin typeface="Inter"/>
                <a:ea typeface="Inter"/>
                <a:cs typeface="Inter"/>
                <a:sym typeface="Inter"/>
              </a:rPr>
              <a:t> η μπάλα αντιπροσωπεύει το σύστημα και η κοιλάδα το πλαίσιο σταθερότητας.</a:t>
            </a:r>
            <a:endParaRPr sz="1750" b="0" i="0" u="none" strike="noStrike" cap="none">
              <a:solidFill>
                <a:srgbClr val="000000"/>
              </a:solidFill>
              <a:latin typeface="Arial"/>
              <a:ea typeface="Arial"/>
              <a:cs typeface="Arial"/>
              <a:sym typeface="Arial"/>
            </a:endParaRPr>
          </a:p>
        </p:txBody>
      </p:sp>
      <p:sp>
        <p:nvSpPr>
          <p:cNvPr id="730" name="Google Shape;730;p17"/>
          <p:cNvSpPr/>
          <p:nvPr/>
        </p:nvSpPr>
        <p:spPr>
          <a:xfrm>
            <a:off x="5831919" y="3842861"/>
            <a:ext cx="8012192" cy="362903"/>
          </a:xfrm>
          <a:prstGeom prst="rect">
            <a:avLst/>
          </a:prstGeom>
          <a:noFill/>
          <a:ln>
            <a:noFill/>
          </a:ln>
        </p:spPr>
        <p:txBody>
          <a:bodyPr spcFirstLastPara="1" wrap="square" lIns="0" tIns="0" rIns="0" bIns="0" anchor="t" anchorCtr="0">
            <a:noAutofit/>
          </a:bodyPr>
          <a:lstStyle/>
          <a:p>
            <a:pPr marL="342900" marR="0" lvl="0" indent="-342900" algn="l" rtl="0">
              <a:lnSpc>
                <a:spcPct val="162857"/>
              </a:lnSpc>
              <a:spcBef>
                <a:spcPts val="0"/>
              </a:spcBef>
              <a:spcAft>
                <a:spcPts val="0"/>
              </a:spcAft>
              <a:buClr>
                <a:srgbClr val="272525"/>
              </a:buClr>
              <a:buSzPts val="1750"/>
              <a:buFont typeface="Inter"/>
              <a:buChar char="•"/>
            </a:pPr>
            <a:r>
              <a:rPr lang="en-US" sz="1750" b="0" i="0" u="none" strike="noStrike" cap="none">
                <a:solidFill>
                  <a:srgbClr val="272525"/>
                </a:solidFill>
                <a:latin typeface="Inter"/>
                <a:ea typeface="Inter"/>
                <a:cs typeface="Inter"/>
                <a:sym typeface="Inter"/>
              </a:rPr>
              <a:t>Μια ήπια διαταραχή κάνει τη μπάλα να ταλαντωθεί και να επιστρέψει</a:t>
            </a:r>
            <a:endParaRPr sz="1750" b="0" i="0" u="none" strike="noStrike" cap="none">
              <a:solidFill>
                <a:srgbClr val="000000"/>
              </a:solidFill>
              <a:latin typeface="Arial"/>
              <a:ea typeface="Arial"/>
              <a:cs typeface="Arial"/>
              <a:sym typeface="Arial"/>
            </a:endParaRPr>
          </a:p>
        </p:txBody>
      </p:sp>
      <p:sp>
        <p:nvSpPr>
          <p:cNvPr id="731" name="Google Shape;731;p17"/>
          <p:cNvSpPr/>
          <p:nvPr/>
        </p:nvSpPr>
        <p:spPr>
          <a:xfrm>
            <a:off x="5831919" y="4285059"/>
            <a:ext cx="8012192" cy="362903"/>
          </a:xfrm>
          <a:prstGeom prst="rect">
            <a:avLst/>
          </a:prstGeom>
          <a:noFill/>
          <a:ln>
            <a:noFill/>
          </a:ln>
        </p:spPr>
        <p:txBody>
          <a:bodyPr spcFirstLastPara="1" wrap="square" lIns="0" tIns="0" rIns="0" bIns="0" anchor="t" anchorCtr="0">
            <a:noAutofit/>
          </a:bodyPr>
          <a:lstStyle/>
          <a:p>
            <a:pPr marL="342900" marR="0" lvl="0" indent="-342900" algn="l" rtl="0">
              <a:lnSpc>
                <a:spcPct val="162857"/>
              </a:lnSpc>
              <a:spcBef>
                <a:spcPts val="0"/>
              </a:spcBef>
              <a:spcAft>
                <a:spcPts val="0"/>
              </a:spcAft>
              <a:buClr>
                <a:srgbClr val="272525"/>
              </a:buClr>
              <a:buSzPts val="1750"/>
              <a:buFont typeface="Inter"/>
              <a:buChar char="•"/>
            </a:pPr>
            <a:r>
              <a:rPr lang="en-US" sz="1750" b="0" i="0" u="none" strike="noStrike" cap="none">
                <a:solidFill>
                  <a:srgbClr val="272525"/>
                </a:solidFill>
                <a:latin typeface="Inter"/>
                <a:ea typeface="Inter"/>
                <a:cs typeface="Inter"/>
                <a:sym typeface="Inter"/>
              </a:rPr>
              <a:t>Μια μεγάλη διαταραχή μπορεί να την εκτινάξει έξω από την κοιλάδα</a:t>
            </a:r>
            <a:endParaRPr sz="1750" b="0" i="0" u="none" strike="noStrike" cap="none">
              <a:solidFill>
                <a:srgbClr val="000000"/>
              </a:solidFill>
              <a:latin typeface="Arial"/>
              <a:ea typeface="Arial"/>
              <a:cs typeface="Arial"/>
              <a:sym typeface="Arial"/>
            </a:endParaRPr>
          </a:p>
        </p:txBody>
      </p:sp>
      <p:sp>
        <p:nvSpPr>
          <p:cNvPr id="732" name="Google Shape;732;p17"/>
          <p:cNvSpPr/>
          <p:nvPr/>
        </p:nvSpPr>
        <p:spPr>
          <a:xfrm>
            <a:off x="5831919" y="4727257"/>
            <a:ext cx="8012192" cy="362903"/>
          </a:xfrm>
          <a:prstGeom prst="rect">
            <a:avLst/>
          </a:prstGeom>
          <a:noFill/>
          <a:ln>
            <a:noFill/>
          </a:ln>
        </p:spPr>
        <p:txBody>
          <a:bodyPr spcFirstLastPara="1" wrap="square" lIns="0" tIns="0" rIns="0" bIns="0" anchor="t" anchorCtr="0">
            <a:noAutofit/>
          </a:bodyPr>
          <a:lstStyle/>
          <a:p>
            <a:pPr marL="342900" marR="0" lvl="0" indent="-342900" algn="l" rtl="0">
              <a:lnSpc>
                <a:spcPct val="162857"/>
              </a:lnSpc>
              <a:spcBef>
                <a:spcPts val="0"/>
              </a:spcBef>
              <a:spcAft>
                <a:spcPts val="0"/>
              </a:spcAft>
              <a:buClr>
                <a:srgbClr val="272525"/>
              </a:buClr>
              <a:buSzPts val="1750"/>
              <a:buFont typeface="Inter"/>
              <a:buChar char="•"/>
            </a:pPr>
            <a:r>
              <a:rPr lang="en-US" sz="1750" b="0" i="0" u="none" strike="noStrike" cap="none">
                <a:solidFill>
                  <a:srgbClr val="272525"/>
                </a:solidFill>
                <a:latin typeface="Inter"/>
                <a:ea typeface="Inter"/>
                <a:cs typeface="Inter"/>
                <a:sym typeface="Inter"/>
              </a:rPr>
              <a:t>Όσο πιο βαθιά η κοιλάδα, τόσο πιο ανθεκτικό το σύστημα</a:t>
            </a:r>
            <a:endParaRPr sz="1750" b="0" i="0" u="none" strike="noStrike" cap="none">
              <a:solidFill>
                <a:srgbClr val="000000"/>
              </a:solidFill>
              <a:latin typeface="Arial"/>
              <a:ea typeface="Arial"/>
              <a:cs typeface="Arial"/>
              <a:sym typeface="Arial"/>
            </a:endParaRPr>
          </a:p>
        </p:txBody>
      </p:sp>
      <p:sp>
        <p:nvSpPr>
          <p:cNvPr id="733" name="Google Shape;733;p17"/>
          <p:cNvSpPr/>
          <p:nvPr/>
        </p:nvSpPr>
        <p:spPr>
          <a:xfrm>
            <a:off x="793790" y="5444252"/>
            <a:ext cx="13042821" cy="963811"/>
          </a:xfrm>
          <a:prstGeom prst="roundRect">
            <a:avLst>
              <a:gd name="adj" fmla="val 9884"/>
            </a:avLst>
          </a:prstGeom>
          <a:solidFill>
            <a:srgbClr val="C7C9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34" name="Google Shape;734;p17" descr="preencoded.png"/>
          <p:cNvPicPr preferRelativeResize="0"/>
          <p:nvPr/>
        </p:nvPicPr>
        <p:blipFill rotWithShape="1">
          <a:blip r:embed="rId4">
            <a:alphaModFix/>
          </a:blip>
          <a:srcRect/>
          <a:stretch/>
        </p:blipFill>
        <p:spPr>
          <a:xfrm>
            <a:off x="1020604" y="5788343"/>
            <a:ext cx="283488" cy="226814"/>
          </a:xfrm>
          <a:prstGeom prst="rect">
            <a:avLst/>
          </a:prstGeom>
          <a:noFill/>
          <a:ln>
            <a:noFill/>
          </a:ln>
        </p:spPr>
      </p:pic>
      <p:sp>
        <p:nvSpPr>
          <p:cNvPr id="735" name="Google Shape;735;p17"/>
          <p:cNvSpPr/>
          <p:nvPr/>
        </p:nvSpPr>
        <p:spPr>
          <a:xfrm>
            <a:off x="1530906" y="5727740"/>
            <a:ext cx="1207889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000000"/>
              </a:buClr>
              <a:buSzPts val="1750"/>
              <a:buFont typeface="Inter"/>
              <a:buNone/>
            </a:pPr>
            <a:r>
              <a:rPr lang="en-US" sz="1750" b="1" i="0" u="none" strike="noStrike" cap="none">
                <a:solidFill>
                  <a:srgbClr val="000000"/>
                </a:solidFill>
                <a:latin typeface="Inter"/>
                <a:ea typeface="Inter"/>
                <a:cs typeface="Inter"/>
                <a:sym typeface="Inter"/>
              </a:rPr>
              <a:t>Βασική Αρχή:</a:t>
            </a:r>
            <a:r>
              <a:rPr lang="en-US" sz="1750" b="0" i="0" u="none" strike="noStrike" cap="none">
                <a:solidFill>
                  <a:srgbClr val="000000"/>
                </a:solidFill>
                <a:latin typeface="Inter"/>
                <a:ea typeface="Inter"/>
                <a:cs typeface="Inter"/>
                <a:sym typeface="Inter"/>
              </a:rPr>
              <a:t> Η σταθερότητα δεν είναι απουσία αλλαγής, αλλά ισορροπία </a:t>
            </a:r>
            <a:r>
              <a:rPr lang="en-US" sz="1750" b="0" i="1" u="none" strike="noStrike" cap="none">
                <a:solidFill>
                  <a:srgbClr val="000000"/>
                </a:solidFill>
                <a:latin typeface="Inter"/>
                <a:ea typeface="Inter"/>
                <a:cs typeface="Inter"/>
                <a:sym typeface="Inter"/>
              </a:rPr>
              <a:t>μέσα</a:t>
            </a:r>
            <a:r>
              <a:rPr lang="en-US" sz="1750" b="0" i="0" u="none" strike="noStrike" cap="none">
                <a:solidFill>
                  <a:srgbClr val="000000"/>
                </a:solidFill>
                <a:latin typeface="Inter"/>
                <a:ea typeface="Inter"/>
                <a:cs typeface="Inter"/>
                <a:sym typeface="Inter"/>
              </a:rPr>
              <a:t> στην αλλαγή.</a:t>
            </a:r>
            <a:endParaRPr sz="1750" b="0" i="0" u="none" strike="noStrike" cap="none">
              <a:solidFill>
                <a:srgbClr val="000000"/>
              </a:solidFill>
              <a:latin typeface="Arial"/>
              <a:ea typeface="Arial"/>
              <a:cs typeface="Arial"/>
              <a:sym typeface="Arial"/>
            </a:endParaRPr>
          </a:p>
        </p:txBody>
      </p:sp>
      <p:sp>
        <p:nvSpPr>
          <p:cNvPr id="736" name="Google Shape;736;p17"/>
          <p:cNvSpPr/>
          <p:nvPr/>
        </p:nvSpPr>
        <p:spPr>
          <a:xfrm>
            <a:off x="1133951" y="6918365"/>
            <a:ext cx="12702659"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"At the heart of resilience thinking is change." — Brian Walker</a:t>
            </a:r>
            <a:endParaRPr sz="1750" b="0" i="0" u="none" strike="noStrike" cap="none">
              <a:solidFill>
                <a:srgbClr val="000000"/>
              </a:solidFill>
              <a:latin typeface="Arial"/>
              <a:ea typeface="Arial"/>
              <a:cs typeface="Arial"/>
              <a:sym typeface="Arial"/>
            </a:endParaRPr>
          </a:p>
        </p:txBody>
      </p:sp>
      <p:sp>
        <p:nvSpPr>
          <p:cNvPr id="737" name="Google Shape;737;p17"/>
          <p:cNvSpPr/>
          <p:nvPr/>
        </p:nvSpPr>
        <p:spPr>
          <a:xfrm>
            <a:off x="793790" y="6663214"/>
            <a:ext cx="30480" cy="873204"/>
          </a:xfrm>
          <a:prstGeom prst="rect">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18"/>
          <p:cNvSpPr/>
          <p:nvPr/>
        </p:nvSpPr>
        <p:spPr>
          <a:xfrm>
            <a:off x="688896" y="541258"/>
            <a:ext cx="10043993" cy="615077"/>
          </a:xfrm>
          <a:prstGeom prst="rect">
            <a:avLst/>
          </a:prstGeom>
          <a:noFill/>
          <a:ln>
            <a:noFill/>
          </a:ln>
        </p:spPr>
        <p:txBody>
          <a:bodyPr spcFirstLastPara="1" wrap="square" lIns="0" tIns="0" rIns="0" bIns="0" anchor="t" anchorCtr="0">
            <a:noAutofit/>
          </a:bodyPr>
          <a:lstStyle/>
          <a:p>
            <a:pPr marL="0" marR="0" lvl="0" indent="0" algn="l" rtl="0">
              <a:lnSpc>
                <a:spcPct val="124675"/>
              </a:lnSpc>
              <a:spcBef>
                <a:spcPts val="0"/>
              </a:spcBef>
              <a:spcAft>
                <a:spcPts val="0"/>
              </a:spcAft>
              <a:buClr>
                <a:srgbClr val="000000"/>
              </a:buClr>
              <a:buSzPts val="3850"/>
              <a:buFont typeface="Inter"/>
              <a:buNone/>
            </a:pPr>
            <a:r>
              <a:rPr lang="en-US" sz="3850" b="1" i="0" u="none" strike="noStrike" cap="none">
                <a:solidFill>
                  <a:srgbClr val="000000"/>
                </a:solidFill>
                <a:latin typeface="Inter"/>
                <a:ea typeface="Inter"/>
                <a:cs typeface="Inter"/>
                <a:sym typeface="Inter"/>
              </a:rPr>
              <a:t>Ο Κύκλος Προσαρμογής (Adaptive Cycle)</a:t>
            </a:r>
            <a:endParaRPr sz="3850" b="0" i="0" u="none" strike="noStrike" cap="none">
              <a:solidFill>
                <a:srgbClr val="000000"/>
              </a:solidFill>
              <a:latin typeface="Arial"/>
              <a:ea typeface="Arial"/>
              <a:cs typeface="Arial"/>
              <a:sym typeface="Arial"/>
            </a:endParaRPr>
          </a:p>
        </p:txBody>
      </p:sp>
      <p:sp>
        <p:nvSpPr>
          <p:cNvPr id="744" name="Google Shape;744;p18"/>
          <p:cNvSpPr/>
          <p:nvPr/>
        </p:nvSpPr>
        <p:spPr>
          <a:xfrm>
            <a:off x="688896" y="1451491"/>
            <a:ext cx="13252609" cy="251936"/>
          </a:xfrm>
          <a:prstGeom prst="rect">
            <a:avLst/>
          </a:prstGeom>
          <a:noFill/>
          <a:ln>
            <a:noFill/>
          </a:ln>
        </p:spPr>
        <p:txBody>
          <a:bodyPr spcFirstLastPara="1" wrap="square" lIns="0" tIns="0" rIns="0" bIns="0" anchor="t" anchorCtr="0">
            <a:noAutofit/>
          </a:bodyPr>
          <a:lstStyle/>
          <a:p>
            <a:pPr marL="0" marR="0" lvl="0" indent="0" algn="l" rtl="0">
              <a:lnSpc>
                <a:spcPct val="162500"/>
              </a:lnSpc>
              <a:spcBef>
                <a:spcPts val="0"/>
              </a:spcBef>
              <a:spcAft>
                <a:spcPts val="0"/>
              </a:spcAft>
              <a:buClr>
                <a:srgbClr val="272525"/>
              </a:buClr>
              <a:buSzPts val="1200"/>
              <a:buFont typeface="Inter"/>
              <a:buNone/>
            </a:pPr>
            <a:r>
              <a:rPr lang="en-US" sz="1400" b="0" i="0" u="none" strike="noStrike" cap="none">
                <a:solidFill>
                  <a:srgbClr val="272525"/>
                </a:solidFill>
                <a:latin typeface="Inter"/>
                <a:ea typeface="Inter"/>
                <a:cs typeface="Inter"/>
                <a:sym typeface="Inter"/>
              </a:rPr>
              <a:t>Κ</a:t>
            </a:r>
            <a:r>
              <a:rPr lang="en-US" sz="1400" b="1" i="0" u="none" strike="noStrike" cap="none">
                <a:solidFill>
                  <a:srgbClr val="272525"/>
                </a:solidFill>
                <a:latin typeface="Inter"/>
                <a:ea typeface="Inter"/>
                <a:cs typeface="Inter"/>
                <a:sym typeface="Inter"/>
              </a:rPr>
              <a:t>άθε ζωντανό σύστημα, είτε φυσικό είτε κοινωνικό, περνά διαδοχικές φάσεις που σχηματίζουν έναν συνεχή κύκλο προσαρμογής και ανανέωσης.</a:t>
            </a:r>
            <a:endParaRPr sz="1400" b="0" i="0" u="none" strike="noStrike" cap="none">
              <a:solidFill>
                <a:srgbClr val="000000"/>
              </a:solidFill>
              <a:latin typeface="Arial"/>
              <a:ea typeface="Arial"/>
              <a:cs typeface="Arial"/>
              <a:sym typeface="Arial"/>
            </a:endParaRPr>
          </a:p>
        </p:txBody>
      </p:sp>
      <p:sp>
        <p:nvSpPr>
          <p:cNvPr id="745" name="Google Shape;745;p18"/>
          <p:cNvSpPr/>
          <p:nvPr/>
        </p:nvSpPr>
        <p:spPr>
          <a:xfrm>
            <a:off x="2240399" y="2325529"/>
            <a:ext cx="2460427" cy="307538"/>
          </a:xfrm>
          <a:prstGeom prst="rect">
            <a:avLst/>
          </a:prstGeom>
          <a:noFill/>
          <a:ln>
            <a:noFill/>
          </a:ln>
        </p:spPr>
        <p:txBody>
          <a:bodyPr spcFirstLastPara="1" wrap="square" lIns="0" tIns="0" rIns="0" bIns="0" anchor="t" anchorCtr="0">
            <a:noAutofit/>
          </a:bodyPr>
          <a:lstStyle/>
          <a:p>
            <a:pPr marL="0" marR="0" lvl="0" indent="0" algn="r" rtl="0">
              <a:lnSpc>
                <a:spcPct val="126315"/>
              </a:lnSpc>
              <a:spcBef>
                <a:spcPts val="0"/>
              </a:spcBef>
              <a:spcAft>
                <a:spcPts val="0"/>
              </a:spcAft>
              <a:buClr>
                <a:srgbClr val="272525"/>
              </a:buClr>
              <a:buSzPts val="1900"/>
              <a:buFont typeface="Inter"/>
              <a:buNone/>
            </a:pPr>
            <a:r>
              <a:rPr lang="en-US" sz="1900" b="1" i="0" u="none" strike="noStrike" cap="none">
                <a:solidFill>
                  <a:srgbClr val="272525"/>
                </a:solidFill>
                <a:latin typeface="Inter"/>
                <a:ea typeface="Inter"/>
                <a:cs typeface="Inter"/>
                <a:sym typeface="Inter"/>
              </a:rPr>
              <a:t>Growth (r)</a:t>
            </a:r>
            <a:endParaRPr sz="1900" b="0" i="0" u="none" strike="noStrike" cap="none">
              <a:solidFill>
                <a:srgbClr val="000000"/>
              </a:solidFill>
              <a:latin typeface="Arial"/>
              <a:ea typeface="Arial"/>
              <a:cs typeface="Arial"/>
              <a:sym typeface="Arial"/>
            </a:endParaRPr>
          </a:p>
        </p:txBody>
      </p:sp>
      <p:sp>
        <p:nvSpPr>
          <p:cNvPr id="746" name="Google Shape;746;p18"/>
          <p:cNvSpPr/>
          <p:nvPr/>
        </p:nvSpPr>
        <p:spPr>
          <a:xfrm>
            <a:off x="688896" y="2751058"/>
            <a:ext cx="4011930" cy="944404"/>
          </a:xfrm>
          <a:prstGeom prst="rect">
            <a:avLst/>
          </a:prstGeom>
          <a:noFill/>
          <a:ln>
            <a:noFill/>
          </a:ln>
        </p:spPr>
        <p:txBody>
          <a:bodyPr spcFirstLastPara="1" wrap="square" lIns="0" tIns="0" rIns="0" bIns="0" anchor="t" anchorCtr="0">
            <a:noAutofit/>
          </a:bodyPr>
          <a:lstStyle/>
          <a:p>
            <a:pPr marL="0" marR="0" lvl="0" indent="0" algn="r" rtl="0">
              <a:lnSpc>
                <a:spcPct val="163333"/>
              </a:lnSpc>
              <a:spcBef>
                <a:spcPts val="0"/>
              </a:spcBef>
              <a:spcAft>
                <a:spcPts val="0"/>
              </a:spcAft>
              <a:buClr>
                <a:srgbClr val="272525"/>
              </a:buClr>
              <a:buSzPts val="1500"/>
              <a:buFont typeface="Inter"/>
              <a:buNone/>
            </a:pPr>
            <a:r>
              <a:rPr lang="en-US" sz="1500" b="0" i="0" u="none" strike="noStrike" cap="none">
                <a:solidFill>
                  <a:srgbClr val="272525"/>
                </a:solidFill>
                <a:latin typeface="Inter"/>
                <a:ea typeface="Inter"/>
                <a:cs typeface="Inter"/>
                <a:sym typeface="Inter"/>
              </a:rPr>
              <a:t>Φάση επέκτασης και καινοτομίας. Το σύστημα αναπτύσσεται γρήγορα και δοκιμάζει νέες μορφές.</a:t>
            </a:r>
            <a:endParaRPr sz="1500" b="0" i="0" u="none" strike="noStrike" cap="none">
              <a:solidFill>
                <a:srgbClr val="000000"/>
              </a:solidFill>
              <a:latin typeface="Arial"/>
              <a:ea typeface="Arial"/>
              <a:cs typeface="Arial"/>
              <a:sym typeface="Arial"/>
            </a:endParaRPr>
          </a:p>
        </p:txBody>
      </p:sp>
      <p:pic>
        <p:nvPicPr>
          <p:cNvPr id="747" name="Google Shape;747;p18" descr="preencoded.png"/>
          <p:cNvPicPr preferRelativeResize="0"/>
          <p:nvPr/>
        </p:nvPicPr>
        <p:blipFill rotWithShape="1">
          <a:blip r:embed="rId3">
            <a:alphaModFix/>
          </a:blip>
          <a:srcRect/>
          <a:stretch/>
        </p:blipFill>
        <p:spPr>
          <a:xfrm>
            <a:off x="4995982" y="1924764"/>
            <a:ext cx="4638318" cy="4638318"/>
          </a:xfrm>
          <a:prstGeom prst="rect">
            <a:avLst/>
          </a:prstGeom>
          <a:noFill/>
          <a:ln>
            <a:noFill/>
          </a:ln>
        </p:spPr>
      </p:pic>
      <p:pic>
        <p:nvPicPr>
          <p:cNvPr id="748" name="Google Shape;748;p18" descr="preencoded.png"/>
          <p:cNvPicPr preferRelativeResize="0"/>
          <p:nvPr/>
        </p:nvPicPr>
        <p:blipFill rotWithShape="1">
          <a:blip r:embed="rId4">
            <a:alphaModFix/>
          </a:blip>
          <a:srcRect/>
          <a:stretch/>
        </p:blipFill>
        <p:spPr>
          <a:xfrm>
            <a:off x="6234410" y="2731591"/>
            <a:ext cx="294442" cy="368141"/>
          </a:xfrm>
          <a:prstGeom prst="rect">
            <a:avLst/>
          </a:prstGeom>
          <a:noFill/>
          <a:ln>
            <a:noFill/>
          </a:ln>
        </p:spPr>
      </p:pic>
      <p:sp>
        <p:nvSpPr>
          <p:cNvPr id="749" name="Google Shape;749;p18"/>
          <p:cNvSpPr/>
          <p:nvPr/>
        </p:nvSpPr>
        <p:spPr>
          <a:xfrm>
            <a:off x="9929455" y="2325529"/>
            <a:ext cx="2460427" cy="307538"/>
          </a:xfrm>
          <a:prstGeom prst="rect">
            <a:avLst/>
          </a:prstGeom>
          <a:noFill/>
          <a:ln>
            <a:noFill/>
          </a:ln>
        </p:spPr>
        <p:txBody>
          <a:bodyPr spcFirstLastPara="1" wrap="square" lIns="0" tIns="0" rIns="0" bIns="0" anchor="t" anchorCtr="0">
            <a:noAutofit/>
          </a:bodyPr>
          <a:lstStyle/>
          <a:p>
            <a:pPr marL="0" marR="0" lvl="0" indent="0" algn="l" rtl="0">
              <a:lnSpc>
                <a:spcPct val="126315"/>
              </a:lnSpc>
              <a:spcBef>
                <a:spcPts val="0"/>
              </a:spcBef>
              <a:spcAft>
                <a:spcPts val="0"/>
              </a:spcAft>
              <a:buClr>
                <a:srgbClr val="272525"/>
              </a:buClr>
              <a:buSzPts val="1900"/>
              <a:buFont typeface="Inter"/>
              <a:buNone/>
            </a:pPr>
            <a:r>
              <a:rPr lang="en-US" sz="1900" b="1" i="0" u="none" strike="noStrike" cap="none">
                <a:solidFill>
                  <a:srgbClr val="272525"/>
                </a:solidFill>
                <a:latin typeface="Inter"/>
                <a:ea typeface="Inter"/>
                <a:cs typeface="Inter"/>
                <a:sym typeface="Inter"/>
              </a:rPr>
              <a:t>Conservation (K)</a:t>
            </a:r>
            <a:endParaRPr sz="1900" b="0" i="0" u="none" strike="noStrike" cap="none">
              <a:solidFill>
                <a:srgbClr val="000000"/>
              </a:solidFill>
              <a:latin typeface="Arial"/>
              <a:ea typeface="Arial"/>
              <a:cs typeface="Arial"/>
              <a:sym typeface="Arial"/>
            </a:endParaRPr>
          </a:p>
        </p:txBody>
      </p:sp>
      <p:sp>
        <p:nvSpPr>
          <p:cNvPr id="750" name="Google Shape;750;p18"/>
          <p:cNvSpPr/>
          <p:nvPr/>
        </p:nvSpPr>
        <p:spPr>
          <a:xfrm>
            <a:off x="9929455" y="2751058"/>
            <a:ext cx="4012049" cy="944404"/>
          </a:xfrm>
          <a:prstGeom prst="rect">
            <a:avLst/>
          </a:prstGeom>
          <a:noFill/>
          <a:ln>
            <a:noFill/>
          </a:ln>
        </p:spPr>
        <p:txBody>
          <a:bodyPr spcFirstLastPara="1" wrap="square" lIns="0" tIns="0" rIns="0" bIns="0" anchor="t" anchorCtr="0">
            <a:noAutofit/>
          </a:bodyPr>
          <a:lstStyle/>
          <a:p>
            <a:pPr marL="0" marR="0" lvl="0" indent="0" algn="l" rtl="0">
              <a:lnSpc>
                <a:spcPct val="163333"/>
              </a:lnSpc>
              <a:spcBef>
                <a:spcPts val="0"/>
              </a:spcBef>
              <a:spcAft>
                <a:spcPts val="0"/>
              </a:spcAft>
              <a:buClr>
                <a:srgbClr val="272525"/>
              </a:buClr>
              <a:buSzPts val="1500"/>
              <a:buFont typeface="Inter"/>
              <a:buNone/>
            </a:pPr>
            <a:r>
              <a:rPr lang="en-US" sz="1500" b="0" i="0" u="none" strike="noStrike" cap="none">
                <a:solidFill>
                  <a:srgbClr val="272525"/>
                </a:solidFill>
                <a:latin typeface="Inter"/>
                <a:ea typeface="Inter"/>
                <a:cs typeface="Inter"/>
                <a:sym typeface="Inter"/>
              </a:rPr>
              <a:t>Φάση σταθερότητας και συσσώρευσης πόρων. Το σύστημα γίνεται αποδοτικό αλλά άκαμπτο.</a:t>
            </a:r>
            <a:endParaRPr sz="1500" b="0" i="0" u="none" strike="noStrike" cap="none">
              <a:solidFill>
                <a:srgbClr val="000000"/>
              </a:solidFill>
              <a:latin typeface="Arial"/>
              <a:ea typeface="Arial"/>
              <a:cs typeface="Arial"/>
              <a:sym typeface="Arial"/>
            </a:endParaRPr>
          </a:p>
        </p:txBody>
      </p:sp>
      <p:pic>
        <p:nvPicPr>
          <p:cNvPr id="751" name="Google Shape;751;p18" descr="preencoded.png"/>
          <p:cNvPicPr preferRelativeResize="0"/>
          <p:nvPr/>
        </p:nvPicPr>
        <p:blipFill rotWithShape="1">
          <a:blip r:embed="rId5">
            <a:alphaModFix/>
          </a:blip>
          <a:srcRect/>
          <a:stretch/>
        </p:blipFill>
        <p:spPr>
          <a:xfrm>
            <a:off x="4995982" y="1924764"/>
            <a:ext cx="4638318" cy="4638318"/>
          </a:xfrm>
          <a:prstGeom prst="rect">
            <a:avLst/>
          </a:prstGeom>
          <a:noFill/>
          <a:ln>
            <a:noFill/>
          </a:ln>
        </p:spPr>
      </p:pic>
      <p:pic>
        <p:nvPicPr>
          <p:cNvPr id="752" name="Google Shape;752;p18" descr="preencoded.png"/>
          <p:cNvPicPr preferRelativeResize="0"/>
          <p:nvPr/>
        </p:nvPicPr>
        <p:blipFill rotWithShape="1">
          <a:blip r:embed="rId6">
            <a:alphaModFix/>
          </a:blip>
          <a:srcRect/>
          <a:stretch/>
        </p:blipFill>
        <p:spPr>
          <a:xfrm>
            <a:off x="8496002" y="3126284"/>
            <a:ext cx="294442" cy="368141"/>
          </a:xfrm>
          <a:prstGeom prst="rect">
            <a:avLst/>
          </a:prstGeom>
          <a:noFill/>
          <a:ln>
            <a:noFill/>
          </a:ln>
        </p:spPr>
      </p:pic>
      <p:sp>
        <p:nvSpPr>
          <p:cNvPr id="753" name="Google Shape;753;p18"/>
          <p:cNvSpPr/>
          <p:nvPr/>
        </p:nvSpPr>
        <p:spPr>
          <a:xfrm>
            <a:off x="9929455" y="4792266"/>
            <a:ext cx="2460427" cy="307538"/>
          </a:xfrm>
          <a:prstGeom prst="rect">
            <a:avLst/>
          </a:prstGeom>
          <a:noFill/>
          <a:ln>
            <a:noFill/>
          </a:ln>
        </p:spPr>
        <p:txBody>
          <a:bodyPr spcFirstLastPara="1" wrap="square" lIns="0" tIns="0" rIns="0" bIns="0" anchor="t" anchorCtr="0">
            <a:noAutofit/>
          </a:bodyPr>
          <a:lstStyle/>
          <a:p>
            <a:pPr marL="0" marR="0" lvl="0" indent="0" algn="l" rtl="0">
              <a:lnSpc>
                <a:spcPct val="126315"/>
              </a:lnSpc>
              <a:spcBef>
                <a:spcPts val="0"/>
              </a:spcBef>
              <a:spcAft>
                <a:spcPts val="0"/>
              </a:spcAft>
              <a:buClr>
                <a:srgbClr val="272525"/>
              </a:buClr>
              <a:buSzPts val="1900"/>
              <a:buFont typeface="Inter"/>
              <a:buNone/>
            </a:pPr>
            <a:r>
              <a:rPr lang="en-US" sz="1900" b="1" i="0" u="none" strike="noStrike" cap="none">
                <a:solidFill>
                  <a:srgbClr val="272525"/>
                </a:solidFill>
                <a:latin typeface="Inter"/>
                <a:ea typeface="Inter"/>
                <a:cs typeface="Inter"/>
                <a:sym typeface="Inter"/>
              </a:rPr>
              <a:t>Release (Ω)</a:t>
            </a:r>
            <a:endParaRPr sz="1900" b="0" i="0" u="none" strike="noStrike" cap="none">
              <a:solidFill>
                <a:srgbClr val="000000"/>
              </a:solidFill>
              <a:latin typeface="Arial"/>
              <a:ea typeface="Arial"/>
              <a:cs typeface="Arial"/>
              <a:sym typeface="Arial"/>
            </a:endParaRPr>
          </a:p>
        </p:txBody>
      </p:sp>
      <p:sp>
        <p:nvSpPr>
          <p:cNvPr id="754" name="Google Shape;754;p18"/>
          <p:cNvSpPr/>
          <p:nvPr/>
        </p:nvSpPr>
        <p:spPr>
          <a:xfrm>
            <a:off x="9929455" y="5217795"/>
            <a:ext cx="4012049" cy="944404"/>
          </a:xfrm>
          <a:prstGeom prst="rect">
            <a:avLst/>
          </a:prstGeom>
          <a:noFill/>
          <a:ln>
            <a:noFill/>
          </a:ln>
        </p:spPr>
        <p:txBody>
          <a:bodyPr spcFirstLastPara="1" wrap="square" lIns="0" tIns="0" rIns="0" bIns="0" anchor="t" anchorCtr="0">
            <a:noAutofit/>
          </a:bodyPr>
          <a:lstStyle/>
          <a:p>
            <a:pPr marL="0" marR="0" lvl="0" indent="0" algn="l" rtl="0">
              <a:lnSpc>
                <a:spcPct val="163333"/>
              </a:lnSpc>
              <a:spcBef>
                <a:spcPts val="0"/>
              </a:spcBef>
              <a:spcAft>
                <a:spcPts val="0"/>
              </a:spcAft>
              <a:buClr>
                <a:srgbClr val="272525"/>
              </a:buClr>
              <a:buSzPts val="1500"/>
              <a:buFont typeface="Inter"/>
              <a:buNone/>
            </a:pPr>
            <a:r>
              <a:rPr lang="en-US" sz="1500" b="0" i="0" u="none" strike="noStrike" cap="none">
                <a:solidFill>
                  <a:srgbClr val="272525"/>
                </a:solidFill>
                <a:latin typeface="Inter"/>
                <a:ea typeface="Inter"/>
                <a:cs typeface="Inter"/>
                <a:sym typeface="Inter"/>
              </a:rPr>
              <a:t>Κρίση που απελευθερώνει ενέργεια και δομές. Στιγμή διαταραχής και δημιουργικής καταστροφής.</a:t>
            </a:r>
            <a:endParaRPr sz="1500" b="0" i="0" u="none" strike="noStrike" cap="none">
              <a:solidFill>
                <a:srgbClr val="000000"/>
              </a:solidFill>
              <a:latin typeface="Arial"/>
              <a:ea typeface="Arial"/>
              <a:cs typeface="Arial"/>
              <a:sym typeface="Arial"/>
            </a:endParaRPr>
          </a:p>
        </p:txBody>
      </p:sp>
      <p:pic>
        <p:nvPicPr>
          <p:cNvPr id="755" name="Google Shape;755;p18" descr="preencoded.png"/>
          <p:cNvPicPr preferRelativeResize="0"/>
          <p:nvPr/>
        </p:nvPicPr>
        <p:blipFill rotWithShape="1">
          <a:blip r:embed="rId7">
            <a:alphaModFix/>
          </a:blip>
          <a:srcRect/>
          <a:stretch/>
        </p:blipFill>
        <p:spPr>
          <a:xfrm>
            <a:off x="4995982" y="1924764"/>
            <a:ext cx="4638318" cy="4638318"/>
          </a:xfrm>
          <a:prstGeom prst="rect">
            <a:avLst/>
          </a:prstGeom>
          <a:noFill/>
          <a:ln>
            <a:noFill/>
          </a:ln>
        </p:spPr>
      </p:pic>
      <p:pic>
        <p:nvPicPr>
          <p:cNvPr id="756" name="Google Shape;756;p18" descr="preencoded.png"/>
          <p:cNvPicPr preferRelativeResize="0"/>
          <p:nvPr/>
        </p:nvPicPr>
        <p:blipFill rotWithShape="1">
          <a:blip r:embed="rId8">
            <a:alphaModFix/>
          </a:blip>
          <a:srcRect/>
          <a:stretch/>
        </p:blipFill>
        <p:spPr>
          <a:xfrm>
            <a:off x="8101310" y="5387876"/>
            <a:ext cx="294442" cy="368141"/>
          </a:xfrm>
          <a:prstGeom prst="rect">
            <a:avLst/>
          </a:prstGeom>
          <a:noFill/>
          <a:ln>
            <a:noFill/>
          </a:ln>
        </p:spPr>
      </p:pic>
      <p:sp>
        <p:nvSpPr>
          <p:cNvPr id="757" name="Google Shape;757;p18"/>
          <p:cNvSpPr/>
          <p:nvPr/>
        </p:nvSpPr>
        <p:spPr>
          <a:xfrm>
            <a:off x="2240399" y="4792266"/>
            <a:ext cx="2460427" cy="307538"/>
          </a:xfrm>
          <a:prstGeom prst="rect">
            <a:avLst/>
          </a:prstGeom>
          <a:noFill/>
          <a:ln>
            <a:noFill/>
          </a:ln>
        </p:spPr>
        <p:txBody>
          <a:bodyPr spcFirstLastPara="1" wrap="square" lIns="0" tIns="0" rIns="0" bIns="0" anchor="t" anchorCtr="0">
            <a:noAutofit/>
          </a:bodyPr>
          <a:lstStyle/>
          <a:p>
            <a:pPr marL="0" marR="0" lvl="0" indent="0" algn="r" rtl="0">
              <a:lnSpc>
                <a:spcPct val="126315"/>
              </a:lnSpc>
              <a:spcBef>
                <a:spcPts val="0"/>
              </a:spcBef>
              <a:spcAft>
                <a:spcPts val="0"/>
              </a:spcAft>
              <a:buClr>
                <a:srgbClr val="272525"/>
              </a:buClr>
              <a:buSzPts val="1900"/>
              <a:buFont typeface="Inter"/>
              <a:buNone/>
            </a:pPr>
            <a:r>
              <a:rPr lang="en-US" sz="1900" b="1" i="0" u="none" strike="noStrike" cap="none">
                <a:solidFill>
                  <a:srgbClr val="272525"/>
                </a:solidFill>
                <a:latin typeface="Inter"/>
                <a:ea typeface="Inter"/>
                <a:cs typeface="Inter"/>
                <a:sym typeface="Inter"/>
              </a:rPr>
              <a:t>Reorganization (α)</a:t>
            </a:r>
            <a:endParaRPr sz="1900" b="0" i="0" u="none" strike="noStrike" cap="none">
              <a:solidFill>
                <a:srgbClr val="000000"/>
              </a:solidFill>
              <a:latin typeface="Arial"/>
              <a:ea typeface="Arial"/>
              <a:cs typeface="Arial"/>
              <a:sym typeface="Arial"/>
            </a:endParaRPr>
          </a:p>
        </p:txBody>
      </p:sp>
      <p:sp>
        <p:nvSpPr>
          <p:cNvPr id="758" name="Google Shape;758;p18"/>
          <p:cNvSpPr/>
          <p:nvPr/>
        </p:nvSpPr>
        <p:spPr>
          <a:xfrm>
            <a:off x="688896" y="5217795"/>
            <a:ext cx="4011930" cy="944404"/>
          </a:xfrm>
          <a:prstGeom prst="rect">
            <a:avLst/>
          </a:prstGeom>
          <a:noFill/>
          <a:ln>
            <a:noFill/>
          </a:ln>
        </p:spPr>
        <p:txBody>
          <a:bodyPr spcFirstLastPara="1" wrap="square" lIns="0" tIns="0" rIns="0" bIns="0" anchor="t" anchorCtr="0">
            <a:noAutofit/>
          </a:bodyPr>
          <a:lstStyle/>
          <a:p>
            <a:pPr marL="0" marR="0" lvl="0" indent="0" algn="r" rtl="0">
              <a:lnSpc>
                <a:spcPct val="163333"/>
              </a:lnSpc>
              <a:spcBef>
                <a:spcPts val="0"/>
              </a:spcBef>
              <a:spcAft>
                <a:spcPts val="0"/>
              </a:spcAft>
              <a:buClr>
                <a:srgbClr val="272525"/>
              </a:buClr>
              <a:buSzPts val="1500"/>
              <a:buFont typeface="Inter"/>
              <a:buNone/>
            </a:pPr>
            <a:r>
              <a:rPr lang="en-US" sz="1500" b="0" i="0" u="none" strike="noStrike" cap="none">
                <a:solidFill>
                  <a:srgbClr val="272525"/>
                </a:solidFill>
                <a:latin typeface="Inter"/>
                <a:ea typeface="Inter"/>
                <a:cs typeface="Inter"/>
                <a:sym typeface="Inter"/>
              </a:rPr>
              <a:t>Αναγέννηση και επανασχεδιασμός. Το σύστημα ξαναβρίσκει τη μορφή του με νέες δυνατότητες.</a:t>
            </a:r>
            <a:endParaRPr sz="1500" b="0" i="0" u="none" strike="noStrike" cap="none">
              <a:solidFill>
                <a:srgbClr val="000000"/>
              </a:solidFill>
              <a:latin typeface="Arial"/>
              <a:ea typeface="Arial"/>
              <a:cs typeface="Arial"/>
              <a:sym typeface="Arial"/>
            </a:endParaRPr>
          </a:p>
        </p:txBody>
      </p:sp>
      <p:pic>
        <p:nvPicPr>
          <p:cNvPr id="759" name="Google Shape;759;p18" descr="preencoded.png"/>
          <p:cNvPicPr preferRelativeResize="0"/>
          <p:nvPr/>
        </p:nvPicPr>
        <p:blipFill rotWithShape="1">
          <a:blip r:embed="rId9">
            <a:alphaModFix/>
          </a:blip>
          <a:srcRect/>
          <a:stretch/>
        </p:blipFill>
        <p:spPr>
          <a:xfrm>
            <a:off x="4995982" y="1924764"/>
            <a:ext cx="4638318" cy="4638318"/>
          </a:xfrm>
          <a:prstGeom prst="rect">
            <a:avLst/>
          </a:prstGeom>
          <a:noFill/>
          <a:ln>
            <a:noFill/>
          </a:ln>
        </p:spPr>
      </p:pic>
      <p:pic>
        <p:nvPicPr>
          <p:cNvPr id="760" name="Google Shape;760;p18" descr="preencoded.png"/>
          <p:cNvPicPr preferRelativeResize="0"/>
          <p:nvPr/>
        </p:nvPicPr>
        <p:blipFill rotWithShape="1">
          <a:blip r:embed="rId10">
            <a:alphaModFix/>
          </a:blip>
          <a:srcRect/>
          <a:stretch/>
        </p:blipFill>
        <p:spPr>
          <a:xfrm>
            <a:off x="5839718" y="4993184"/>
            <a:ext cx="294442" cy="368141"/>
          </a:xfrm>
          <a:prstGeom prst="rect">
            <a:avLst/>
          </a:prstGeom>
          <a:noFill/>
          <a:ln>
            <a:noFill/>
          </a:ln>
        </p:spPr>
      </p:pic>
      <p:sp>
        <p:nvSpPr>
          <p:cNvPr id="761" name="Google Shape;761;p18"/>
          <p:cNvSpPr/>
          <p:nvPr/>
        </p:nvSpPr>
        <p:spPr>
          <a:xfrm>
            <a:off x="688896" y="6981230"/>
            <a:ext cx="2460427" cy="307538"/>
          </a:xfrm>
          <a:prstGeom prst="rect">
            <a:avLst/>
          </a:prstGeom>
          <a:noFill/>
          <a:ln>
            <a:noFill/>
          </a:ln>
        </p:spPr>
        <p:txBody>
          <a:bodyPr spcFirstLastPara="1" wrap="square" lIns="0" tIns="0" rIns="0" bIns="0" anchor="t" anchorCtr="0">
            <a:noAutofit/>
          </a:bodyPr>
          <a:lstStyle/>
          <a:p>
            <a:pPr marL="0" marR="0" lvl="0" indent="0" algn="l" rtl="0">
              <a:lnSpc>
                <a:spcPct val="126315"/>
              </a:lnSpc>
              <a:spcBef>
                <a:spcPts val="0"/>
              </a:spcBef>
              <a:spcAft>
                <a:spcPts val="0"/>
              </a:spcAft>
              <a:buClr>
                <a:srgbClr val="000000"/>
              </a:buClr>
              <a:buSzPts val="1900"/>
              <a:buFont typeface="Inter"/>
              <a:buNone/>
            </a:pPr>
            <a:r>
              <a:rPr lang="en-US" sz="1900" b="1" i="0" u="none" strike="noStrike" cap="none">
                <a:solidFill>
                  <a:srgbClr val="000000"/>
                </a:solidFill>
                <a:latin typeface="Inter"/>
                <a:ea typeface="Inter"/>
                <a:cs typeface="Inter"/>
                <a:sym typeface="Inter"/>
              </a:rPr>
              <a:t>Στη Φύση</a:t>
            </a:r>
            <a:endParaRPr sz="1900" b="0" i="0" u="none" strike="noStrike" cap="none">
              <a:solidFill>
                <a:srgbClr val="000000"/>
              </a:solidFill>
              <a:latin typeface="Arial"/>
              <a:ea typeface="Arial"/>
              <a:cs typeface="Arial"/>
              <a:sym typeface="Arial"/>
            </a:endParaRPr>
          </a:p>
        </p:txBody>
      </p:sp>
      <p:sp>
        <p:nvSpPr>
          <p:cNvPr id="762" name="Google Shape;762;p18"/>
          <p:cNvSpPr/>
          <p:nvPr/>
        </p:nvSpPr>
        <p:spPr>
          <a:xfrm>
            <a:off x="688896" y="7485578"/>
            <a:ext cx="4051697" cy="251936"/>
          </a:xfrm>
          <a:prstGeom prst="rect">
            <a:avLst/>
          </a:prstGeom>
          <a:noFill/>
          <a:ln>
            <a:noFill/>
          </a:ln>
        </p:spPr>
        <p:txBody>
          <a:bodyPr spcFirstLastPara="1" wrap="square" lIns="0" tIns="0" rIns="0" bIns="0" anchor="t" anchorCtr="0">
            <a:noAutofit/>
          </a:bodyPr>
          <a:lstStyle/>
          <a:p>
            <a:pPr marL="0" marR="0" lvl="0" indent="0" algn="l" rtl="0">
              <a:lnSpc>
                <a:spcPct val="162500"/>
              </a:lnSpc>
              <a:spcBef>
                <a:spcPts val="0"/>
              </a:spcBef>
              <a:spcAft>
                <a:spcPts val="0"/>
              </a:spcAft>
              <a:buClr>
                <a:srgbClr val="272525"/>
              </a:buClr>
              <a:buSzPts val="1200"/>
              <a:buFont typeface="Inter"/>
              <a:buNone/>
            </a:pPr>
            <a:r>
              <a:rPr lang="en-US" sz="1200" b="0" i="0" u="none" strike="noStrike" cap="none">
                <a:solidFill>
                  <a:srgbClr val="272525"/>
                </a:solidFill>
                <a:latin typeface="Inter"/>
                <a:ea typeface="Inter"/>
                <a:cs typeface="Inter"/>
                <a:sym typeface="Inter"/>
              </a:rPr>
              <a:t>Ένα δάσος που καίγεται και ξαναγεννιέται</a:t>
            </a:r>
            <a:endParaRPr sz="1200" b="0" i="0" u="none" strike="noStrike" cap="none">
              <a:solidFill>
                <a:srgbClr val="000000"/>
              </a:solidFill>
              <a:latin typeface="Arial"/>
              <a:ea typeface="Arial"/>
              <a:cs typeface="Arial"/>
              <a:sym typeface="Arial"/>
            </a:endParaRPr>
          </a:p>
        </p:txBody>
      </p:sp>
      <p:sp>
        <p:nvSpPr>
          <p:cNvPr id="763" name="Google Shape;763;p18"/>
          <p:cNvSpPr/>
          <p:nvPr/>
        </p:nvSpPr>
        <p:spPr>
          <a:xfrm>
            <a:off x="5228273" y="6981230"/>
            <a:ext cx="2460427" cy="307538"/>
          </a:xfrm>
          <a:prstGeom prst="rect">
            <a:avLst/>
          </a:prstGeom>
          <a:noFill/>
          <a:ln>
            <a:noFill/>
          </a:ln>
        </p:spPr>
        <p:txBody>
          <a:bodyPr spcFirstLastPara="1" wrap="square" lIns="0" tIns="0" rIns="0" bIns="0" anchor="t" anchorCtr="0">
            <a:noAutofit/>
          </a:bodyPr>
          <a:lstStyle/>
          <a:p>
            <a:pPr marL="0" marR="0" lvl="0" indent="0" algn="l" rtl="0">
              <a:lnSpc>
                <a:spcPct val="126315"/>
              </a:lnSpc>
              <a:spcBef>
                <a:spcPts val="0"/>
              </a:spcBef>
              <a:spcAft>
                <a:spcPts val="0"/>
              </a:spcAft>
              <a:buClr>
                <a:srgbClr val="000000"/>
              </a:buClr>
              <a:buSzPts val="1900"/>
              <a:buFont typeface="Inter"/>
              <a:buNone/>
            </a:pPr>
            <a:r>
              <a:rPr lang="en-US" sz="1900" b="1" i="0" u="none" strike="noStrike" cap="none">
                <a:solidFill>
                  <a:srgbClr val="000000"/>
                </a:solidFill>
                <a:latin typeface="Inter"/>
                <a:ea typeface="Inter"/>
                <a:cs typeface="Inter"/>
                <a:sym typeface="Inter"/>
              </a:rPr>
              <a:t>Στην Οικονομία</a:t>
            </a:r>
            <a:endParaRPr sz="1900" b="0" i="0" u="none" strike="noStrike" cap="none">
              <a:solidFill>
                <a:srgbClr val="000000"/>
              </a:solidFill>
              <a:latin typeface="Arial"/>
              <a:ea typeface="Arial"/>
              <a:cs typeface="Arial"/>
              <a:sym typeface="Arial"/>
            </a:endParaRPr>
          </a:p>
        </p:txBody>
      </p:sp>
      <p:sp>
        <p:nvSpPr>
          <p:cNvPr id="764" name="Google Shape;764;p18"/>
          <p:cNvSpPr/>
          <p:nvPr/>
        </p:nvSpPr>
        <p:spPr>
          <a:xfrm>
            <a:off x="5228273" y="7485578"/>
            <a:ext cx="3777020" cy="251936"/>
          </a:xfrm>
          <a:prstGeom prst="rect">
            <a:avLst/>
          </a:prstGeom>
          <a:noFill/>
          <a:ln>
            <a:noFill/>
          </a:ln>
        </p:spPr>
        <p:txBody>
          <a:bodyPr spcFirstLastPara="1" wrap="square" lIns="0" tIns="0" rIns="0" bIns="0" anchor="t" anchorCtr="0">
            <a:noAutofit/>
          </a:bodyPr>
          <a:lstStyle/>
          <a:p>
            <a:pPr marL="0" marR="0" lvl="0" indent="0" algn="l" rtl="0">
              <a:lnSpc>
                <a:spcPct val="162500"/>
              </a:lnSpc>
              <a:spcBef>
                <a:spcPts val="0"/>
              </a:spcBef>
              <a:spcAft>
                <a:spcPts val="0"/>
              </a:spcAft>
              <a:buClr>
                <a:srgbClr val="272525"/>
              </a:buClr>
              <a:buSzPts val="1200"/>
              <a:buFont typeface="Inter"/>
              <a:buNone/>
            </a:pPr>
            <a:r>
              <a:rPr lang="en-US" sz="1200" b="0" i="0" u="none" strike="noStrike" cap="none">
                <a:solidFill>
                  <a:srgbClr val="272525"/>
                </a:solidFill>
                <a:latin typeface="Inter"/>
                <a:ea typeface="Inter"/>
                <a:cs typeface="Inter"/>
                <a:sym typeface="Inter"/>
              </a:rPr>
              <a:t>Μια κρίση που οδηγεί σε αναδόμηση</a:t>
            </a:r>
            <a:endParaRPr sz="1200" b="0" i="0" u="none" strike="noStrike" cap="none">
              <a:solidFill>
                <a:srgbClr val="000000"/>
              </a:solidFill>
              <a:latin typeface="Arial"/>
              <a:ea typeface="Arial"/>
              <a:cs typeface="Arial"/>
              <a:sym typeface="Arial"/>
            </a:endParaRPr>
          </a:p>
        </p:txBody>
      </p:sp>
      <p:sp>
        <p:nvSpPr>
          <p:cNvPr id="765" name="Google Shape;765;p18"/>
          <p:cNvSpPr/>
          <p:nvPr/>
        </p:nvSpPr>
        <p:spPr>
          <a:xfrm>
            <a:off x="9492972" y="6981230"/>
            <a:ext cx="2460427" cy="307538"/>
          </a:xfrm>
          <a:prstGeom prst="rect">
            <a:avLst/>
          </a:prstGeom>
          <a:noFill/>
          <a:ln>
            <a:noFill/>
          </a:ln>
        </p:spPr>
        <p:txBody>
          <a:bodyPr spcFirstLastPara="1" wrap="square" lIns="0" tIns="0" rIns="0" bIns="0" anchor="t" anchorCtr="0">
            <a:noAutofit/>
          </a:bodyPr>
          <a:lstStyle/>
          <a:p>
            <a:pPr marL="0" marR="0" lvl="0" indent="0" algn="l" rtl="0">
              <a:lnSpc>
                <a:spcPct val="126315"/>
              </a:lnSpc>
              <a:spcBef>
                <a:spcPts val="0"/>
              </a:spcBef>
              <a:spcAft>
                <a:spcPts val="0"/>
              </a:spcAft>
              <a:buClr>
                <a:srgbClr val="000000"/>
              </a:buClr>
              <a:buSzPts val="1900"/>
              <a:buFont typeface="Inter"/>
              <a:buNone/>
            </a:pPr>
            <a:r>
              <a:rPr lang="en-US" sz="1900" b="1" i="0" u="none" strike="noStrike" cap="none">
                <a:solidFill>
                  <a:srgbClr val="000000"/>
                </a:solidFill>
                <a:latin typeface="Inter"/>
                <a:ea typeface="Inter"/>
                <a:cs typeface="Inter"/>
                <a:sym typeface="Inter"/>
              </a:rPr>
              <a:t>Στο Design</a:t>
            </a:r>
            <a:endParaRPr sz="1900" b="0" i="0" u="none" strike="noStrike" cap="none">
              <a:solidFill>
                <a:srgbClr val="000000"/>
              </a:solidFill>
              <a:latin typeface="Arial"/>
              <a:ea typeface="Arial"/>
              <a:cs typeface="Arial"/>
              <a:sym typeface="Arial"/>
            </a:endParaRPr>
          </a:p>
        </p:txBody>
      </p:sp>
      <p:sp>
        <p:nvSpPr>
          <p:cNvPr id="766" name="Google Shape;766;p18"/>
          <p:cNvSpPr/>
          <p:nvPr/>
        </p:nvSpPr>
        <p:spPr>
          <a:xfrm>
            <a:off x="9492972" y="7485578"/>
            <a:ext cx="4463653" cy="251936"/>
          </a:xfrm>
          <a:prstGeom prst="rect">
            <a:avLst/>
          </a:prstGeom>
          <a:noFill/>
          <a:ln>
            <a:noFill/>
          </a:ln>
        </p:spPr>
        <p:txBody>
          <a:bodyPr spcFirstLastPara="1" wrap="square" lIns="0" tIns="0" rIns="0" bIns="0" anchor="t" anchorCtr="0">
            <a:noAutofit/>
          </a:bodyPr>
          <a:lstStyle/>
          <a:p>
            <a:pPr marL="0" marR="0" lvl="0" indent="0" algn="l" rtl="0">
              <a:lnSpc>
                <a:spcPct val="162500"/>
              </a:lnSpc>
              <a:spcBef>
                <a:spcPts val="0"/>
              </a:spcBef>
              <a:spcAft>
                <a:spcPts val="0"/>
              </a:spcAft>
              <a:buClr>
                <a:srgbClr val="272525"/>
              </a:buClr>
              <a:buSzPts val="1200"/>
              <a:buFont typeface="Inter"/>
              <a:buNone/>
            </a:pPr>
            <a:r>
              <a:rPr lang="en-US" sz="1200" b="0" i="0" u="none" strike="noStrike" cap="none">
                <a:solidFill>
                  <a:srgbClr val="272525"/>
                </a:solidFill>
                <a:latin typeface="Inter"/>
                <a:ea typeface="Inter"/>
                <a:cs typeface="Inter"/>
                <a:sym typeface="Inter"/>
              </a:rPr>
              <a:t>Ένα project που αποτυγχάνει και επανασχεδιάζεται</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19"/>
          <p:cNvSpPr/>
          <p:nvPr/>
        </p:nvSpPr>
        <p:spPr>
          <a:xfrm>
            <a:off x="793790" y="1022390"/>
            <a:ext cx="9381768" cy="708779"/>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000000"/>
              </a:buClr>
              <a:buSzPts val="4450"/>
              <a:buFont typeface="Inter"/>
              <a:buNone/>
            </a:pPr>
            <a:r>
              <a:rPr lang="en-US" sz="4450" b="1" i="0" u="none" strike="noStrike" cap="none">
                <a:solidFill>
                  <a:srgbClr val="000000"/>
                </a:solidFill>
                <a:latin typeface="Inter"/>
                <a:ea typeface="Inter"/>
                <a:cs typeface="Inter"/>
                <a:sym typeface="Inter"/>
              </a:rPr>
              <a:t>Κατώφλια Αλλαγής (Thresholds)</a:t>
            </a:r>
            <a:endParaRPr sz="4450" b="0" i="0" u="none" strike="noStrike" cap="none">
              <a:solidFill>
                <a:srgbClr val="000000"/>
              </a:solidFill>
              <a:latin typeface="Arial"/>
              <a:ea typeface="Arial"/>
              <a:cs typeface="Arial"/>
              <a:sym typeface="Arial"/>
            </a:endParaRPr>
          </a:p>
        </p:txBody>
      </p:sp>
      <p:sp>
        <p:nvSpPr>
          <p:cNvPr id="796" name="Google Shape;796;p19"/>
          <p:cNvSpPr/>
          <p:nvPr/>
        </p:nvSpPr>
        <p:spPr>
          <a:xfrm>
            <a:off x="793790" y="2071330"/>
            <a:ext cx="1304282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000000"/>
              </a:buClr>
              <a:buSzPts val="1750"/>
              <a:buFont typeface="Arial"/>
              <a:buNone/>
            </a:pPr>
            <a:endParaRPr sz="1750" b="0" i="0" u="none" strike="noStrike" cap="none">
              <a:solidFill>
                <a:srgbClr val="000000"/>
              </a:solidFill>
              <a:latin typeface="Arial"/>
              <a:ea typeface="Arial"/>
              <a:cs typeface="Arial"/>
              <a:sym typeface="Arial"/>
            </a:endParaRPr>
          </a:p>
        </p:txBody>
      </p:sp>
      <p:sp>
        <p:nvSpPr>
          <p:cNvPr id="797" name="Google Shape;797;p19"/>
          <p:cNvSpPr/>
          <p:nvPr/>
        </p:nvSpPr>
        <p:spPr>
          <a:xfrm>
            <a:off x="793790" y="2689384"/>
            <a:ext cx="4196358" cy="3899654"/>
          </a:xfrm>
          <a:prstGeom prst="roundRect">
            <a:avLst>
              <a:gd name="adj" fmla="val 3752"/>
            </a:avLst>
          </a:prstGeom>
          <a:solidFill>
            <a:srgbClr val="FFFFFF"/>
          </a:solidFill>
          <a:ln w="3047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8" name="Google Shape;798;p19"/>
          <p:cNvSpPr/>
          <p:nvPr/>
        </p:nvSpPr>
        <p:spPr>
          <a:xfrm>
            <a:off x="763310" y="2689384"/>
            <a:ext cx="121920" cy="3899654"/>
          </a:xfrm>
          <a:prstGeom prst="roundRect">
            <a:avLst>
              <a:gd name="adj" fmla="val 78139"/>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9" name="Google Shape;799;p19"/>
          <p:cNvSpPr/>
          <p:nvPr/>
        </p:nvSpPr>
        <p:spPr>
          <a:xfrm>
            <a:off x="1142524" y="2946678"/>
            <a:ext cx="3096339"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Τι Είναι τα Κατώφλια;</a:t>
            </a:r>
            <a:endParaRPr sz="2200" b="0" i="0" u="none" strike="noStrike" cap="none">
              <a:solidFill>
                <a:srgbClr val="000000"/>
              </a:solidFill>
              <a:latin typeface="Arial"/>
              <a:ea typeface="Arial"/>
              <a:cs typeface="Arial"/>
              <a:sym typeface="Arial"/>
            </a:endParaRPr>
          </a:p>
        </p:txBody>
      </p:sp>
      <p:sp>
        <p:nvSpPr>
          <p:cNvPr id="800" name="Google Shape;800;p19"/>
          <p:cNvSpPr/>
          <p:nvPr/>
        </p:nvSpPr>
        <p:spPr>
          <a:xfrm>
            <a:off x="1142524" y="3437096"/>
            <a:ext cx="3590330" cy="181451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Κάθε σύστημα έχει κρίσιμα όρια. Όταν τα ξεπεράσει, αλλάζει καθεστώς και δεν επιστρέφει εύκολα στην προηγούμενη κατάσταση.</a:t>
            </a:r>
            <a:endParaRPr sz="1750" b="0" i="0" u="none" strike="noStrike" cap="none">
              <a:solidFill>
                <a:srgbClr val="000000"/>
              </a:solidFill>
              <a:latin typeface="Arial"/>
              <a:ea typeface="Arial"/>
              <a:cs typeface="Arial"/>
              <a:sym typeface="Arial"/>
            </a:endParaRPr>
          </a:p>
        </p:txBody>
      </p:sp>
      <p:sp>
        <p:nvSpPr>
          <p:cNvPr id="801" name="Google Shape;801;p19"/>
          <p:cNvSpPr/>
          <p:nvPr/>
        </p:nvSpPr>
        <p:spPr>
          <a:xfrm>
            <a:off x="5216962" y="2689384"/>
            <a:ext cx="4196358" cy="3899654"/>
          </a:xfrm>
          <a:prstGeom prst="roundRect">
            <a:avLst>
              <a:gd name="adj" fmla="val 3752"/>
            </a:avLst>
          </a:prstGeom>
          <a:solidFill>
            <a:srgbClr val="FFFFFF"/>
          </a:solidFill>
          <a:ln w="3047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2" name="Google Shape;802;p19"/>
          <p:cNvSpPr/>
          <p:nvPr/>
        </p:nvSpPr>
        <p:spPr>
          <a:xfrm>
            <a:off x="5186482" y="2689384"/>
            <a:ext cx="121920" cy="3899654"/>
          </a:xfrm>
          <a:prstGeom prst="roundRect">
            <a:avLst>
              <a:gd name="adj" fmla="val 78139"/>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3" name="Google Shape;803;p19"/>
          <p:cNvSpPr/>
          <p:nvPr/>
        </p:nvSpPr>
        <p:spPr>
          <a:xfrm>
            <a:off x="5565696" y="2946678"/>
            <a:ext cx="3590330" cy="70866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Παράδειγμα: Η Καθαρή Λίμνη</a:t>
            </a:r>
            <a:endParaRPr sz="2200" b="0" i="0" u="none" strike="noStrike" cap="none">
              <a:solidFill>
                <a:srgbClr val="000000"/>
              </a:solidFill>
              <a:latin typeface="Arial"/>
              <a:ea typeface="Arial"/>
              <a:cs typeface="Arial"/>
              <a:sym typeface="Arial"/>
            </a:endParaRPr>
          </a:p>
        </p:txBody>
      </p:sp>
      <p:sp>
        <p:nvSpPr>
          <p:cNvPr id="804" name="Google Shape;804;p19"/>
          <p:cNvSpPr/>
          <p:nvPr/>
        </p:nvSpPr>
        <p:spPr>
          <a:xfrm>
            <a:off x="5565696" y="3791426"/>
            <a:ext cx="3590330" cy="2540318"/>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Μια λίμνη που ξαφνικά δέχεται υπερβολικά θρεπτικά στοιχεία μπορεί να γίνει ευτροφική. Ακόμα κι αν σταματήσει η παρέμβαση, δεν επανέρχεται γιατί έχει αλλάξει η βιολογική ισορροπία.</a:t>
            </a:r>
            <a:endParaRPr sz="1750" b="0" i="0" u="none" strike="noStrike" cap="none">
              <a:solidFill>
                <a:srgbClr val="000000"/>
              </a:solidFill>
              <a:latin typeface="Arial"/>
              <a:ea typeface="Arial"/>
              <a:cs typeface="Arial"/>
              <a:sym typeface="Arial"/>
            </a:endParaRPr>
          </a:p>
        </p:txBody>
      </p:sp>
      <p:sp>
        <p:nvSpPr>
          <p:cNvPr id="805" name="Google Shape;805;p19"/>
          <p:cNvSpPr/>
          <p:nvPr/>
        </p:nvSpPr>
        <p:spPr>
          <a:xfrm>
            <a:off x="9640133" y="2689384"/>
            <a:ext cx="4196358" cy="3899654"/>
          </a:xfrm>
          <a:prstGeom prst="roundRect">
            <a:avLst>
              <a:gd name="adj" fmla="val 3752"/>
            </a:avLst>
          </a:prstGeom>
          <a:solidFill>
            <a:srgbClr val="FFFFFF"/>
          </a:solidFill>
          <a:ln w="3047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6" name="Google Shape;806;p19"/>
          <p:cNvSpPr/>
          <p:nvPr/>
        </p:nvSpPr>
        <p:spPr>
          <a:xfrm>
            <a:off x="9609653" y="2689384"/>
            <a:ext cx="121920" cy="3899654"/>
          </a:xfrm>
          <a:prstGeom prst="roundRect">
            <a:avLst>
              <a:gd name="adj" fmla="val 78139"/>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7" name="Google Shape;807;p19"/>
          <p:cNvSpPr/>
          <p:nvPr/>
        </p:nvSpPr>
        <p:spPr>
          <a:xfrm>
            <a:off x="9988868" y="2946678"/>
            <a:ext cx="3385423"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Συνέπειες για το Design</a:t>
            </a:r>
            <a:endParaRPr sz="2200" b="0" i="0" u="none" strike="noStrike" cap="none">
              <a:solidFill>
                <a:srgbClr val="000000"/>
              </a:solidFill>
              <a:latin typeface="Arial"/>
              <a:ea typeface="Arial"/>
              <a:cs typeface="Arial"/>
              <a:sym typeface="Arial"/>
            </a:endParaRPr>
          </a:p>
        </p:txBody>
      </p:sp>
      <p:sp>
        <p:nvSpPr>
          <p:cNvPr id="808" name="Google Shape;808;p19"/>
          <p:cNvSpPr/>
          <p:nvPr/>
        </p:nvSpPr>
        <p:spPr>
          <a:xfrm>
            <a:off x="9988868" y="3437096"/>
            <a:ext cx="3590330" cy="181451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Τα κατώφλια μας διδάσκουν ότι ο σχεδιασμός χρειάζεται πρόληψη, όχι μόνο επιδιόρθωση. Πρέπει να προβλέπουμε τα κρίσιμα σημεία.</a:t>
            </a:r>
            <a:endParaRPr sz="1750" b="0" i="0" u="none" strike="noStrike" cap="none">
              <a:solidFill>
                <a:srgbClr val="000000"/>
              </a:solidFill>
              <a:latin typeface="Arial"/>
              <a:ea typeface="Arial"/>
              <a:cs typeface="Arial"/>
              <a:sym typeface="Arial"/>
            </a:endParaRPr>
          </a:p>
        </p:txBody>
      </p:sp>
      <p:sp>
        <p:nvSpPr>
          <p:cNvPr id="809" name="Google Shape;809;p19"/>
          <p:cNvSpPr/>
          <p:nvPr/>
        </p:nvSpPr>
        <p:spPr>
          <a:xfrm>
            <a:off x="793790" y="6844189"/>
            <a:ext cx="1304282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1" i="0" u="none" strike="noStrike" cap="none">
                <a:solidFill>
                  <a:srgbClr val="272525"/>
                </a:solidFill>
                <a:latin typeface="Inter"/>
                <a:ea typeface="Inter"/>
                <a:cs typeface="Inter"/>
                <a:sym typeface="Inter"/>
              </a:rPr>
              <a:t>Ερώτηση:</a:t>
            </a:r>
            <a:r>
              <a:rPr lang="en-US" sz="1750" b="0" i="0" u="none" strike="noStrike" cap="none">
                <a:solidFill>
                  <a:srgbClr val="272525"/>
                </a:solidFill>
                <a:latin typeface="Inter"/>
                <a:ea typeface="Inter"/>
                <a:cs typeface="Inter"/>
                <a:sym typeface="Inter"/>
              </a:rPr>
              <a:t> Έχετε δει ποτέ ένα έργο ή οργανισμό να περνά ένα σημείο μη επιστροφής;</a:t>
            </a:r>
            <a:endParaRPr sz="1750" b="0" i="0" u="none" strike="noStrike" cap="none">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748E37-56C9-5AF1-BEF9-D03A55CF8D59}"/>
              </a:ext>
            </a:extLst>
          </p:cNvPr>
          <p:cNvSpPr txBox="1"/>
          <p:nvPr/>
        </p:nvSpPr>
        <p:spPr>
          <a:xfrm>
            <a:off x="3412902" y="195590"/>
            <a:ext cx="7315200" cy="523220"/>
          </a:xfrm>
          <a:prstGeom prst="rect">
            <a:avLst/>
          </a:prstGeom>
          <a:noFill/>
        </p:spPr>
        <p:txBody>
          <a:bodyPr wrap="square">
            <a:spAutoFit/>
          </a:bodyPr>
          <a:lstStyle/>
          <a:p>
            <a:r>
              <a:rPr lang="en-US" sz="2400" b="1" i="0" u="none" strike="noStrike" cap="none" dirty="0">
                <a:solidFill>
                  <a:srgbClr val="000000"/>
                </a:solidFill>
                <a:latin typeface="Inter"/>
                <a:ea typeface="Inter"/>
                <a:cs typeface="Inter"/>
                <a:sym typeface="Inter"/>
              </a:rPr>
              <a:t>Mini Exercise:</a:t>
            </a:r>
            <a:r>
              <a:rPr lang="en-US" sz="2800" b="1" i="0" u="none" strike="noStrike" cap="none" dirty="0">
                <a:solidFill>
                  <a:srgbClr val="000000"/>
                </a:solidFill>
                <a:latin typeface="Inter"/>
                <a:ea typeface="Inter"/>
                <a:cs typeface="Inter"/>
                <a:sym typeface="Inter"/>
              </a:rPr>
              <a:t> </a:t>
            </a:r>
            <a:r>
              <a:rPr lang="en-US" sz="1600" b="1" i="0" u="none" strike="noStrike" cap="none" dirty="0">
                <a:solidFill>
                  <a:srgbClr val="000000"/>
                </a:solidFill>
                <a:latin typeface="Inter"/>
                <a:ea typeface="Inter"/>
                <a:cs typeface="Inter"/>
                <a:sym typeface="Inter"/>
              </a:rPr>
              <a:t> </a:t>
            </a:r>
            <a:r>
              <a:rPr lang="en-US" sz="1400" b="1" i="0" u="none" strike="noStrike" cap="none" dirty="0" err="1">
                <a:solidFill>
                  <a:srgbClr val="000000"/>
                </a:solidFill>
                <a:latin typeface="Inter"/>
                <a:ea typeface="Inter"/>
                <a:cs typeface="Inter"/>
                <a:sym typeface="Inter"/>
              </a:rPr>
              <a:t>Εφ</a:t>
            </a:r>
            <a:r>
              <a:rPr lang="en-US" sz="1400" b="1" i="0" u="none" strike="noStrike" cap="none" dirty="0">
                <a:solidFill>
                  <a:srgbClr val="000000"/>
                </a:solidFill>
                <a:latin typeface="Inter"/>
                <a:ea typeface="Inter"/>
                <a:cs typeface="Inter"/>
                <a:sym typeface="Inter"/>
              </a:rPr>
              <a:t>αρμογή του Κύκλου Προσαρμογής στο Design</a:t>
            </a:r>
            <a:endParaRPr lang="en-GB" dirty="0"/>
          </a:p>
        </p:txBody>
      </p:sp>
      <p:sp>
        <p:nvSpPr>
          <p:cNvPr id="5" name="TextBox 4">
            <a:extLst>
              <a:ext uri="{FF2B5EF4-FFF2-40B4-BE49-F238E27FC236}">
                <a16:creationId xmlns:a16="http://schemas.microsoft.com/office/drawing/2014/main" id="{08EA16C2-D5B3-6EC8-37E7-3688F66574E3}"/>
              </a:ext>
            </a:extLst>
          </p:cNvPr>
          <p:cNvSpPr txBox="1"/>
          <p:nvPr/>
        </p:nvSpPr>
        <p:spPr>
          <a:xfrm>
            <a:off x="180304" y="847722"/>
            <a:ext cx="14244034" cy="523220"/>
          </a:xfrm>
          <a:prstGeom prst="rect">
            <a:avLst/>
          </a:prstGeom>
          <a:noFill/>
        </p:spPr>
        <p:txBody>
          <a:bodyPr wrap="square">
            <a:spAutoFit/>
          </a:bodyPr>
          <a:lstStyle/>
          <a:p>
            <a:r>
              <a:rPr lang="en-US" sz="1400" i="1" u="none" strike="noStrike" cap="none" dirty="0" err="1">
                <a:solidFill>
                  <a:srgbClr val="272525"/>
                </a:solidFill>
                <a:latin typeface="Inter"/>
                <a:ea typeface="Inter"/>
                <a:cs typeface="Inter"/>
                <a:sym typeface="Inter"/>
              </a:rPr>
              <a:t>Ας</a:t>
            </a:r>
            <a:r>
              <a:rPr lang="en-US" sz="1400" i="1" u="none" strike="noStrike" cap="none" dirty="0">
                <a:solidFill>
                  <a:srgbClr val="272525"/>
                </a:solidFill>
                <a:latin typeface="Inter"/>
                <a:ea typeface="Inter"/>
                <a:cs typeface="Inter"/>
                <a:sym typeface="Inter"/>
              </a:rPr>
              <a:t> </a:t>
            </a:r>
            <a:r>
              <a:rPr lang="en-US" sz="1400" i="1" u="none" strike="noStrike" cap="none" dirty="0" err="1">
                <a:solidFill>
                  <a:srgbClr val="272525"/>
                </a:solidFill>
                <a:latin typeface="Inter"/>
                <a:ea typeface="Inter"/>
                <a:cs typeface="Inter"/>
                <a:sym typeface="Inter"/>
              </a:rPr>
              <a:t>εφ</a:t>
            </a:r>
            <a:r>
              <a:rPr lang="en-US" sz="1400" i="1" u="none" strike="noStrike" cap="none" dirty="0">
                <a:solidFill>
                  <a:srgbClr val="272525"/>
                </a:solidFill>
                <a:latin typeface="Inter"/>
                <a:ea typeface="Inter"/>
                <a:cs typeface="Inter"/>
                <a:sym typeface="Inter"/>
              </a:rPr>
              <a:t>αρμόσουμε τις αρχές του Κύκλου Προσαρμογής σε ένα πραγματικό σενάριο, για να κατανοήσουμε πώς οι φάσεις ανάπτυξης, διατήρησης, απελευθέρωσης και αναδιοργάνωσης εκδηλώνονται στα συστήματα που σχεδιάζουμε</a:t>
            </a:r>
            <a:endParaRPr lang="en-GB" dirty="0"/>
          </a:p>
        </p:txBody>
      </p:sp>
      <p:sp>
        <p:nvSpPr>
          <p:cNvPr id="7" name="TextBox 6">
            <a:extLst>
              <a:ext uri="{FF2B5EF4-FFF2-40B4-BE49-F238E27FC236}">
                <a16:creationId xmlns:a16="http://schemas.microsoft.com/office/drawing/2014/main" id="{A7FA8F56-9208-A38E-B86D-33982680F090}"/>
              </a:ext>
            </a:extLst>
          </p:cNvPr>
          <p:cNvSpPr txBox="1"/>
          <p:nvPr/>
        </p:nvSpPr>
        <p:spPr>
          <a:xfrm>
            <a:off x="180304" y="1570687"/>
            <a:ext cx="7315200" cy="307777"/>
          </a:xfrm>
          <a:prstGeom prst="rect">
            <a:avLst/>
          </a:prstGeom>
          <a:noFill/>
        </p:spPr>
        <p:txBody>
          <a:bodyPr wrap="square">
            <a:spAutoFit/>
          </a:bodyPr>
          <a:lstStyle/>
          <a:p>
            <a:r>
              <a:rPr lang="el-GR" b="1" dirty="0"/>
              <a:t>🎧 Παράδειγμα Project: Μια νέα εφαρμογή μουσικού </a:t>
            </a:r>
            <a:r>
              <a:rPr lang="el-GR" b="1" dirty="0" err="1"/>
              <a:t>streaming</a:t>
            </a:r>
            <a:r>
              <a:rPr lang="el-GR" b="1" dirty="0"/>
              <a:t> από </a:t>
            </a:r>
            <a:r>
              <a:rPr lang="el-GR" b="1" dirty="0" err="1"/>
              <a:t>startup</a:t>
            </a:r>
            <a:endParaRPr lang="en-GB" b="1" dirty="0"/>
          </a:p>
        </p:txBody>
      </p:sp>
      <p:sp>
        <p:nvSpPr>
          <p:cNvPr id="9" name="TextBox 8">
            <a:extLst>
              <a:ext uri="{FF2B5EF4-FFF2-40B4-BE49-F238E27FC236}">
                <a16:creationId xmlns:a16="http://schemas.microsoft.com/office/drawing/2014/main" id="{65D6AB03-B9A7-0837-ED35-FA68A78076DC}"/>
              </a:ext>
            </a:extLst>
          </p:cNvPr>
          <p:cNvSpPr txBox="1"/>
          <p:nvPr/>
        </p:nvSpPr>
        <p:spPr>
          <a:xfrm>
            <a:off x="180304" y="2078209"/>
            <a:ext cx="6581104" cy="1015663"/>
          </a:xfrm>
          <a:prstGeom prst="rect">
            <a:avLst/>
          </a:prstGeom>
          <a:noFill/>
        </p:spPr>
        <p:txBody>
          <a:bodyPr wrap="square">
            <a:spAutoFit/>
          </a:bodyPr>
          <a:lstStyle/>
          <a:p>
            <a:pPr>
              <a:buNone/>
            </a:pPr>
            <a:r>
              <a:rPr lang="el-GR" sz="1800" b="1" dirty="0"/>
              <a:t>1. Επιλογή Project (Τι είναι το </a:t>
            </a:r>
            <a:r>
              <a:rPr lang="el-GR" sz="1800" b="1" dirty="0" err="1"/>
              <a:t>project</a:t>
            </a:r>
            <a:r>
              <a:rPr lang="el-GR" sz="1800" b="1" dirty="0"/>
              <a:t>;)</a:t>
            </a:r>
          </a:p>
          <a:p>
            <a:pPr>
              <a:buNone/>
            </a:pPr>
            <a:r>
              <a:rPr lang="el-GR" dirty="0"/>
              <a:t>Η ομάδα επιλέγει την </a:t>
            </a:r>
            <a:r>
              <a:rPr lang="el-GR" b="1" dirty="0"/>
              <a:t>"</a:t>
            </a:r>
            <a:r>
              <a:rPr lang="el-GR" b="1" dirty="0" err="1"/>
              <a:t>MelodyNow</a:t>
            </a:r>
            <a:r>
              <a:rPr lang="el-GR" b="1" dirty="0"/>
              <a:t>"</a:t>
            </a:r>
            <a:r>
              <a:rPr lang="el-GR" dirty="0"/>
              <a:t>, μια νεοσύστατη εφαρμογή </a:t>
            </a:r>
            <a:r>
              <a:rPr lang="el-GR" dirty="0" err="1"/>
              <a:t>stream</a:t>
            </a:r>
            <a:r>
              <a:rPr lang="el-GR" dirty="0"/>
              <a:t> μουσικής που στοχεύει σε νέους δημιουργούς, προσφέροντάς τους έσοδα και πρόσβαση σε κοινό χωρίς μεσάζοντες.</a:t>
            </a:r>
          </a:p>
        </p:txBody>
      </p:sp>
      <p:sp>
        <p:nvSpPr>
          <p:cNvPr id="11" name="TextBox 10">
            <a:extLst>
              <a:ext uri="{FF2B5EF4-FFF2-40B4-BE49-F238E27FC236}">
                <a16:creationId xmlns:a16="http://schemas.microsoft.com/office/drawing/2014/main" id="{A5CB6463-2613-DA59-7752-36C75BCFCD67}"/>
              </a:ext>
            </a:extLst>
          </p:cNvPr>
          <p:cNvSpPr txBox="1"/>
          <p:nvPr/>
        </p:nvSpPr>
        <p:spPr>
          <a:xfrm>
            <a:off x="180303" y="3016618"/>
            <a:ext cx="5602311" cy="2739211"/>
          </a:xfrm>
          <a:prstGeom prst="rect">
            <a:avLst/>
          </a:prstGeom>
          <a:noFill/>
        </p:spPr>
        <p:txBody>
          <a:bodyPr wrap="square">
            <a:spAutoFit/>
          </a:bodyPr>
          <a:lstStyle/>
          <a:p>
            <a:pPr>
              <a:buNone/>
            </a:pPr>
            <a:r>
              <a:rPr lang="el-GR" sz="1800" b="1" dirty="0"/>
              <a:t>2. Χαρτογράφηση Φάσεων στον </a:t>
            </a:r>
            <a:r>
              <a:rPr lang="el-GR" sz="1800" b="1" dirty="0" err="1"/>
              <a:t>Adaptive</a:t>
            </a:r>
            <a:r>
              <a:rPr lang="el-GR" sz="1800" b="1" dirty="0"/>
              <a:t> </a:t>
            </a:r>
            <a:r>
              <a:rPr lang="el-GR" sz="1800" b="1" dirty="0" err="1"/>
              <a:t>Cycle</a:t>
            </a:r>
            <a:endParaRPr lang="el-GR" sz="1800" b="1" dirty="0"/>
          </a:p>
          <a:p>
            <a:pPr>
              <a:buNone/>
            </a:pPr>
            <a:r>
              <a:rPr lang="el-GR" dirty="0"/>
              <a:t>Η ομάδα εντοπίζει σε ποια φάση βρίσκεται η </a:t>
            </a:r>
            <a:r>
              <a:rPr lang="el-GR" dirty="0" err="1"/>
              <a:t>MelodyNow</a:t>
            </a:r>
            <a:r>
              <a:rPr lang="el-GR" dirty="0"/>
              <a:t> σήμερα και πώς φαίνονται τα στοιχεία κάθε φάσης:</a:t>
            </a:r>
          </a:p>
          <a:p>
            <a:pPr>
              <a:buNone/>
            </a:pPr>
            <a:r>
              <a:rPr lang="el-GR" b="1" dirty="0"/>
              <a:t>🌱 Φάση r — </a:t>
            </a:r>
            <a:r>
              <a:rPr lang="el-GR" b="1" dirty="0" err="1"/>
              <a:t>Growth</a:t>
            </a:r>
            <a:r>
              <a:rPr lang="el-GR" b="1" dirty="0"/>
              <a:t> (Ανάπτυξη &amp; Καινοτομία)</a:t>
            </a:r>
          </a:p>
          <a:p>
            <a:pPr>
              <a:buNone/>
            </a:pPr>
            <a:r>
              <a:rPr lang="el-GR" dirty="0"/>
              <a:t>Το </a:t>
            </a:r>
            <a:r>
              <a:rPr lang="el-GR" dirty="0" err="1"/>
              <a:t>project</a:t>
            </a:r>
            <a:r>
              <a:rPr lang="el-GR" dirty="0"/>
              <a:t> βρίσκεται κυρίως εδώ.</a:t>
            </a:r>
          </a:p>
          <a:p>
            <a:pPr>
              <a:buNone/>
            </a:pPr>
            <a:r>
              <a:rPr lang="el-GR" dirty="0"/>
              <a:t>Ενδείξεις:</a:t>
            </a:r>
          </a:p>
          <a:p>
            <a:pPr>
              <a:buFont typeface="Arial" panose="020B0604020202020204" pitchFamily="34" charset="0"/>
              <a:buChar char="•"/>
            </a:pPr>
            <a:r>
              <a:rPr lang="el-GR" dirty="0"/>
              <a:t>Η ομάδα πειραματίζεται με νέες λειτουργίες (AI </a:t>
            </a:r>
            <a:r>
              <a:rPr lang="el-GR" dirty="0" err="1"/>
              <a:t>playlists</a:t>
            </a:r>
            <a:r>
              <a:rPr lang="el-GR" dirty="0"/>
              <a:t>, </a:t>
            </a:r>
            <a:r>
              <a:rPr lang="el-GR" dirty="0" err="1"/>
              <a:t>auto-tagging</a:t>
            </a:r>
            <a:r>
              <a:rPr lang="el-GR" dirty="0"/>
              <a:t>).</a:t>
            </a:r>
          </a:p>
          <a:p>
            <a:pPr>
              <a:buFont typeface="Arial" panose="020B0604020202020204" pitchFamily="34" charset="0"/>
              <a:buChar char="•"/>
            </a:pPr>
            <a:r>
              <a:rPr lang="el-GR" dirty="0"/>
              <a:t>Τα πρώτα μικρά έσοδα εμφανίζονται.</a:t>
            </a:r>
          </a:p>
          <a:p>
            <a:pPr>
              <a:buFont typeface="Arial" panose="020B0604020202020204" pitchFamily="34" charset="0"/>
              <a:buChar char="•"/>
            </a:pPr>
            <a:r>
              <a:rPr lang="el-GR" dirty="0"/>
              <a:t>Υπάρχει ενθουσιασμός, γοργές αποφάσεις, γρήγορη ανάπτυξη πρωτοτύπων.</a:t>
            </a:r>
          </a:p>
          <a:p>
            <a:pPr>
              <a:buFont typeface="Arial" panose="020B0604020202020204" pitchFamily="34" charset="0"/>
              <a:buChar char="•"/>
            </a:pPr>
            <a:r>
              <a:rPr lang="el-GR" dirty="0"/>
              <a:t>Αναζητούνται επενδυτές.</a:t>
            </a:r>
          </a:p>
        </p:txBody>
      </p:sp>
      <p:sp>
        <p:nvSpPr>
          <p:cNvPr id="13" name="TextBox 12">
            <a:extLst>
              <a:ext uri="{FF2B5EF4-FFF2-40B4-BE49-F238E27FC236}">
                <a16:creationId xmlns:a16="http://schemas.microsoft.com/office/drawing/2014/main" id="{3CBE41BC-25DB-B3CE-71E0-7760FEBA3228}"/>
              </a:ext>
            </a:extLst>
          </p:cNvPr>
          <p:cNvSpPr txBox="1"/>
          <p:nvPr/>
        </p:nvSpPr>
        <p:spPr>
          <a:xfrm>
            <a:off x="122349" y="5832464"/>
            <a:ext cx="7431110" cy="1600438"/>
          </a:xfrm>
          <a:prstGeom prst="rect">
            <a:avLst/>
          </a:prstGeom>
          <a:noFill/>
        </p:spPr>
        <p:txBody>
          <a:bodyPr wrap="square">
            <a:spAutoFit/>
          </a:bodyPr>
          <a:lstStyle/>
          <a:p>
            <a:pPr>
              <a:buNone/>
            </a:pPr>
            <a:r>
              <a:rPr lang="el-GR" b="1" dirty="0"/>
              <a:t>Φάση K — </a:t>
            </a:r>
            <a:r>
              <a:rPr lang="el-GR" b="1" dirty="0" err="1"/>
              <a:t>Conservation</a:t>
            </a:r>
            <a:r>
              <a:rPr lang="el-GR" b="1" dirty="0"/>
              <a:t> (Ωρίμανση &amp; Σταθερότητα)</a:t>
            </a:r>
          </a:p>
          <a:p>
            <a:pPr>
              <a:buNone/>
            </a:pPr>
            <a:r>
              <a:rPr lang="el-GR" dirty="0"/>
              <a:t>Μερικά στοιχεία της </a:t>
            </a:r>
            <a:r>
              <a:rPr lang="el-GR" dirty="0" err="1"/>
              <a:t>MelodyNow</a:t>
            </a:r>
            <a:r>
              <a:rPr lang="el-GR" dirty="0"/>
              <a:t> πλησιάζουν στη φάση K:</a:t>
            </a:r>
          </a:p>
          <a:p>
            <a:pPr>
              <a:buFont typeface="Arial" panose="020B0604020202020204" pitchFamily="34" charset="0"/>
              <a:buChar char="•"/>
            </a:pPr>
            <a:r>
              <a:rPr lang="el-GR" dirty="0"/>
              <a:t>Η πλατφόρμα αρχίζει να σταθεροποιεί τα </a:t>
            </a:r>
            <a:r>
              <a:rPr lang="el-GR" dirty="0" err="1"/>
              <a:t>features</a:t>
            </a:r>
            <a:r>
              <a:rPr lang="el-GR" dirty="0"/>
              <a:t> της.</a:t>
            </a:r>
          </a:p>
          <a:p>
            <a:pPr>
              <a:buFont typeface="Arial" panose="020B0604020202020204" pitchFamily="34" charset="0"/>
              <a:buChar char="•"/>
            </a:pPr>
            <a:r>
              <a:rPr lang="el-GR" dirty="0"/>
              <a:t>Ο κώδικας γίνεται πιο πολύπλοκος και δύσκολος να αλλάξει.</a:t>
            </a:r>
          </a:p>
          <a:p>
            <a:pPr>
              <a:buFont typeface="Arial" panose="020B0604020202020204" pitchFamily="34" charset="0"/>
              <a:buChar char="•"/>
            </a:pPr>
            <a:r>
              <a:rPr lang="el-GR" dirty="0"/>
              <a:t>Η επιχείρηση θέλει σταδιακά “σταθερό κύκλο εσόδων”.</a:t>
            </a:r>
          </a:p>
          <a:p>
            <a:pPr>
              <a:buFont typeface="Arial" panose="020B0604020202020204" pitchFamily="34" charset="0"/>
              <a:buChar char="•"/>
            </a:pPr>
            <a:r>
              <a:rPr lang="el-GR" dirty="0"/>
              <a:t>Οι διαδικασίες γίνονται πιο άκαμπτες.</a:t>
            </a:r>
          </a:p>
          <a:p>
            <a:pPr>
              <a:buNone/>
            </a:pPr>
            <a:r>
              <a:rPr lang="el-GR" dirty="0"/>
              <a:t>👉 Η φάση K φέρνει σταθερότητα αλλά μειώνει την προσαρμοστικότητα.</a:t>
            </a:r>
          </a:p>
        </p:txBody>
      </p:sp>
      <p:sp>
        <p:nvSpPr>
          <p:cNvPr id="15" name="TextBox 14">
            <a:extLst>
              <a:ext uri="{FF2B5EF4-FFF2-40B4-BE49-F238E27FC236}">
                <a16:creationId xmlns:a16="http://schemas.microsoft.com/office/drawing/2014/main" id="{36E76ED1-F279-20BA-8CBA-46BA3DEAC714}"/>
              </a:ext>
            </a:extLst>
          </p:cNvPr>
          <p:cNvSpPr txBox="1"/>
          <p:nvPr/>
        </p:nvSpPr>
        <p:spPr>
          <a:xfrm>
            <a:off x="7051183" y="1293069"/>
            <a:ext cx="7431110" cy="2893100"/>
          </a:xfrm>
          <a:prstGeom prst="rect">
            <a:avLst/>
          </a:prstGeom>
          <a:noFill/>
        </p:spPr>
        <p:txBody>
          <a:bodyPr wrap="square">
            <a:spAutoFit/>
          </a:bodyPr>
          <a:lstStyle/>
          <a:p>
            <a:pPr>
              <a:buNone/>
            </a:pPr>
            <a:r>
              <a:rPr lang="el-GR" b="1" dirty="0"/>
              <a:t>Φάση Ω — </a:t>
            </a:r>
            <a:r>
              <a:rPr lang="el-GR" b="1" dirty="0" err="1"/>
              <a:t>Release</a:t>
            </a:r>
            <a:r>
              <a:rPr lang="el-GR" b="1" dirty="0"/>
              <a:t> (Κρίση, Κατάρρευση, Απελευθέρωση)</a:t>
            </a:r>
          </a:p>
          <a:p>
            <a:pPr>
              <a:buNone/>
            </a:pPr>
            <a:r>
              <a:rPr lang="el-GR" dirty="0"/>
              <a:t>Η ομάδα αναρωτιέται:</a:t>
            </a:r>
          </a:p>
          <a:p>
            <a:pPr>
              <a:buNone/>
            </a:pPr>
            <a:r>
              <a:rPr lang="el-GR" dirty="0"/>
              <a:t>Ποιο “σοκ” θα μπορούσε να τη ρίξει στη φάση Ω;</a:t>
            </a:r>
          </a:p>
          <a:p>
            <a:pPr>
              <a:buNone/>
            </a:pPr>
            <a:r>
              <a:rPr lang="el-GR" dirty="0"/>
              <a:t>Πιθανά </a:t>
            </a:r>
            <a:r>
              <a:rPr lang="el-GR" dirty="0" err="1"/>
              <a:t>shocks</a:t>
            </a:r>
            <a:r>
              <a:rPr lang="el-GR" dirty="0"/>
              <a:t>:</a:t>
            </a:r>
          </a:p>
          <a:p>
            <a:pPr>
              <a:buFont typeface="Arial" panose="020B0604020202020204" pitchFamily="34" charset="0"/>
              <a:buChar char="•"/>
            </a:pPr>
            <a:r>
              <a:rPr lang="el-GR" dirty="0"/>
              <a:t>Ένας μεγάλος ανταγωνιστής (</a:t>
            </a:r>
            <a:r>
              <a:rPr lang="el-GR" dirty="0" err="1"/>
              <a:t>Spotify</a:t>
            </a:r>
            <a:r>
              <a:rPr lang="el-GR" dirty="0"/>
              <a:t>, </a:t>
            </a:r>
            <a:r>
              <a:rPr lang="el-GR" dirty="0" err="1"/>
              <a:t>YouTube</a:t>
            </a:r>
            <a:r>
              <a:rPr lang="el-GR" dirty="0"/>
              <a:t> </a:t>
            </a:r>
            <a:r>
              <a:rPr lang="el-GR" dirty="0" err="1"/>
              <a:t>Music</a:t>
            </a:r>
            <a:r>
              <a:rPr lang="el-GR" dirty="0"/>
              <a:t>) προσφέρει την ίδια υπηρεσία δωρεάν.</a:t>
            </a:r>
          </a:p>
          <a:p>
            <a:pPr>
              <a:buFont typeface="Arial" panose="020B0604020202020204" pitchFamily="34" charset="0"/>
              <a:buChar char="•"/>
            </a:pPr>
            <a:r>
              <a:rPr lang="el-GR" dirty="0"/>
              <a:t>Απότομη αλλαγή στους αλγόριθμους </a:t>
            </a:r>
            <a:r>
              <a:rPr lang="el-GR" dirty="0" err="1"/>
              <a:t>social</a:t>
            </a:r>
            <a:r>
              <a:rPr lang="el-GR" dirty="0"/>
              <a:t> </a:t>
            </a:r>
            <a:r>
              <a:rPr lang="el-GR" dirty="0" err="1"/>
              <a:t>media</a:t>
            </a:r>
            <a:r>
              <a:rPr lang="el-GR" dirty="0"/>
              <a:t>, κάνοντας δύσκολη την προώθηση.</a:t>
            </a:r>
          </a:p>
          <a:p>
            <a:pPr>
              <a:buFont typeface="Arial" panose="020B0604020202020204" pitchFamily="34" charset="0"/>
              <a:buChar char="•"/>
            </a:pPr>
            <a:r>
              <a:rPr lang="el-GR" dirty="0"/>
              <a:t>Νομικό πλαίσιο για </a:t>
            </a:r>
            <a:r>
              <a:rPr lang="el-GR" dirty="0" err="1"/>
              <a:t>copyrights</a:t>
            </a:r>
            <a:r>
              <a:rPr lang="el-GR" dirty="0"/>
              <a:t> που αλλάζει ξαφνικά.</a:t>
            </a:r>
          </a:p>
          <a:p>
            <a:pPr>
              <a:buNone/>
            </a:pPr>
            <a:r>
              <a:rPr lang="el-GR" dirty="0"/>
              <a:t>Αυτά θα:</a:t>
            </a:r>
          </a:p>
          <a:p>
            <a:pPr>
              <a:buFont typeface="Arial" panose="020B0604020202020204" pitchFamily="34" charset="0"/>
              <a:buChar char="•"/>
            </a:pPr>
            <a:r>
              <a:rPr lang="el-GR" dirty="0"/>
              <a:t>μειώσουν χρήστες,</a:t>
            </a:r>
          </a:p>
          <a:p>
            <a:pPr>
              <a:buFont typeface="Arial" panose="020B0604020202020204" pitchFamily="34" charset="0"/>
              <a:buChar char="•"/>
            </a:pPr>
            <a:r>
              <a:rPr lang="el-GR" dirty="0"/>
              <a:t>δημιουργήσουν έλλειμμα εσόδων,</a:t>
            </a:r>
          </a:p>
          <a:p>
            <a:pPr>
              <a:buFont typeface="Arial" panose="020B0604020202020204" pitchFamily="34" charset="0"/>
              <a:buChar char="•"/>
            </a:pPr>
            <a:r>
              <a:rPr lang="el-GR" dirty="0"/>
              <a:t>προκαλέσουν “πάγωμα” ανάπτυξης.</a:t>
            </a:r>
          </a:p>
          <a:p>
            <a:pPr>
              <a:buNone/>
            </a:pPr>
            <a:r>
              <a:rPr lang="el-GR" dirty="0"/>
              <a:t>👉 Η φάση Ω δεν είναι το τέλος — είναι απελευθέρωση πόρων και επαναπροσδιορισμός.</a:t>
            </a:r>
          </a:p>
        </p:txBody>
      </p:sp>
      <p:sp>
        <p:nvSpPr>
          <p:cNvPr id="17" name="TextBox 16">
            <a:extLst>
              <a:ext uri="{FF2B5EF4-FFF2-40B4-BE49-F238E27FC236}">
                <a16:creationId xmlns:a16="http://schemas.microsoft.com/office/drawing/2014/main" id="{77ACD549-D724-A9AB-48F1-29E5B8E5189C}"/>
              </a:ext>
            </a:extLst>
          </p:cNvPr>
          <p:cNvSpPr txBox="1"/>
          <p:nvPr/>
        </p:nvSpPr>
        <p:spPr>
          <a:xfrm>
            <a:off x="7109138" y="4186169"/>
            <a:ext cx="7315200" cy="1384995"/>
          </a:xfrm>
          <a:prstGeom prst="rect">
            <a:avLst/>
          </a:prstGeom>
          <a:noFill/>
        </p:spPr>
        <p:txBody>
          <a:bodyPr wrap="square">
            <a:spAutoFit/>
          </a:bodyPr>
          <a:lstStyle/>
          <a:p>
            <a:pPr>
              <a:buNone/>
            </a:pPr>
            <a:r>
              <a:rPr lang="el-GR" b="1" dirty="0"/>
              <a:t>Φάση α — </a:t>
            </a:r>
            <a:r>
              <a:rPr lang="el-GR" b="1" dirty="0" err="1"/>
              <a:t>Reorganization</a:t>
            </a:r>
            <a:r>
              <a:rPr lang="el-GR" b="1" dirty="0"/>
              <a:t> (Αναγέννηση &amp; Επανασχεδιασμός)</a:t>
            </a:r>
          </a:p>
          <a:p>
            <a:pPr>
              <a:buNone/>
            </a:pPr>
            <a:r>
              <a:rPr lang="el-GR" dirty="0"/>
              <a:t>Τι θα μπορούσε να γίνει σε φάση αναγέννησης;</a:t>
            </a:r>
          </a:p>
          <a:p>
            <a:pPr>
              <a:buFont typeface="Arial" panose="020B0604020202020204" pitchFamily="34" charset="0"/>
              <a:buChar char="•"/>
            </a:pPr>
            <a:r>
              <a:rPr lang="el-GR" dirty="0" err="1"/>
              <a:t>Pivot</a:t>
            </a:r>
            <a:r>
              <a:rPr lang="el-GR" dirty="0"/>
              <a:t> στο μοντέλο: </a:t>
            </a:r>
            <a:r>
              <a:rPr lang="el-GR" dirty="0" err="1"/>
              <a:t>focus</a:t>
            </a:r>
            <a:r>
              <a:rPr lang="el-GR" dirty="0"/>
              <a:t> στους ανεξάρτητους δημιουργούς αντί για γενικό κοινό.</a:t>
            </a:r>
          </a:p>
          <a:p>
            <a:pPr>
              <a:buFont typeface="Arial" panose="020B0604020202020204" pitchFamily="34" charset="0"/>
              <a:buChar char="•"/>
            </a:pPr>
            <a:r>
              <a:rPr lang="el-GR" dirty="0"/>
              <a:t>Νέες συνεργασίες με κουλτούρα </a:t>
            </a:r>
            <a:r>
              <a:rPr lang="el-GR" dirty="0" err="1"/>
              <a:t>community-based</a:t>
            </a:r>
            <a:r>
              <a:rPr lang="el-GR" dirty="0"/>
              <a:t> μοντέλων.</a:t>
            </a:r>
          </a:p>
          <a:p>
            <a:pPr>
              <a:buFont typeface="Arial" panose="020B0604020202020204" pitchFamily="34" charset="0"/>
              <a:buChar char="•"/>
            </a:pPr>
            <a:r>
              <a:rPr lang="el-GR" dirty="0"/>
              <a:t>Νέα </a:t>
            </a:r>
            <a:r>
              <a:rPr lang="el-GR" dirty="0" err="1"/>
              <a:t>business</a:t>
            </a:r>
            <a:r>
              <a:rPr lang="el-GR" dirty="0"/>
              <a:t> </a:t>
            </a:r>
            <a:r>
              <a:rPr lang="el-GR" dirty="0" err="1"/>
              <a:t>model</a:t>
            </a:r>
            <a:r>
              <a:rPr lang="el-GR" dirty="0"/>
              <a:t> (π.χ. </a:t>
            </a:r>
            <a:r>
              <a:rPr lang="el-GR" dirty="0" err="1"/>
              <a:t>revenue</a:t>
            </a:r>
            <a:r>
              <a:rPr lang="el-GR" dirty="0"/>
              <a:t> </a:t>
            </a:r>
            <a:r>
              <a:rPr lang="el-GR" dirty="0" err="1"/>
              <a:t>sharing</a:t>
            </a:r>
            <a:r>
              <a:rPr lang="el-GR" dirty="0"/>
              <a:t>, in-</a:t>
            </a:r>
            <a:r>
              <a:rPr lang="el-GR" dirty="0" err="1"/>
              <a:t>app</a:t>
            </a:r>
            <a:r>
              <a:rPr lang="el-GR" dirty="0"/>
              <a:t> </a:t>
            </a:r>
            <a:r>
              <a:rPr lang="el-GR" dirty="0" err="1"/>
              <a:t>concerts</a:t>
            </a:r>
            <a:r>
              <a:rPr lang="el-GR" dirty="0"/>
              <a:t>).</a:t>
            </a:r>
          </a:p>
          <a:p>
            <a:pPr>
              <a:buNone/>
            </a:pPr>
            <a:r>
              <a:rPr lang="el-GR" dirty="0"/>
              <a:t>👉 Από την “στάχτη” της κρίσης εμφανίζεται κάτι νέο, ευέλικτο &amp; καινοτόμο.</a:t>
            </a:r>
          </a:p>
        </p:txBody>
      </p:sp>
      <p:sp>
        <p:nvSpPr>
          <p:cNvPr id="19" name="TextBox 18">
            <a:extLst>
              <a:ext uri="{FF2B5EF4-FFF2-40B4-BE49-F238E27FC236}">
                <a16:creationId xmlns:a16="http://schemas.microsoft.com/office/drawing/2014/main" id="{750A8510-75E3-881B-F4EF-5A2CDBCD1778}"/>
              </a:ext>
            </a:extLst>
          </p:cNvPr>
          <p:cNvSpPr txBox="1"/>
          <p:nvPr/>
        </p:nvSpPr>
        <p:spPr>
          <a:xfrm>
            <a:off x="7192851" y="5690010"/>
            <a:ext cx="7315200" cy="2308324"/>
          </a:xfrm>
          <a:prstGeom prst="rect">
            <a:avLst/>
          </a:prstGeom>
          <a:noFill/>
        </p:spPr>
        <p:txBody>
          <a:bodyPr wrap="square">
            <a:spAutoFit/>
          </a:bodyPr>
          <a:lstStyle/>
          <a:p>
            <a:pPr>
              <a:buNone/>
            </a:pPr>
            <a:r>
              <a:rPr lang="el-GR" sz="1800" b="1" dirty="0"/>
              <a:t>3. Κατώφλι &amp; Διδάγματα για την </a:t>
            </a:r>
            <a:r>
              <a:rPr lang="el-GR" sz="1800" b="1" dirty="0" err="1"/>
              <a:t>MelodyNow</a:t>
            </a:r>
            <a:endParaRPr lang="el-GR" sz="1800" b="1" dirty="0"/>
          </a:p>
          <a:p>
            <a:pPr>
              <a:buNone/>
            </a:pPr>
            <a:r>
              <a:rPr lang="el-GR" dirty="0"/>
              <a:t>Ποιο είναι το </a:t>
            </a:r>
            <a:r>
              <a:rPr lang="el-GR" b="1" dirty="0"/>
              <a:t>πιθανό </a:t>
            </a:r>
            <a:r>
              <a:rPr lang="el-GR" b="1" dirty="0" err="1"/>
              <a:t>threshold</a:t>
            </a:r>
            <a:r>
              <a:rPr lang="el-GR" dirty="0"/>
              <a:t> για το </a:t>
            </a:r>
            <a:r>
              <a:rPr lang="el-GR" dirty="0" err="1"/>
              <a:t>project</a:t>
            </a:r>
            <a:r>
              <a:rPr lang="el-GR" dirty="0"/>
              <a:t>;</a:t>
            </a:r>
          </a:p>
          <a:p>
            <a:pPr>
              <a:buNone/>
            </a:pPr>
            <a:r>
              <a:rPr lang="el-GR" dirty="0"/>
              <a:t>👉 Το σημείο όπου </a:t>
            </a:r>
            <a:r>
              <a:rPr lang="el-GR" b="1" dirty="0"/>
              <a:t>η εφαρμογή χάνει την κρίσιμη μάζα χρηστών (π.χ. κάτω από 20.000 </a:t>
            </a:r>
            <a:r>
              <a:rPr lang="el-GR" b="1" dirty="0" err="1"/>
              <a:t>monthly</a:t>
            </a:r>
            <a:r>
              <a:rPr lang="el-GR" b="1" dirty="0"/>
              <a:t> </a:t>
            </a:r>
            <a:r>
              <a:rPr lang="el-GR" b="1" dirty="0" err="1"/>
              <a:t>users</a:t>
            </a:r>
            <a:r>
              <a:rPr lang="el-GR" b="1" dirty="0"/>
              <a:t>)</a:t>
            </a:r>
            <a:r>
              <a:rPr lang="el-GR" dirty="0"/>
              <a:t>.</a:t>
            </a:r>
            <a:br>
              <a:rPr lang="el-GR" dirty="0"/>
            </a:br>
            <a:r>
              <a:rPr lang="el-GR" dirty="0"/>
              <a:t>Κάτω από αυτό το όριο:</a:t>
            </a:r>
          </a:p>
          <a:p>
            <a:pPr>
              <a:buFont typeface="Arial" panose="020B0604020202020204" pitchFamily="34" charset="0"/>
              <a:buChar char="•"/>
            </a:pPr>
            <a:r>
              <a:rPr lang="el-GR" dirty="0"/>
              <a:t>Αρχίζει ο κύκλος της αρνητικής ανατροφοδότησης:</a:t>
            </a:r>
          </a:p>
          <a:p>
            <a:pPr marL="742950" lvl="1" indent="-285750">
              <a:buFont typeface="Arial" panose="020B0604020202020204" pitchFamily="34" charset="0"/>
              <a:buChar char="•"/>
            </a:pPr>
            <a:r>
              <a:rPr lang="el-GR" dirty="0"/>
              <a:t>λιγότεροι χρήστες → λιγότερο περιεχόμενο → ακόμη λιγότεροι χρήστες.</a:t>
            </a:r>
          </a:p>
          <a:p>
            <a:pPr>
              <a:buFont typeface="Arial" panose="020B0604020202020204" pitchFamily="34" charset="0"/>
              <a:buChar char="•"/>
            </a:pPr>
            <a:r>
              <a:rPr lang="el-GR" dirty="0"/>
              <a:t>Οι δημιουργοί εγκαταλείπουν την πλατφόρμα.</a:t>
            </a:r>
          </a:p>
          <a:p>
            <a:pPr>
              <a:buFont typeface="Arial" panose="020B0604020202020204" pitchFamily="34" charset="0"/>
              <a:buChar char="•"/>
            </a:pPr>
            <a:r>
              <a:rPr lang="el-GR" dirty="0"/>
              <a:t>Η κοινότητα χάνει συνοχή.</a:t>
            </a:r>
          </a:p>
          <a:p>
            <a:pPr>
              <a:buFont typeface="Arial" panose="020B0604020202020204" pitchFamily="34" charset="0"/>
              <a:buChar char="•"/>
            </a:pPr>
            <a:r>
              <a:rPr lang="el-GR" dirty="0"/>
              <a:t>Δεν υπάρχει αρκετό </a:t>
            </a:r>
            <a:r>
              <a:rPr lang="el-GR" dirty="0" err="1"/>
              <a:t>feedback</a:t>
            </a:r>
            <a:r>
              <a:rPr lang="el-GR" dirty="0"/>
              <a:t> για βελτίωση.</a:t>
            </a:r>
          </a:p>
        </p:txBody>
      </p:sp>
    </p:spTree>
    <p:extLst>
      <p:ext uri="{BB962C8B-B14F-4D97-AF65-F5344CB8AC3E}">
        <p14:creationId xmlns:p14="http://schemas.microsoft.com/office/powerpoint/2010/main" val="29953282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8E438-963D-B009-81FD-62CCDEC32F04}"/>
              </a:ext>
            </a:extLst>
          </p:cNvPr>
          <p:cNvSpPr txBox="1"/>
          <p:nvPr/>
        </p:nvSpPr>
        <p:spPr>
          <a:xfrm>
            <a:off x="141668" y="22129"/>
            <a:ext cx="7315200" cy="307777"/>
          </a:xfrm>
          <a:prstGeom prst="rect">
            <a:avLst/>
          </a:prstGeom>
          <a:noFill/>
        </p:spPr>
        <p:txBody>
          <a:bodyPr wrap="square">
            <a:spAutoFit/>
          </a:bodyPr>
          <a:lstStyle/>
          <a:p>
            <a:r>
              <a:rPr lang="el-GR" b="1" dirty="0"/>
              <a:t>Παράδειγμα Mini </a:t>
            </a:r>
            <a:r>
              <a:rPr lang="el-GR" b="1" dirty="0" err="1"/>
              <a:t>Exercise</a:t>
            </a:r>
            <a:r>
              <a:rPr lang="el-GR" b="1" dirty="0"/>
              <a:t>: Το Σύστημα Δημοτικής Συγκοινωνίας μιας Πόλης</a:t>
            </a:r>
            <a:endParaRPr lang="en-GB" b="1" dirty="0"/>
          </a:p>
        </p:txBody>
      </p:sp>
      <p:sp>
        <p:nvSpPr>
          <p:cNvPr id="5" name="TextBox 4">
            <a:extLst>
              <a:ext uri="{FF2B5EF4-FFF2-40B4-BE49-F238E27FC236}">
                <a16:creationId xmlns:a16="http://schemas.microsoft.com/office/drawing/2014/main" id="{2A9E4C5A-EBF6-06D1-6E08-5E17A4D9E950}"/>
              </a:ext>
            </a:extLst>
          </p:cNvPr>
          <p:cNvSpPr txBox="1"/>
          <p:nvPr/>
        </p:nvSpPr>
        <p:spPr>
          <a:xfrm>
            <a:off x="141668" y="394300"/>
            <a:ext cx="7315200" cy="2246769"/>
          </a:xfrm>
          <a:prstGeom prst="rect">
            <a:avLst/>
          </a:prstGeom>
          <a:noFill/>
        </p:spPr>
        <p:txBody>
          <a:bodyPr wrap="square">
            <a:spAutoFit/>
          </a:bodyPr>
          <a:lstStyle/>
          <a:p>
            <a:pPr>
              <a:buNone/>
            </a:pPr>
            <a:r>
              <a:rPr lang="el-GR" b="1" dirty="0"/>
              <a:t>1, Βελτίωση και ανασχεδιασμός του συστήματος δημοτικής συγκοινωνίας (λεωφορεία)</a:t>
            </a:r>
            <a:r>
              <a:rPr lang="el-GR" dirty="0"/>
              <a:t> σε μια μεσαίου μεγέθους πόλη.</a:t>
            </a:r>
          </a:p>
          <a:p>
            <a:pPr>
              <a:buNone/>
            </a:pPr>
            <a:r>
              <a:rPr lang="el-GR" dirty="0"/>
              <a:t>Το σύστημα περιλαμβάνει:</a:t>
            </a:r>
          </a:p>
          <a:p>
            <a:pPr>
              <a:buFont typeface="Arial" panose="020B0604020202020204" pitchFamily="34" charset="0"/>
              <a:buChar char="•"/>
            </a:pPr>
            <a:r>
              <a:rPr lang="el-GR" dirty="0"/>
              <a:t>στόλο λεωφορείων,</a:t>
            </a:r>
          </a:p>
          <a:p>
            <a:pPr>
              <a:buFont typeface="Arial" panose="020B0604020202020204" pitchFamily="34" charset="0"/>
              <a:buChar char="•"/>
            </a:pPr>
            <a:r>
              <a:rPr lang="el-GR" dirty="0"/>
              <a:t>οδηγούς,</a:t>
            </a:r>
          </a:p>
          <a:p>
            <a:pPr>
              <a:buFont typeface="Arial" panose="020B0604020202020204" pitchFamily="34" charset="0"/>
              <a:buChar char="•"/>
            </a:pPr>
            <a:r>
              <a:rPr lang="el-GR" dirty="0"/>
              <a:t>δίκτυο στάσεων,</a:t>
            </a:r>
          </a:p>
          <a:p>
            <a:pPr>
              <a:buFont typeface="Arial" panose="020B0604020202020204" pitchFamily="34" charset="0"/>
              <a:buChar char="•"/>
            </a:pPr>
            <a:r>
              <a:rPr lang="el-GR" dirty="0"/>
              <a:t>αλγόριθμο δρομολόγησης,</a:t>
            </a:r>
          </a:p>
          <a:p>
            <a:pPr>
              <a:buFont typeface="Arial" panose="020B0604020202020204" pitchFamily="34" charset="0"/>
              <a:buChar char="•"/>
            </a:pPr>
            <a:r>
              <a:rPr lang="el-GR" dirty="0"/>
              <a:t>χρήστες (φοιτητές, εργαζόμενοι, ηλικιωμένοι),</a:t>
            </a:r>
          </a:p>
          <a:p>
            <a:pPr>
              <a:buFont typeface="Arial" panose="020B0604020202020204" pitchFamily="34" charset="0"/>
              <a:buChar char="•"/>
            </a:pPr>
            <a:r>
              <a:rPr lang="el-GR" dirty="0"/>
              <a:t>δημοτική αρχή,</a:t>
            </a:r>
          </a:p>
          <a:p>
            <a:pPr>
              <a:buFont typeface="Arial" panose="020B0604020202020204" pitchFamily="34" charset="0"/>
              <a:buChar char="•"/>
            </a:pPr>
            <a:r>
              <a:rPr lang="el-GR" dirty="0"/>
              <a:t>οικονομικούς/τεχνικούς πόρους.</a:t>
            </a:r>
          </a:p>
        </p:txBody>
      </p:sp>
      <p:sp>
        <p:nvSpPr>
          <p:cNvPr id="7" name="TextBox 6">
            <a:extLst>
              <a:ext uri="{FF2B5EF4-FFF2-40B4-BE49-F238E27FC236}">
                <a16:creationId xmlns:a16="http://schemas.microsoft.com/office/drawing/2014/main" id="{18CBE241-BCDF-6EAF-C466-6C492BB615E9}"/>
              </a:ext>
            </a:extLst>
          </p:cNvPr>
          <p:cNvSpPr txBox="1"/>
          <p:nvPr/>
        </p:nvSpPr>
        <p:spPr>
          <a:xfrm>
            <a:off x="0" y="2707913"/>
            <a:ext cx="6387921" cy="4401205"/>
          </a:xfrm>
          <a:prstGeom prst="rect">
            <a:avLst/>
          </a:prstGeom>
          <a:noFill/>
        </p:spPr>
        <p:txBody>
          <a:bodyPr wrap="square">
            <a:spAutoFit/>
          </a:bodyPr>
          <a:lstStyle/>
          <a:p>
            <a:pPr>
              <a:buNone/>
            </a:pPr>
            <a:r>
              <a:rPr lang="el-GR" b="1" dirty="0"/>
              <a:t>2. Χαρτογράφηση Φάσεων του </a:t>
            </a:r>
            <a:r>
              <a:rPr lang="el-GR" b="1" dirty="0" err="1"/>
              <a:t>Adaptive</a:t>
            </a:r>
            <a:r>
              <a:rPr lang="el-GR" b="1" dirty="0"/>
              <a:t> </a:t>
            </a:r>
            <a:r>
              <a:rPr lang="el-GR" b="1" dirty="0" err="1"/>
              <a:t>Cycle</a:t>
            </a:r>
            <a:endParaRPr lang="el-GR" b="1" dirty="0"/>
          </a:p>
          <a:p>
            <a:pPr>
              <a:buNone/>
            </a:pPr>
            <a:r>
              <a:rPr lang="el-GR" b="1" dirty="0"/>
              <a:t> Φάση r – </a:t>
            </a:r>
            <a:r>
              <a:rPr lang="el-GR" b="1" dirty="0" err="1"/>
              <a:t>Growth</a:t>
            </a:r>
            <a:r>
              <a:rPr lang="el-GR" b="1" dirty="0"/>
              <a:t> (Ανάπτυξη &amp; Καινοτομία)</a:t>
            </a:r>
          </a:p>
          <a:p>
            <a:pPr>
              <a:buNone/>
            </a:pPr>
            <a:r>
              <a:rPr lang="el-GR" dirty="0"/>
              <a:t>Αυτή ήταν η περίοδος όταν ο δήμος πρωτοξεκίνησε τη δημοτική συγκοινωνία.</a:t>
            </a:r>
          </a:p>
          <a:p>
            <a:pPr>
              <a:buNone/>
            </a:pPr>
            <a:r>
              <a:rPr lang="el-GR" b="1" dirty="0"/>
              <a:t>Χαρακτηριστικά:</a:t>
            </a:r>
            <a:endParaRPr lang="el-GR" dirty="0"/>
          </a:p>
          <a:p>
            <a:pPr>
              <a:buFont typeface="Arial" panose="020B0604020202020204" pitchFamily="34" charset="0"/>
              <a:buChar char="•"/>
            </a:pPr>
            <a:r>
              <a:rPr lang="el-GR" dirty="0"/>
              <a:t>Εισαγωγή νέων γραμμών.</a:t>
            </a:r>
          </a:p>
          <a:p>
            <a:pPr>
              <a:buFont typeface="Arial" panose="020B0604020202020204" pitchFamily="34" charset="0"/>
              <a:buChar char="•"/>
            </a:pPr>
            <a:r>
              <a:rPr lang="el-GR" dirty="0"/>
              <a:t>Νέα λεωφορεία, νέα συνεργεία.</a:t>
            </a:r>
          </a:p>
          <a:p>
            <a:pPr>
              <a:buFont typeface="Arial" panose="020B0604020202020204" pitchFamily="34" charset="0"/>
              <a:buChar char="•"/>
            </a:pPr>
            <a:r>
              <a:rPr lang="el-GR" dirty="0"/>
              <a:t>Πειραματισμός με διαδρομές.</a:t>
            </a:r>
          </a:p>
          <a:p>
            <a:pPr>
              <a:buFont typeface="Arial" panose="020B0604020202020204" pitchFamily="34" charset="0"/>
              <a:buChar char="•"/>
            </a:pPr>
            <a:r>
              <a:rPr lang="el-GR" dirty="0"/>
              <a:t>Αυξημένη χρήση από το κοινό.</a:t>
            </a:r>
          </a:p>
          <a:p>
            <a:pPr>
              <a:buFont typeface="Arial" panose="020B0604020202020204" pitchFamily="34" charset="0"/>
              <a:buChar char="•"/>
            </a:pPr>
            <a:r>
              <a:rPr lang="el-GR" dirty="0"/>
              <a:t>Στήριξη από τοπικούς φορείς.</a:t>
            </a:r>
          </a:p>
          <a:p>
            <a:pPr>
              <a:buNone/>
            </a:pPr>
            <a:r>
              <a:rPr lang="el-GR" dirty="0"/>
              <a:t>👉 Το σύστημα ήταν “ζωντανό”, με πολλές ευκαιρίες βελτίωσης.</a:t>
            </a:r>
          </a:p>
          <a:p>
            <a:pPr>
              <a:buNone/>
            </a:pPr>
            <a:br>
              <a:rPr lang="el-GR" dirty="0"/>
            </a:br>
            <a:r>
              <a:rPr lang="el-GR" b="1" dirty="0"/>
              <a:t>Φάση K – </a:t>
            </a:r>
            <a:r>
              <a:rPr lang="el-GR" b="1" dirty="0" err="1"/>
              <a:t>Conservation</a:t>
            </a:r>
            <a:r>
              <a:rPr lang="el-GR" b="1" dirty="0"/>
              <a:t> (Συσσώρευση &amp; Ακαμψία)</a:t>
            </a:r>
          </a:p>
          <a:p>
            <a:pPr>
              <a:buNone/>
            </a:pPr>
            <a:r>
              <a:rPr lang="el-GR" dirty="0"/>
              <a:t>Αυτή είναι η σημερινή κατάσταση.</a:t>
            </a:r>
          </a:p>
          <a:p>
            <a:pPr>
              <a:buNone/>
            </a:pPr>
            <a:r>
              <a:rPr lang="el-GR" b="1" dirty="0"/>
              <a:t>Συμπτώματα:</a:t>
            </a:r>
            <a:endParaRPr lang="el-GR" dirty="0"/>
          </a:p>
          <a:p>
            <a:pPr>
              <a:buFont typeface="Arial" panose="020B0604020202020204" pitchFamily="34" charset="0"/>
              <a:buChar char="•"/>
            </a:pPr>
            <a:r>
              <a:rPr lang="el-GR" dirty="0"/>
              <a:t>Το δίκτυο έχει παγιωθεί: “αυτά είναι τα δρομολόγια, έτσι γίνονται”.</a:t>
            </a:r>
          </a:p>
          <a:p>
            <a:pPr>
              <a:buFont typeface="Arial" panose="020B0604020202020204" pitchFamily="34" charset="0"/>
              <a:buChar char="•"/>
            </a:pPr>
            <a:r>
              <a:rPr lang="el-GR" dirty="0"/>
              <a:t>Οι οδηγοί και οι ώρες λειτουργίας είναι κλειδωμένα σε παλιές διαδικασίες.</a:t>
            </a:r>
          </a:p>
          <a:p>
            <a:pPr>
              <a:buFont typeface="Arial" panose="020B0604020202020204" pitchFamily="34" charset="0"/>
              <a:buChar char="•"/>
            </a:pPr>
            <a:r>
              <a:rPr lang="el-GR" dirty="0"/>
              <a:t>Λίγες νέες ιδέες υλοποιούνται.</a:t>
            </a:r>
          </a:p>
          <a:p>
            <a:pPr>
              <a:buFont typeface="Arial" panose="020B0604020202020204" pitchFamily="34" charset="0"/>
              <a:buChar char="•"/>
            </a:pPr>
            <a:r>
              <a:rPr lang="el-GR" dirty="0"/>
              <a:t>Το σύστημα είναι </a:t>
            </a:r>
            <a:r>
              <a:rPr lang="el-GR" i="1" dirty="0"/>
              <a:t>αποδοτικό</a:t>
            </a:r>
            <a:r>
              <a:rPr lang="el-GR" dirty="0"/>
              <a:t> (κόστη, χρονοδιαγράμματα) αλλά </a:t>
            </a:r>
            <a:r>
              <a:rPr lang="el-GR" i="1" dirty="0"/>
              <a:t>άκαμπτο</a:t>
            </a:r>
            <a:r>
              <a:rPr lang="el-GR" dirty="0"/>
              <a:t>.</a:t>
            </a:r>
          </a:p>
          <a:p>
            <a:pPr>
              <a:buFont typeface="Arial" panose="020B0604020202020204" pitchFamily="34" charset="0"/>
              <a:buChar char="•"/>
            </a:pPr>
            <a:r>
              <a:rPr lang="el-GR" dirty="0"/>
              <a:t>Οποιαδήποτε αλλαγή θεωρείται “ρίσκο”.</a:t>
            </a:r>
          </a:p>
          <a:p>
            <a:pPr>
              <a:buNone/>
            </a:pPr>
            <a:r>
              <a:rPr lang="el-GR" dirty="0"/>
              <a:t>👉 Το σύστημα φαίνεται σταθερό, αλλά έχει χάσει την ευελιξία του.</a:t>
            </a:r>
          </a:p>
        </p:txBody>
      </p:sp>
      <p:sp>
        <p:nvSpPr>
          <p:cNvPr id="9" name="TextBox 8">
            <a:extLst>
              <a:ext uri="{FF2B5EF4-FFF2-40B4-BE49-F238E27FC236}">
                <a16:creationId xmlns:a16="http://schemas.microsoft.com/office/drawing/2014/main" id="{B07FEEA8-CF99-E0A4-38B2-5B27E90F2B70}"/>
              </a:ext>
            </a:extLst>
          </p:cNvPr>
          <p:cNvSpPr txBox="1"/>
          <p:nvPr/>
        </p:nvSpPr>
        <p:spPr>
          <a:xfrm>
            <a:off x="6954592" y="76423"/>
            <a:ext cx="8087932" cy="5262979"/>
          </a:xfrm>
          <a:prstGeom prst="rect">
            <a:avLst/>
          </a:prstGeom>
          <a:noFill/>
        </p:spPr>
        <p:txBody>
          <a:bodyPr wrap="square">
            <a:spAutoFit/>
          </a:bodyPr>
          <a:lstStyle/>
          <a:p>
            <a:pPr>
              <a:buNone/>
            </a:pPr>
            <a:r>
              <a:rPr lang="el-GR" b="1" dirty="0"/>
              <a:t>Φάση Ω – </a:t>
            </a:r>
            <a:r>
              <a:rPr lang="el-GR" b="1" dirty="0" err="1"/>
              <a:t>Release</a:t>
            </a:r>
            <a:r>
              <a:rPr lang="el-GR" b="1" dirty="0"/>
              <a:t> (Κρίση ή Σπάσιμο)</a:t>
            </a:r>
          </a:p>
          <a:p>
            <a:pPr>
              <a:buNone/>
            </a:pPr>
            <a:r>
              <a:rPr lang="el-GR" dirty="0"/>
              <a:t>Μπορεί να έχει ήδη συμβεί ή να πλησιάζει.</a:t>
            </a:r>
          </a:p>
          <a:p>
            <a:pPr>
              <a:buNone/>
            </a:pPr>
            <a:r>
              <a:rPr lang="el-GR" b="1" dirty="0"/>
              <a:t>Πιθανά </a:t>
            </a:r>
            <a:r>
              <a:rPr lang="el-GR" b="1" dirty="0" err="1"/>
              <a:t>shocks</a:t>
            </a:r>
            <a:r>
              <a:rPr lang="el-GR" b="1" dirty="0"/>
              <a:t> / σημεία κρίσης:</a:t>
            </a:r>
            <a:endParaRPr lang="el-GR" dirty="0"/>
          </a:p>
          <a:p>
            <a:pPr>
              <a:buFont typeface="Arial" panose="020B0604020202020204" pitchFamily="34" charset="0"/>
              <a:buChar char="•"/>
            </a:pPr>
            <a:r>
              <a:rPr lang="el-GR" dirty="0"/>
              <a:t>Σημαντική αύξηση πληθυσμού → υπερφόρτωση των λεωφορείων.</a:t>
            </a:r>
          </a:p>
          <a:p>
            <a:pPr>
              <a:buFont typeface="Arial" panose="020B0604020202020204" pitchFamily="34" charset="0"/>
              <a:buChar char="•"/>
            </a:pPr>
            <a:r>
              <a:rPr lang="el-GR" dirty="0"/>
              <a:t>Μείωση χρηματοδότησης → περικοπές δρομολογίων.</a:t>
            </a:r>
          </a:p>
          <a:p>
            <a:pPr>
              <a:buFont typeface="Arial" panose="020B0604020202020204" pitchFamily="34" charset="0"/>
              <a:buChar char="•"/>
            </a:pPr>
            <a:r>
              <a:rPr lang="el-GR" dirty="0"/>
              <a:t>Βλάβες στον στόλο → μειωμένη αξιοπιστία.</a:t>
            </a:r>
          </a:p>
          <a:p>
            <a:pPr>
              <a:buFont typeface="Arial" panose="020B0604020202020204" pitchFamily="34" charset="0"/>
              <a:buChar char="•"/>
            </a:pPr>
            <a:r>
              <a:rPr lang="el-GR" dirty="0"/>
              <a:t>Άνοδος καύσιμων → αύξηση εξόδων.</a:t>
            </a:r>
          </a:p>
          <a:p>
            <a:pPr>
              <a:buFont typeface="Arial" panose="020B0604020202020204" pitchFamily="34" charset="0"/>
              <a:buChar char="•"/>
            </a:pPr>
            <a:r>
              <a:rPr lang="el-GR" dirty="0"/>
              <a:t>Εμφάνιση ανταγωνιστικών εφαρμογών (e-</a:t>
            </a:r>
            <a:r>
              <a:rPr lang="el-GR" dirty="0" err="1"/>
              <a:t>scooters</a:t>
            </a:r>
            <a:r>
              <a:rPr lang="el-GR" dirty="0"/>
              <a:t>, </a:t>
            </a:r>
            <a:r>
              <a:rPr lang="el-GR" dirty="0" err="1"/>
              <a:t>ride-sharing</a:t>
            </a:r>
            <a:r>
              <a:rPr lang="el-GR" dirty="0"/>
              <a:t>).</a:t>
            </a:r>
          </a:p>
          <a:p>
            <a:pPr>
              <a:buNone/>
            </a:pPr>
            <a:r>
              <a:rPr lang="el-GR" b="1" dirty="0"/>
              <a:t>Συμπτώματα Ω:</a:t>
            </a:r>
            <a:endParaRPr lang="el-GR" dirty="0"/>
          </a:p>
          <a:p>
            <a:pPr>
              <a:buFont typeface="Arial" panose="020B0604020202020204" pitchFamily="34" charset="0"/>
              <a:buChar char="•"/>
            </a:pPr>
            <a:r>
              <a:rPr lang="el-GR" dirty="0"/>
              <a:t>Παράπονα πολιτών.</a:t>
            </a:r>
          </a:p>
          <a:p>
            <a:pPr>
              <a:buFont typeface="Arial" panose="020B0604020202020204" pitchFamily="34" charset="0"/>
              <a:buChar char="•"/>
            </a:pPr>
            <a:r>
              <a:rPr lang="el-GR" dirty="0"/>
              <a:t>Χαμηλή χρήση → φαύλος κύκλος.</a:t>
            </a:r>
          </a:p>
          <a:p>
            <a:pPr>
              <a:buFont typeface="Arial" panose="020B0604020202020204" pitchFamily="34" charset="0"/>
              <a:buChar char="•"/>
            </a:pPr>
            <a:r>
              <a:rPr lang="el-GR" dirty="0"/>
              <a:t>Το σύστημα “σπάει” λειτουργικά και κοινωνικά.</a:t>
            </a:r>
          </a:p>
          <a:p>
            <a:pPr>
              <a:buNone/>
            </a:pPr>
            <a:r>
              <a:rPr lang="el-GR" dirty="0"/>
              <a:t>👉 Αυτή η φάση μοιάζει καταστροφική, αλλά απελευθερώνει χώρο για κάτι νέο.</a:t>
            </a:r>
          </a:p>
          <a:p>
            <a:pPr>
              <a:buNone/>
            </a:pPr>
            <a:br>
              <a:rPr lang="el-GR" dirty="0"/>
            </a:br>
            <a:r>
              <a:rPr lang="el-GR" b="1" dirty="0"/>
              <a:t> Φάση α – </a:t>
            </a:r>
            <a:r>
              <a:rPr lang="el-GR" b="1" dirty="0" err="1"/>
              <a:t>Reorganization</a:t>
            </a:r>
            <a:r>
              <a:rPr lang="el-GR" b="1" dirty="0"/>
              <a:t> (Αναγέννηση &amp; Επανασχεδιασμός)</a:t>
            </a:r>
          </a:p>
          <a:p>
            <a:pPr>
              <a:buNone/>
            </a:pPr>
            <a:r>
              <a:rPr lang="el-GR" dirty="0"/>
              <a:t>Εδώ το </a:t>
            </a:r>
            <a:r>
              <a:rPr lang="el-GR" dirty="0" err="1"/>
              <a:t>project</a:t>
            </a:r>
            <a:r>
              <a:rPr lang="el-GR" dirty="0"/>
              <a:t> έχει τη μεγαλύτερη σημασία.</a:t>
            </a:r>
          </a:p>
          <a:p>
            <a:pPr>
              <a:buNone/>
            </a:pPr>
            <a:r>
              <a:rPr lang="el-GR" b="1" dirty="0"/>
              <a:t>Τι μπορεί να γίνει:</a:t>
            </a:r>
            <a:endParaRPr lang="el-GR" dirty="0"/>
          </a:p>
          <a:p>
            <a:pPr>
              <a:buFont typeface="Arial" panose="020B0604020202020204" pitchFamily="34" charset="0"/>
              <a:buChar char="•"/>
            </a:pPr>
            <a:r>
              <a:rPr lang="el-GR" dirty="0"/>
              <a:t>Συν-σχεδιασμός με φοιτητές, κατοίκους, </a:t>
            </a:r>
            <a:r>
              <a:rPr lang="el-GR" dirty="0" err="1"/>
              <a:t>ΑμεΑ</a:t>
            </a:r>
            <a:r>
              <a:rPr lang="el-GR" dirty="0"/>
              <a:t>.</a:t>
            </a:r>
          </a:p>
          <a:p>
            <a:pPr>
              <a:buFont typeface="Arial" panose="020B0604020202020204" pitchFamily="34" charset="0"/>
              <a:buChar char="•"/>
            </a:pPr>
            <a:r>
              <a:rPr lang="el-GR" dirty="0"/>
              <a:t>Νέος κόμβος δρομολόγησης με πραγματικά δεδομένα.</a:t>
            </a:r>
          </a:p>
          <a:p>
            <a:pPr>
              <a:buFont typeface="Arial" panose="020B0604020202020204" pitchFamily="34" charset="0"/>
              <a:buChar char="•"/>
            </a:pPr>
            <a:r>
              <a:rPr lang="el-GR" dirty="0"/>
              <a:t>Εισαγωγή </a:t>
            </a:r>
            <a:r>
              <a:rPr lang="el-GR" dirty="0" err="1"/>
              <a:t>mini-buses</a:t>
            </a:r>
            <a:r>
              <a:rPr lang="el-GR" dirty="0"/>
              <a:t> για μικρές γειτονιές.</a:t>
            </a:r>
          </a:p>
          <a:p>
            <a:pPr>
              <a:buFont typeface="Arial" panose="020B0604020202020204" pitchFamily="34" charset="0"/>
              <a:buChar char="•"/>
            </a:pPr>
            <a:r>
              <a:rPr lang="el-GR" dirty="0"/>
              <a:t>Σχεδιασμός νυχτερινών γραμμών.</a:t>
            </a:r>
          </a:p>
          <a:p>
            <a:pPr>
              <a:buFont typeface="Arial" panose="020B0604020202020204" pitchFamily="34" charset="0"/>
              <a:buChar char="•"/>
            </a:pPr>
            <a:r>
              <a:rPr lang="el-GR" dirty="0"/>
              <a:t>Πιλοτικά έξυπνα </a:t>
            </a:r>
            <a:r>
              <a:rPr lang="el-GR" dirty="0" err="1"/>
              <a:t>shelters</a:t>
            </a:r>
            <a:r>
              <a:rPr lang="el-GR" dirty="0"/>
              <a:t> με </a:t>
            </a:r>
            <a:r>
              <a:rPr lang="el-GR" dirty="0" err="1"/>
              <a:t>feedback</a:t>
            </a:r>
            <a:r>
              <a:rPr lang="el-GR" dirty="0"/>
              <a:t> από χρήστες.</a:t>
            </a:r>
          </a:p>
          <a:p>
            <a:pPr>
              <a:buFont typeface="Arial" panose="020B0604020202020204" pitchFamily="34" charset="0"/>
              <a:buChar char="•"/>
            </a:pPr>
            <a:r>
              <a:rPr lang="el-GR" dirty="0"/>
              <a:t>Νέα ψηφιακά εισιτήρια (ή δωρεάν μετακίνηση για ειδικές ομάδες).</a:t>
            </a:r>
          </a:p>
          <a:p>
            <a:pPr>
              <a:buNone/>
            </a:pPr>
            <a:r>
              <a:rPr lang="el-GR" dirty="0"/>
              <a:t>👉 Το σύστημα αναδιαμορφώνεται – οι σχέσεις αλλάζουν, οι πόροι </a:t>
            </a:r>
            <a:r>
              <a:rPr lang="el-GR" dirty="0" err="1"/>
              <a:t>επανακατανέμονται</a:t>
            </a:r>
            <a:r>
              <a:rPr lang="el-GR" dirty="0"/>
              <a:t>.</a:t>
            </a:r>
          </a:p>
        </p:txBody>
      </p:sp>
      <p:sp>
        <p:nvSpPr>
          <p:cNvPr id="11" name="TextBox 10">
            <a:extLst>
              <a:ext uri="{FF2B5EF4-FFF2-40B4-BE49-F238E27FC236}">
                <a16:creationId xmlns:a16="http://schemas.microsoft.com/office/drawing/2014/main" id="{8B42188E-3ACA-5C7C-DC6D-4F584D14BFCF}"/>
              </a:ext>
            </a:extLst>
          </p:cNvPr>
          <p:cNvSpPr txBox="1"/>
          <p:nvPr/>
        </p:nvSpPr>
        <p:spPr>
          <a:xfrm>
            <a:off x="7057623" y="5339402"/>
            <a:ext cx="8693240" cy="2893100"/>
          </a:xfrm>
          <a:prstGeom prst="rect">
            <a:avLst/>
          </a:prstGeom>
          <a:noFill/>
        </p:spPr>
        <p:txBody>
          <a:bodyPr wrap="square">
            <a:spAutoFit/>
          </a:bodyPr>
          <a:lstStyle/>
          <a:p>
            <a:pPr>
              <a:buNone/>
            </a:pPr>
            <a:r>
              <a:rPr lang="el-GR" b="1" dirty="0"/>
              <a:t>3.  </a:t>
            </a:r>
            <a:r>
              <a:rPr lang="el-GR" b="1" dirty="0" err="1"/>
              <a:t>Thresholds</a:t>
            </a:r>
            <a:r>
              <a:rPr lang="el-GR" b="1" dirty="0"/>
              <a:t> / Κατώφλια στο Σύστημα Συγκοινωνίας</a:t>
            </a:r>
          </a:p>
          <a:p>
            <a:pPr>
              <a:buNone/>
            </a:pPr>
            <a:r>
              <a:rPr lang="el-GR" dirty="0"/>
              <a:t>Παραδείγματα κρίσιμων ορίων:</a:t>
            </a:r>
          </a:p>
          <a:p>
            <a:pPr>
              <a:buNone/>
            </a:pPr>
            <a:r>
              <a:rPr lang="el-GR" b="1" dirty="0"/>
              <a:t>🚧 Κατώφλι 1: Χρόνος Αναμονής &gt; 20 λεπτά</a:t>
            </a:r>
          </a:p>
          <a:p>
            <a:pPr>
              <a:buNone/>
            </a:pPr>
            <a:r>
              <a:rPr lang="el-GR" dirty="0"/>
              <a:t>Μέχρι ~15–18 λεπτά οι χρήστες “αντέχουν”.</a:t>
            </a:r>
            <a:br>
              <a:rPr lang="el-GR" dirty="0"/>
            </a:br>
            <a:r>
              <a:rPr lang="el-GR" dirty="0"/>
              <a:t>Όταν ξεπεραστεί το όριο → μεγάλη μείωση χρήσης → κατάρρευση εμπιστοσύνης.</a:t>
            </a:r>
          </a:p>
          <a:p>
            <a:pPr>
              <a:buNone/>
            </a:pPr>
            <a:r>
              <a:rPr lang="el-GR" b="1" dirty="0"/>
              <a:t>🚧 Κατώφλι 2: Ηλικιακός στόλος &gt; 12 χρόνια</a:t>
            </a:r>
          </a:p>
          <a:p>
            <a:pPr>
              <a:buNone/>
            </a:pPr>
            <a:r>
              <a:rPr lang="el-GR" dirty="0"/>
              <a:t>Μετά από αυτό → αυξάνεται εκρηκτικά η πιθανότητα βλάβης.</a:t>
            </a:r>
          </a:p>
          <a:p>
            <a:pPr>
              <a:buNone/>
            </a:pPr>
            <a:r>
              <a:rPr lang="el-GR" b="1" dirty="0"/>
              <a:t>🚧 Κατώφλι 3: Οικονομικό κόστος λειτουργίας &gt; προϋπολογισμός</a:t>
            </a:r>
          </a:p>
          <a:p>
            <a:pPr>
              <a:buNone/>
            </a:pPr>
            <a:r>
              <a:rPr lang="el-GR" dirty="0"/>
              <a:t>Ξαφνικές περικοπές μπορούν να ωθήσουν το σύστημα στη φάση Ω.</a:t>
            </a:r>
          </a:p>
          <a:p>
            <a:pPr>
              <a:buNone/>
            </a:pPr>
            <a:r>
              <a:rPr lang="el-GR" b="1" dirty="0"/>
              <a:t>🚧 Κατώφλι 4: Εμπιστοσύνη πολιτών</a:t>
            </a:r>
          </a:p>
          <a:p>
            <a:pPr>
              <a:buNone/>
            </a:pPr>
            <a:r>
              <a:rPr lang="el-GR" dirty="0"/>
              <a:t>Η εμπιστοσύνη είναι </a:t>
            </a:r>
            <a:r>
              <a:rPr lang="el-GR" i="1" dirty="0"/>
              <a:t>συστημικό κατώφλι</a:t>
            </a:r>
            <a:r>
              <a:rPr lang="el-GR" dirty="0"/>
              <a:t>:</a:t>
            </a:r>
            <a:br>
              <a:rPr lang="el-GR" dirty="0"/>
            </a:br>
            <a:r>
              <a:rPr lang="el-GR" dirty="0"/>
              <a:t>→ χάνεται απότομα</a:t>
            </a:r>
            <a:br>
              <a:rPr lang="el-GR" dirty="0"/>
            </a:br>
            <a:r>
              <a:rPr lang="el-GR" dirty="0"/>
              <a:t>→ επιστρέφει πολύ δύσκολα.</a:t>
            </a:r>
          </a:p>
        </p:txBody>
      </p:sp>
    </p:spTree>
    <p:extLst>
      <p:ext uri="{BB962C8B-B14F-4D97-AF65-F5344CB8AC3E}">
        <p14:creationId xmlns:p14="http://schemas.microsoft.com/office/powerpoint/2010/main" val="13186469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g389c9f8762c_0_62"/>
          <p:cNvSpPr/>
          <p:nvPr/>
        </p:nvSpPr>
        <p:spPr>
          <a:xfrm>
            <a:off x="713551" y="565813"/>
            <a:ext cx="13295400" cy="509700"/>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000000"/>
              </a:buClr>
              <a:buSzPts val="4450"/>
              <a:buFont typeface="Inter"/>
              <a:buNone/>
            </a:pPr>
            <a:r>
              <a:rPr lang="en-US" sz="4150" b="1" i="0" u="none" strike="noStrike" cap="none" dirty="0">
                <a:solidFill>
                  <a:srgbClr val="000000"/>
                </a:solidFill>
                <a:latin typeface="Inter"/>
                <a:ea typeface="Inter"/>
                <a:cs typeface="Inter"/>
                <a:sym typeface="Inter"/>
              </a:rPr>
              <a:t>🧩 Mini Exercise:</a:t>
            </a:r>
            <a:r>
              <a:rPr lang="en-US" sz="4450" b="1" i="0" u="none" strike="noStrike" cap="none" dirty="0">
                <a:solidFill>
                  <a:srgbClr val="000000"/>
                </a:solidFill>
                <a:latin typeface="Inter"/>
                <a:ea typeface="Inter"/>
                <a:cs typeface="Inter"/>
                <a:sym typeface="Inter"/>
              </a:rPr>
              <a:t> </a:t>
            </a:r>
            <a:r>
              <a:rPr lang="en-US" sz="3200" b="1" i="0" u="none" strike="noStrike" cap="none" dirty="0">
                <a:solidFill>
                  <a:srgbClr val="000000"/>
                </a:solidFill>
                <a:latin typeface="Inter"/>
                <a:ea typeface="Inter"/>
                <a:cs typeface="Inter"/>
                <a:sym typeface="Inter"/>
              </a:rPr>
              <a:t> </a:t>
            </a:r>
            <a:r>
              <a:rPr lang="en-US" sz="2800" b="1" i="0" u="none" strike="noStrike" cap="none" dirty="0" err="1">
                <a:solidFill>
                  <a:srgbClr val="000000"/>
                </a:solidFill>
                <a:latin typeface="Inter"/>
                <a:ea typeface="Inter"/>
                <a:cs typeface="Inter"/>
                <a:sym typeface="Inter"/>
              </a:rPr>
              <a:t>Εφ</a:t>
            </a:r>
            <a:r>
              <a:rPr lang="en-US" sz="2800" b="1" i="0" u="none" strike="noStrike" cap="none" dirty="0">
                <a:solidFill>
                  <a:srgbClr val="000000"/>
                </a:solidFill>
                <a:latin typeface="Inter"/>
                <a:ea typeface="Inter"/>
                <a:cs typeface="Inter"/>
                <a:sym typeface="Inter"/>
              </a:rPr>
              <a:t>αρμογή του Κύκλου Προσαρμογής στο Design</a:t>
            </a:r>
            <a:endParaRPr sz="2800" b="0" i="0" u="none" strike="noStrike" cap="none" dirty="0">
              <a:solidFill>
                <a:srgbClr val="000000"/>
              </a:solidFill>
              <a:latin typeface="Arial"/>
              <a:ea typeface="Arial"/>
              <a:cs typeface="Arial"/>
              <a:sym typeface="Arial"/>
            </a:endParaRPr>
          </a:p>
        </p:txBody>
      </p:sp>
      <p:sp>
        <p:nvSpPr>
          <p:cNvPr id="773" name="Google Shape;773;g389c9f8762c_0_62"/>
          <p:cNvSpPr/>
          <p:nvPr/>
        </p:nvSpPr>
        <p:spPr>
          <a:xfrm>
            <a:off x="713542" y="1564715"/>
            <a:ext cx="13203300" cy="652500"/>
          </a:xfrm>
          <a:prstGeom prst="rect">
            <a:avLst/>
          </a:prstGeom>
          <a:noFill/>
          <a:ln>
            <a:noFill/>
          </a:ln>
        </p:spPr>
        <p:txBody>
          <a:bodyPr spcFirstLastPara="1" wrap="square" lIns="0" tIns="0" rIns="0" bIns="0" anchor="t" anchorCtr="0">
            <a:noAutofit/>
          </a:bodyPr>
          <a:lstStyle/>
          <a:p>
            <a:pPr marL="0" marR="0" lvl="0" indent="0" algn="l" rtl="0">
              <a:lnSpc>
                <a:spcPct val="159375"/>
              </a:lnSpc>
              <a:spcBef>
                <a:spcPts val="0"/>
              </a:spcBef>
              <a:spcAft>
                <a:spcPts val="0"/>
              </a:spcAft>
              <a:buClr>
                <a:srgbClr val="272525"/>
              </a:buClr>
              <a:buSzPts val="1600"/>
              <a:buFont typeface="Inter"/>
              <a:buNone/>
            </a:pPr>
            <a:r>
              <a:rPr lang="en-US" sz="1700" i="1" u="none" strike="noStrike" cap="none" dirty="0" err="1">
                <a:solidFill>
                  <a:srgbClr val="272525"/>
                </a:solidFill>
                <a:latin typeface="Inter"/>
                <a:ea typeface="Inter"/>
                <a:cs typeface="Inter"/>
                <a:sym typeface="Inter"/>
              </a:rPr>
              <a:t>Ας</a:t>
            </a:r>
            <a:r>
              <a:rPr lang="en-US" sz="1700" i="1" u="none" strike="noStrike" cap="none" dirty="0">
                <a:solidFill>
                  <a:srgbClr val="272525"/>
                </a:solidFill>
                <a:latin typeface="Inter"/>
                <a:ea typeface="Inter"/>
                <a:cs typeface="Inter"/>
                <a:sym typeface="Inter"/>
              </a:rPr>
              <a:t> </a:t>
            </a:r>
            <a:r>
              <a:rPr lang="en-US" sz="1700" i="1" u="none" strike="noStrike" cap="none" dirty="0" err="1">
                <a:solidFill>
                  <a:srgbClr val="272525"/>
                </a:solidFill>
                <a:latin typeface="Inter"/>
                <a:ea typeface="Inter"/>
                <a:cs typeface="Inter"/>
                <a:sym typeface="Inter"/>
              </a:rPr>
              <a:t>εφ</a:t>
            </a:r>
            <a:r>
              <a:rPr lang="en-US" sz="1700" i="1" u="none" strike="noStrike" cap="none" dirty="0">
                <a:solidFill>
                  <a:srgbClr val="272525"/>
                </a:solidFill>
                <a:latin typeface="Inter"/>
                <a:ea typeface="Inter"/>
                <a:cs typeface="Inter"/>
                <a:sym typeface="Inter"/>
              </a:rPr>
              <a:t>αρμόσουμε τις αρχές του Κύκλου Προσαρμογής σε ένα πραγματικό σενάριο, για να κατανοήσουμε πώς οι φάσεις ανάπτυξης, διατήρησης, απελευθέρωσης και αναδιοργάνωσης εκδηλώνονται στα συστήματα που σχεδιάζουμε.</a:t>
            </a:r>
            <a:endParaRPr sz="1700" i="1" u="none" strike="noStrike" cap="none" dirty="0">
              <a:solidFill>
                <a:srgbClr val="000000"/>
              </a:solidFill>
            </a:endParaRPr>
          </a:p>
        </p:txBody>
      </p:sp>
      <p:sp>
        <p:nvSpPr>
          <p:cNvPr id="774" name="Google Shape;774;g389c9f8762c_0_62"/>
          <p:cNvSpPr/>
          <p:nvPr/>
        </p:nvSpPr>
        <p:spPr>
          <a:xfrm>
            <a:off x="713542" y="2644497"/>
            <a:ext cx="458700" cy="458700"/>
          </a:xfrm>
          <a:prstGeom prst="roundRect">
            <a:avLst>
              <a:gd name="adj" fmla="val 18668"/>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75" name="Google Shape;775;g389c9f8762c_0_62" descr="preencoded.png"/>
          <p:cNvPicPr preferRelativeResize="0"/>
          <p:nvPr/>
        </p:nvPicPr>
        <p:blipFill rotWithShape="1">
          <a:blip r:embed="rId3">
            <a:alphaModFix/>
          </a:blip>
          <a:srcRect/>
          <a:stretch/>
        </p:blipFill>
        <p:spPr>
          <a:xfrm>
            <a:off x="789980" y="2682657"/>
            <a:ext cx="305753" cy="382310"/>
          </a:xfrm>
          <a:prstGeom prst="rect">
            <a:avLst/>
          </a:prstGeom>
          <a:noFill/>
          <a:ln>
            <a:noFill/>
          </a:ln>
        </p:spPr>
      </p:pic>
      <p:sp>
        <p:nvSpPr>
          <p:cNvPr id="776" name="Google Shape;776;g389c9f8762c_0_62"/>
          <p:cNvSpPr/>
          <p:nvPr/>
        </p:nvSpPr>
        <p:spPr>
          <a:xfrm>
            <a:off x="1376124" y="2714506"/>
            <a:ext cx="2548800" cy="3186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000"/>
              <a:buFont typeface="Inter"/>
              <a:buNone/>
            </a:pPr>
            <a:r>
              <a:rPr lang="en-US" sz="2000" b="1" i="0" u="none" strike="noStrike" cap="none">
                <a:solidFill>
                  <a:srgbClr val="272525"/>
                </a:solidFill>
                <a:latin typeface="Inter"/>
                <a:ea typeface="Inter"/>
                <a:cs typeface="Inter"/>
                <a:sym typeface="Inter"/>
              </a:rPr>
              <a:t>Επιλογή Project</a:t>
            </a:r>
            <a:endParaRPr sz="2000" b="0" i="0" u="none" strike="noStrike" cap="none">
              <a:solidFill>
                <a:srgbClr val="000000"/>
              </a:solidFill>
              <a:latin typeface="Arial"/>
              <a:ea typeface="Arial"/>
              <a:cs typeface="Arial"/>
              <a:sym typeface="Arial"/>
            </a:endParaRPr>
          </a:p>
        </p:txBody>
      </p:sp>
      <p:sp>
        <p:nvSpPr>
          <p:cNvPr id="777" name="Google Shape;777;g389c9f8762c_0_62"/>
          <p:cNvSpPr/>
          <p:nvPr/>
        </p:nvSpPr>
        <p:spPr>
          <a:xfrm>
            <a:off x="1376124" y="3155394"/>
            <a:ext cx="3568800" cy="1957500"/>
          </a:xfrm>
          <a:prstGeom prst="rect">
            <a:avLst/>
          </a:prstGeom>
          <a:noFill/>
          <a:ln>
            <a:noFill/>
          </a:ln>
        </p:spPr>
        <p:txBody>
          <a:bodyPr spcFirstLastPara="1" wrap="square" lIns="0" tIns="0" rIns="0" bIns="0" anchor="t" anchorCtr="0">
            <a:noAutofit/>
          </a:bodyPr>
          <a:lstStyle/>
          <a:p>
            <a:pPr lvl="0">
              <a:lnSpc>
                <a:spcPct val="159375"/>
              </a:lnSpc>
              <a:buClr>
                <a:srgbClr val="272525"/>
              </a:buClr>
              <a:buSzPts val="1600"/>
            </a:pPr>
            <a:r>
              <a:rPr lang="el-GR" sz="1600" b="1" dirty="0"/>
              <a:t>Βελτίωση και ανασχεδιασμός μιας γειτονιάς</a:t>
            </a:r>
            <a:endParaRPr sz="1600" b="0" i="0" u="none" strike="noStrike" cap="none" dirty="0">
              <a:solidFill>
                <a:srgbClr val="000000"/>
              </a:solidFill>
              <a:latin typeface="Arial"/>
              <a:ea typeface="Arial"/>
              <a:cs typeface="Arial"/>
              <a:sym typeface="Arial"/>
            </a:endParaRPr>
          </a:p>
        </p:txBody>
      </p:sp>
      <p:sp>
        <p:nvSpPr>
          <p:cNvPr id="778" name="Google Shape;778;g389c9f8762c_0_62"/>
          <p:cNvSpPr/>
          <p:nvPr/>
        </p:nvSpPr>
        <p:spPr>
          <a:xfrm>
            <a:off x="5199578" y="2644497"/>
            <a:ext cx="458700" cy="458700"/>
          </a:xfrm>
          <a:prstGeom prst="roundRect">
            <a:avLst>
              <a:gd name="adj" fmla="val 18668"/>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79" name="Google Shape;779;g389c9f8762c_0_62" descr="preencoded.png"/>
          <p:cNvPicPr preferRelativeResize="0"/>
          <p:nvPr/>
        </p:nvPicPr>
        <p:blipFill rotWithShape="1">
          <a:blip r:embed="rId4">
            <a:alphaModFix/>
          </a:blip>
          <a:srcRect/>
          <a:stretch/>
        </p:blipFill>
        <p:spPr>
          <a:xfrm>
            <a:off x="5276017" y="2682657"/>
            <a:ext cx="305753" cy="382310"/>
          </a:xfrm>
          <a:prstGeom prst="rect">
            <a:avLst/>
          </a:prstGeom>
          <a:noFill/>
          <a:ln>
            <a:noFill/>
          </a:ln>
        </p:spPr>
      </p:pic>
      <p:sp>
        <p:nvSpPr>
          <p:cNvPr id="780" name="Google Shape;780;g389c9f8762c_0_62"/>
          <p:cNvSpPr/>
          <p:nvPr/>
        </p:nvSpPr>
        <p:spPr>
          <a:xfrm>
            <a:off x="5862161" y="2714506"/>
            <a:ext cx="3118500" cy="3186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000"/>
              <a:buFont typeface="Inter"/>
              <a:buNone/>
            </a:pPr>
            <a:r>
              <a:rPr lang="en-US" sz="2000" b="1" i="0" u="none" strike="noStrike" cap="none">
                <a:solidFill>
                  <a:srgbClr val="272525"/>
                </a:solidFill>
                <a:latin typeface="Inter"/>
                <a:ea typeface="Inter"/>
                <a:cs typeface="Inter"/>
                <a:sym typeface="Inter"/>
              </a:rPr>
              <a:t>Χαρτογράφηση Φάσεων</a:t>
            </a:r>
            <a:endParaRPr sz="2000" b="0" i="0" u="none" strike="noStrike" cap="none">
              <a:solidFill>
                <a:srgbClr val="000000"/>
              </a:solidFill>
              <a:latin typeface="Arial"/>
              <a:ea typeface="Arial"/>
              <a:cs typeface="Arial"/>
              <a:sym typeface="Arial"/>
            </a:endParaRPr>
          </a:p>
        </p:txBody>
      </p:sp>
      <p:sp>
        <p:nvSpPr>
          <p:cNvPr id="781" name="Google Shape;781;g389c9f8762c_0_62"/>
          <p:cNvSpPr/>
          <p:nvPr/>
        </p:nvSpPr>
        <p:spPr>
          <a:xfrm>
            <a:off x="5862161" y="3155394"/>
            <a:ext cx="3568800" cy="2610000"/>
          </a:xfrm>
          <a:prstGeom prst="rect">
            <a:avLst/>
          </a:prstGeom>
          <a:noFill/>
          <a:ln>
            <a:noFill/>
          </a:ln>
        </p:spPr>
        <p:txBody>
          <a:bodyPr spcFirstLastPara="1" wrap="square" lIns="0" tIns="0" rIns="0" bIns="0" anchor="t" anchorCtr="0">
            <a:noAutofit/>
          </a:bodyPr>
          <a:lstStyle/>
          <a:p>
            <a:pPr marL="0" marR="0" lvl="0" indent="0" algn="l" rtl="0">
              <a:lnSpc>
                <a:spcPct val="159375"/>
              </a:lnSpc>
              <a:spcBef>
                <a:spcPts val="0"/>
              </a:spcBef>
              <a:spcAft>
                <a:spcPts val="0"/>
              </a:spcAft>
              <a:buClr>
                <a:srgbClr val="272525"/>
              </a:buClr>
              <a:buSzPts val="1600"/>
              <a:buFont typeface="Inter"/>
              <a:buNone/>
            </a:pPr>
            <a:r>
              <a:rPr lang="en-US" sz="1600" b="0" i="0" u="none" strike="noStrike" cap="none" dirty="0" err="1">
                <a:solidFill>
                  <a:srgbClr val="272525"/>
                </a:solidFill>
                <a:latin typeface="Inter"/>
                <a:ea typeface="Inter"/>
                <a:cs typeface="Inter"/>
                <a:sym typeface="Inter"/>
              </a:rPr>
              <a:t>Το</a:t>
            </a:r>
            <a:r>
              <a:rPr lang="en-US" sz="1600" b="0" i="0" u="none" strike="noStrike" cap="none" dirty="0">
                <a:solidFill>
                  <a:srgbClr val="272525"/>
                </a:solidFill>
                <a:latin typeface="Inter"/>
                <a:ea typeface="Inter"/>
                <a:cs typeface="Inter"/>
                <a:sym typeface="Inter"/>
              </a:rPr>
              <a:t>ποθετήστε το project στις φάσεις του κύκλου r–K–Ω–α. </a:t>
            </a:r>
            <a:r>
              <a:rPr lang="en-US" sz="1600" b="0" i="0" u="none" strike="noStrike" cap="none" dirty="0" err="1">
                <a:solidFill>
                  <a:srgbClr val="272525"/>
                </a:solidFill>
                <a:latin typeface="Inter"/>
                <a:ea typeface="Inter"/>
                <a:cs typeface="Inter"/>
                <a:sym typeface="Inter"/>
              </a:rPr>
              <a:t>Συζητήστε</a:t>
            </a:r>
            <a:r>
              <a:rPr lang="en-US" sz="1600" b="0" i="0" u="none" strike="noStrike" cap="none" dirty="0">
                <a:solidFill>
                  <a:srgbClr val="272525"/>
                </a:solidFill>
                <a:latin typeface="Inter"/>
                <a:ea typeface="Inter"/>
                <a:cs typeface="Inter"/>
                <a:sym typeface="Inter"/>
              </a:rPr>
              <a:t> π</a:t>
            </a:r>
            <a:r>
              <a:rPr lang="en-US" sz="1600" b="0" i="0" u="none" strike="noStrike" cap="none" dirty="0" err="1">
                <a:solidFill>
                  <a:srgbClr val="272525"/>
                </a:solidFill>
                <a:latin typeface="Inter"/>
                <a:ea typeface="Inter"/>
                <a:cs typeface="Inter"/>
                <a:sym typeface="Inter"/>
              </a:rPr>
              <a:t>ού</a:t>
            </a:r>
            <a:r>
              <a:rPr lang="en-US" sz="1600" b="0" i="0" u="none" strike="noStrike" cap="none" dirty="0">
                <a:solidFill>
                  <a:srgbClr val="272525"/>
                </a:solidFill>
                <a:latin typeface="Inter"/>
                <a:ea typeface="Inter"/>
                <a:cs typeface="Inter"/>
                <a:sym typeface="Inter"/>
              </a:rPr>
              <a:t> β</a:t>
            </a:r>
            <a:r>
              <a:rPr lang="en-US" sz="1600" b="0" i="0" u="none" strike="noStrike" cap="none" dirty="0" err="1">
                <a:solidFill>
                  <a:srgbClr val="272525"/>
                </a:solidFill>
                <a:latin typeface="Inter"/>
                <a:ea typeface="Inter"/>
                <a:cs typeface="Inter"/>
                <a:sym typeface="Inter"/>
              </a:rPr>
              <a:t>ρίσκετ</a:t>
            </a:r>
            <a:r>
              <a:rPr lang="en-US" sz="1600" b="0" i="0" u="none" strike="noStrike" cap="none" dirty="0">
                <a:solidFill>
                  <a:srgbClr val="272525"/>
                </a:solidFill>
                <a:latin typeface="Inter"/>
                <a:ea typeface="Inter"/>
                <a:cs typeface="Inter"/>
                <a:sym typeface="Inter"/>
              </a:rPr>
              <a:t>αι σήμερα (Ανάπτυξη, Ωρίμανση, Κρίση ή Αναδιοργάνωση;). </a:t>
            </a:r>
            <a:r>
              <a:rPr lang="en-US" sz="1600" b="0" i="0" u="none" strike="noStrike" cap="none" dirty="0" err="1">
                <a:solidFill>
                  <a:srgbClr val="272525"/>
                </a:solidFill>
                <a:latin typeface="Inter"/>
                <a:ea typeface="Inter"/>
                <a:cs typeface="Inter"/>
                <a:sym typeface="Inter"/>
              </a:rPr>
              <a:t>Θυμηθείτε</a:t>
            </a:r>
            <a:r>
              <a:rPr lang="en-US" sz="1600" b="0" i="0" u="none" strike="noStrike" cap="none" dirty="0">
                <a:solidFill>
                  <a:srgbClr val="272525"/>
                </a:solidFill>
                <a:latin typeface="Inter"/>
                <a:ea typeface="Inter"/>
                <a:cs typeface="Inter"/>
                <a:sym typeface="Inter"/>
              </a:rPr>
              <a:t> </a:t>
            </a:r>
            <a:r>
              <a:rPr lang="en-US" sz="1600" b="0" i="0" u="none" strike="noStrike" cap="none" dirty="0" err="1">
                <a:solidFill>
                  <a:srgbClr val="272525"/>
                </a:solidFill>
                <a:latin typeface="Inter"/>
                <a:ea typeface="Inter"/>
                <a:cs typeface="Inter"/>
                <a:sym typeface="Inter"/>
              </a:rPr>
              <a:t>ότι</a:t>
            </a:r>
            <a:r>
              <a:rPr lang="en-US" sz="1600" b="0" i="0" u="none" strike="noStrike" cap="none" dirty="0">
                <a:solidFill>
                  <a:srgbClr val="272525"/>
                </a:solidFill>
                <a:latin typeface="Inter"/>
                <a:ea typeface="Inter"/>
                <a:cs typeface="Inter"/>
                <a:sym typeface="Inter"/>
              </a:rPr>
              <a:t> </a:t>
            </a:r>
            <a:r>
              <a:rPr lang="en-US" sz="1600" b="0" i="0" u="none" strike="noStrike" cap="none" dirty="0" err="1">
                <a:solidFill>
                  <a:srgbClr val="272525"/>
                </a:solidFill>
                <a:latin typeface="Inter"/>
                <a:ea typeface="Inter"/>
                <a:cs typeface="Inter"/>
                <a:sym typeface="Inter"/>
              </a:rPr>
              <a:t>έν</a:t>
            </a:r>
            <a:r>
              <a:rPr lang="en-US" sz="1600" b="0" i="0" u="none" strike="noStrike" cap="none" dirty="0">
                <a:solidFill>
                  <a:srgbClr val="272525"/>
                </a:solidFill>
                <a:latin typeface="Inter"/>
                <a:ea typeface="Inter"/>
                <a:cs typeface="Inter"/>
                <a:sym typeface="Inter"/>
              </a:rPr>
              <a:t>α σύστημα μπορεί να περνά μικρές Ω και α φάσεις χωρίς πλήρη κατάρρευση.</a:t>
            </a:r>
            <a:endParaRPr sz="1600" b="0" i="0" u="none" strike="noStrike" cap="none" dirty="0">
              <a:solidFill>
                <a:srgbClr val="000000"/>
              </a:solidFill>
              <a:latin typeface="Arial"/>
              <a:ea typeface="Arial"/>
              <a:cs typeface="Arial"/>
              <a:sym typeface="Arial"/>
            </a:endParaRPr>
          </a:p>
        </p:txBody>
      </p:sp>
      <p:sp>
        <p:nvSpPr>
          <p:cNvPr id="782" name="Google Shape;782;g389c9f8762c_0_62"/>
          <p:cNvSpPr/>
          <p:nvPr/>
        </p:nvSpPr>
        <p:spPr>
          <a:xfrm>
            <a:off x="9685615" y="2644497"/>
            <a:ext cx="458700" cy="458700"/>
          </a:xfrm>
          <a:prstGeom prst="roundRect">
            <a:avLst>
              <a:gd name="adj" fmla="val 18668"/>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83" name="Google Shape;783;g389c9f8762c_0_62" descr="preencoded.png"/>
          <p:cNvPicPr preferRelativeResize="0"/>
          <p:nvPr/>
        </p:nvPicPr>
        <p:blipFill rotWithShape="1">
          <a:blip r:embed="rId5">
            <a:alphaModFix/>
          </a:blip>
          <a:srcRect/>
          <a:stretch/>
        </p:blipFill>
        <p:spPr>
          <a:xfrm>
            <a:off x="9762053" y="2682657"/>
            <a:ext cx="305753" cy="382310"/>
          </a:xfrm>
          <a:prstGeom prst="rect">
            <a:avLst/>
          </a:prstGeom>
          <a:noFill/>
          <a:ln>
            <a:noFill/>
          </a:ln>
        </p:spPr>
      </p:pic>
      <p:sp>
        <p:nvSpPr>
          <p:cNvPr id="784" name="Google Shape;784;g389c9f8762c_0_62"/>
          <p:cNvSpPr/>
          <p:nvPr/>
        </p:nvSpPr>
        <p:spPr>
          <a:xfrm>
            <a:off x="10348198" y="2714506"/>
            <a:ext cx="3006300" cy="3186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000"/>
              <a:buFont typeface="Inter"/>
              <a:buNone/>
            </a:pPr>
            <a:r>
              <a:rPr lang="en-US" sz="2000" b="1" i="0" u="none" strike="noStrike" cap="none">
                <a:solidFill>
                  <a:srgbClr val="272525"/>
                </a:solidFill>
                <a:latin typeface="Inter"/>
                <a:ea typeface="Inter"/>
                <a:cs typeface="Inter"/>
                <a:sym typeface="Inter"/>
              </a:rPr>
              <a:t>Κατώφλια &amp; Διδάγματα</a:t>
            </a:r>
            <a:endParaRPr sz="2000" b="0" i="0" u="none" strike="noStrike" cap="none">
              <a:solidFill>
                <a:srgbClr val="000000"/>
              </a:solidFill>
              <a:latin typeface="Arial"/>
              <a:ea typeface="Arial"/>
              <a:cs typeface="Arial"/>
              <a:sym typeface="Arial"/>
            </a:endParaRPr>
          </a:p>
        </p:txBody>
      </p:sp>
      <p:sp>
        <p:nvSpPr>
          <p:cNvPr id="785" name="Google Shape;785;g389c9f8762c_0_62"/>
          <p:cNvSpPr/>
          <p:nvPr/>
        </p:nvSpPr>
        <p:spPr>
          <a:xfrm>
            <a:off x="10348198" y="3155394"/>
            <a:ext cx="3568800" cy="2283600"/>
          </a:xfrm>
          <a:prstGeom prst="rect">
            <a:avLst/>
          </a:prstGeom>
          <a:noFill/>
          <a:ln>
            <a:noFill/>
          </a:ln>
        </p:spPr>
        <p:txBody>
          <a:bodyPr spcFirstLastPara="1" wrap="square" lIns="0" tIns="0" rIns="0" bIns="0" anchor="t" anchorCtr="0">
            <a:noAutofit/>
          </a:bodyPr>
          <a:lstStyle/>
          <a:p>
            <a:pPr marL="0" marR="0" lvl="0" indent="0" algn="l" rtl="0">
              <a:lnSpc>
                <a:spcPct val="159375"/>
              </a:lnSpc>
              <a:spcBef>
                <a:spcPts val="0"/>
              </a:spcBef>
              <a:spcAft>
                <a:spcPts val="0"/>
              </a:spcAft>
              <a:buClr>
                <a:srgbClr val="272525"/>
              </a:buClr>
              <a:buSzPts val="1600"/>
              <a:buFont typeface="Inter"/>
              <a:buNone/>
            </a:pPr>
            <a:r>
              <a:rPr lang="en-US" sz="1600" b="0" i="0" u="none" strike="noStrike" cap="none">
                <a:solidFill>
                  <a:srgbClr val="272525"/>
                </a:solidFill>
                <a:latin typeface="Inter"/>
                <a:ea typeface="Inter"/>
                <a:cs typeface="Inter"/>
                <a:sym typeface="Inter"/>
              </a:rPr>
              <a:t>Σκεφτείτε ποιο θα μπορούσε να είναι ένα πιθανό "σοκ" ή κατώφλι για αυτό το project. Τι είδους αλλαγή θα το έσπρωχνε σε φάση Ω; Ποια φάση του κύκλου χρειάζεται την περισσότερη προσοχή ή ενίσχυση;</a:t>
            </a:r>
            <a:endParaRPr sz="1600" b="0" i="0" u="none" strike="noStrike" cap="none">
              <a:solidFill>
                <a:srgbClr val="000000"/>
              </a:solidFill>
              <a:latin typeface="Arial"/>
              <a:ea typeface="Arial"/>
              <a:cs typeface="Arial"/>
              <a:sym typeface="Arial"/>
            </a:endParaRPr>
          </a:p>
        </p:txBody>
      </p:sp>
      <p:sp>
        <p:nvSpPr>
          <p:cNvPr id="786" name="Google Shape;786;g389c9f8762c_0_62"/>
          <p:cNvSpPr/>
          <p:nvPr/>
        </p:nvSpPr>
        <p:spPr>
          <a:xfrm>
            <a:off x="713542" y="6173033"/>
            <a:ext cx="458700" cy="458700"/>
          </a:xfrm>
          <a:prstGeom prst="roundRect">
            <a:avLst>
              <a:gd name="adj" fmla="val 18668"/>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87" name="Google Shape;787;g389c9f8762c_0_62" descr="preencoded.png"/>
          <p:cNvPicPr preferRelativeResize="0"/>
          <p:nvPr/>
        </p:nvPicPr>
        <p:blipFill rotWithShape="1">
          <a:blip r:embed="rId6">
            <a:alphaModFix/>
          </a:blip>
          <a:srcRect/>
          <a:stretch/>
        </p:blipFill>
        <p:spPr>
          <a:xfrm>
            <a:off x="789980" y="6211193"/>
            <a:ext cx="305753" cy="382310"/>
          </a:xfrm>
          <a:prstGeom prst="rect">
            <a:avLst/>
          </a:prstGeom>
          <a:noFill/>
          <a:ln>
            <a:noFill/>
          </a:ln>
        </p:spPr>
      </p:pic>
      <p:sp>
        <p:nvSpPr>
          <p:cNvPr id="788" name="Google Shape;788;g389c9f8762c_0_62"/>
          <p:cNvSpPr/>
          <p:nvPr/>
        </p:nvSpPr>
        <p:spPr>
          <a:xfrm>
            <a:off x="1376124" y="6243042"/>
            <a:ext cx="2548800" cy="3186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000"/>
              <a:buFont typeface="Inter"/>
              <a:buNone/>
            </a:pPr>
            <a:r>
              <a:rPr lang="en-US" sz="2000" b="1" i="0" u="none" strike="noStrike" cap="none">
                <a:solidFill>
                  <a:srgbClr val="272525"/>
                </a:solidFill>
                <a:latin typeface="Inter"/>
                <a:ea typeface="Inter"/>
                <a:cs typeface="Inter"/>
                <a:sym typeface="Inter"/>
              </a:rPr>
              <a:t>Στόχος</a:t>
            </a:r>
            <a:endParaRPr sz="2000" b="0" i="0" u="none" strike="noStrike" cap="none">
              <a:solidFill>
                <a:srgbClr val="000000"/>
              </a:solidFill>
              <a:latin typeface="Arial"/>
              <a:ea typeface="Arial"/>
              <a:cs typeface="Arial"/>
              <a:sym typeface="Arial"/>
            </a:endParaRPr>
          </a:p>
        </p:txBody>
      </p:sp>
      <p:sp>
        <p:nvSpPr>
          <p:cNvPr id="789" name="Google Shape;789;g389c9f8762c_0_62"/>
          <p:cNvSpPr/>
          <p:nvPr/>
        </p:nvSpPr>
        <p:spPr>
          <a:xfrm>
            <a:off x="1376124" y="6683931"/>
            <a:ext cx="12540600" cy="522000"/>
          </a:xfrm>
          <a:prstGeom prst="rect">
            <a:avLst/>
          </a:prstGeom>
          <a:noFill/>
          <a:ln>
            <a:noFill/>
          </a:ln>
        </p:spPr>
        <p:txBody>
          <a:bodyPr spcFirstLastPara="1" wrap="square" lIns="0" tIns="0" rIns="0" bIns="0" anchor="t" anchorCtr="0">
            <a:noAutofit/>
          </a:bodyPr>
          <a:lstStyle/>
          <a:p>
            <a:pPr marL="0" marR="0" lvl="0" indent="0" algn="l" rtl="0">
              <a:lnSpc>
                <a:spcPct val="164000"/>
              </a:lnSpc>
              <a:spcBef>
                <a:spcPts val="0"/>
              </a:spcBef>
              <a:spcAft>
                <a:spcPts val="0"/>
              </a:spcAft>
              <a:buClr>
                <a:srgbClr val="272525"/>
              </a:buClr>
              <a:buSzPts val="1250"/>
              <a:buFont typeface="Inter"/>
              <a:buNone/>
            </a:pPr>
            <a:r>
              <a:rPr lang="en-US" sz="1650" b="0" i="0" u="none" strike="noStrike" cap="none" dirty="0">
                <a:solidFill>
                  <a:srgbClr val="272525"/>
                </a:solidFill>
                <a:latin typeface="Inter"/>
                <a:ea typeface="Inter"/>
                <a:cs typeface="Inter"/>
                <a:sym typeface="Inter"/>
              </a:rPr>
              <a:t>Να </a:t>
            </a:r>
            <a:r>
              <a:rPr lang="en-US" sz="1650" b="0" i="0" u="none" strike="noStrike" cap="none" dirty="0" err="1">
                <a:solidFill>
                  <a:srgbClr val="272525"/>
                </a:solidFill>
                <a:latin typeface="Inter"/>
                <a:ea typeface="Inter"/>
                <a:cs typeface="Inter"/>
                <a:sym typeface="Inter"/>
              </a:rPr>
              <a:t>συνδέσετε</a:t>
            </a:r>
            <a:r>
              <a:rPr lang="en-US" sz="1650" b="0" i="0" u="none" strike="noStrike" cap="none" dirty="0">
                <a:solidFill>
                  <a:srgbClr val="272525"/>
                </a:solidFill>
                <a:latin typeface="Inter"/>
                <a:ea typeface="Inter"/>
                <a:cs typeface="Inter"/>
                <a:sym typeface="Inter"/>
              </a:rPr>
              <a:t> </a:t>
            </a:r>
            <a:r>
              <a:rPr lang="en-US" sz="1650" b="0" i="0" u="none" strike="noStrike" cap="none" dirty="0" err="1">
                <a:solidFill>
                  <a:srgbClr val="272525"/>
                </a:solidFill>
                <a:latin typeface="Inter"/>
                <a:ea typeface="Inter"/>
                <a:cs typeface="Inter"/>
                <a:sym typeface="Inter"/>
              </a:rPr>
              <a:t>τη</a:t>
            </a:r>
            <a:r>
              <a:rPr lang="en-US" sz="1650" b="0" i="0" u="none" strike="noStrike" cap="none" dirty="0">
                <a:solidFill>
                  <a:srgbClr val="272525"/>
                </a:solidFill>
                <a:latin typeface="Inter"/>
                <a:ea typeface="Inter"/>
                <a:cs typeface="Inter"/>
                <a:sym typeface="Inter"/>
              </a:rPr>
              <a:t> </a:t>
            </a:r>
            <a:r>
              <a:rPr lang="en-US" sz="1650" b="0" i="0" u="none" strike="noStrike" cap="none" dirty="0" err="1">
                <a:solidFill>
                  <a:srgbClr val="272525"/>
                </a:solidFill>
                <a:latin typeface="Inter"/>
                <a:ea typeface="Inter"/>
                <a:cs typeface="Inter"/>
                <a:sym typeface="Inter"/>
              </a:rPr>
              <a:t>θεωρί</a:t>
            </a:r>
            <a:r>
              <a:rPr lang="en-US" sz="1650" b="0" i="0" u="none" strike="noStrike" cap="none" dirty="0">
                <a:solidFill>
                  <a:srgbClr val="272525"/>
                </a:solidFill>
                <a:latin typeface="Inter"/>
                <a:ea typeface="Inter"/>
                <a:cs typeface="Inter"/>
                <a:sym typeface="Inter"/>
              </a:rPr>
              <a:t>α με την πράξη. </a:t>
            </a:r>
            <a:r>
              <a:rPr lang="en-US" sz="1650" b="0" i="0" u="none" strike="noStrike" cap="none" dirty="0" err="1">
                <a:solidFill>
                  <a:srgbClr val="272525"/>
                </a:solidFill>
                <a:latin typeface="Inter"/>
                <a:ea typeface="Inter"/>
                <a:cs typeface="Inter"/>
                <a:sym typeface="Inter"/>
              </a:rPr>
              <a:t>Βλέ</a:t>
            </a:r>
            <a:r>
              <a:rPr lang="en-US" sz="1650" b="0" i="0" u="none" strike="noStrike" cap="none" dirty="0">
                <a:solidFill>
                  <a:srgbClr val="272525"/>
                </a:solidFill>
                <a:latin typeface="Inter"/>
                <a:ea typeface="Inter"/>
                <a:cs typeface="Inter"/>
                <a:sym typeface="Inter"/>
              </a:rPr>
              <a:t>ποντας το project μέσα από τον φακό του adaptive cycle, θα καταλάβετε ότι η κρίση δεν είναι απαραίτητα αποτυχία – μπορεί να είναι μέρος της εξέλιξης. </a:t>
            </a:r>
            <a:r>
              <a:rPr lang="en-US" sz="1650" b="0" i="0" u="none" strike="noStrike" cap="none" dirty="0" err="1">
                <a:solidFill>
                  <a:srgbClr val="272525"/>
                </a:solidFill>
                <a:latin typeface="Inter"/>
                <a:ea typeface="Inter"/>
                <a:cs typeface="Inter"/>
                <a:sym typeface="Inter"/>
              </a:rPr>
              <a:t>Σχεδι</a:t>
            </a:r>
            <a:r>
              <a:rPr lang="en-US" sz="1650" b="0" i="0" u="none" strike="noStrike" cap="none" dirty="0">
                <a:solidFill>
                  <a:srgbClr val="272525"/>
                </a:solidFill>
                <a:latin typeface="Inter"/>
                <a:ea typeface="Inter"/>
                <a:cs typeface="Inter"/>
                <a:sym typeface="Inter"/>
              </a:rPr>
              <a:t>αστικά, θα συζητήσετε πώς να προετοιμάσετε ένα σύστημα για μετά τη "φωτιά", ώστε να αναγεννηθεί ισχυρότερο.</a:t>
            </a:r>
            <a:endParaRPr sz="1650" b="0" i="0" u="none" strike="noStrike" cap="none" dirty="0">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20"/>
          <p:cNvSpPr/>
          <p:nvPr/>
        </p:nvSpPr>
        <p:spPr>
          <a:xfrm>
            <a:off x="671751" y="527804"/>
            <a:ext cx="6927532" cy="599718"/>
          </a:xfrm>
          <a:prstGeom prst="rect">
            <a:avLst/>
          </a:prstGeom>
          <a:noFill/>
          <a:ln>
            <a:noFill/>
          </a:ln>
        </p:spPr>
        <p:txBody>
          <a:bodyPr spcFirstLastPara="1" wrap="square" lIns="0" tIns="0" rIns="0" bIns="0" anchor="t" anchorCtr="0">
            <a:noAutofit/>
          </a:bodyPr>
          <a:lstStyle/>
          <a:p>
            <a:pPr marL="0" marR="0" lvl="0" indent="0" algn="l" rtl="0">
              <a:lnSpc>
                <a:spcPct val="125333"/>
              </a:lnSpc>
              <a:spcBef>
                <a:spcPts val="0"/>
              </a:spcBef>
              <a:spcAft>
                <a:spcPts val="0"/>
              </a:spcAft>
              <a:buClr>
                <a:srgbClr val="000000"/>
              </a:buClr>
              <a:buSzPts val="3750"/>
              <a:buFont typeface="Inter"/>
              <a:buNone/>
            </a:pPr>
            <a:r>
              <a:rPr lang="en-US" sz="3750" b="1" i="0" u="none" strike="noStrike" cap="none">
                <a:solidFill>
                  <a:srgbClr val="000000"/>
                </a:solidFill>
                <a:latin typeface="Inter"/>
                <a:ea typeface="Inter"/>
                <a:cs typeface="Inter"/>
                <a:sym typeface="Inter"/>
              </a:rPr>
              <a:t>Η Ανθεκτικότητα ως Μάθηση</a:t>
            </a:r>
            <a:endParaRPr sz="3750" b="0" i="0" u="none" strike="noStrike" cap="none">
              <a:solidFill>
                <a:srgbClr val="000000"/>
              </a:solidFill>
              <a:latin typeface="Arial"/>
              <a:ea typeface="Arial"/>
              <a:cs typeface="Arial"/>
              <a:sym typeface="Arial"/>
            </a:endParaRPr>
          </a:p>
        </p:txBody>
      </p:sp>
      <p:sp>
        <p:nvSpPr>
          <p:cNvPr id="816" name="Google Shape;816;p20"/>
          <p:cNvSpPr/>
          <p:nvPr/>
        </p:nvSpPr>
        <p:spPr>
          <a:xfrm>
            <a:off x="671751" y="1415415"/>
            <a:ext cx="3275528" cy="299799"/>
          </a:xfrm>
          <a:prstGeom prst="rect">
            <a:avLst/>
          </a:prstGeom>
          <a:noFill/>
          <a:ln>
            <a:noFill/>
          </a:ln>
        </p:spPr>
        <p:txBody>
          <a:bodyPr spcFirstLastPara="1" wrap="square" lIns="0" tIns="0" rIns="0" bIns="0" anchor="t" anchorCtr="0">
            <a:noAutofit/>
          </a:bodyPr>
          <a:lstStyle/>
          <a:p>
            <a:pPr marL="0" marR="0" lvl="0" indent="0" algn="l" rtl="0">
              <a:lnSpc>
                <a:spcPct val="127027"/>
              </a:lnSpc>
              <a:spcBef>
                <a:spcPts val="0"/>
              </a:spcBef>
              <a:spcAft>
                <a:spcPts val="0"/>
              </a:spcAft>
              <a:buClr>
                <a:srgbClr val="000000"/>
              </a:buClr>
              <a:buSzPts val="1850"/>
              <a:buFont typeface="Inter"/>
              <a:buNone/>
            </a:pPr>
            <a:r>
              <a:rPr lang="en-US" sz="1850" b="1" i="0" u="none" strike="noStrike" cap="none">
                <a:solidFill>
                  <a:srgbClr val="000000"/>
                </a:solidFill>
                <a:latin typeface="Inter"/>
                <a:ea typeface="Inter"/>
                <a:cs typeface="Inter"/>
                <a:sym typeface="Inter"/>
              </a:rPr>
              <a:t>Adapt → Learn → Transform</a:t>
            </a:r>
            <a:endParaRPr sz="1850" b="0" i="0" u="none" strike="noStrike" cap="none">
              <a:solidFill>
                <a:srgbClr val="000000"/>
              </a:solidFill>
              <a:latin typeface="Arial"/>
              <a:ea typeface="Arial"/>
              <a:cs typeface="Arial"/>
              <a:sym typeface="Arial"/>
            </a:endParaRPr>
          </a:p>
        </p:txBody>
      </p:sp>
      <p:sp>
        <p:nvSpPr>
          <p:cNvPr id="817" name="Google Shape;817;p20"/>
          <p:cNvSpPr/>
          <p:nvPr/>
        </p:nvSpPr>
        <p:spPr>
          <a:xfrm>
            <a:off x="671751" y="2003108"/>
            <a:ext cx="13286899" cy="307062"/>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272525"/>
              </a:buClr>
              <a:buSzPts val="1500"/>
              <a:buFont typeface="Inter"/>
              <a:buNone/>
            </a:pPr>
            <a:r>
              <a:rPr lang="en-US" sz="1600" b="0" i="0" u="none" strike="noStrike" cap="none">
                <a:solidFill>
                  <a:srgbClr val="272525"/>
                </a:solidFill>
                <a:latin typeface="Inter"/>
                <a:ea typeface="Inter"/>
                <a:cs typeface="Inter"/>
                <a:sym typeface="Inter"/>
              </a:rPr>
              <a:t>Τα ανθεκτικά συστήματα </a:t>
            </a:r>
            <a:r>
              <a:rPr lang="en-US" sz="1600" b="1" i="0" u="none" strike="noStrike" cap="none">
                <a:solidFill>
                  <a:srgbClr val="272525"/>
                </a:solidFill>
                <a:latin typeface="Inter"/>
                <a:ea typeface="Inter"/>
                <a:cs typeface="Inter"/>
                <a:sym typeface="Inter"/>
              </a:rPr>
              <a:t>μαθαίνουν</a:t>
            </a:r>
            <a:r>
              <a:rPr lang="en-US" sz="1600" b="0" i="0" u="none" strike="noStrike" cap="none">
                <a:solidFill>
                  <a:srgbClr val="272525"/>
                </a:solidFill>
                <a:latin typeface="Inter"/>
                <a:ea typeface="Inter"/>
                <a:cs typeface="Inter"/>
                <a:sym typeface="Inter"/>
              </a:rPr>
              <a:t> από την εμπειρία τους. Δοκιμάζουν, αποτυγχάνουν και προσαρμόζονται συνεχώς.</a:t>
            </a:r>
            <a:endParaRPr sz="1600" b="0" i="0" u="none" strike="noStrike" cap="none">
              <a:solidFill>
                <a:srgbClr val="000000"/>
              </a:solidFill>
              <a:latin typeface="Arial"/>
              <a:ea typeface="Arial"/>
              <a:cs typeface="Arial"/>
              <a:sym typeface="Arial"/>
            </a:endParaRPr>
          </a:p>
        </p:txBody>
      </p:sp>
      <p:sp>
        <p:nvSpPr>
          <p:cNvPr id="818" name="Google Shape;818;p20"/>
          <p:cNvSpPr/>
          <p:nvPr/>
        </p:nvSpPr>
        <p:spPr>
          <a:xfrm>
            <a:off x="2302788" y="3102054"/>
            <a:ext cx="2399347" cy="299799"/>
          </a:xfrm>
          <a:prstGeom prst="rect">
            <a:avLst/>
          </a:prstGeom>
          <a:noFill/>
          <a:ln>
            <a:noFill/>
          </a:ln>
        </p:spPr>
        <p:txBody>
          <a:bodyPr spcFirstLastPara="1" wrap="square" lIns="0" tIns="0" rIns="0" bIns="0" anchor="t" anchorCtr="0">
            <a:noAutofit/>
          </a:bodyPr>
          <a:lstStyle/>
          <a:p>
            <a:pPr marL="0" marR="0" lvl="0" indent="0" algn="r" rtl="0">
              <a:lnSpc>
                <a:spcPct val="127027"/>
              </a:lnSpc>
              <a:spcBef>
                <a:spcPts val="0"/>
              </a:spcBef>
              <a:spcAft>
                <a:spcPts val="0"/>
              </a:spcAft>
              <a:buClr>
                <a:srgbClr val="272525"/>
              </a:buClr>
              <a:buSzPts val="1850"/>
              <a:buFont typeface="Inter"/>
              <a:buNone/>
            </a:pPr>
            <a:r>
              <a:rPr lang="en-US" sz="1850" b="1" i="0" u="none" strike="noStrike" cap="none">
                <a:solidFill>
                  <a:srgbClr val="272525"/>
                </a:solidFill>
                <a:latin typeface="Inter"/>
                <a:ea typeface="Inter"/>
                <a:cs typeface="Inter"/>
                <a:sym typeface="Inter"/>
              </a:rPr>
              <a:t>Plan</a:t>
            </a:r>
            <a:endParaRPr sz="1850" b="0" i="0" u="none" strike="noStrike" cap="none">
              <a:solidFill>
                <a:srgbClr val="000000"/>
              </a:solidFill>
              <a:latin typeface="Arial"/>
              <a:ea typeface="Arial"/>
              <a:cs typeface="Arial"/>
              <a:sym typeface="Arial"/>
            </a:endParaRPr>
          </a:p>
        </p:txBody>
      </p:sp>
      <p:sp>
        <p:nvSpPr>
          <p:cNvPr id="819" name="Google Shape;819;p20"/>
          <p:cNvSpPr/>
          <p:nvPr/>
        </p:nvSpPr>
        <p:spPr>
          <a:xfrm>
            <a:off x="671751" y="3516987"/>
            <a:ext cx="4030385" cy="614124"/>
          </a:xfrm>
          <a:prstGeom prst="rect">
            <a:avLst/>
          </a:prstGeom>
          <a:noFill/>
          <a:ln>
            <a:noFill/>
          </a:ln>
        </p:spPr>
        <p:txBody>
          <a:bodyPr spcFirstLastPara="1" wrap="square" lIns="0" tIns="0" rIns="0" bIns="0" anchor="t" anchorCtr="0">
            <a:noAutofit/>
          </a:bodyPr>
          <a:lstStyle/>
          <a:p>
            <a:pPr marL="0" marR="0" lvl="0" indent="0" algn="r" rtl="0">
              <a:lnSpc>
                <a:spcPct val="160000"/>
              </a:lnSpc>
              <a:spcBef>
                <a:spcPts val="0"/>
              </a:spcBef>
              <a:spcAft>
                <a:spcPts val="0"/>
              </a:spcAft>
              <a:buClr>
                <a:srgbClr val="272525"/>
              </a:buClr>
              <a:buSzPts val="1500"/>
              <a:buFont typeface="Inter"/>
              <a:buNone/>
            </a:pPr>
            <a:r>
              <a:rPr lang="en-US" sz="1500" b="0" i="0" u="none" strike="noStrike" cap="none">
                <a:solidFill>
                  <a:srgbClr val="272525"/>
                </a:solidFill>
                <a:latin typeface="Inter"/>
                <a:ea typeface="Inter"/>
                <a:cs typeface="Inter"/>
                <a:sym typeface="Inter"/>
              </a:rPr>
              <a:t>Σχεδιασμός με βάση τις υπάρχουσες γνώσεις</a:t>
            </a:r>
            <a:endParaRPr sz="1500" b="0" i="0" u="none" strike="noStrike" cap="none">
              <a:solidFill>
                <a:srgbClr val="000000"/>
              </a:solidFill>
              <a:latin typeface="Arial"/>
              <a:ea typeface="Arial"/>
              <a:cs typeface="Arial"/>
              <a:sym typeface="Arial"/>
            </a:endParaRPr>
          </a:p>
        </p:txBody>
      </p:sp>
      <p:pic>
        <p:nvPicPr>
          <p:cNvPr id="820" name="Google Shape;820;p20" descr="preencoded.png"/>
          <p:cNvPicPr preferRelativeResize="0"/>
          <p:nvPr/>
        </p:nvPicPr>
        <p:blipFill rotWithShape="1">
          <a:blip r:embed="rId3">
            <a:alphaModFix/>
          </a:blip>
          <a:srcRect/>
          <a:stretch/>
        </p:blipFill>
        <p:spPr>
          <a:xfrm>
            <a:off x="4990028" y="2526030"/>
            <a:ext cx="4650343" cy="4650343"/>
          </a:xfrm>
          <a:prstGeom prst="rect">
            <a:avLst/>
          </a:prstGeom>
          <a:noFill/>
          <a:ln>
            <a:noFill/>
          </a:ln>
        </p:spPr>
      </p:pic>
      <p:pic>
        <p:nvPicPr>
          <p:cNvPr id="821" name="Google Shape;821;p20" descr="preencoded.png"/>
          <p:cNvPicPr preferRelativeResize="0"/>
          <p:nvPr/>
        </p:nvPicPr>
        <p:blipFill rotWithShape="1">
          <a:blip r:embed="rId4">
            <a:alphaModFix/>
          </a:blip>
          <a:srcRect/>
          <a:stretch/>
        </p:blipFill>
        <p:spPr>
          <a:xfrm>
            <a:off x="6235660" y="3339941"/>
            <a:ext cx="287179" cy="358973"/>
          </a:xfrm>
          <a:prstGeom prst="rect">
            <a:avLst/>
          </a:prstGeom>
          <a:noFill/>
          <a:ln>
            <a:noFill/>
          </a:ln>
        </p:spPr>
      </p:pic>
      <p:sp>
        <p:nvSpPr>
          <p:cNvPr id="822" name="Google Shape;822;p20"/>
          <p:cNvSpPr/>
          <p:nvPr/>
        </p:nvSpPr>
        <p:spPr>
          <a:xfrm>
            <a:off x="9928265" y="3255645"/>
            <a:ext cx="2399347" cy="299799"/>
          </a:xfrm>
          <a:prstGeom prst="rect">
            <a:avLst/>
          </a:prstGeom>
          <a:noFill/>
          <a:ln>
            <a:noFill/>
          </a:ln>
        </p:spPr>
        <p:txBody>
          <a:bodyPr spcFirstLastPara="1" wrap="square" lIns="0" tIns="0" rIns="0" bIns="0" anchor="t" anchorCtr="0">
            <a:noAutofit/>
          </a:bodyPr>
          <a:lstStyle/>
          <a:p>
            <a:pPr marL="0" marR="0" lvl="0" indent="0" algn="l" rtl="0">
              <a:lnSpc>
                <a:spcPct val="127027"/>
              </a:lnSpc>
              <a:spcBef>
                <a:spcPts val="0"/>
              </a:spcBef>
              <a:spcAft>
                <a:spcPts val="0"/>
              </a:spcAft>
              <a:buClr>
                <a:srgbClr val="272525"/>
              </a:buClr>
              <a:buSzPts val="1850"/>
              <a:buFont typeface="Inter"/>
              <a:buNone/>
            </a:pPr>
            <a:r>
              <a:rPr lang="en-US" sz="1850" b="1" i="0" u="none" strike="noStrike" cap="none">
                <a:solidFill>
                  <a:srgbClr val="272525"/>
                </a:solidFill>
                <a:latin typeface="Inter"/>
                <a:ea typeface="Inter"/>
                <a:cs typeface="Inter"/>
                <a:sym typeface="Inter"/>
              </a:rPr>
              <a:t>Do</a:t>
            </a:r>
            <a:endParaRPr sz="1850" b="0" i="0" u="none" strike="noStrike" cap="none">
              <a:solidFill>
                <a:srgbClr val="000000"/>
              </a:solidFill>
              <a:latin typeface="Arial"/>
              <a:ea typeface="Arial"/>
              <a:cs typeface="Arial"/>
              <a:sym typeface="Arial"/>
            </a:endParaRPr>
          </a:p>
        </p:txBody>
      </p:sp>
      <p:sp>
        <p:nvSpPr>
          <p:cNvPr id="823" name="Google Shape;823;p20"/>
          <p:cNvSpPr/>
          <p:nvPr/>
        </p:nvSpPr>
        <p:spPr>
          <a:xfrm>
            <a:off x="9928265" y="3670578"/>
            <a:ext cx="4030385" cy="307062"/>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272525"/>
              </a:buClr>
              <a:buSzPts val="1500"/>
              <a:buFont typeface="Inter"/>
              <a:buNone/>
            </a:pPr>
            <a:r>
              <a:rPr lang="en-US" sz="1500" b="0" i="0" u="none" strike="noStrike" cap="none">
                <a:solidFill>
                  <a:srgbClr val="272525"/>
                </a:solidFill>
                <a:latin typeface="Inter"/>
                <a:ea typeface="Inter"/>
                <a:cs typeface="Inter"/>
                <a:sym typeface="Inter"/>
              </a:rPr>
              <a:t>Υλοποίηση και πειραματισμός</a:t>
            </a:r>
            <a:endParaRPr sz="1500" b="0" i="0" u="none" strike="noStrike" cap="none">
              <a:solidFill>
                <a:srgbClr val="000000"/>
              </a:solidFill>
              <a:latin typeface="Arial"/>
              <a:ea typeface="Arial"/>
              <a:cs typeface="Arial"/>
              <a:sym typeface="Arial"/>
            </a:endParaRPr>
          </a:p>
        </p:txBody>
      </p:sp>
      <p:pic>
        <p:nvPicPr>
          <p:cNvPr id="824" name="Google Shape;824;p20" descr="preencoded.png"/>
          <p:cNvPicPr preferRelativeResize="0"/>
          <p:nvPr/>
        </p:nvPicPr>
        <p:blipFill rotWithShape="1">
          <a:blip r:embed="rId5">
            <a:alphaModFix/>
          </a:blip>
          <a:srcRect/>
          <a:stretch/>
        </p:blipFill>
        <p:spPr>
          <a:xfrm>
            <a:off x="4990028" y="2526030"/>
            <a:ext cx="4650343" cy="4650343"/>
          </a:xfrm>
          <a:prstGeom prst="rect">
            <a:avLst/>
          </a:prstGeom>
          <a:noFill/>
          <a:ln>
            <a:noFill/>
          </a:ln>
        </p:spPr>
      </p:pic>
      <p:pic>
        <p:nvPicPr>
          <p:cNvPr id="825" name="Google Shape;825;p20" descr="preencoded.png"/>
          <p:cNvPicPr preferRelativeResize="0"/>
          <p:nvPr/>
        </p:nvPicPr>
        <p:blipFill rotWithShape="1">
          <a:blip r:embed="rId6">
            <a:alphaModFix/>
          </a:blip>
          <a:srcRect/>
          <a:stretch/>
        </p:blipFill>
        <p:spPr>
          <a:xfrm>
            <a:off x="8503206" y="3735705"/>
            <a:ext cx="287179" cy="358973"/>
          </a:xfrm>
          <a:prstGeom prst="rect">
            <a:avLst/>
          </a:prstGeom>
          <a:noFill/>
          <a:ln>
            <a:noFill/>
          </a:ln>
        </p:spPr>
      </p:pic>
      <p:sp>
        <p:nvSpPr>
          <p:cNvPr id="826" name="Google Shape;826;p20"/>
          <p:cNvSpPr/>
          <p:nvPr/>
        </p:nvSpPr>
        <p:spPr>
          <a:xfrm>
            <a:off x="9928265" y="5571173"/>
            <a:ext cx="2399347" cy="299799"/>
          </a:xfrm>
          <a:prstGeom prst="rect">
            <a:avLst/>
          </a:prstGeom>
          <a:noFill/>
          <a:ln>
            <a:noFill/>
          </a:ln>
        </p:spPr>
        <p:txBody>
          <a:bodyPr spcFirstLastPara="1" wrap="square" lIns="0" tIns="0" rIns="0" bIns="0" anchor="t" anchorCtr="0">
            <a:noAutofit/>
          </a:bodyPr>
          <a:lstStyle/>
          <a:p>
            <a:pPr marL="0" marR="0" lvl="0" indent="0" algn="l" rtl="0">
              <a:lnSpc>
                <a:spcPct val="127027"/>
              </a:lnSpc>
              <a:spcBef>
                <a:spcPts val="0"/>
              </a:spcBef>
              <a:spcAft>
                <a:spcPts val="0"/>
              </a:spcAft>
              <a:buClr>
                <a:srgbClr val="272525"/>
              </a:buClr>
              <a:buSzPts val="1850"/>
              <a:buFont typeface="Inter"/>
              <a:buNone/>
            </a:pPr>
            <a:r>
              <a:rPr lang="en-US" sz="1850" b="1" i="0" u="none" strike="noStrike" cap="none">
                <a:solidFill>
                  <a:srgbClr val="272525"/>
                </a:solidFill>
                <a:latin typeface="Inter"/>
                <a:ea typeface="Inter"/>
                <a:cs typeface="Inter"/>
                <a:sym typeface="Inter"/>
              </a:rPr>
              <a:t>Learn</a:t>
            </a:r>
            <a:endParaRPr sz="1850" b="0" i="0" u="none" strike="noStrike" cap="none">
              <a:solidFill>
                <a:srgbClr val="000000"/>
              </a:solidFill>
              <a:latin typeface="Arial"/>
              <a:ea typeface="Arial"/>
              <a:cs typeface="Arial"/>
              <a:sym typeface="Arial"/>
            </a:endParaRPr>
          </a:p>
        </p:txBody>
      </p:sp>
      <p:sp>
        <p:nvSpPr>
          <p:cNvPr id="827" name="Google Shape;827;p20"/>
          <p:cNvSpPr/>
          <p:nvPr/>
        </p:nvSpPr>
        <p:spPr>
          <a:xfrm>
            <a:off x="9928265" y="5986105"/>
            <a:ext cx="4030385" cy="614124"/>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272525"/>
              </a:buClr>
              <a:buSzPts val="1500"/>
              <a:buFont typeface="Inter"/>
              <a:buNone/>
            </a:pPr>
            <a:r>
              <a:rPr lang="en-US" sz="1500" b="0" i="0" u="none" strike="noStrike" cap="none">
                <a:solidFill>
                  <a:srgbClr val="272525"/>
                </a:solidFill>
                <a:latin typeface="Inter"/>
                <a:ea typeface="Inter"/>
                <a:cs typeface="Inter"/>
                <a:sym typeface="Inter"/>
              </a:rPr>
              <a:t>Παρατήρηση αποτελεσμάτων και συλλογή δεδομένων</a:t>
            </a:r>
            <a:endParaRPr sz="1500" b="0" i="0" u="none" strike="noStrike" cap="none">
              <a:solidFill>
                <a:srgbClr val="000000"/>
              </a:solidFill>
              <a:latin typeface="Arial"/>
              <a:ea typeface="Arial"/>
              <a:cs typeface="Arial"/>
              <a:sym typeface="Arial"/>
            </a:endParaRPr>
          </a:p>
        </p:txBody>
      </p:sp>
      <p:pic>
        <p:nvPicPr>
          <p:cNvPr id="828" name="Google Shape;828;p20" descr="preencoded.png"/>
          <p:cNvPicPr preferRelativeResize="0"/>
          <p:nvPr/>
        </p:nvPicPr>
        <p:blipFill rotWithShape="1">
          <a:blip r:embed="rId7">
            <a:alphaModFix/>
          </a:blip>
          <a:srcRect/>
          <a:stretch/>
        </p:blipFill>
        <p:spPr>
          <a:xfrm>
            <a:off x="4990028" y="2526030"/>
            <a:ext cx="4650343" cy="4650343"/>
          </a:xfrm>
          <a:prstGeom prst="rect">
            <a:avLst/>
          </a:prstGeom>
          <a:noFill/>
          <a:ln>
            <a:noFill/>
          </a:ln>
        </p:spPr>
      </p:pic>
      <p:pic>
        <p:nvPicPr>
          <p:cNvPr id="829" name="Google Shape;829;p20" descr="preencoded.png"/>
          <p:cNvPicPr preferRelativeResize="0"/>
          <p:nvPr/>
        </p:nvPicPr>
        <p:blipFill rotWithShape="1">
          <a:blip r:embed="rId8">
            <a:alphaModFix/>
          </a:blip>
          <a:srcRect/>
          <a:stretch/>
        </p:blipFill>
        <p:spPr>
          <a:xfrm>
            <a:off x="8107442" y="6003250"/>
            <a:ext cx="287179" cy="358973"/>
          </a:xfrm>
          <a:prstGeom prst="rect">
            <a:avLst/>
          </a:prstGeom>
          <a:noFill/>
          <a:ln>
            <a:noFill/>
          </a:ln>
        </p:spPr>
      </p:pic>
      <p:sp>
        <p:nvSpPr>
          <p:cNvPr id="830" name="Google Shape;830;p20"/>
          <p:cNvSpPr/>
          <p:nvPr/>
        </p:nvSpPr>
        <p:spPr>
          <a:xfrm>
            <a:off x="2302788" y="5724763"/>
            <a:ext cx="2399347" cy="299799"/>
          </a:xfrm>
          <a:prstGeom prst="rect">
            <a:avLst/>
          </a:prstGeom>
          <a:noFill/>
          <a:ln>
            <a:noFill/>
          </a:ln>
        </p:spPr>
        <p:txBody>
          <a:bodyPr spcFirstLastPara="1" wrap="square" lIns="0" tIns="0" rIns="0" bIns="0" anchor="t" anchorCtr="0">
            <a:noAutofit/>
          </a:bodyPr>
          <a:lstStyle/>
          <a:p>
            <a:pPr marL="0" marR="0" lvl="0" indent="0" algn="r" rtl="0">
              <a:lnSpc>
                <a:spcPct val="127027"/>
              </a:lnSpc>
              <a:spcBef>
                <a:spcPts val="0"/>
              </a:spcBef>
              <a:spcAft>
                <a:spcPts val="0"/>
              </a:spcAft>
              <a:buClr>
                <a:srgbClr val="272525"/>
              </a:buClr>
              <a:buSzPts val="1850"/>
              <a:buFont typeface="Inter"/>
              <a:buNone/>
            </a:pPr>
            <a:r>
              <a:rPr lang="en-US" sz="1850" b="1" i="0" u="none" strike="noStrike" cap="none">
                <a:solidFill>
                  <a:srgbClr val="272525"/>
                </a:solidFill>
                <a:latin typeface="Inter"/>
                <a:ea typeface="Inter"/>
                <a:cs typeface="Inter"/>
                <a:sym typeface="Inter"/>
              </a:rPr>
              <a:t>Adapt</a:t>
            </a:r>
            <a:endParaRPr sz="1850" b="0" i="0" u="none" strike="noStrike" cap="none">
              <a:solidFill>
                <a:srgbClr val="000000"/>
              </a:solidFill>
              <a:latin typeface="Arial"/>
              <a:ea typeface="Arial"/>
              <a:cs typeface="Arial"/>
              <a:sym typeface="Arial"/>
            </a:endParaRPr>
          </a:p>
        </p:txBody>
      </p:sp>
      <p:sp>
        <p:nvSpPr>
          <p:cNvPr id="831" name="Google Shape;831;p20"/>
          <p:cNvSpPr/>
          <p:nvPr/>
        </p:nvSpPr>
        <p:spPr>
          <a:xfrm>
            <a:off x="671751" y="6139696"/>
            <a:ext cx="4030385" cy="307062"/>
          </a:xfrm>
          <a:prstGeom prst="rect">
            <a:avLst/>
          </a:prstGeom>
          <a:noFill/>
          <a:ln>
            <a:noFill/>
          </a:ln>
        </p:spPr>
        <p:txBody>
          <a:bodyPr spcFirstLastPara="1" wrap="square" lIns="0" tIns="0" rIns="0" bIns="0" anchor="t" anchorCtr="0">
            <a:noAutofit/>
          </a:bodyPr>
          <a:lstStyle/>
          <a:p>
            <a:pPr marL="0" marR="0" lvl="0" indent="0" algn="r" rtl="0">
              <a:lnSpc>
                <a:spcPct val="160000"/>
              </a:lnSpc>
              <a:spcBef>
                <a:spcPts val="0"/>
              </a:spcBef>
              <a:spcAft>
                <a:spcPts val="0"/>
              </a:spcAft>
              <a:buClr>
                <a:srgbClr val="272525"/>
              </a:buClr>
              <a:buSzPts val="1500"/>
              <a:buFont typeface="Inter"/>
              <a:buNone/>
            </a:pPr>
            <a:r>
              <a:rPr lang="en-US" sz="1500" b="0" i="0" u="none" strike="noStrike" cap="none">
                <a:solidFill>
                  <a:srgbClr val="272525"/>
                </a:solidFill>
                <a:latin typeface="Inter"/>
                <a:ea typeface="Inter"/>
                <a:cs typeface="Inter"/>
                <a:sym typeface="Inter"/>
              </a:rPr>
              <a:t>Ενσωμάτωση μαθημάτων και εξέλιξη</a:t>
            </a:r>
            <a:endParaRPr sz="1500" b="0" i="0" u="none" strike="noStrike" cap="none">
              <a:solidFill>
                <a:srgbClr val="000000"/>
              </a:solidFill>
              <a:latin typeface="Arial"/>
              <a:ea typeface="Arial"/>
              <a:cs typeface="Arial"/>
              <a:sym typeface="Arial"/>
            </a:endParaRPr>
          </a:p>
        </p:txBody>
      </p:sp>
      <p:pic>
        <p:nvPicPr>
          <p:cNvPr id="832" name="Google Shape;832;p20" descr="preencoded.png"/>
          <p:cNvPicPr preferRelativeResize="0"/>
          <p:nvPr/>
        </p:nvPicPr>
        <p:blipFill rotWithShape="1">
          <a:blip r:embed="rId9">
            <a:alphaModFix/>
          </a:blip>
          <a:srcRect/>
          <a:stretch/>
        </p:blipFill>
        <p:spPr>
          <a:xfrm>
            <a:off x="4990028" y="2526030"/>
            <a:ext cx="4650344" cy="4650344"/>
          </a:xfrm>
          <a:prstGeom prst="rect">
            <a:avLst/>
          </a:prstGeom>
          <a:noFill/>
          <a:ln>
            <a:noFill/>
          </a:ln>
        </p:spPr>
      </p:pic>
      <p:pic>
        <p:nvPicPr>
          <p:cNvPr id="833" name="Google Shape;833;p20" descr="preencoded.png"/>
          <p:cNvPicPr preferRelativeResize="0"/>
          <p:nvPr/>
        </p:nvPicPr>
        <p:blipFill rotWithShape="1">
          <a:blip r:embed="rId10">
            <a:alphaModFix/>
          </a:blip>
          <a:srcRect/>
          <a:stretch/>
        </p:blipFill>
        <p:spPr>
          <a:xfrm>
            <a:off x="5839897" y="5607487"/>
            <a:ext cx="287179" cy="358973"/>
          </a:xfrm>
          <a:prstGeom prst="rect">
            <a:avLst/>
          </a:prstGeom>
          <a:noFill/>
          <a:ln>
            <a:noFill/>
          </a:ln>
        </p:spPr>
      </p:pic>
      <p:sp>
        <p:nvSpPr>
          <p:cNvPr id="834" name="Google Shape;834;p20"/>
          <p:cNvSpPr/>
          <p:nvPr/>
        </p:nvSpPr>
        <p:spPr>
          <a:xfrm>
            <a:off x="959644" y="7524050"/>
            <a:ext cx="12999000" cy="307200"/>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272525"/>
              </a:buClr>
              <a:buSzPts val="1500"/>
              <a:buFont typeface="Inter"/>
              <a:buNone/>
            </a:pPr>
            <a:r>
              <a:rPr lang="en-US" sz="1600" b="0" i="0" u="none" strike="noStrike" cap="none">
                <a:solidFill>
                  <a:srgbClr val="272525"/>
                </a:solidFill>
                <a:latin typeface="Inter"/>
                <a:ea typeface="Inter"/>
                <a:cs typeface="Inter"/>
                <a:sym typeface="Inter"/>
              </a:rPr>
              <a:t>"Η ανθεκτικότητα δεν είναι η δύναμη να παραμένεις ίδιος, αλλά η σοφία να αλλάζεις έξυπνα." — Brian Walker</a:t>
            </a:r>
            <a:endParaRPr sz="1600" b="0" i="0" u="none" strike="noStrike" cap="none">
              <a:solidFill>
                <a:srgbClr val="000000"/>
              </a:solidFill>
              <a:latin typeface="Arial"/>
              <a:ea typeface="Arial"/>
              <a:cs typeface="Arial"/>
              <a:sym typeface="Arial"/>
            </a:endParaRPr>
          </a:p>
        </p:txBody>
      </p:sp>
      <p:sp>
        <p:nvSpPr>
          <p:cNvPr id="835" name="Google Shape;835;p20"/>
          <p:cNvSpPr/>
          <p:nvPr/>
        </p:nvSpPr>
        <p:spPr>
          <a:xfrm>
            <a:off x="671751" y="7308189"/>
            <a:ext cx="22800" cy="738900"/>
          </a:xfrm>
          <a:prstGeom prst="rect">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0FA629-117F-2D78-0A46-272D796EF8F7}"/>
              </a:ext>
            </a:extLst>
          </p:cNvPr>
          <p:cNvSpPr txBox="1"/>
          <p:nvPr/>
        </p:nvSpPr>
        <p:spPr>
          <a:xfrm>
            <a:off x="154547" y="165141"/>
            <a:ext cx="12041746" cy="523220"/>
          </a:xfrm>
          <a:prstGeom prst="rect">
            <a:avLst/>
          </a:prstGeom>
          <a:noFill/>
        </p:spPr>
        <p:txBody>
          <a:bodyPr wrap="square">
            <a:spAutoFit/>
          </a:bodyPr>
          <a:lstStyle/>
          <a:p>
            <a:pPr>
              <a:buNone/>
            </a:pPr>
            <a:r>
              <a:rPr lang="el-GR" dirty="0"/>
              <a:t>Ένα Δάσος ως Σύστημα που Μαθαίνει**</a:t>
            </a:r>
          </a:p>
          <a:p>
            <a:pPr>
              <a:buNone/>
            </a:pPr>
            <a:r>
              <a:rPr lang="el-GR" dirty="0"/>
              <a:t>Θα εξετάσουμε ένα πραγματικό φυσικό σύστημα: </a:t>
            </a:r>
            <a:r>
              <a:rPr lang="el-GR" b="1" dirty="0"/>
              <a:t>ένα μεσογειακό δάσος</a:t>
            </a:r>
            <a:r>
              <a:rPr lang="el-GR" dirty="0"/>
              <a:t> που βιώνει ξηρασία, πυρκαγιές και ανθρώπινες παρεμβάσεις.</a:t>
            </a:r>
          </a:p>
        </p:txBody>
      </p:sp>
      <p:sp>
        <p:nvSpPr>
          <p:cNvPr id="5" name="TextBox 4">
            <a:extLst>
              <a:ext uri="{FF2B5EF4-FFF2-40B4-BE49-F238E27FC236}">
                <a16:creationId xmlns:a16="http://schemas.microsoft.com/office/drawing/2014/main" id="{52E2E9F7-E5D6-2DB8-A395-ABDEF0085410}"/>
              </a:ext>
            </a:extLst>
          </p:cNvPr>
          <p:cNvSpPr txBox="1"/>
          <p:nvPr/>
        </p:nvSpPr>
        <p:spPr>
          <a:xfrm>
            <a:off x="154547" y="1033827"/>
            <a:ext cx="7315200" cy="2246769"/>
          </a:xfrm>
          <a:prstGeom prst="rect">
            <a:avLst/>
          </a:prstGeom>
          <a:noFill/>
        </p:spPr>
        <p:txBody>
          <a:bodyPr wrap="square">
            <a:spAutoFit/>
          </a:bodyPr>
          <a:lstStyle/>
          <a:p>
            <a:pPr>
              <a:buNone/>
            </a:pPr>
            <a:r>
              <a:rPr lang="el-GR" b="1" dirty="0"/>
              <a:t>1) PLAN — Πώς “σχεδιάστηκε”/λειτουργούσε το δάσος;</a:t>
            </a:r>
          </a:p>
          <a:p>
            <a:pPr>
              <a:buNone/>
            </a:pPr>
            <a:r>
              <a:rPr lang="el-GR" dirty="0"/>
              <a:t>Το δάσος ως οικοσύστημα δεν σχεδιάστηκε από άνθρωπο,</a:t>
            </a:r>
            <a:br>
              <a:rPr lang="el-GR" dirty="0"/>
            </a:br>
            <a:r>
              <a:rPr lang="el-GR" dirty="0"/>
              <a:t>αλλά για δεκαετίες λειτουργούσε μέσα σε μια σχετικά σταθερή οικολογική “κοιλάδα”:</a:t>
            </a:r>
          </a:p>
          <a:p>
            <a:pPr>
              <a:buNone/>
            </a:pPr>
            <a:r>
              <a:rPr lang="el-GR" b="1" dirty="0"/>
              <a:t>Αρχική κατάσταση / φυσικός σχεδιασμός:</a:t>
            </a:r>
          </a:p>
          <a:p>
            <a:pPr>
              <a:buFont typeface="Arial" panose="020B0604020202020204" pitchFamily="34" charset="0"/>
              <a:buChar char="•"/>
            </a:pPr>
            <a:r>
              <a:rPr lang="el-GR" dirty="0"/>
              <a:t>Σταθερό ισοζύγιο μεταξύ </a:t>
            </a:r>
            <a:r>
              <a:rPr lang="el-GR" b="1" dirty="0"/>
              <a:t>βροχοπτώσεων</a:t>
            </a:r>
            <a:r>
              <a:rPr lang="el-GR" dirty="0"/>
              <a:t>, </a:t>
            </a:r>
            <a:r>
              <a:rPr lang="el-GR" b="1" dirty="0"/>
              <a:t>βλάστησης</a:t>
            </a:r>
            <a:r>
              <a:rPr lang="el-GR" dirty="0"/>
              <a:t> και </a:t>
            </a:r>
            <a:r>
              <a:rPr lang="el-GR" b="1" dirty="0"/>
              <a:t>ζωικής ζωής</a:t>
            </a:r>
            <a:r>
              <a:rPr lang="el-GR" dirty="0"/>
              <a:t>.</a:t>
            </a:r>
          </a:p>
          <a:p>
            <a:pPr>
              <a:buFont typeface="Arial" panose="020B0604020202020204" pitchFamily="34" charset="0"/>
              <a:buChar char="•"/>
            </a:pPr>
            <a:r>
              <a:rPr lang="el-GR" dirty="0"/>
              <a:t>Φυσική αναγέννηση με σπόρους, θάμνους και μικρά φυτά.</a:t>
            </a:r>
          </a:p>
          <a:p>
            <a:pPr>
              <a:buFont typeface="Arial" panose="020B0604020202020204" pitchFamily="34" charset="0"/>
              <a:buChar char="•"/>
            </a:pPr>
            <a:r>
              <a:rPr lang="el-GR" dirty="0"/>
              <a:t>Φυσικές φωτιές ανά δεκαετίες που καθάριζαν τη βιομάζα και επέτρεπαν ανανέωση.</a:t>
            </a:r>
          </a:p>
          <a:p>
            <a:pPr>
              <a:buFont typeface="Arial" panose="020B0604020202020204" pitchFamily="34" charset="0"/>
              <a:buChar char="•"/>
            </a:pPr>
            <a:r>
              <a:rPr lang="el-GR" dirty="0"/>
              <a:t>Έδαφος πλούσιο σε οργανικό υλικό, καλή αποθήκευση υγρασίας.</a:t>
            </a:r>
          </a:p>
          <a:p>
            <a:pPr>
              <a:buFont typeface="Arial" panose="020B0604020202020204" pitchFamily="34" charset="0"/>
              <a:buChar char="•"/>
            </a:pPr>
            <a:r>
              <a:rPr lang="el-GR" dirty="0"/>
              <a:t>Χαμηλή ανθρώπινη παρέμβαση.</a:t>
            </a:r>
          </a:p>
          <a:p>
            <a:pPr>
              <a:buNone/>
            </a:pPr>
            <a:r>
              <a:rPr lang="el-GR" dirty="0"/>
              <a:t>Αυτή ήταν η “προεπιλεγμένη” οικολογική λειτουργία του δάσους.</a:t>
            </a:r>
          </a:p>
        </p:txBody>
      </p:sp>
      <p:sp>
        <p:nvSpPr>
          <p:cNvPr id="7" name="TextBox 6">
            <a:extLst>
              <a:ext uri="{FF2B5EF4-FFF2-40B4-BE49-F238E27FC236}">
                <a16:creationId xmlns:a16="http://schemas.microsoft.com/office/drawing/2014/main" id="{528A2EEA-BBDF-5646-AEE8-1DD6F6D8E579}"/>
              </a:ext>
            </a:extLst>
          </p:cNvPr>
          <p:cNvSpPr txBox="1"/>
          <p:nvPr/>
        </p:nvSpPr>
        <p:spPr>
          <a:xfrm>
            <a:off x="154547" y="3280596"/>
            <a:ext cx="7315200" cy="2462213"/>
          </a:xfrm>
          <a:prstGeom prst="rect">
            <a:avLst/>
          </a:prstGeom>
          <a:noFill/>
        </p:spPr>
        <p:txBody>
          <a:bodyPr wrap="square">
            <a:spAutoFit/>
          </a:bodyPr>
          <a:lstStyle/>
          <a:p>
            <a:pPr>
              <a:buNone/>
            </a:pPr>
            <a:r>
              <a:rPr lang="el-GR" b="1" dirty="0"/>
              <a:t>2) DO — Τι συμβαίνει σήμερα;</a:t>
            </a:r>
          </a:p>
          <a:p>
            <a:pPr>
              <a:buNone/>
            </a:pPr>
            <a:r>
              <a:rPr lang="el-GR" dirty="0"/>
              <a:t>Το δάσος βιώνει νέες συνθήκες που αλλάζουν τους κανόνες:</a:t>
            </a:r>
          </a:p>
          <a:p>
            <a:pPr>
              <a:buNone/>
            </a:pPr>
            <a:r>
              <a:rPr lang="el-GR" b="1" dirty="0"/>
              <a:t>Παρατηρούμενα προβλήματα:</a:t>
            </a:r>
          </a:p>
          <a:p>
            <a:pPr>
              <a:buFont typeface="Arial" panose="020B0604020202020204" pitchFamily="34" charset="0"/>
              <a:buChar char="•"/>
            </a:pPr>
            <a:r>
              <a:rPr lang="el-GR" b="1" dirty="0"/>
              <a:t>Πιο συχνές και πιο έντονες πυρκαγιές</a:t>
            </a:r>
            <a:r>
              <a:rPr lang="el-GR" dirty="0"/>
              <a:t> λόγω κλιματικής αλλαγής.</a:t>
            </a:r>
          </a:p>
          <a:p>
            <a:pPr>
              <a:buFont typeface="Arial" panose="020B0604020202020204" pitchFamily="34" charset="0"/>
              <a:buChar char="•"/>
            </a:pPr>
            <a:r>
              <a:rPr lang="el-GR" b="1" dirty="0"/>
              <a:t>Ξηρασία</a:t>
            </a:r>
            <a:r>
              <a:rPr lang="el-GR" dirty="0"/>
              <a:t> που μειώνει την ικανότητα αναγέννησης.</a:t>
            </a:r>
          </a:p>
          <a:p>
            <a:pPr>
              <a:buFont typeface="Arial" panose="020B0604020202020204" pitchFamily="34" charset="0"/>
              <a:buChar char="•"/>
            </a:pPr>
            <a:r>
              <a:rPr lang="el-GR" b="1" dirty="0"/>
              <a:t>Προσβολές εντόμων</a:t>
            </a:r>
            <a:r>
              <a:rPr lang="el-GR" dirty="0"/>
              <a:t> (π.χ. </a:t>
            </a:r>
            <a:r>
              <a:rPr lang="el-GR" dirty="0" err="1"/>
              <a:t>φλοιοφάγα</a:t>
            </a:r>
            <a:r>
              <a:rPr lang="el-GR" dirty="0"/>
              <a:t>) λόγω αδύναμων δέντρων.</a:t>
            </a:r>
          </a:p>
          <a:p>
            <a:pPr>
              <a:buFont typeface="Arial" panose="020B0604020202020204" pitchFamily="34" charset="0"/>
              <a:buChar char="•"/>
            </a:pPr>
            <a:r>
              <a:rPr lang="el-GR" b="1" dirty="0"/>
              <a:t>Αύξηση της ανθρώπινης δραστηριότητας</a:t>
            </a:r>
            <a:r>
              <a:rPr lang="el-GR" dirty="0"/>
              <a:t> (μονοπάτια, σκουπίδια, παραβάσεις).</a:t>
            </a:r>
          </a:p>
          <a:p>
            <a:pPr>
              <a:buFont typeface="Arial" panose="020B0604020202020204" pitchFamily="34" charset="0"/>
              <a:buChar char="•"/>
            </a:pPr>
            <a:r>
              <a:rPr lang="el-GR" b="1" dirty="0"/>
              <a:t>Συσσώρευση ξερής βιομάζας</a:t>
            </a:r>
            <a:r>
              <a:rPr lang="el-GR" dirty="0"/>
              <a:t>, επειδή οι φυσικές φωτιές καταστέλλονται πλήρως.</a:t>
            </a:r>
          </a:p>
          <a:p>
            <a:pPr>
              <a:buFont typeface="Arial" panose="020B0604020202020204" pitchFamily="34" charset="0"/>
              <a:buChar char="•"/>
            </a:pPr>
            <a:r>
              <a:rPr lang="el-GR" b="1" dirty="0"/>
              <a:t>Διάβρωση</a:t>
            </a:r>
            <a:r>
              <a:rPr lang="el-GR" dirty="0"/>
              <a:t> του εδάφους μετά από βροχές.</a:t>
            </a:r>
          </a:p>
          <a:p>
            <a:pPr>
              <a:buNone/>
            </a:pPr>
            <a:r>
              <a:rPr lang="el-GR" dirty="0"/>
              <a:t>Το σύστημα “εκτελεί” με βάση τις νέες συνθήκες —</a:t>
            </a:r>
            <a:br>
              <a:rPr lang="el-GR" dirty="0"/>
            </a:br>
            <a:r>
              <a:rPr lang="el-GR" dirty="0"/>
              <a:t>και αυτές προκαλούν μεθοδικά φθορά.</a:t>
            </a:r>
          </a:p>
        </p:txBody>
      </p:sp>
      <p:sp>
        <p:nvSpPr>
          <p:cNvPr id="9" name="TextBox 8">
            <a:extLst>
              <a:ext uri="{FF2B5EF4-FFF2-40B4-BE49-F238E27FC236}">
                <a16:creationId xmlns:a16="http://schemas.microsoft.com/office/drawing/2014/main" id="{0C093A04-65B3-EE0E-6F49-3E6F0428E443}"/>
              </a:ext>
            </a:extLst>
          </p:cNvPr>
          <p:cNvSpPr txBox="1"/>
          <p:nvPr/>
        </p:nvSpPr>
        <p:spPr>
          <a:xfrm>
            <a:off x="154547" y="5742809"/>
            <a:ext cx="7315200" cy="2462213"/>
          </a:xfrm>
          <a:prstGeom prst="rect">
            <a:avLst/>
          </a:prstGeom>
          <a:noFill/>
        </p:spPr>
        <p:txBody>
          <a:bodyPr wrap="square">
            <a:spAutoFit/>
          </a:bodyPr>
          <a:lstStyle/>
          <a:p>
            <a:pPr>
              <a:buNone/>
            </a:pPr>
            <a:r>
              <a:rPr lang="el-GR" b="1" dirty="0"/>
              <a:t>3) LEARN — Τι έχει μάθει το σύστημα;</a:t>
            </a:r>
          </a:p>
          <a:p>
            <a:pPr>
              <a:buNone/>
            </a:pPr>
            <a:r>
              <a:rPr lang="el-GR" dirty="0"/>
              <a:t>Η “μάθηση” σε ένα οικοσύστημα είναι οικολογική, όχι συνειδητή:</a:t>
            </a:r>
          </a:p>
          <a:p>
            <a:pPr>
              <a:buNone/>
            </a:pPr>
            <a:r>
              <a:rPr lang="el-GR" b="1" dirty="0"/>
              <a:t>Τι δείχνουν οι παρατηρήσεις:</a:t>
            </a:r>
          </a:p>
          <a:p>
            <a:pPr>
              <a:buFont typeface="Arial" panose="020B0604020202020204" pitchFamily="34" charset="0"/>
              <a:buChar char="•"/>
            </a:pPr>
            <a:r>
              <a:rPr lang="el-GR" dirty="0"/>
              <a:t>Το δάσος </a:t>
            </a:r>
            <a:r>
              <a:rPr lang="el-GR" b="1" dirty="0"/>
              <a:t>δεν μπορεί πλέον να βασίζεται μόνο στη φυσική αναγέννηση</a:t>
            </a:r>
            <a:r>
              <a:rPr lang="el-GR" dirty="0"/>
              <a:t>.</a:t>
            </a:r>
          </a:p>
          <a:p>
            <a:pPr>
              <a:buFont typeface="Arial" panose="020B0604020202020204" pitchFamily="34" charset="0"/>
              <a:buChar char="•"/>
            </a:pPr>
            <a:r>
              <a:rPr lang="el-GR" dirty="0"/>
              <a:t>Η συχνότητα πυρκαγιών </a:t>
            </a:r>
            <a:r>
              <a:rPr lang="el-GR" b="1" dirty="0"/>
              <a:t>υπερβαίνει το όριο ανθεκτικότητας</a:t>
            </a:r>
            <a:r>
              <a:rPr lang="el-GR" dirty="0"/>
              <a:t> του ίδιου του οικοσυστήματος.</a:t>
            </a:r>
          </a:p>
          <a:p>
            <a:pPr>
              <a:buFont typeface="Arial" panose="020B0604020202020204" pitchFamily="34" charset="0"/>
              <a:buChar char="•"/>
            </a:pPr>
            <a:r>
              <a:rPr lang="el-GR" dirty="0"/>
              <a:t>Τα είδη που υπήρχαν (π.χ. πεύκο) δεν είναι πλέον επαρκώς ανθεκτικά.</a:t>
            </a:r>
          </a:p>
          <a:p>
            <a:pPr>
              <a:buFont typeface="Arial" panose="020B0604020202020204" pitchFamily="34" charset="0"/>
              <a:buChar char="•"/>
            </a:pPr>
            <a:r>
              <a:rPr lang="el-GR" dirty="0"/>
              <a:t>Το </a:t>
            </a:r>
            <a:r>
              <a:rPr lang="el-GR" dirty="0" err="1"/>
              <a:t>μικροκλίμα</a:t>
            </a:r>
            <a:r>
              <a:rPr lang="el-GR" dirty="0"/>
              <a:t> έχει αλλάξει: περισσότερη ζέστη, λιγότερη υγρασία.</a:t>
            </a:r>
          </a:p>
          <a:p>
            <a:pPr>
              <a:buFont typeface="Arial" panose="020B0604020202020204" pitchFamily="34" charset="0"/>
              <a:buChar char="•"/>
            </a:pPr>
            <a:r>
              <a:rPr lang="el-GR" dirty="0"/>
              <a:t>Το έδαφος χάνει τη δομή του → πιο δύσκολη επαναφορά.</a:t>
            </a:r>
          </a:p>
          <a:p>
            <a:pPr>
              <a:buFont typeface="Arial" panose="020B0604020202020204" pitchFamily="34" charset="0"/>
              <a:buChar char="•"/>
            </a:pPr>
            <a:r>
              <a:rPr lang="el-GR" dirty="0"/>
              <a:t>Οι ανθρώπινες παρεμβάσεις χρειάζονται καλύτερη διαχείριση.</a:t>
            </a:r>
          </a:p>
          <a:p>
            <a:pPr>
              <a:buNone/>
            </a:pPr>
            <a:r>
              <a:rPr lang="el-GR" dirty="0"/>
              <a:t>Τα δεδομένα και η οικολογική παρατήρηση λειτουργούν ως “</a:t>
            </a:r>
            <a:r>
              <a:rPr lang="el-GR" dirty="0" err="1"/>
              <a:t>feedback</a:t>
            </a:r>
            <a:r>
              <a:rPr lang="el-GR" dirty="0"/>
              <a:t>”.</a:t>
            </a:r>
          </a:p>
        </p:txBody>
      </p:sp>
      <p:sp>
        <p:nvSpPr>
          <p:cNvPr id="11" name="TextBox 10">
            <a:extLst>
              <a:ext uri="{FF2B5EF4-FFF2-40B4-BE49-F238E27FC236}">
                <a16:creationId xmlns:a16="http://schemas.microsoft.com/office/drawing/2014/main" id="{408FF4EE-EABF-4BAE-104B-80D5E861493B}"/>
              </a:ext>
            </a:extLst>
          </p:cNvPr>
          <p:cNvSpPr txBox="1"/>
          <p:nvPr/>
        </p:nvSpPr>
        <p:spPr>
          <a:xfrm>
            <a:off x="7856112" y="1341604"/>
            <a:ext cx="6207617" cy="4401205"/>
          </a:xfrm>
          <a:prstGeom prst="rect">
            <a:avLst/>
          </a:prstGeom>
          <a:noFill/>
        </p:spPr>
        <p:txBody>
          <a:bodyPr wrap="square">
            <a:spAutoFit/>
          </a:bodyPr>
          <a:lstStyle/>
          <a:p>
            <a:pPr>
              <a:buNone/>
            </a:pPr>
            <a:r>
              <a:rPr lang="el-GR" b="1" dirty="0"/>
              <a:t>) ADAPT — Πώς προσαρμόζεται ή θα έπρεπε να προσαρμοστεί;</a:t>
            </a:r>
          </a:p>
          <a:p>
            <a:pPr>
              <a:buNone/>
            </a:pPr>
            <a:r>
              <a:rPr lang="el-GR" dirty="0"/>
              <a:t>Εδώ φαίνεται ο κύκλος </a:t>
            </a:r>
            <a:r>
              <a:rPr lang="el-GR" b="1" dirty="0" err="1"/>
              <a:t>Adapt</a:t>
            </a:r>
            <a:r>
              <a:rPr lang="el-GR" b="1" dirty="0"/>
              <a:t> → </a:t>
            </a:r>
            <a:r>
              <a:rPr lang="el-GR" b="1" dirty="0" err="1"/>
              <a:t>Learn</a:t>
            </a:r>
            <a:r>
              <a:rPr lang="el-GR" b="1" dirty="0"/>
              <a:t> → </a:t>
            </a:r>
            <a:r>
              <a:rPr lang="el-GR" b="1" dirty="0" err="1"/>
              <a:t>Transform</a:t>
            </a:r>
            <a:r>
              <a:rPr lang="el-GR" dirty="0"/>
              <a:t>.</a:t>
            </a:r>
          </a:p>
          <a:p>
            <a:pPr>
              <a:buNone/>
            </a:pPr>
            <a:r>
              <a:rPr lang="el-GR" b="1" dirty="0"/>
              <a:t>Προτεινόμενες ανθεκτικές προσαρμογές:</a:t>
            </a:r>
          </a:p>
          <a:p>
            <a:pPr>
              <a:buNone/>
            </a:pPr>
            <a:r>
              <a:rPr lang="el-GR" b="1" dirty="0"/>
              <a:t>🌿 Οικολογική Προσαρμογή</a:t>
            </a:r>
          </a:p>
          <a:p>
            <a:pPr>
              <a:buFont typeface="Arial" panose="020B0604020202020204" pitchFamily="34" charset="0"/>
              <a:buChar char="•"/>
            </a:pPr>
            <a:r>
              <a:rPr lang="el-GR" dirty="0"/>
              <a:t>Φύτευση </a:t>
            </a:r>
            <a:r>
              <a:rPr lang="el-GR" b="1" dirty="0"/>
              <a:t>πιο ανθεκτικών ειδών</a:t>
            </a:r>
            <a:r>
              <a:rPr lang="el-GR" dirty="0"/>
              <a:t> (δάφνη, πουρνάρι, κουμαριά).</a:t>
            </a:r>
          </a:p>
          <a:p>
            <a:pPr>
              <a:buFont typeface="Arial" panose="020B0604020202020204" pitchFamily="34" charset="0"/>
              <a:buChar char="•"/>
            </a:pPr>
            <a:r>
              <a:rPr lang="el-GR" dirty="0"/>
              <a:t>Μείωση της μονοκαλλιέργειας πεύκου → αύξηση </a:t>
            </a:r>
            <a:r>
              <a:rPr lang="el-GR" b="1" dirty="0"/>
              <a:t>ποικιλότητας</a:t>
            </a:r>
            <a:r>
              <a:rPr lang="el-GR" dirty="0"/>
              <a:t>.</a:t>
            </a:r>
          </a:p>
          <a:p>
            <a:pPr>
              <a:buFont typeface="Arial" panose="020B0604020202020204" pitchFamily="34" charset="0"/>
              <a:buChar char="•"/>
            </a:pPr>
            <a:r>
              <a:rPr lang="el-GR" dirty="0"/>
              <a:t>Δημιουργία </a:t>
            </a:r>
            <a:r>
              <a:rPr lang="el-GR" b="1" dirty="0"/>
              <a:t>φυσικών αντιπυρικών ζωνών</a:t>
            </a:r>
            <a:r>
              <a:rPr lang="el-GR" dirty="0"/>
              <a:t>.</a:t>
            </a:r>
          </a:p>
          <a:p>
            <a:pPr>
              <a:buNone/>
            </a:pPr>
            <a:r>
              <a:rPr lang="el-GR" b="1" dirty="0"/>
              <a:t>🔥 Διαχείριση της Φωτιάς</a:t>
            </a:r>
          </a:p>
          <a:p>
            <a:pPr>
              <a:buFont typeface="Arial" panose="020B0604020202020204" pitchFamily="34" charset="0"/>
              <a:buChar char="•"/>
            </a:pPr>
            <a:r>
              <a:rPr lang="el-GR" dirty="0"/>
              <a:t>Ελεγχόμενες μικρές καύσεις (όπως γίνεται σε ΗΠΑ/Αυστραλία) για μείωση ξερής βιομάζας.</a:t>
            </a:r>
          </a:p>
          <a:p>
            <a:pPr>
              <a:buFont typeface="Arial" panose="020B0604020202020204" pitchFamily="34" charset="0"/>
              <a:buChar char="•"/>
            </a:pPr>
            <a:r>
              <a:rPr lang="el-GR" dirty="0"/>
              <a:t>Στρατηγική καθαρισμού </a:t>
            </a:r>
            <a:r>
              <a:rPr lang="el-GR" dirty="0" err="1"/>
              <a:t>υπορόφου</a:t>
            </a:r>
            <a:r>
              <a:rPr lang="el-GR" dirty="0"/>
              <a:t> (</a:t>
            </a:r>
            <a:r>
              <a:rPr lang="el-GR" dirty="0" err="1"/>
              <a:t>brush</a:t>
            </a:r>
            <a:r>
              <a:rPr lang="el-GR" dirty="0"/>
              <a:t> </a:t>
            </a:r>
            <a:r>
              <a:rPr lang="el-GR" dirty="0" err="1"/>
              <a:t>management</a:t>
            </a:r>
            <a:r>
              <a:rPr lang="el-GR" dirty="0"/>
              <a:t>).</a:t>
            </a:r>
          </a:p>
          <a:p>
            <a:pPr>
              <a:buFont typeface="Arial" panose="020B0604020202020204" pitchFamily="34" charset="0"/>
              <a:buChar char="•"/>
            </a:pPr>
            <a:r>
              <a:rPr lang="el-GR" dirty="0"/>
              <a:t>Αισθητήρες θερμοκρασίας και υγρασίας ως </a:t>
            </a:r>
            <a:r>
              <a:rPr lang="el-GR" dirty="0" err="1"/>
              <a:t>feedback</a:t>
            </a:r>
            <a:r>
              <a:rPr lang="el-GR" dirty="0"/>
              <a:t>.</a:t>
            </a:r>
          </a:p>
          <a:p>
            <a:pPr>
              <a:buNone/>
            </a:pPr>
            <a:r>
              <a:rPr lang="el-GR" b="1" dirty="0"/>
              <a:t>🌧️ Διαχείριση Νερού</a:t>
            </a:r>
          </a:p>
          <a:p>
            <a:pPr>
              <a:buFont typeface="Arial" panose="020B0604020202020204" pitchFamily="34" charset="0"/>
              <a:buChar char="•"/>
            </a:pPr>
            <a:r>
              <a:rPr lang="el-GR" dirty="0"/>
              <a:t>Αναδάσωση με τεχνικές που συγκρατούν νερό (π.χ. μικρές </a:t>
            </a:r>
            <a:r>
              <a:rPr lang="el-GR" dirty="0" err="1"/>
              <a:t>λεκανίτσες</a:t>
            </a:r>
            <a:r>
              <a:rPr lang="el-GR" dirty="0"/>
              <a:t> γύρω από δέντρα).</a:t>
            </a:r>
          </a:p>
          <a:p>
            <a:pPr>
              <a:buFont typeface="Arial" panose="020B0604020202020204" pitchFamily="34" charset="0"/>
              <a:buChar char="•"/>
            </a:pPr>
            <a:r>
              <a:rPr lang="el-GR" dirty="0"/>
              <a:t>Ανάσχεση διάβρωσης με </a:t>
            </a:r>
            <a:r>
              <a:rPr lang="el-GR" dirty="0" err="1"/>
              <a:t>κλαδοπλέγματα</a:t>
            </a:r>
            <a:r>
              <a:rPr lang="el-GR" dirty="0"/>
              <a:t>.</a:t>
            </a:r>
          </a:p>
          <a:p>
            <a:pPr>
              <a:buNone/>
            </a:pPr>
            <a:r>
              <a:rPr lang="el-GR" b="1" dirty="0"/>
              <a:t>🧍 Κοινωνική Προσαρμογή</a:t>
            </a:r>
          </a:p>
          <a:p>
            <a:pPr>
              <a:buFont typeface="Arial" panose="020B0604020202020204" pitchFamily="34" charset="0"/>
              <a:buChar char="•"/>
            </a:pPr>
            <a:r>
              <a:rPr lang="el-GR" dirty="0"/>
              <a:t>Ενημέρωση κατοίκων για υπεύθυνη χρήση.</a:t>
            </a:r>
          </a:p>
          <a:p>
            <a:pPr>
              <a:buFont typeface="Arial" panose="020B0604020202020204" pitchFamily="34" charset="0"/>
              <a:buChar char="•"/>
            </a:pPr>
            <a:r>
              <a:rPr lang="el-GR" dirty="0"/>
              <a:t>Σήμανση, μονοπάτια περιορισμένης κυκλοφορίας.</a:t>
            </a:r>
          </a:p>
          <a:p>
            <a:pPr>
              <a:buFont typeface="Arial" panose="020B0604020202020204" pitchFamily="34" charset="0"/>
              <a:buChar char="•"/>
            </a:pPr>
            <a:r>
              <a:rPr lang="el-GR" dirty="0"/>
              <a:t>Εθελοντικά προγράμματα αναδάσωσης και “</a:t>
            </a:r>
            <a:r>
              <a:rPr lang="el-GR" dirty="0" err="1"/>
              <a:t>forest</a:t>
            </a:r>
            <a:r>
              <a:rPr lang="el-GR" dirty="0"/>
              <a:t> </a:t>
            </a:r>
            <a:r>
              <a:rPr lang="el-GR" dirty="0" err="1"/>
              <a:t>stewardship</a:t>
            </a:r>
            <a:r>
              <a:rPr lang="el-GR" dirty="0"/>
              <a:t>”.</a:t>
            </a:r>
          </a:p>
        </p:txBody>
      </p:sp>
    </p:spTree>
    <p:extLst>
      <p:ext uri="{BB962C8B-B14F-4D97-AF65-F5344CB8AC3E}">
        <p14:creationId xmlns:p14="http://schemas.microsoft.com/office/powerpoint/2010/main" val="30286390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C9801F-4716-F37B-48A3-67201247433F}"/>
              </a:ext>
            </a:extLst>
          </p:cNvPr>
          <p:cNvSpPr txBox="1"/>
          <p:nvPr/>
        </p:nvSpPr>
        <p:spPr>
          <a:xfrm>
            <a:off x="592428" y="1662153"/>
            <a:ext cx="13187967" cy="523220"/>
          </a:xfrm>
          <a:prstGeom prst="rect">
            <a:avLst/>
          </a:prstGeom>
          <a:noFill/>
        </p:spPr>
        <p:txBody>
          <a:bodyPr wrap="square">
            <a:spAutoFit/>
          </a:bodyPr>
          <a:lstStyle/>
          <a:p>
            <a:r>
              <a:rPr lang="el-GR" dirty="0"/>
              <a:t>Να δείξετε ότι ένα πάρκο </a:t>
            </a:r>
            <a:r>
              <a:rPr lang="el-GR" b="1" dirty="0"/>
              <a:t>δεν είναι ένας στατικός χώρος</a:t>
            </a:r>
            <a:r>
              <a:rPr lang="el-GR" dirty="0"/>
              <a:t>, αλλά ένα σύστημα που </a:t>
            </a:r>
            <a:r>
              <a:rPr lang="el-GR" b="1" dirty="0"/>
              <a:t>μαθαίνει</a:t>
            </a:r>
            <a:r>
              <a:rPr lang="el-GR" dirty="0"/>
              <a:t>, </a:t>
            </a:r>
            <a:r>
              <a:rPr lang="el-GR" b="1" dirty="0"/>
              <a:t>δοκιμάζεται</a:t>
            </a:r>
            <a:r>
              <a:rPr lang="el-GR" dirty="0"/>
              <a:t>, </a:t>
            </a:r>
            <a:r>
              <a:rPr lang="el-GR" b="1" dirty="0"/>
              <a:t>προσαρμόζεται</a:t>
            </a:r>
            <a:r>
              <a:rPr lang="el-GR" dirty="0"/>
              <a:t> και μπορεί —με σωστό σχεδιασμό— να </a:t>
            </a:r>
            <a:r>
              <a:rPr lang="el-GR" b="1" dirty="0"/>
              <a:t>μετασχηματιστεί σε κάτι πιο ανθεκτικό, βιώσιμο και φιλικό προς τους ανθρώπους και το περιβάλλον</a:t>
            </a:r>
            <a:r>
              <a:rPr lang="el-GR" dirty="0"/>
              <a:t>.</a:t>
            </a:r>
            <a:endParaRPr lang="en-GB" dirty="0"/>
          </a:p>
        </p:txBody>
      </p:sp>
      <p:sp>
        <p:nvSpPr>
          <p:cNvPr id="5" name="TextBox 4">
            <a:extLst>
              <a:ext uri="{FF2B5EF4-FFF2-40B4-BE49-F238E27FC236}">
                <a16:creationId xmlns:a16="http://schemas.microsoft.com/office/drawing/2014/main" id="{B3551D80-F2A2-1819-1969-9127351C996E}"/>
              </a:ext>
            </a:extLst>
          </p:cNvPr>
          <p:cNvSpPr txBox="1"/>
          <p:nvPr/>
        </p:nvSpPr>
        <p:spPr>
          <a:xfrm>
            <a:off x="592428" y="960135"/>
            <a:ext cx="7315200" cy="307777"/>
          </a:xfrm>
          <a:prstGeom prst="rect">
            <a:avLst/>
          </a:prstGeom>
          <a:noFill/>
        </p:spPr>
        <p:txBody>
          <a:bodyPr wrap="square">
            <a:spAutoFit/>
          </a:bodyPr>
          <a:lstStyle/>
          <a:p>
            <a:r>
              <a:rPr lang="el-GR" b="1" dirty="0"/>
              <a:t>Ένα Πάρκο ως Σύστημα που Μαθαίνει</a:t>
            </a:r>
            <a:endParaRPr lang="en-GB" b="1" dirty="0"/>
          </a:p>
        </p:txBody>
      </p:sp>
    </p:spTree>
    <p:extLst>
      <p:ext uri="{BB962C8B-B14F-4D97-AF65-F5344CB8AC3E}">
        <p14:creationId xmlns:p14="http://schemas.microsoft.com/office/powerpoint/2010/main" val="1194451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
          <p:cNvSpPr/>
          <p:nvPr/>
        </p:nvSpPr>
        <p:spPr>
          <a:xfrm>
            <a:off x="766167" y="601980"/>
            <a:ext cx="11680508" cy="547211"/>
          </a:xfrm>
          <a:prstGeom prst="rect">
            <a:avLst/>
          </a:prstGeom>
          <a:noFill/>
          <a:ln>
            <a:noFill/>
          </a:ln>
        </p:spPr>
        <p:txBody>
          <a:bodyPr spcFirstLastPara="1" wrap="square" lIns="0" tIns="0" rIns="0" bIns="0" anchor="t" anchorCtr="0">
            <a:noAutofit/>
          </a:bodyPr>
          <a:lstStyle/>
          <a:p>
            <a:pPr marL="0" marR="0" lvl="0" indent="0" algn="l" rtl="0">
              <a:lnSpc>
                <a:spcPct val="126470"/>
              </a:lnSpc>
              <a:spcBef>
                <a:spcPts val="0"/>
              </a:spcBef>
              <a:spcAft>
                <a:spcPts val="0"/>
              </a:spcAft>
              <a:buClr>
                <a:srgbClr val="000000"/>
              </a:buClr>
              <a:buSzPts val="3400"/>
              <a:buFont typeface="Inter"/>
              <a:buNone/>
            </a:pPr>
            <a:r>
              <a:rPr lang="en-US" sz="3400" b="1">
                <a:latin typeface="Inter"/>
                <a:ea typeface="Inter"/>
                <a:cs typeface="Inter"/>
                <a:sym typeface="Inter"/>
              </a:rPr>
              <a:t>Δομή του Μαθήματος</a:t>
            </a:r>
            <a:endParaRPr sz="3400" b="0" i="0" u="none" strike="noStrike" cap="none">
              <a:solidFill>
                <a:srgbClr val="000000"/>
              </a:solidFill>
              <a:latin typeface="Arial"/>
              <a:ea typeface="Arial"/>
              <a:cs typeface="Arial"/>
              <a:sym typeface="Arial"/>
            </a:endParaRPr>
          </a:p>
        </p:txBody>
      </p:sp>
      <p:sp>
        <p:nvSpPr>
          <p:cNvPr id="112" name="Google Shape;112;p2"/>
          <p:cNvSpPr/>
          <p:nvPr/>
        </p:nvSpPr>
        <p:spPr>
          <a:xfrm>
            <a:off x="766167" y="1586984"/>
            <a:ext cx="13098066" cy="350282"/>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272525"/>
              </a:buClr>
              <a:buSzPts val="1700"/>
              <a:buFont typeface="Inter"/>
              <a:buNone/>
            </a:pPr>
            <a:r>
              <a:rPr lang="en-US" sz="1700" b="0" i="0" u="none" strike="noStrike" cap="none">
                <a:solidFill>
                  <a:srgbClr val="272525"/>
                </a:solidFill>
                <a:latin typeface="Inter"/>
                <a:ea typeface="Inter"/>
                <a:cs typeface="Inter"/>
                <a:sym typeface="Inter"/>
              </a:rPr>
              <a:t>Από το μεμονωμένο προϊόν στο σύνθετο οικοσύστημα.</a:t>
            </a:r>
            <a:endParaRPr sz="1700" b="0" i="0" u="none" strike="noStrike" cap="none">
              <a:solidFill>
                <a:srgbClr val="000000"/>
              </a:solidFill>
              <a:latin typeface="Arial"/>
              <a:ea typeface="Arial"/>
              <a:cs typeface="Arial"/>
              <a:sym typeface="Arial"/>
            </a:endParaRPr>
          </a:p>
        </p:txBody>
      </p:sp>
      <p:sp>
        <p:nvSpPr>
          <p:cNvPr id="113" name="Google Shape;113;p2"/>
          <p:cNvSpPr/>
          <p:nvPr/>
        </p:nvSpPr>
        <p:spPr>
          <a:xfrm>
            <a:off x="766167" y="2183487"/>
            <a:ext cx="218837" cy="273606"/>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272525"/>
              </a:buClr>
              <a:buSzPts val="1700"/>
              <a:buFont typeface="Inter Light"/>
              <a:buNone/>
            </a:pPr>
            <a:r>
              <a:rPr lang="en-US" sz="1700" b="0" i="0" u="none" strike="noStrike" cap="none">
                <a:solidFill>
                  <a:srgbClr val="272525"/>
                </a:solidFill>
                <a:latin typeface="Inter Light"/>
                <a:ea typeface="Inter Light"/>
                <a:cs typeface="Inter Light"/>
                <a:sym typeface="Inter Light"/>
              </a:rPr>
              <a:t>01</a:t>
            </a:r>
            <a:endParaRPr sz="1700" b="0" i="0" u="none" strike="noStrike" cap="none">
              <a:solidFill>
                <a:srgbClr val="000000"/>
              </a:solidFill>
              <a:latin typeface="Arial"/>
              <a:ea typeface="Arial"/>
              <a:cs typeface="Arial"/>
              <a:sym typeface="Arial"/>
            </a:endParaRPr>
          </a:p>
        </p:txBody>
      </p:sp>
      <p:sp>
        <p:nvSpPr>
          <p:cNvPr id="114" name="Google Shape;114;p2"/>
          <p:cNvSpPr/>
          <p:nvPr/>
        </p:nvSpPr>
        <p:spPr>
          <a:xfrm>
            <a:off x="766167" y="2524958"/>
            <a:ext cx="6439614" cy="30480"/>
          </a:xfrm>
          <a:prstGeom prst="rect">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2"/>
          <p:cNvSpPr/>
          <p:nvPr/>
        </p:nvSpPr>
        <p:spPr>
          <a:xfrm>
            <a:off x="766167" y="2695337"/>
            <a:ext cx="2900124" cy="341948"/>
          </a:xfrm>
          <a:prstGeom prst="rect">
            <a:avLst/>
          </a:prstGeom>
          <a:noFill/>
          <a:ln>
            <a:noFill/>
          </a:ln>
        </p:spPr>
        <p:txBody>
          <a:bodyPr spcFirstLastPara="1" wrap="square" lIns="0" tIns="0" rIns="0" bIns="0" anchor="t" anchorCtr="0">
            <a:noAutofit/>
          </a:bodyPr>
          <a:lstStyle/>
          <a:p>
            <a:pPr marL="0" marR="0" lvl="0" indent="0" algn="l" rtl="0">
              <a:lnSpc>
                <a:spcPct val="123255"/>
              </a:lnSpc>
              <a:spcBef>
                <a:spcPts val="0"/>
              </a:spcBef>
              <a:spcAft>
                <a:spcPts val="0"/>
              </a:spcAft>
              <a:buClr>
                <a:srgbClr val="272525"/>
              </a:buClr>
              <a:buSzPts val="2150"/>
              <a:buFont typeface="Inter"/>
              <a:buNone/>
            </a:pPr>
            <a:r>
              <a:rPr lang="en-US" sz="2150" b="1" i="0" u="none" strike="noStrike" cap="none" dirty="0" err="1">
                <a:solidFill>
                  <a:srgbClr val="272525"/>
                </a:solidFill>
                <a:latin typeface="Inter"/>
                <a:ea typeface="Inter"/>
                <a:cs typeface="Inter"/>
                <a:sym typeface="Inter"/>
              </a:rPr>
              <a:t>Σκέψη</a:t>
            </a:r>
            <a:r>
              <a:rPr lang="en-US" sz="2150" b="1" i="0" u="none" strike="noStrike" cap="none" dirty="0">
                <a:solidFill>
                  <a:srgbClr val="272525"/>
                </a:solidFill>
                <a:latin typeface="Inter"/>
                <a:ea typeface="Inter"/>
                <a:cs typeface="Inter"/>
                <a:sym typeface="Inter"/>
              </a:rPr>
              <a:t> </a:t>
            </a:r>
            <a:r>
              <a:rPr lang="en-US" sz="2150" b="1" i="0" u="none" strike="noStrike" cap="none" dirty="0" err="1">
                <a:solidFill>
                  <a:srgbClr val="272525"/>
                </a:solidFill>
                <a:latin typeface="Inter"/>
                <a:ea typeface="Inter"/>
                <a:cs typeface="Inter"/>
                <a:sym typeface="Inter"/>
              </a:rPr>
              <a:t>σε</a:t>
            </a:r>
            <a:r>
              <a:rPr lang="en-US" sz="2150" b="1" i="0" u="none" strike="noStrike" cap="none" dirty="0">
                <a:solidFill>
                  <a:srgbClr val="272525"/>
                </a:solidFill>
                <a:latin typeface="Inter"/>
                <a:ea typeface="Inter"/>
                <a:cs typeface="Inter"/>
                <a:sym typeface="Inter"/>
              </a:rPr>
              <a:t> </a:t>
            </a:r>
            <a:r>
              <a:rPr lang="en-US" sz="2150" b="1" i="0" u="none" strike="noStrike" cap="none" dirty="0" err="1">
                <a:solidFill>
                  <a:srgbClr val="272525"/>
                </a:solidFill>
                <a:latin typeface="Inter"/>
                <a:ea typeface="Inter"/>
                <a:cs typeface="Inter"/>
                <a:sym typeface="Inter"/>
              </a:rPr>
              <a:t>Συστήμ</a:t>
            </a:r>
            <a:r>
              <a:rPr lang="en-US" sz="2150" b="1" i="0" u="none" strike="noStrike" cap="none" dirty="0">
                <a:solidFill>
                  <a:srgbClr val="272525"/>
                </a:solidFill>
                <a:latin typeface="Inter"/>
                <a:ea typeface="Inter"/>
                <a:cs typeface="Inter"/>
                <a:sym typeface="Inter"/>
              </a:rPr>
              <a:t>ατα</a:t>
            </a:r>
            <a:endParaRPr sz="2150" b="0" i="0" u="none" strike="noStrike" cap="none" dirty="0">
              <a:solidFill>
                <a:srgbClr val="000000"/>
              </a:solidFill>
              <a:latin typeface="Arial"/>
              <a:ea typeface="Arial"/>
              <a:cs typeface="Arial"/>
              <a:sym typeface="Arial"/>
            </a:endParaRPr>
          </a:p>
        </p:txBody>
      </p:sp>
      <p:sp>
        <p:nvSpPr>
          <p:cNvPr id="116" name="Google Shape;116;p2"/>
          <p:cNvSpPr/>
          <p:nvPr/>
        </p:nvSpPr>
        <p:spPr>
          <a:xfrm>
            <a:off x="766167" y="3168610"/>
            <a:ext cx="6439614" cy="700564"/>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272525"/>
              </a:buClr>
              <a:buSzPts val="1700"/>
              <a:buFont typeface="Inter"/>
              <a:buNone/>
            </a:pPr>
            <a:r>
              <a:rPr lang="en-US" sz="1700" b="0" i="0" u="none" strike="noStrike" cap="none">
                <a:solidFill>
                  <a:srgbClr val="272525"/>
                </a:solidFill>
                <a:latin typeface="Inter"/>
                <a:ea typeface="Inter"/>
                <a:cs typeface="Inter"/>
                <a:sym typeface="Inter"/>
              </a:rPr>
              <a:t>Κατανόηση της συστημικής σκέψης (systems thinking) και πώς τα πάντα συνδέονται</a:t>
            </a:r>
            <a:endParaRPr sz="1700" b="0" i="0" u="none" strike="noStrike" cap="none">
              <a:solidFill>
                <a:srgbClr val="000000"/>
              </a:solidFill>
              <a:latin typeface="Arial"/>
              <a:ea typeface="Arial"/>
              <a:cs typeface="Arial"/>
              <a:sym typeface="Arial"/>
            </a:endParaRPr>
          </a:p>
        </p:txBody>
      </p:sp>
      <p:sp>
        <p:nvSpPr>
          <p:cNvPr id="117" name="Google Shape;117;p2"/>
          <p:cNvSpPr/>
          <p:nvPr/>
        </p:nvSpPr>
        <p:spPr>
          <a:xfrm>
            <a:off x="7424636" y="2183475"/>
            <a:ext cx="565800" cy="273600"/>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272525"/>
              </a:buClr>
              <a:buSzPts val="1700"/>
              <a:buFont typeface="Inter Light"/>
              <a:buNone/>
            </a:pPr>
            <a:r>
              <a:rPr lang="en-US" sz="1700" b="0" i="0" u="none" strike="noStrike" cap="none">
                <a:solidFill>
                  <a:srgbClr val="272525"/>
                </a:solidFill>
                <a:latin typeface="Inter Light"/>
                <a:ea typeface="Inter Light"/>
                <a:cs typeface="Inter Light"/>
                <a:sym typeface="Inter Light"/>
              </a:rPr>
              <a:t>02</a:t>
            </a:r>
            <a:endParaRPr sz="1700" b="0" i="0" u="none" strike="noStrike" cap="none">
              <a:solidFill>
                <a:srgbClr val="000000"/>
              </a:solidFill>
              <a:latin typeface="Arial"/>
              <a:ea typeface="Arial"/>
              <a:cs typeface="Arial"/>
              <a:sym typeface="Arial"/>
            </a:endParaRPr>
          </a:p>
        </p:txBody>
      </p:sp>
      <p:sp>
        <p:nvSpPr>
          <p:cNvPr id="118" name="Google Shape;118;p2"/>
          <p:cNvSpPr/>
          <p:nvPr/>
        </p:nvSpPr>
        <p:spPr>
          <a:xfrm>
            <a:off x="7424618" y="2524958"/>
            <a:ext cx="6439614" cy="30480"/>
          </a:xfrm>
          <a:prstGeom prst="rect">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2"/>
          <p:cNvSpPr/>
          <p:nvPr/>
        </p:nvSpPr>
        <p:spPr>
          <a:xfrm>
            <a:off x="7424628" y="2695325"/>
            <a:ext cx="4911000" cy="342000"/>
          </a:xfrm>
          <a:prstGeom prst="rect">
            <a:avLst/>
          </a:prstGeom>
          <a:noFill/>
          <a:ln>
            <a:noFill/>
          </a:ln>
        </p:spPr>
        <p:txBody>
          <a:bodyPr spcFirstLastPara="1" wrap="square" lIns="0" tIns="0" rIns="0" bIns="0" anchor="t" anchorCtr="0">
            <a:noAutofit/>
          </a:bodyPr>
          <a:lstStyle/>
          <a:p>
            <a:pPr marL="0" marR="0" lvl="0" indent="0" algn="l" rtl="0">
              <a:lnSpc>
                <a:spcPct val="123255"/>
              </a:lnSpc>
              <a:spcBef>
                <a:spcPts val="0"/>
              </a:spcBef>
              <a:spcAft>
                <a:spcPts val="0"/>
              </a:spcAft>
              <a:buClr>
                <a:srgbClr val="272525"/>
              </a:buClr>
              <a:buSzPts val="2150"/>
              <a:buFont typeface="Inter"/>
              <a:buNone/>
            </a:pPr>
            <a:r>
              <a:rPr lang="en-US" sz="2150" b="1" i="0" u="none" strike="noStrike" cap="none">
                <a:solidFill>
                  <a:srgbClr val="272525"/>
                </a:solidFill>
                <a:latin typeface="Inter"/>
                <a:ea typeface="Inter"/>
                <a:cs typeface="Inter"/>
                <a:sym typeface="Inter"/>
              </a:rPr>
              <a:t>Βιωσιμότητα (Sustainability)</a:t>
            </a:r>
            <a:endParaRPr sz="2150" b="0" i="0" u="none" strike="noStrike" cap="none">
              <a:solidFill>
                <a:srgbClr val="000000"/>
              </a:solidFill>
              <a:latin typeface="Arial"/>
              <a:ea typeface="Arial"/>
              <a:cs typeface="Arial"/>
              <a:sym typeface="Arial"/>
            </a:endParaRPr>
          </a:p>
        </p:txBody>
      </p:sp>
      <p:sp>
        <p:nvSpPr>
          <p:cNvPr id="120" name="Google Shape;120;p2"/>
          <p:cNvSpPr/>
          <p:nvPr/>
        </p:nvSpPr>
        <p:spPr>
          <a:xfrm>
            <a:off x="7424618" y="3168610"/>
            <a:ext cx="6439614" cy="700564"/>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272525"/>
              </a:buClr>
              <a:buSzPts val="1700"/>
              <a:buFont typeface="Inter"/>
              <a:buNone/>
            </a:pPr>
            <a:r>
              <a:rPr lang="en-US" sz="1700" b="0" i="0" u="none" strike="noStrike" cap="none">
                <a:solidFill>
                  <a:srgbClr val="272525"/>
                </a:solidFill>
                <a:latin typeface="Inter"/>
                <a:ea typeface="Inter"/>
                <a:cs typeface="Inter"/>
                <a:sym typeface="Inter"/>
              </a:rPr>
              <a:t>Αρχές της βιώσιμης σχεδίασης και ισορροπία με τους φυσικούς πόρους</a:t>
            </a:r>
            <a:endParaRPr sz="1700" b="0" i="0" u="none" strike="noStrike" cap="none">
              <a:solidFill>
                <a:srgbClr val="000000"/>
              </a:solidFill>
              <a:latin typeface="Arial"/>
              <a:ea typeface="Arial"/>
              <a:cs typeface="Arial"/>
              <a:sym typeface="Arial"/>
            </a:endParaRPr>
          </a:p>
        </p:txBody>
      </p:sp>
      <p:sp>
        <p:nvSpPr>
          <p:cNvPr id="121" name="Google Shape;121;p2"/>
          <p:cNvSpPr/>
          <p:nvPr/>
        </p:nvSpPr>
        <p:spPr>
          <a:xfrm>
            <a:off x="766195" y="4252200"/>
            <a:ext cx="711300" cy="273600"/>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272525"/>
              </a:buClr>
              <a:buSzPts val="1700"/>
              <a:buFont typeface="Inter Light"/>
              <a:buNone/>
            </a:pPr>
            <a:r>
              <a:rPr lang="en-US" sz="1700" b="0" i="0" u="none" strike="noStrike" cap="none">
                <a:solidFill>
                  <a:srgbClr val="272525"/>
                </a:solidFill>
                <a:latin typeface="Inter Light"/>
                <a:ea typeface="Inter Light"/>
                <a:cs typeface="Inter Light"/>
                <a:sym typeface="Inter Light"/>
              </a:rPr>
              <a:t>03</a:t>
            </a:r>
            <a:endParaRPr sz="1700" b="0" i="0" u="none" strike="noStrike" cap="none">
              <a:solidFill>
                <a:srgbClr val="000000"/>
              </a:solidFill>
              <a:latin typeface="Arial"/>
              <a:ea typeface="Arial"/>
              <a:cs typeface="Arial"/>
              <a:sym typeface="Arial"/>
            </a:endParaRPr>
          </a:p>
        </p:txBody>
      </p:sp>
      <p:sp>
        <p:nvSpPr>
          <p:cNvPr id="122" name="Google Shape;122;p2"/>
          <p:cNvSpPr/>
          <p:nvPr/>
        </p:nvSpPr>
        <p:spPr>
          <a:xfrm>
            <a:off x="766167" y="4710137"/>
            <a:ext cx="6439614" cy="30480"/>
          </a:xfrm>
          <a:prstGeom prst="rect">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2"/>
          <p:cNvSpPr/>
          <p:nvPr/>
        </p:nvSpPr>
        <p:spPr>
          <a:xfrm>
            <a:off x="766167" y="4764048"/>
            <a:ext cx="3669030" cy="341948"/>
          </a:xfrm>
          <a:prstGeom prst="rect">
            <a:avLst/>
          </a:prstGeom>
          <a:noFill/>
          <a:ln>
            <a:noFill/>
          </a:ln>
        </p:spPr>
        <p:txBody>
          <a:bodyPr spcFirstLastPara="1" wrap="square" lIns="0" tIns="0" rIns="0" bIns="0" anchor="t" anchorCtr="0">
            <a:noAutofit/>
          </a:bodyPr>
          <a:lstStyle/>
          <a:p>
            <a:pPr marL="0" marR="0" lvl="0" indent="0" algn="l" rtl="0">
              <a:lnSpc>
                <a:spcPct val="123255"/>
              </a:lnSpc>
              <a:spcBef>
                <a:spcPts val="0"/>
              </a:spcBef>
              <a:spcAft>
                <a:spcPts val="0"/>
              </a:spcAft>
              <a:buClr>
                <a:srgbClr val="272525"/>
              </a:buClr>
              <a:buSzPts val="2150"/>
              <a:buFont typeface="Inter"/>
              <a:buNone/>
            </a:pPr>
            <a:r>
              <a:rPr lang="en-US" sz="2150" b="1" i="0" u="none" strike="noStrike" cap="none">
                <a:solidFill>
                  <a:srgbClr val="272525"/>
                </a:solidFill>
                <a:latin typeface="Inter"/>
                <a:ea typeface="Inter"/>
                <a:cs typeface="Inter"/>
                <a:sym typeface="Inter"/>
              </a:rPr>
              <a:t>Ανθεκτικότητα (Resilience)</a:t>
            </a:r>
            <a:endParaRPr sz="2150" b="0" i="0" u="none" strike="noStrike" cap="none">
              <a:solidFill>
                <a:srgbClr val="000000"/>
              </a:solidFill>
              <a:latin typeface="Arial"/>
              <a:ea typeface="Arial"/>
              <a:cs typeface="Arial"/>
              <a:sym typeface="Arial"/>
            </a:endParaRPr>
          </a:p>
        </p:txBody>
      </p:sp>
      <p:sp>
        <p:nvSpPr>
          <p:cNvPr id="124" name="Google Shape;124;p2"/>
          <p:cNvSpPr/>
          <p:nvPr/>
        </p:nvSpPr>
        <p:spPr>
          <a:xfrm>
            <a:off x="766167" y="5449599"/>
            <a:ext cx="6439614" cy="700564"/>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272525"/>
              </a:buClr>
              <a:buSzPts val="1700"/>
              <a:buFont typeface="Inter"/>
              <a:buNone/>
            </a:pPr>
            <a:r>
              <a:rPr lang="en-US" sz="1700" b="0" i="0" u="none" strike="noStrike" cap="none" dirty="0" err="1">
                <a:solidFill>
                  <a:srgbClr val="272525"/>
                </a:solidFill>
                <a:latin typeface="Inter"/>
                <a:ea typeface="Inter"/>
                <a:cs typeface="Inter"/>
                <a:sym typeface="Inter"/>
              </a:rPr>
              <a:t>Πώς</a:t>
            </a:r>
            <a:r>
              <a:rPr lang="en-US" sz="1700" b="0" i="0" u="none" strike="noStrike" cap="none" dirty="0">
                <a:solidFill>
                  <a:srgbClr val="272525"/>
                </a:solidFill>
                <a:latin typeface="Inter"/>
                <a:ea typeface="Inter"/>
                <a:cs typeface="Inter"/>
                <a:sym typeface="Inter"/>
              </a:rPr>
              <a:t> τα </a:t>
            </a:r>
            <a:r>
              <a:rPr lang="en-US" sz="1700" b="0" i="0" u="none" strike="noStrike" cap="none" dirty="0" err="1">
                <a:solidFill>
                  <a:srgbClr val="272525"/>
                </a:solidFill>
                <a:latin typeface="Inter"/>
                <a:ea typeface="Inter"/>
                <a:cs typeface="Inter"/>
                <a:sym typeface="Inter"/>
              </a:rPr>
              <a:t>συστήμ</a:t>
            </a:r>
            <a:r>
              <a:rPr lang="en-US" sz="1700" b="0" i="0" u="none" strike="noStrike" cap="none" dirty="0">
                <a:solidFill>
                  <a:srgbClr val="272525"/>
                </a:solidFill>
                <a:latin typeface="Inter"/>
                <a:ea typeface="Inter"/>
                <a:cs typeface="Inter"/>
                <a:sym typeface="Inter"/>
              </a:rPr>
              <a:t>ατα αντιμετωπίζουν την αλλαγή και προσαρμόζονται</a:t>
            </a:r>
            <a:endParaRPr sz="1700" b="0" i="0" u="none" strike="noStrike" cap="none" dirty="0">
              <a:solidFill>
                <a:srgbClr val="000000"/>
              </a:solidFill>
              <a:latin typeface="Arial"/>
              <a:ea typeface="Arial"/>
              <a:cs typeface="Arial"/>
              <a:sym typeface="Arial"/>
            </a:endParaRPr>
          </a:p>
        </p:txBody>
      </p:sp>
      <p:sp>
        <p:nvSpPr>
          <p:cNvPr id="125" name="Google Shape;125;p2"/>
          <p:cNvSpPr/>
          <p:nvPr/>
        </p:nvSpPr>
        <p:spPr>
          <a:xfrm>
            <a:off x="7424651" y="4252200"/>
            <a:ext cx="1042200" cy="273600"/>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272525"/>
              </a:buClr>
              <a:buSzPts val="1700"/>
              <a:buFont typeface="Inter Light"/>
              <a:buNone/>
            </a:pPr>
            <a:r>
              <a:rPr lang="en-US" sz="1700" b="0" i="0" u="none" strike="noStrike" cap="none">
                <a:solidFill>
                  <a:srgbClr val="272525"/>
                </a:solidFill>
                <a:latin typeface="Inter Light"/>
                <a:ea typeface="Inter Light"/>
                <a:cs typeface="Inter Light"/>
                <a:sym typeface="Inter Light"/>
              </a:rPr>
              <a:t>04</a:t>
            </a:r>
            <a:endParaRPr sz="1700" b="0" i="0" u="none" strike="noStrike" cap="none">
              <a:solidFill>
                <a:srgbClr val="000000"/>
              </a:solidFill>
              <a:latin typeface="Arial"/>
              <a:ea typeface="Arial"/>
              <a:cs typeface="Arial"/>
              <a:sym typeface="Arial"/>
            </a:endParaRPr>
          </a:p>
        </p:txBody>
      </p:sp>
      <p:sp>
        <p:nvSpPr>
          <p:cNvPr id="126" name="Google Shape;126;p2"/>
          <p:cNvSpPr/>
          <p:nvPr/>
        </p:nvSpPr>
        <p:spPr>
          <a:xfrm>
            <a:off x="7424618" y="4593669"/>
            <a:ext cx="6439614" cy="30480"/>
          </a:xfrm>
          <a:prstGeom prst="rect">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2"/>
          <p:cNvSpPr/>
          <p:nvPr/>
        </p:nvSpPr>
        <p:spPr>
          <a:xfrm>
            <a:off x="7424618" y="4764048"/>
            <a:ext cx="5036463" cy="341948"/>
          </a:xfrm>
          <a:prstGeom prst="rect">
            <a:avLst/>
          </a:prstGeom>
          <a:noFill/>
          <a:ln>
            <a:noFill/>
          </a:ln>
        </p:spPr>
        <p:txBody>
          <a:bodyPr spcFirstLastPara="1" wrap="square" lIns="0" tIns="0" rIns="0" bIns="0" anchor="t" anchorCtr="0">
            <a:noAutofit/>
          </a:bodyPr>
          <a:lstStyle/>
          <a:p>
            <a:pPr marL="0" marR="0" lvl="0" indent="0" algn="l" rtl="0">
              <a:lnSpc>
                <a:spcPct val="123255"/>
              </a:lnSpc>
              <a:spcBef>
                <a:spcPts val="0"/>
              </a:spcBef>
              <a:spcAft>
                <a:spcPts val="0"/>
              </a:spcAft>
              <a:buClr>
                <a:srgbClr val="272525"/>
              </a:buClr>
              <a:buSzPts val="2150"/>
              <a:buFont typeface="Inter"/>
              <a:buNone/>
            </a:pPr>
            <a:r>
              <a:rPr lang="en-US" sz="2150" b="1" i="0" u="none" strike="noStrike" cap="none">
                <a:solidFill>
                  <a:srgbClr val="272525"/>
                </a:solidFill>
                <a:latin typeface="Inter"/>
                <a:ea typeface="Inter"/>
                <a:cs typeface="Inter"/>
                <a:sym typeface="Inter"/>
              </a:rPr>
              <a:t>Από το Αντικείμενο στο Οικοσύστημα</a:t>
            </a:r>
            <a:endParaRPr sz="2150" b="0" i="0" u="none" strike="noStrike" cap="none">
              <a:solidFill>
                <a:srgbClr val="000000"/>
              </a:solidFill>
              <a:latin typeface="Arial"/>
              <a:ea typeface="Arial"/>
              <a:cs typeface="Arial"/>
              <a:sym typeface="Arial"/>
            </a:endParaRPr>
          </a:p>
        </p:txBody>
      </p:sp>
      <p:sp>
        <p:nvSpPr>
          <p:cNvPr id="128" name="Google Shape;128;p2"/>
          <p:cNvSpPr/>
          <p:nvPr/>
        </p:nvSpPr>
        <p:spPr>
          <a:xfrm>
            <a:off x="7424618" y="5508288"/>
            <a:ext cx="6439614" cy="700564"/>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272525"/>
              </a:buClr>
              <a:buSzPts val="1700"/>
              <a:buFont typeface="Inter"/>
              <a:buNone/>
            </a:pPr>
            <a:r>
              <a:rPr lang="en-US" sz="1700" b="0" i="0" u="none" strike="noStrike" cap="none" dirty="0" err="1">
                <a:solidFill>
                  <a:srgbClr val="272525"/>
                </a:solidFill>
                <a:latin typeface="Inter"/>
                <a:ea typeface="Inter"/>
                <a:cs typeface="Inter"/>
                <a:sym typeface="Inter"/>
              </a:rPr>
              <a:t>Βλέ</a:t>
            </a:r>
            <a:r>
              <a:rPr lang="en-US" sz="1700" b="0" i="0" u="none" strike="noStrike" cap="none" dirty="0">
                <a:solidFill>
                  <a:srgbClr val="272525"/>
                </a:solidFill>
                <a:latin typeface="Inter"/>
                <a:ea typeface="Inter"/>
                <a:cs typeface="Inter"/>
                <a:sym typeface="Inter"/>
              </a:rPr>
              <a:t>πουμε κάθε σχεδιαστική απόφαση ως μέρος ενός ζωντανού δικτύου</a:t>
            </a:r>
            <a:endParaRPr sz="1700" b="0" i="0" u="none" strike="noStrike" cap="none" dirty="0">
              <a:solidFill>
                <a:srgbClr val="000000"/>
              </a:solidFill>
              <a:latin typeface="Arial"/>
              <a:ea typeface="Arial"/>
              <a:cs typeface="Arial"/>
              <a:sym typeface="Arial"/>
            </a:endParaRPr>
          </a:p>
        </p:txBody>
      </p:sp>
      <p:sp>
        <p:nvSpPr>
          <p:cNvPr id="129" name="Google Shape;129;p2"/>
          <p:cNvSpPr/>
          <p:nvPr/>
        </p:nvSpPr>
        <p:spPr>
          <a:xfrm>
            <a:off x="766167" y="6348293"/>
            <a:ext cx="13098066" cy="1280398"/>
          </a:xfrm>
          <a:prstGeom prst="roundRect">
            <a:avLst>
              <a:gd name="adj" fmla="val 7181"/>
            </a:avLst>
          </a:prstGeom>
          <a:solidFill>
            <a:srgbClr val="C7C9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0" name="Google Shape;130;p2" descr="preencoded.png"/>
          <p:cNvPicPr preferRelativeResize="0"/>
          <p:nvPr/>
        </p:nvPicPr>
        <p:blipFill rotWithShape="1">
          <a:blip r:embed="rId3">
            <a:alphaModFix/>
          </a:blip>
          <a:srcRect/>
          <a:stretch/>
        </p:blipFill>
        <p:spPr>
          <a:xfrm>
            <a:off x="985004" y="6681668"/>
            <a:ext cx="273606" cy="218837"/>
          </a:xfrm>
          <a:prstGeom prst="rect">
            <a:avLst/>
          </a:prstGeom>
          <a:noFill/>
          <a:ln>
            <a:noFill/>
          </a:ln>
        </p:spPr>
      </p:pic>
      <p:sp>
        <p:nvSpPr>
          <p:cNvPr id="131" name="Google Shape;131;p2"/>
          <p:cNvSpPr/>
          <p:nvPr/>
        </p:nvSpPr>
        <p:spPr>
          <a:xfrm>
            <a:off x="1477447" y="6621780"/>
            <a:ext cx="12167949" cy="700564"/>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000000"/>
              </a:buClr>
              <a:buSzPts val="1700"/>
              <a:buFont typeface="Inter"/>
              <a:buNone/>
            </a:pPr>
            <a:r>
              <a:rPr lang="en-US" sz="1700" b="0" i="0" u="none" strike="noStrike" cap="none">
                <a:solidFill>
                  <a:srgbClr val="000000"/>
                </a:solidFill>
                <a:latin typeface="Inter"/>
                <a:ea typeface="Inter"/>
                <a:cs typeface="Inter"/>
                <a:sym typeface="Inter"/>
              </a:rPr>
              <a:t>Στο τέλος του μαθήματος θα μπορείτε να βλέπετε ένα αντικείμενο, μια πόλη ή μια κοινότητα όχι ως σύνολο μερών, αλλά ως </a:t>
            </a:r>
            <a:r>
              <a:rPr lang="en-US" sz="1700" b="0" i="0" u="none" strike="noStrike" cap="none">
                <a:solidFill>
                  <a:srgbClr val="4950BC"/>
                </a:solidFill>
                <a:latin typeface="Inter"/>
                <a:ea typeface="Inter"/>
                <a:cs typeface="Inter"/>
                <a:sym typeface="Inter"/>
              </a:rPr>
              <a:t>ζωντανό δίκτυο ροών και σχέσεων</a:t>
            </a:r>
            <a:r>
              <a:rPr lang="en-US" sz="1700" b="0" i="0" u="none" strike="noStrike" cap="none">
                <a:solidFill>
                  <a:srgbClr val="000000"/>
                </a:solidFill>
                <a:latin typeface="Inter"/>
                <a:ea typeface="Inter"/>
                <a:cs typeface="Inter"/>
                <a:sym typeface="Inter"/>
              </a:rPr>
              <a:t>, και να σχεδιάζετε υπό το πρίσμα αυτό.</a:t>
            </a:r>
            <a:endParaRPr sz="1700" b="0" i="0" u="none" strike="noStrike" cap="none">
              <a:solidFill>
                <a:srgbClr val="000000"/>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21"/>
          <p:cNvSpPr/>
          <p:nvPr/>
        </p:nvSpPr>
        <p:spPr>
          <a:xfrm>
            <a:off x="718542" y="797123"/>
            <a:ext cx="6998256" cy="641509"/>
          </a:xfrm>
          <a:prstGeom prst="rect">
            <a:avLst/>
          </a:prstGeom>
          <a:noFill/>
          <a:ln>
            <a:noFill/>
          </a:ln>
        </p:spPr>
        <p:txBody>
          <a:bodyPr spcFirstLastPara="1" wrap="square" lIns="0" tIns="0" rIns="0" bIns="0" anchor="t" anchorCtr="0">
            <a:noAutofit/>
          </a:bodyPr>
          <a:lstStyle/>
          <a:p>
            <a:pPr marL="0" marR="0" lvl="0" indent="0" algn="l" rtl="0">
              <a:lnSpc>
                <a:spcPct val="126250"/>
              </a:lnSpc>
              <a:spcBef>
                <a:spcPts val="0"/>
              </a:spcBef>
              <a:spcAft>
                <a:spcPts val="0"/>
              </a:spcAft>
              <a:buClr>
                <a:srgbClr val="000000"/>
              </a:buClr>
              <a:buSzPts val="4000"/>
              <a:buFont typeface="Inter"/>
              <a:buNone/>
            </a:pPr>
            <a:r>
              <a:rPr lang="en-US" sz="4000" b="1" i="0" u="none" strike="noStrike" cap="none" dirty="0" err="1">
                <a:solidFill>
                  <a:srgbClr val="000000"/>
                </a:solidFill>
                <a:latin typeface="Inter"/>
                <a:ea typeface="Inter"/>
                <a:cs typeface="Inter"/>
                <a:sym typeface="Inter"/>
              </a:rPr>
              <a:t>Ολιστική</a:t>
            </a:r>
            <a:r>
              <a:rPr lang="en-US" sz="4000" b="1" i="0" u="none" strike="noStrike" cap="none" dirty="0">
                <a:solidFill>
                  <a:srgbClr val="000000"/>
                </a:solidFill>
                <a:latin typeface="Inter"/>
                <a:ea typeface="Inter"/>
                <a:cs typeface="Inter"/>
                <a:sym typeface="Inter"/>
              </a:rPr>
              <a:t> </a:t>
            </a:r>
            <a:r>
              <a:rPr lang="en-US" sz="4000" b="1" i="0" u="none" strike="noStrike" cap="none" dirty="0" err="1">
                <a:solidFill>
                  <a:srgbClr val="000000"/>
                </a:solidFill>
                <a:latin typeface="Inter"/>
                <a:ea typeface="Inter"/>
                <a:cs typeface="Inter"/>
                <a:sym typeface="Inter"/>
              </a:rPr>
              <a:t>Σκέψη</a:t>
            </a:r>
            <a:r>
              <a:rPr lang="en-US" sz="4000" b="1" i="0" u="none" strike="noStrike" cap="none" dirty="0">
                <a:solidFill>
                  <a:srgbClr val="000000"/>
                </a:solidFill>
                <a:latin typeface="Inter"/>
                <a:ea typeface="Inter"/>
                <a:cs typeface="Inter"/>
                <a:sym typeface="Inter"/>
              </a:rPr>
              <a:t> </a:t>
            </a:r>
            <a:r>
              <a:rPr lang="en-US" sz="4000" b="1" i="0" u="none" strike="noStrike" cap="none" dirty="0" err="1">
                <a:solidFill>
                  <a:srgbClr val="000000"/>
                </a:solidFill>
                <a:latin typeface="Inter"/>
                <a:ea typeface="Inter"/>
                <a:cs typeface="Inter"/>
                <a:sym typeface="Inter"/>
              </a:rPr>
              <a:t>στο</a:t>
            </a:r>
            <a:r>
              <a:rPr lang="en-US" sz="4000" b="1" i="0" u="none" strike="noStrike" cap="none" dirty="0">
                <a:solidFill>
                  <a:srgbClr val="000000"/>
                </a:solidFill>
                <a:latin typeface="Inter"/>
                <a:ea typeface="Inter"/>
                <a:cs typeface="Inter"/>
                <a:sym typeface="Inter"/>
              </a:rPr>
              <a:t> Design</a:t>
            </a:r>
            <a:endParaRPr sz="4000" b="0" i="0" u="none" strike="noStrike" cap="none" dirty="0">
              <a:solidFill>
                <a:srgbClr val="000000"/>
              </a:solidFill>
              <a:latin typeface="Arial"/>
              <a:ea typeface="Arial"/>
              <a:cs typeface="Arial"/>
              <a:sym typeface="Arial"/>
            </a:endParaRPr>
          </a:p>
        </p:txBody>
      </p:sp>
      <p:sp>
        <p:nvSpPr>
          <p:cNvPr id="842" name="Google Shape;842;p21"/>
          <p:cNvSpPr/>
          <p:nvPr/>
        </p:nvSpPr>
        <p:spPr>
          <a:xfrm>
            <a:off x="718542" y="1757328"/>
            <a:ext cx="13193400" cy="657300"/>
          </a:xfrm>
          <a:prstGeom prst="rect">
            <a:avLst/>
          </a:prstGeom>
          <a:noFill/>
          <a:ln>
            <a:noFill/>
          </a:ln>
        </p:spPr>
        <p:txBody>
          <a:bodyPr spcFirstLastPara="1" wrap="square" lIns="0" tIns="0" rIns="0" bIns="0" anchor="t" anchorCtr="0">
            <a:noAutofit/>
          </a:bodyPr>
          <a:lstStyle/>
          <a:p>
            <a:pPr marL="0" marR="0" lvl="0" indent="0" algn="l" rtl="0">
              <a:lnSpc>
                <a:spcPct val="159375"/>
              </a:lnSpc>
              <a:spcBef>
                <a:spcPts val="0"/>
              </a:spcBef>
              <a:spcAft>
                <a:spcPts val="0"/>
              </a:spcAft>
              <a:buClr>
                <a:srgbClr val="272525"/>
              </a:buClr>
              <a:buSzPts val="1600"/>
              <a:buFont typeface="Inter"/>
              <a:buNone/>
            </a:pPr>
            <a:r>
              <a:rPr lang="en-US" sz="1600" b="0" i="0" u="none" strike="noStrike" cap="none">
                <a:solidFill>
                  <a:srgbClr val="272525"/>
                </a:solidFill>
                <a:latin typeface="Inter"/>
                <a:ea typeface="Inter"/>
                <a:cs typeface="Inter"/>
                <a:sym typeface="Inter"/>
              </a:rPr>
              <a:t>Η συστημική σκέψη μεταμορφώνει τον ρόλο του σχεδιαστή. Δεν σχεδιάζει πλέον αντικείμενα, αλλά περιβάλλοντα σχέσεων και οικοσυστήματα αξίας.</a:t>
            </a:r>
            <a:endParaRPr sz="1600" b="0" i="0" u="none" strike="noStrike" cap="none">
              <a:solidFill>
                <a:srgbClr val="000000"/>
              </a:solidFill>
              <a:latin typeface="Arial"/>
              <a:ea typeface="Arial"/>
              <a:cs typeface="Arial"/>
              <a:sym typeface="Arial"/>
            </a:endParaRPr>
          </a:p>
        </p:txBody>
      </p:sp>
      <p:sp>
        <p:nvSpPr>
          <p:cNvPr id="843" name="Google Shape;843;p21"/>
          <p:cNvSpPr/>
          <p:nvPr/>
        </p:nvSpPr>
        <p:spPr>
          <a:xfrm>
            <a:off x="718542" y="2737485"/>
            <a:ext cx="4260890" cy="2206943"/>
          </a:xfrm>
          <a:prstGeom prst="roundRect">
            <a:avLst>
              <a:gd name="adj" fmla="val 3908"/>
            </a:avLst>
          </a:prstGeom>
          <a:solidFill>
            <a:srgbClr val="FFFFFF"/>
          </a:solidFill>
          <a:ln w="22850"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4" name="Google Shape;844;p21"/>
          <p:cNvSpPr/>
          <p:nvPr/>
        </p:nvSpPr>
        <p:spPr>
          <a:xfrm>
            <a:off x="946666" y="2965609"/>
            <a:ext cx="3804642" cy="641747"/>
          </a:xfrm>
          <a:prstGeom prst="rect">
            <a:avLst/>
          </a:prstGeom>
          <a:noFill/>
          <a:ln>
            <a:noFill/>
          </a:ln>
        </p:spPr>
        <p:txBody>
          <a:bodyPr spcFirstLastPara="1" wrap="square" lIns="0" tIns="0" rIns="0" bIns="0" anchor="t" anchorCtr="0">
            <a:noAutofit/>
          </a:bodyPr>
          <a:lstStyle/>
          <a:p>
            <a:pPr marL="0" marR="0" lvl="0" indent="0" algn="ctr" rtl="0">
              <a:lnSpc>
                <a:spcPct val="125000"/>
              </a:lnSpc>
              <a:spcBef>
                <a:spcPts val="0"/>
              </a:spcBef>
              <a:spcAft>
                <a:spcPts val="0"/>
              </a:spcAft>
              <a:buClr>
                <a:srgbClr val="272525"/>
              </a:buClr>
              <a:buSzPts val="2000"/>
              <a:buFont typeface="Inter"/>
              <a:buNone/>
            </a:pPr>
            <a:r>
              <a:rPr lang="en-US" sz="2000" b="1" i="0" u="none" strike="noStrike" cap="none">
                <a:solidFill>
                  <a:srgbClr val="272525"/>
                </a:solidFill>
                <a:latin typeface="Inter"/>
                <a:ea typeface="Inter"/>
                <a:cs typeface="Inter"/>
                <a:sym typeface="Inter"/>
              </a:rPr>
              <a:t>Ο Σχεδιαστής ως Συνδετικός Κρίκος</a:t>
            </a:r>
            <a:endParaRPr sz="2000" b="0" i="0" u="none" strike="noStrike" cap="none">
              <a:solidFill>
                <a:srgbClr val="000000"/>
              </a:solidFill>
              <a:latin typeface="Arial"/>
              <a:ea typeface="Arial"/>
              <a:cs typeface="Arial"/>
              <a:sym typeface="Arial"/>
            </a:endParaRPr>
          </a:p>
        </p:txBody>
      </p:sp>
      <p:sp>
        <p:nvSpPr>
          <p:cNvPr id="845" name="Google Shape;845;p21"/>
          <p:cNvSpPr/>
          <p:nvPr/>
        </p:nvSpPr>
        <p:spPr>
          <a:xfrm>
            <a:off x="946666" y="3730466"/>
            <a:ext cx="3804642" cy="985837"/>
          </a:xfrm>
          <a:prstGeom prst="rect">
            <a:avLst/>
          </a:prstGeom>
          <a:noFill/>
          <a:ln>
            <a:noFill/>
          </a:ln>
        </p:spPr>
        <p:txBody>
          <a:bodyPr spcFirstLastPara="1" wrap="square" lIns="0" tIns="0" rIns="0" bIns="0" anchor="t" anchorCtr="0">
            <a:noAutofit/>
          </a:bodyPr>
          <a:lstStyle/>
          <a:p>
            <a:pPr marL="0" marR="0" lvl="0" indent="0" algn="ctr" rtl="0">
              <a:lnSpc>
                <a:spcPct val="159375"/>
              </a:lnSpc>
              <a:spcBef>
                <a:spcPts val="0"/>
              </a:spcBef>
              <a:spcAft>
                <a:spcPts val="0"/>
              </a:spcAft>
              <a:buClr>
                <a:srgbClr val="272525"/>
              </a:buClr>
              <a:buSzPts val="1600"/>
              <a:buFont typeface="Inter"/>
              <a:buNone/>
            </a:pPr>
            <a:r>
              <a:rPr lang="en-US" sz="1600" b="0" i="0" u="none" strike="noStrike" cap="none">
                <a:solidFill>
                  <a:srgbClr val="272525"/>
                </a:solidFill>
                <a:latin typeface="Inter"/>
                <a:ea typeface="Inter"/>
                <a:cs typeface="Inter"/>
                <a:sym typeface="Inter"/>
              </a:rPr>
              <a:t>Συντονιστής σχέσεων ανάμεσα σε ανθρώπους, τεχνολογία και φύση, όχι κυρίαρχος, διαμεσολαβητής.</a:t>
            </a:r>
            <a:endParaRPr sz="1600" b="0" i="0" u="none" strike="noStrike" cap="none">
              <a:solidFill>
                <a:srgbClr val="000000"/>
              </a:solidFill>
              <a:latin typeface="Arial"/>
              <a:ea typeface="Arial"/>
              <a:cs typeface="Arial"/>
              <a:sym typeface="Arial"/>
            </a:endParaRPr>
          </a:p>
        </p:txBody>
      </p:sp>
      <p:sp>
        <p:nvSpPr>
          <p:cNvPr id="846" name="Google Shape;846;p21"/>
          <p:cNvSpPr/>
          <p:nvPr/>
        </p:nvSpPr>
        <p:spPr>
          <a:xfrm>
            <a:off x="5184696" y="2737485"/>
            <a:ext cx="4260890" cy="2206943"/>
          </a:xfrm>
          <a:prstGeom prst="roundRect">
            <a:avLst>
              <a:gd name="adj" fmla="val 3908"/>
            </a:avLst>
          </a:prstGeom>
          <a:solidFill>
            <a:srgbClr val="FFFFFF"/>
          </a:solidFill>
          <a:ln w="22850"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7" name="Google Shape;847;p21"/>
          <p:cNvSpPr/>
          <p:nvPr/>
        </p:nvSpPr>
        <p:spPr>
          <a:xfrm>
            <a:off x="5427345" y="2965609"/>
            <a:ext cx="3775472" cy="320873"/>
          </a:xfrm>
          <a:prstGeom prst="rect">
            <a:avLst/>
          </a:prstGeom>
          <a:noFill/>
          <a:ln>
            <a:noFill/>
          </a:ln>
        </p:spPr>
        <p:txBody>
          <a:bodyPr spcFirstLastPara="1" wrap="square" lIns="0" tIns="0" rIns="0" bIns="0" anchor="t" anchorCtr="0">
            <a:noAutofit/>
          </a:bodyPr>
          <a:lstStyle/>
          <a:p>
            <a:pPr marL="0" marR="0" lvl="0" indent="0" algn="ctr" rtl="0">
              <a:lnSpc>
                <a:spcPct val="125000"/>
              </a:lnSpc>
              <a:spcBef>
                <a:spcPts val="0"/>
              </a:spcBef>
              <a:spcAft>
                <a:spcPts val="0"/>
              </a:spcAft>
              <a:buClr>
                <a:srgbClr val="272525"/>
              </a:buClr>
              <a:buSzPts val="2000"/>
              <a:buFont typeface="Inter"/>
              <a:buNone/>
            </a:pPr>
            <a:r>
              <a:rPr lang="en-US" sz="2000" b="1" i="0" u="none" strike="noStrike" cap="none">
                <a:solidFill>
                  <a:srgbClr val="272525"/>
                </a:solidFill>
                <a:latin typeface="Inter"/>
                <a:ea typeface="Inter"/>
                <a:cs typeface="Inter"/>
                <a:sym typeface="Inter"/>
              </a:rPr>
              <a:t>Κάθε Επιλογή Έχει Συνέπειες</a:t>
            </a:r>
            <a:endParaRPr sz="2000" b="0" i="0" u="none" strike="noStrike" cap="none">
              <a:solidFill>
                <a:srgbClr val="000000"/>
              </a:solidFill>
              <a:latin typeface="Arial"/>
              <a:ea typeface="Arial"/>
              <a:cs typeface="Arial"/>
              <a:sym typeface="Arial"/>
            </a:endParaRPr>
          </a:p>
        </p:txBody>
      </p:sp>
      <p:sp>
        <p:nvSpPr>
          <p:cNvPr id="848" name="Google Shape;848;p21"/>
          <p:cNvSpPr/>
          <p:nvPr/>
        </p:nvSpPr>
        <p:spPr>
          <a:xfrm>
            <a:off x="5412819" y="3409593"/>
            <a:ext cx="3804642" cy="985837"/>
          </a:xfrm>
          <a:prstGeom prst="rect">
            <a:avLst/>
          </a:prstGeom>
          <a:noFill/>
          <a:ln>
            <a:noFill/>
          </a:ln>
        </p:spPr>
        <p:txBody>
          <a:bodyPr spcFirstLastPara="1" wrap="square" lIns="0" tIns="0" rIns="0" bIns="0" anchor="t" anchorCtr="0">
            <a:noAutofit/>
          </a:bodyPr>
          <a:lstStyle/>
          <a:p>
            <a:pPr marL="0" marR="0" lvl="0" indent="0" algn="ctr" rtl="0">
              <a:lnSpc>
                <a:spcPct val="159375"/>
              </a:lnSpc>
              <a:spcBef>
                <a:spcPts val="0"/>
              </a:spcBef>
              <a:spcAft>
                <a:spcPts val="0"/>
              </a:spcAft>
              <a:buClr>
                <a:srgbClr val="272525"/>
              </a:buClr>
              <a:buSzPts val="1600"/>
              <a:buFont typeface="Inter"/>
              <a:buNone/>
            </a:pPr>
            <a:r>
              <a:rPr lang="en-US" sz="1600" b="0" i="0" u="none" strike="noStrike" cap="none">
                <a:solidFill>
                  <a:srgbClr val="272525"/>
                </a:solidFill>
                <a:latin typeface="Inter"/>
                <a:ea typeface="Inter"/>
                <a:cs typeface="Inter"/>
                <a:sym typeface="Inter"/>
              </a:rPr>
              <a:t>Υλικά, τεχνολογία, εμπειρία χρήστη - όλα έχουν επιπτώσεις σε όλο το πλέγμα των σχέσεων.</a:t>
            </a:r>
            <a:endParaRPr sz="1600" b="0" i="0" u="none" strike="noStrike" cap="none">
              <a:solidFill>
                <a:srgbClr val="000000"/>
              </a:solidFill>
              <a:latin typeface="Arial"/>
              <a:ea typeface="Arial"/>
              <a:cs typeface="Arial"/>
              <a:sym typeface="Arial"/>
            </a:endParaRPr>
          </a:p>
        </p:txBody>
      </p:sp>
      <p:sp>
        <p:nvSpPr>
          <p:cNvPr id="849" name="Google Shape;849;p21"/>
          <p:cNvSpPr/>
          <p:nvPr/>
        </p:nvSpPr>
        <p:spPr>
          <a:xfrm>
            <a:off x="9650849" y="2737485"/>
            <a:ext cx="4260890" cy="2206943"/>
          </a:xfrm>
          <a:prstGeom prst="roundRect">
            <a:avLst>
              <a:gd name="adj" fmla="val 3908"/>
            </a:avLst>
          </a:prstGeom>
          <a:solidFill>
            <a:srgbClr val="FFFFFF"/>
          </a:solidFill>
          <a:ln w="22850"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0" name="Google Shape;850;p21"/>
          <p:cNvSpPr/>
          <p:nvPr/>
        </p:nvSpPr>
        <p:spPr>
          <a:xfrm>
            <a:off x="9878973" y="2965609"/>
            <a:ext cx="3804642" cy="641747"/>
          </a:xfrm>
          <a:prstGeom prst="rect">
            <a:avLst/>
          </a:prstGeom>
          <a:noFill/>
          <a:ln>
            <a:noFill/>
          </a:ln>
        </p:spPr>
        <p:txBody>
          <a:bodyPr spcFirstLastPara="1" wrap="square" lIns="0" tIns="0" rIns="0" bIns="0" anchor="t" anchorCtr="0">
            <a:noAutofit/>
          </a:bodyPr>
          <a:lstStyle/>
          <a:p>
            <a:pPr marL="0" marR="0" lvl="0" indent="0" algn="ctr" rtl="0">
              <a:lnSpc>
                <a:spcPct val="125000"/>
              </a:lnSpc>
              <a:spcBef>
                <a:spcPts val="0"/>
              </a:spcBef>
              <a:spcAft>
                <a:spcPts val="0"/>
              </a:spcAft>
              <a:buClr>
                <a:srgbClr val="272525"/>
              </a:buClr>
              <a:buSzPts val="2000"/>
              <a:buFont typeface="Inter"/>
              <a:buNone/>
            </a:pPr>
            <a:r>
              <a:rPr lang="en-US" sz="2000" b="1" i="0" u="none" strike="noStrike" cap="none">
                <a:solidFill>
                  <a:srgbClr val="272525"/>
                </a:solidFill>
                <a:latin typeface="Inter"/>
                <a:ea typeface="Inter"/>
                <a:cs typeface="Inter"/>
                <a:sym typeface="Inter"/>
              </a:rPr>
              <a:t>Η Ευθύνη ως Μέρος του Συστήματος</a:t>
            </a:r>
            <a:endParaRPr sz="2000" b="0" i="0" u="none" strike="noStrike" cap="none">
              <a:solidFill>
                <a:srgbClr val="000000"/>
              </a:solidFill>
              <a:latin typeface="Arial"/>
              <a:ea typeface="Arial"/>
              <a:cs typeface="Arial"/>
              <a:sym typeface="Arial"/>
            </a:endParaRPr>
          </a:p>
        </p:txBody>
      </p:sp>
      <p:sp>
        <p:nvSpPr>
          <p:cNvPr id="851" name="Google Shape;851;p21"/>
          <p:cNvSpPr/>
          <p:nvPr/>
        </p:nvSpPr>
        <p:spPr>
          <a:xfrm>
            <a:off x="9878973" y="3730466"/>
            <a:ext cx="3804642" cy="985837"/>
          </a:xfrm>
          <a:prstGeom prst="rect">
            <a:avLst/>
          </a:prstGeom>
          <a:noFill/>
          <a:ln>
            <a:noFill/>
          </a:ln>
        </p:spPr>
        <p:txBody>
          <a:bodyPr spcFirstLastPara="1" wrap="square" lIns="0" tIns="0" rIns="0" bIns="0" anchor="t" anchorCtr="0">
            <a:noAutofit/>
          </a:bodyPr>
          <a:lstStyle/>
          <a:p>
            <a:pPr marL="0" marR="0" lvl="0" indent="0" algn="ctr" rtl="0">
              <a:lnSpc>
                <a:spcPct val="159375"/>
              </a:lnSpc>
              <a:spcBef>
                <a:spcPts val="0"/>
              </a:spcBef>
              <a:spcAft>
                <a:spcPts val="0"/>
              </a:spcAft>
              <a:buClr>
                <a:srgbClr val="272525"/>
              </a:buClr>
              <a:buSzPts val="1600"/>
              <a:buFont typeface="Inter"/>
              <a:buNone/>
            </a:pPr>
            <a:r>
              <a:rPr lang="en-US" sz="1600" b="0" i="0" u="none" strike="noStrike" cap="none">
                <a:solidFill>
                  <a:srgbClr val="272525"/>
                </a:solidFill>
                <a:latin typeface="Inter"/>
                <a:ea typeface="Inter"/>
                <a:cs typeface="Inter"/>
                <a:sym typeface="Inter"/>
              </a:rPr>
              <a:t>Ο σχεδιασμός μετατρέπεται από την αισθητική στη φροντίδα των σχέσεων και την υπευθυνότητα.</a:t>
            </a:r>
            <a:endParaRPr sz="1600" b="0" i="0" u="none" strike="noStrike" cap="none">
              <a:solidFill>
                <a:srgbClr val="000000"/>
              </a:solidFill>
              <a:latin typeface="Arial"/>
              <a:ea typeface="Arial"/>
              <a:cs typeface="Arial"/>
              <a:sym typeface="Arial"/>
            </a:endParaRPr>
          </a:p>
        </p:txBody>
      </p:sp>
      <p:sp>
        <p:nvSpPr>
          <p:cNvPr id="852" name="Google Shape;852;p21"/>
          <p:cNvSpPr/>
          <p:nvPr/>
        </p:nvSpPr>
        <p:spPr>
          <a:xfrm>
            <a:off x="9650849" y="5788298"/>
            <a:ext cx="4008600" cy="3210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000000"/>
              </a:buClr>
              <a:buSzPts val="2000"/>
              <a:buFont typeface="Inter"/>
              <a:buNone/>
            </a:pPr>
            <a:r>
              <a:rPr lang="en-US" sz="1600" b="1" i="0" u="none" strike="noStrike" cap="none">
                <a:solidFill>
                  <a:srgbClr val="000000"/>
                </a:solidFill>
                <a:latin typeface="Inter"/>
                <a:ea typeface="Inter"/>
                <a:cs typeface="Inter"/>
                <a:sym typeface="Inter"/>
              </a:rPr>
              <a:t>Παράδειγμα: Το Ποδήλατο ως Κόμβος</a:t>
            </a:r>
            <a:endParaRPr sz="1600" b="0" i="0" u="none" strike="noStrike" cap="none">
              <a:solidFill>
                <a:srgbClr val="000000"/>
              </a:solidFill>
              <a:latin typeface="Arial"/>
              <a:ea typeface="Arial"/>
              <a:cs typeface="Arial"/>
              <a:sym typeface="Arial"/>
            </a:endParaRPr>
          </a:p>
        </p:txBody>
      </p:sp>
      <p:sp>
        <p:nvSpPr>
          <p:cNvPr id="853" name="Google Shape;853;p21"/>
          <p:cNvSpPr/>
          <p:nvPr/>
        </p:nvSpPr>
        <p:spPr>
          <a:xfrm>
            <a:off x="9650855" y="6314430"/>
            <a:ext cx="4260900" cy="657300"/>
          </a:xfrm>
          <a:prstGeom prst="rect">
            <a:avLst/>
          </a:prstGeom>
          <a:noFill/>
          <a:ln>
            <a:noFill/>
          </a:ln>
        </p:spPr>
        <p:txBody>
          <a:bodyPr spcFirstLastPara="1" wrap="square" lIns="0" tIns="0" rIns="0" bIns="0" anchor="t" anchorCtr="0">
            <a:noAutofit/>
          </a:bodyPr>
          <a:lstStyle/>
          <a:p>
            <a:pPr marL="0" marR="0" lvl="0" indent="0" algn="l" rtl="0">
              <a:lnSpc>
                <a:spcPct val="159375"/>
              </a:lnSpc>
              <a:spcBef>
                <a:spcPts val="0"/>
              </a:spcBef>
              <a:spcAft>
                <a:spcPts val="0"/>
              </a:spcAft>
              <a:buClr>
                <a:srgbClr val="272525"/>
              </a:buClr>
              <a:buSzPts val="1600"/>
              <a:buFont typeface="Inter"/>
              <a:buNone/>
            </a:pPr>
            <a:r>
              <a:rPr lang="en-US" sz="1400" b="0" i="0" u="none" strike="noStrike" cap="none">
                <a:solidFill>
                  <a:srgbClr val="272525"/>
                </a:solidFill>
                <a:latin typeface="Inter"/>
                <a:ea typeface="Inter"/>
                <a:cs typeface="Inter"/>
                <a:sym typeface="Inter"/>
              </a:rPr>
              <a:t>Ένα ποδήλατο δεν είναι μόνο αντικείμενο. Συνδέει: πόρους και υλικά παραγωγής, ενεργεια και περιβάλλον, υποδομές μετακίνησης, κουλτούρα και κοινότητα, υγεία και ευεξία</a:t>
            </a:r>
            <a:endParaRPr sz="1400" b="0" i="0" u="none" strike="noStrike" cap="none">
              <a:solidFill>
                <a:srgbClr val="000000"/>
              </a:solidFill>
              <a:latin typeface="Arial"/>
              <a:ea typeface="Arial"/>
              <a:cs typeface="Arial"/>
              <a:sym typeface="Arial"/>
            </a:endParaRPr>
          </a:p>
        </p:txBody>
      </p:sp>
      <p:pic>
        <p:nvPicPr>
          <p:cNvPr id="854" name="Google Shape;854;p21" descr="preencoded.png"/>
          <p:cNvPicPr preferRelativeResize="0"/>
          <p:nvPr/>
        </p:nvPicPr>
        <p:blipFill rotWithShape="1">
          <a:blip r:embed="rId3">
            <a:alphaModFix/>
          </a:blip>
          <a:srcRect t="10262" b="9369"/>
          <a:stretch/>
        </p:blipFill>
        <p:spPr>
          <a:xfrm>
            <a:off x="5412753" y="5366318"/>
            <a:ext cx="3804649" cy="2358706"/>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g38af5871cb1_1_64"/>
          <p:cNvSpPr/>
          <p:nvPr/>
        </p:nvSpPr>
        <p:spPr>
          <a:xfrm>
            <a:off x="722233" y="567452"/>
            <a:ext cx="6559200" cy="644700"/>
          </a:xfrm>
          <a:prstGeom prst="rect">
            <a:avLst/>
          </a:prstGeom>
          <a:noFill/>
          <a:ln>
            <a:noFill/>
          </a:ln>
        </p:spPr>
        <p:txBody>
          <a:bodyPr spcFirstLastPara="1" wrap="square" lIns="0" tIns="0" rIns="0" bIns="0" anchor="t" anchorCtr="0">
            <a:noAutofit/>
          </a:bodyPr>
          <a:lstStyle/>
          <a:p>
            <a:pPr marL="0" marR="0" lvl="0" indent="0" algn="l" rtl="0">
              <a:lnSpc>
                <a:spcPct val="124691"/>
              </a:lnSpc>
              <a:spcBef>
                <a:spcPts val="0"/>
              </a:spcBef>
              <a:spcAft>
                <a:spcPts val="0"/>
              </a:spcAft>
              <a:buClr>
                <a:srgbClr val="000000"/>
              </a:buClr>
              <a:buSzPts val="4050"/>
              <a:buFont typeface="Inter"/>
              <a:buNone/>
            </a:pPr>
            <a:r>
              <a:rPr lang="en-US" sz="4050" b="1" i="0" u="none" strike="noStrike" cap="none" dirty="0" err="1">
                <a:solidFill>
                  <a:srgbClr val="000000"/>
                </a:solidFill>
                <a:latin typeface="Inter"/>
                <a:ea typeface="Inter"/>
                <a:cs typeface="Inter"/>
                <a:sym typeface="Inter"/>
              </a:rPr>
              <a:t>Βιομιμητισμός</a:t>
            </a:r>
            <a:r>
              <a:rPr lang="en-US" sz="4050" b="1" i="0" u="none" strike="noStrike" cap="none" dirty="0">
                <a:solidFill>
                  <a:srgbClr val="000000"/>
                </a:solidFill>
                <a:latin typeface="Inter"/>
                <a:ea typeface="Inter"/>
                <a:cs typeface="Inter"/>
                <a:sym typeface="Inter"/>
              </a:rPr>
              <a:t> </a:t>
            </a:r>
            <a:r>
              <a:rPr lang="en-US" sz="4050" b="1" i="0" u="none" strike="noStrike" cap="none" dirty="0" err="1">
                <a:solidFill>
                  <a:srgbClr val="000000"/>
                </a:solidFill>
                <a:latin typeface="Inter"/>
                <a:ea typeface="Inter"/>
                <a:cs typeface="Inter"/>
                <a:sym typeface="Inter"/>
              </a:rPr>
              <a:t>στο</a:t>
            </a:r>
            <a:r>
              <a:rPr lang="en-US" sz="4050" b="1" i="0" u="none" strike="noStrike" cap="none" dirty="0">
                <a:solidFill>
                  <a:srgbClr val="000000"/>
                </a:solidFill>
                <a:latin typeface="Inter"/>
                <a:ea typeface="Inter"/>
                <a:cs typeface="Inter"/>
                <a:sym typeface="Inter"/>
              </a:rPr>
              <a:t> Design</a:t>
            </a:r>
            <a:endParaRPr sz="4050" b="0" i="0" u="none" strike="noStrike" cap="none" dirty="0">
              <a:solidFill>
                <a:srgbClr val="000000"/>
              </a:solidFill>
              <a:latin typeface="Arial"/>
              <a:ea typeface="Arial"/>
              <a:cs typeface="Arial"/>
              <a:sym typeface="Arial"/>
            </a:endParaRPr>
          </a:p>
        </p:txBody>
      </p:sp>
      <p:sp>
        <p:nvSpPr>
          <p:cNvPr id="861" name="Google Shape;861;g38af5871cb1_1_64"/>
          <p:cNvSpPr/>
          <p:nvPr/>
        </p:nvSpPr>
        <p:spPr>
          <a:xfrm>
            <a:off x="722233" y="1510026"/>
            <a:ext cx="13185900" cy="660000"/>
          </a:xfrm>
          <a:prstGeom prst="rect">
            <a:avLst/>
          </a:prstGeom>
          <a:noFill/>
          <a:ln>
            <a:noFill/>
          </a:ln>
        </p:spPr>
        <p:txBody>
          <a:bodyPr spcFirstLastPara="1" wrap="square" lIns="0" tIns="0" rIns="0" bIns="0" anchor="t" anchorCtr="0">
            <a:noAutofit/>
          </a:bodyPr>
          <a:lstStyle/>
          <a:p>
            <a:pPr marL="0" marR="0" lvl="0" indent="0" algn="l" rtl="0">
              <a:lnSpc>
                <a:spcPct val="159375"/>
              </a:lnSpc>
              <a:spcBef>
                <a:spcPts val="0"/>
              </a:spcBef>
              <a:spcAft>
                <a:spcPts val="0"/>
              </a:spcAft>
              <a:buClr>
                <a:srgbClr val="272525"/>
              </a:buClr>
              <a:buSzPts val="1600"/>
              <a:buFont typeface="Inter"/>
              <a:buNone/>
            </a:pPr>
            <a:r>
              <a:rPr lang="en-US" sz="1600" b="0" i="0" u="none" strike="noStrike" cap="none">
                <a:solidFill>
                  <a:srgbClr val="272525"/>
                </a:solidFill>
                <a:latin typeface="Inter"/>
                <a:ea typeface="Inter"/>
                <a:cs typeface="Inter"/>
                <a:sym typeface="Inter"/>
              </a:rPr>
              <a:t>Η φύση, με 3.8 δισεκατομμύρια χρόνια έρευνας και ανάπτυξης, αποτελεί την υπέρτατη πηγή έμπνευσης για βιώσιμες και αποδοτικές λύσεις. Ο βιομιμητισμός εφαρμόζει τις αποδεδειγμένες στρατηγικές της φύσης στον ανθρώπινο σχεδιασμό.</a:t>
            </a:r>
            <a:endParaRPr sz="1600" b="0" i="0" u="none" strike="noStrike" cap="none">
              <a:solidFill>
                <a:srgbClr val="000000"/>
              </a:solidFill>
              <a:latin typeface="Arial"/>
              <a:ea typeface="Arial"/>
              <a:cs typeface="Arial"/>
              <a:sym typeface="Arial"/>
            </a:endParaRPr>
          </a:p>
        </p:txBody>
      </p:sp>
      <p:pic>
        <p:nvPicPr>
          <p:cNvPr id="862" name="Google Shape;862;g38af5871cb1_1_64" descr="preencoded.png"/>
          <p:cNvPicPr preferRelativeResize="0"/>
          <p:nvPr/>
        </p:nvPicPr>
        <p:blipFill rotWithShape="1">
          <a:blip r:embed="rId3">
            <a:alphaModFix/>
          </a:blip>
          <a:srcRect/>
          <a:stretch/>
        </p:blipFill>
        <p:spPr>
          <a:xfrm>
            <a:off x="722225" y="2436697"/>
            <a:ext cx="4223400" cy="2184876"/>
          </a:xfrm>
          <a:prstGeom prst="rect">
            <a:avLst/>
          </a:prstGeom>
          <a:noFill/>
          <a:ln>
            <a:noFill/>
          </a:ln>
        </p:spPr>
      </p:pic>
      <p:sp>
        <p:nvSpPr>
          <p:cNvPr id="863" name="Google Shape;863;g38af5871cb1_1_64"/>
          <p:cNvSpPr/>
          <p:nvPr/>
        </p:nvSpPr>
        <p:spPr>
          <a:xfrm>
            <a:off x="722233" y="4827913"/>
            <a:ext cx="2579400" cy="3225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000"/>
              <a:buFont typeface="Inter"/>
              <a:buNone/>
            </a:pPr>
            <a:r>
              <a:rPr lang="en-US" sz="2000" b="1" i="0" u="none" strike="noStrike" cap="none">
                <a:solidFill>
                  <a:srgbClr val="272525"/>
                </a:solidFill>
                <a:latin typeface="Inter"/>
                <a:ea typeface="Inter"/>
                <a:cs typeface="Inter"/>
                <a:sym typeface="Inter"/>
              </a:rPr>
              <a:t>Βέλκρο (Velcro)</a:t>
            </a:r>
            <a:endParaRPr sz="2000" b="0" i="0" u="none" strike="noStrike" cap="none">
              <a:solidFill>
                <a:srgbClr val="000000"/>
              </a:solidFill>
              <a:latin typeface="Arial"/>
              <a:ea typeface="Arial"/>
              <a:cs typeface="Arial"/>
              <a:sym typeface="Arial"/>
            </a:endParaRPr>
          </a:p>
        </p:txBody>
      </p:sp>
      <p:sp>
        <p:nvSpPr>
          <p:cNvPr id="864" name="Google Shape;864;g38af5871cb1_1_64"/>
          <p:cNvSpPr/>
          <p:nvPr/>
        </p:nvSpPr>
        <p:spPr>
          <a:xfrm>
            <a:off x="722233" y="5274040"/>
            <a:ext cx="4223400" cy="1056900"/>
          </a:xfrm>
          <a:prstGeom prst="rect">
            <a:avLst/>
          </a:prstGeom>
          <a:noFill/>
          <a:ln>
            <a:noFill/>
          </a:ln>
        </p:spPr>
        <p:txBody>
          <a:bodyPr spcFirstLastPara="1" wrap="square" lIns="0" tIns="0" rIns="0" bIns="0" anchor="t" anchorCtr="0">
            <a:noAutofit/>
          </a:bodyPr>
          <a:lstStyle/>
          <a:p>
            <a:pPr marL="0" marR="0" lvl="0" indent="0" algn="l" rtl="0">
              <a:lnSpc>
                <a:spcPct val="164000"/>
              </a:lnSpc>
              <a:spcBef>
                <a:spcPts val="0"/>
              </a:spcBef>
              <a:spcAft>
                <a:spcPts val="0"/>
              </a:spcAft>
              <a:buClr>
                <a:srgbClr val="272525"/>
              </a:buClr>
              <a:buSzPts val="1250"/>
              <a:buFont typeface="Inter"/>
              <a:buNone/>
            </a:pPr>
            <a:r>
              <a:rPr lang="en-US" sz="1250" b="0" i="0" u="none" strike="noStrike" cap="none">
                <a:solidFill>
                  <a:srgbClr val="272525"/>
                </a:solidFill>
                <a:latin typeface="Inter"/>
                <a:ea typeface="Inter"/>
                <a:cs typeface="Inter"/>
                <a:sym typeface="Inter"/>
              </a:rPr>
              <a:t>Εμπνευσμένο από τους σπόρους κολλιτσίδας που προσκολλώνται στο τρίχωμα των ζώων. Μια απλή, επαναχρησιμοποιήσιμη λύση για σύνδεση χωρίς κόλλα.</a:t>
            </a:r>
            <a:endParaRPr sz="1250" b="0" i="0" u="none" strike="noStrike" cap="none">
              <a:solidFill>
                <a:srgbClr val="000000"/>
              </a:solidFill>
              <a:latin typeface="Arial"/>
              <a:ea typeface="Arial"/>
              <a:cs typeface="Arial"/>
              <a:sym typeface="Arial"/>
            </a:endParaRPr>
          </a:p>
        </p:txBody>
      </p:sp>
      <p:pic>
        <p:nvPicPr>
          <p:cNvPr id="865" name="Google Shape;865;g38af5871cb1_1_64" descr="preencoded.png"/>
          <p:cNvPicPr preferRelativeResize="0"/>
          <p:nvPr/>
        </p:nvPicPr>
        <p:blipFill rotWithShape="1">
          <a:blip r:embed="rId4">
            <a:alphaModFix/>
          </a:blip>
          <a:srcRect t="16296"/>
          <a:stretch/>
        </p:blipFill>
        <p:spPr>
          <a:xfrm>
            <a:off x="5203500" y="2436697"/>
            <a:ext cx="4223400" cy="2184876"/>
          </a:xfrm>
          <a:prstGeom prst="rect">
            <a:avLst/>
          </a:prstGeom>
          <a:noFill/>
          <a:ln>
            <a:noFill/>
          </a:ln>
        </p:spPr>
      </p:pic>
      <p:sp>
        <p:nvSpPr>
          <p:cNvPr id="866" name="Google Shape;866;g38af5871cb1_1_64"/>
          <p:cNvSpPr/>
          <p:nvPr/>
        </p:nvSpPr>
        <p:spPr>
          <a:xfrm>
            <a:off x="5203508" y="4827913"/>
            <a:ext cx="2579400" cy="3225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000"/>
              <a:buFont typeface="Inter"/>
              <a:buNone/>
            </a:pPr>
            <a:r>
              <a:rPr lang="en-US" sz="2000" b="1" i="0" u="none" strike="noStrike" cap="none">
                <a:solidFill>
                  <a:srgbClr val="272525"/>
                </a:solidFill>
                <a:latin typeface="Inter"/>
                <a:ea typeface="Inter"/>
                <a:cs typeface="Inter"/>
                <a:sym typeface="Inter"/>
              </a:rPr>
              <a:t>Τρένο Shinkansen</a:t>
            </a:r>
            <a:endParaRPr sz="2000" b="0" i="0" u="none" strike="noStrike" cap="none">
              <a:solidFill>
                <a:srgbClr val="000000"/>
              </a:solidFill>
              <a:latin typeface="Arial"/>
              <a:ea typeface="Arial"/>
              <a:cs typeface="Arial"/>
              <a:sym typeface="Arial"/>
            </a:endParaRPr>
          </a:p>
        </p:txBody>
      </p:sp>
      <p:sp>
        <p:nvSpPr>
          <p:cNvPr id="867" name="Google Shape;867;g38af5871cb1_1_64"/>
          <p:cNvSpPr/>
          <p:nvPr/>
        </p:nvSpPr>
        <p:spPr>
          <a:xfrm>
            <a:off x="5203508" y="5274040"/>
            <a:ext cx="4223400" cy="792600"/>
          </a:xfrm>
          <a:prstGeom prst="rect">
            <a:avLst/>
          </a:prstGeom>
          <a:noFill/>
          <a:ln>
            <a:noFill/>
          </a:ln>
        </p:spPr>
        <p:txBody>
          <a:bodyPr spcFirstLastPara="1" wrap="square" lIns="0" tIns="0" rIns="0" bIns="0" anchor="t" anchorCtr="0">
            <a:noAutofit/>
          </a:bodyPr>
          <a:lstStyle/>
          <a:p>
            <a:pPr marL="0" marR="0" lvl="0" indent="0" algn="l" rtl="0">
              <a:lnSpc>
                <a:spcPct val="164000"/>
              </a:lnSpc>
              <a:spcBef>
                <a:spcPts val="0"/>
              </a:spcBef>
              <a:spcAft>
                <a:spcPts val="0"/>
              </a:spcAft>
              <a:buClr>
                <a:srgbClr val="272525"/>
              </a:buClr>
              <a:buSzPts val="1250"/>
              <a:buFont typeface="Inter"/>
              <a:buNone/>
            </a:pPr>
            <a:r>
              <a:rPr lang="en-US" sz="1250" b="0" i="0" u="none" strike="noStrike" cap="none">
                <a:solidFill>
                  <a:srgbClr val="272525"/>
                </a:solidFill>
                <a:latin typeface="Inter"/>
                <a:ea typeface="Inter"/>
                <a:cs typeface="Inter"/>
                <a:sym typeface="Inter"/>
              </a:rPr>
              <a:t>Η αεροδυναμική του ρύγχους βασίστηκε στο ράμφος του αλκυόνη (kingfisher) για μείωση θορύβου και αντίστασης αέρα σε υψηλές ταχύτητες.</a:t>
            </a:r>
            <a:endParaRPr sz="1250" b="0" i="0" u="none" strike="noStrike" cap="none">
              <a:solidFill>
                <a:srgbClr val="000000"/>
              </a:solidFill>
              <a:latin typeface="Arial"/>
              <a:ea typeface="Arial"/>
              <a:cs typeface="Arial"/>
              <a:sym typeface="Arial"/>
            </a:endParaRPr>
          </a:p>
        </p:txBody>
      </p:sp>
      <p:pic>
        <p:nvPicPr>
          <p:cNvPr id="868" name="Google Shape;868;g38af5871cb1_1_64" descr="preencoded.png"/>
          <p:cNvPicPr preferRelativeResize="0"/>
          <p:nvPr/>
        </p:nvPicPr>
        <p:blipFill rotWithShape="1">
          <a:blip r:embed="rId5">
            <a:alphaModFix/>
          </a:blip>
          <a:srcRect t="16296"/>
          <a:stretch/>
        </p:blipFill>
        <p:spPr>
          <a:xfrm>
            <a:off x="9684775" y="2436697"/>
            <a:ext cx="4223400" cy="2184876"/>
          </a:xfrm>
          <a:prstGeom prst="rect">
            <a:avLst/>
          </a:prstGeom>
          <a:noFill/>
          <a:ln>
            <a:noFill/>
          </a:ln>
        </p:spPr>
      </p:pic>
      <p:sp>
        <p:nvSpPr>
          <p:cNvPr id="869" name="Google Shape;869;g38af5871cb1_1_64"/>
          <p:cNvSpPr/>
          <p:nvPr/>
        </p:nvSpPr>
        <p:spPr>
          <a:xfrm>
            <a:off x="9684782" y="4827913"/>
            <a:ext cx="3283200" cy="3225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000"/>
              <a:buFont typeface="Inter"/>
              <a:buNone/>
            </a:pPr>
            <a:r>
              <a:rPr lang="en-US" sz="2000" b="1" i="0" u="none" strike="noStrike" cap="none">
                <a:solidFill>
                  <a:srgbClr val="272525"/>
                </a:solidFill>
                <a:latin typeface="Inter"/>
                <a:ea typeface="Inter"/>
                <a:cs typeface="Inter"/>
                <a:sym typeface="Inter"/>
              </a:rPr>
              <a:t>Κτίρια με φυσικό αερισμό</a:t>
            </a:r>
            <a:endParaRPr sz="2000" b="0" i="0" u="none" strike="noStrike" cap="none">
              <a:solidFill>
                <a:srgbClr val="000000"/>
              </a:solidFill>
              <a:latin typeface="Arial"/>
              <a:ea typeface="Arial"/>
              <a:cs typeface="Arial"/>
              <a:sym typeface="Arial"/>
            </a:endParaRPr>
          </a:p>
        </p:txBody>
      </p:sp>
      <p:sp>
        <p:nvSpPr>
          <p:cNvPr id="870" name="Google Shape;870;g38af5871cb1_1_64"/>
          <p:cNvSpPr/>
          <p:nvPr/>
        </p:nvSpPr>
        <p:spPr>
          <a:xfrm>
            <a:off x="9684782" y="5274040"/>
            <a:ext cx="4223400" cy="1056900"/>
          </a:xfrm>
          <a:prstGeom prst="rect">
            <a:avLst/>
          </a:prstGeom>
          <a:noFill/>
          <a:ln>
            <a:noFill/>
          </a:ln>
        </p:spPr>
        <p:txBody>
          <a:bodyPr spcFirstLastPara="1" wrap="square" lIns="0" tIns="0" rIns="0" bIns="0" anchor="t" anchorCtr="0">
            <a:noAutofit/>
          </a:bodyPr>
          <a:lstStyle/>
          <a:p>
            <a:pPr marL="0" marR="0" lvl="0" indent="0" algn="l" rtl="0">
              <a:lnSpc>
                <a:spcPct val="164000"/>
              </a:lnSpc>
              <a:spcBef>
                <a:spcPts val="0"/>
              </a:spcBef>
              <a:spcAft>
                <a:spcPts val="0"/>
              </a:spcAft>
              <a:buClr>
                <a:srgbClr val="272525"/>
              </a:buClr>
              <a:buSzPts val="1250"/>
              <a:buFont typeface="Inter"/>
              <a:buNone/>
            </a:pPr>
            <a:r>
              <a:rPr lang="en-US" sz="1250" b="0" i="0" u="none" strike="noStrike" cap="none">
                <a:solidFill>
                  <a:srgbClr val="272525"/>
                </a:solidFill>
                <a:latin typeface="Inter"/>
                <a:ea typeface="Inter"/>
                <a:cs typeface="Inter"/>
                <a:sym typeface="Inter"/>
              </a:rPr>
              <a:t>Αντλούν ιδέες από τις φωλιές τερμιτών, οι οποίες διατηρούν σταθερή θερμοκρασία χάρη σε ένα έξυπνο σύστημα αερισμού. Εφαρμογές σε κτίρια για ενεργειακή απόδοση.</a:t>
            </a:r>
            <a:endParaRPr sz="1250" b="0" i="0" u="none" strike="noStrike" cap="none">
              <a:solidFill>
                <a:srgbClr val="000000"/>
              </a:solidFill>
              <a:latin typeface="Arial"/>
              <a:ea typeface="Arial"/>
              <a:cs typeface="Arial"/>
              <a:sym typeface="Arial"/>
            </a:endParaRPr>
          </a:p>
        </p:txBody>
      </p:sp>
      <p:sp>
        <p:nvSpPr>
          <p:cNvPr id="871" name="Google Shape;871;g38af5871cb1_1_64"/>
          <p:cNvSpPr/>
          <p:nvPr/>
        </p:nvSpPr>
        <p:spPr>
          <a:xfrm>
            <a:off x="722233" y="6965177"/>
            <a:ext cx="13185900" cy="660000"/>
          </a:xfrm>
          <a:prstGeom prst="rect">
            <a:avLst/>
          </a:prstGeom>
          <a:noFill/>
          <a:ln>
            <a:noFill/>
          </a:ln>
        </p:spPr>
        <p:txBody>
          <a:bodyPr spcFirstLastPara="1" wrap="square" lIns="0" tIns="0" rIns="0" bIns="0" anchor="t" anchorCtr="0">
            <a:noAutofit/>
          </a:bodyPr>
          <a:lstStyle/>
          <a:p>
            <a:pPr marL="0" marR="0" lvl="0" indent="0" algn="l" rtl="0">
              <a:lnSpc>
                <a:spcPct val="159375"/>
              </a:lnSpc>
              <a:spcBef>
                <a:spcPts val="0"/>
              </a:spcBef>
              <a:spcAft>
                <a:spcPts val="0"/>
              </a:spcAft>
              <a:buClr>
                <a:srgbClr val="272525"/>
              </a:buClr>
              <a:buSzPts val="1600"/>
              <a:buFont typeface="Inter"/>
              <a:buNone/>
            </a:pPr>
            <a:r>
              <a:rPr lang="en-US" sz="1800" b="0" i="1" u="none" strike="noStrike" cap="none">
                <a:solidFill>
                  <a:srgbClr val="272525"/>
                </a:solidFill>
                <a:latin typeface="Inter"/>
                <a:ea typeface="Inter"/>
                <a:cs typeface="Inter"/>
                <a:sym typeface="Inter"/>
              </a:rPr>
              <a:t>"Η βιομιμητική είναι η καινοτομία που εμπνέεται από τη φύση. Είναι η ικανότητα να μαθαίνεις από τη φύση αντί να εξορύσσεις από αυτήν." </a:t>
            </a:r>
            <a:r>
              <a:rPr lang="en-US" sz="1800" b="0" i="0" u="none" strike="noStrike" cap="none">
                <a:solidFill>
                  <a:srgbClr val="272525"/>
                </a:solidFill>
                <a:latin typeface="Inter"/>
                <a:ea typeface="Inter"/>
                <a:cs typeface="Inter"/>
                <a:sym typeface="Inter"/>
              </a:rPr>
              <a:t>— Janine Benyus</a:t>
            </a:r>
            <a:endParaRPr sz="1800" b="0" i="0" u="none" strike="noStrike" cap="none">
              <a:solidFill>
                <a:srgbClr val="000000"/>
              </a:solidFill>
              <a:latin typeface="Arial"/>
              <a:ea typeface="Arial"/>
              <a:cs typeface="Arial"/>
              <a:sym typeface="Arial"/>
            </a:endParaRPr>
          </a:p>
        </p:txBody>
      </p:sp>
      <p:pic>
        <p:nvPicPr>
          <p:cNvPr id="872" name="Google Shape;872;g38af5871cb1_1_64"/>
          <p:cNvPicPr preferRelativeResize="0"/>
          <p:nvPr/>
        </p:nvPicPr>
        <p:blipFill rotWithShape="1">
          <a:blip r:embed="rId6">
            <a:alphaModFix/>
          </a:blip>
          <a:srcRect/>
          <a:stretch/>
        </p:blipFill>
        <p:spPr>
          <a:xfrm>
            <a:off x="1773825" y="2699930"/>
            <a:ext cx="1905825" cy="16009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CA3E61-906C-11BA-2910-694C54FB58C6}"/>
              </a:ext>
            </a:extLst>
          </p:cNvPr>
          <p:cNvSpPr txBox="1"/>
          <p:nvPr/>
        </p:nvSpPr>
        <p:spPr>
          <a:xfrm>
            <a:off x="8421767" y="2572439"/>
            <a:ext cx="5486400" cy="4093428"/>
          </a:xfrm>
          <a:prstGeom prst="rect">
            <a:avLst/>
          </a:prstGeom>
          <a:noFill/>
        </p:spPr>
        <p:txBody>
          <a:bodyPr wrap="square">
            <a:spAutoFit/>
          </a:bodyPr>
          <a:lstStyle/>
          <a:p>
            <a:pPr>
              <a:buNone/>
            </a:pPr>
            <a:r>
              <a:rPr lang="el-GR" sz="2000" b="1" dirty="0"/>
              <a:t>Μεθοδολογία </a:t>
            </a:r>
            <a:r>
              <a:rPr lang="el-GR" sz="2000" b="1" dirty="0" err="1"/>
              <a:t>βιομιμητικής</a:t>
            </a:r>
            <a:r>
              <a:rPr lang="el-GR" sz="2000" b="1" dirty="0"/>
              <a:t> σκέψης στο </a:t>
            </a:r>
            <a:r>
              <a:rPr lang="el-GR" sz="2000" b="1" dirty="0" err="1"/>
              <a:t>design</a:t>
            </a:r>
            <a:endParaRPr lang="el-GR" sz="2000" b="1" dirty="0"/>
          </a:p>
          <a:p>
            <a:pPr>
              <a:buNone/>
            </a:pPr>
            <a:endParaRPr lang="el-GR" sz="2000" b="1" dirty="0"/>
          </a:p>
          <a:p>
            <a:pPr>
              <a:buNone/>
            </a:pPr>
            <a:r>
              <a:rPr lang="el-GR" sz="2000" dirty="0"/>
              <a:t>Ένα απλό μοντέλο προσέγγισης:</a:t>
            </a:r>
          </a:p>
          <a:p>
            <a:pPr>
              <a:buNone/>
            </a:pPr>
            <a:endParaRPr lang="el-GR" sz="2000" dirty="0"/>
          </a:p>
          <a:p>
            <a:pPr>
              <a:buFont typeface="+mj-lt"/>
              <a:buAutoNum type="arabicPeriod"/>
            </a:pPr>
            <a:r>
              <a:rPr lang="el-GR" sz="2000" dirty="0"/>
              <a:t>Ορισμός προβλήματος</a:t>
            </a:r>
          </a:p>
          <a:p>
            <a:pPr>
              <a:buFont typeface="+mj-lt"/>
              <a:buAutoNum type="arabicPeriod"/>
            </a:pPr>
            <a:r>
              <a:rPr lang="el-GR" sz="2000" dirty="0"/>
              <a:t>Μετάφραση σε βιολογική ερώτηση</a:t>
            </a:r>
          </a:p>
          <a:p>
            <a:pPr>
              <a:buFont typeface="+mj-lt"/>
              <a:buAutoNum type="arabicPeriod"/>
            </a:pPr>
            <a:r>
              <a:rPr lang="el-GR" sz="2000" dirty="0"/>
              <a:t>Αναζήτηση στρατηγικής στη φύση</a:t>
            </a:r>
          </a:p>
          <a:p>
            <a:pPr>
              <a:buFont typeface="+mj-lt"/>
              <a:buAutoNum type="arabicPeriod"/>
            </a:pPr>
            <a:r>
              <a:rPr lang="el-GR" sz="2000" dirty="0"/>
              <a:t>Ερμηνεία και αφαιρετική κατανόηση</a:t>
            </a:r>
          </a:p>
          <a:p>
            <a:pPr>
              <a:buFont typeface="+mj-lt"/>
              <a:buAutoNum type="arabicPeriod"/>
            </a:pPr>
            <a:r>
              <a:rPr lang="el-GR" sz="2000" dirty="0"/>
              <a:t>Μεταφορά στο ανθρώπινο σύστημα</a:t>
            </a:r>
          </a:p>
          <a:p>
            <a:pPr>
              <a:buFont typeface="+mj-lt"/>
              <a:buAutoNum type="arabicPeriod"/>
            </a:pPr>
            <a:r>
              <a:rPr lang="el-GR" sz="2000" dirty="0" err="1"/>
              <a:t>Πρωτοτυποποίηση</a:t>
            </a:r>
            <a:r>
              <a:rPr lang="el-GR" sz="2000" dirty="0"/>
              <a:t> και δοκιμή</a:t>
            </a:r>
          </a:p>
          <a:p>
            <a:pPr>
              <a:buNone/>
            </a:pPr>
            <a:r>
              <a:rPr lang="el-GR" sz="2000" dirty="0"/>
              <a:t>Όχι μίμηση επιφανειακή, αλλά ερμηνεία δομικής σοφίας.</a:t>
            </a:r>
          </a:p>
        </p:txBody>
      </p:sp>
      <p:sp>
        <p:nvSpPr>
          <p:cNvPr id="5" name="TextBox 4">
            <a:extLst>
              <a:ext uri="{FF2B5EF4-FFF2-40B4-BE49-F238E27FC236}">
                <a16:creationId xmlns:a16="http://schemas.microsoft.com/office/drawing/2014/main" id="{72DE4D54-E730-70AF-10DB-06C51B4FBF7C}"/>
              </a:ext>
            </a:extLst>
          </p:cNvPr>
          <p:cNvSpPr txBox="1"/>
          <p:nvPr/>
        </p:nvSpPr>
        <p:spPr>
          <a:xfrm>
            <a:off x="722233" y="2572439"/>
            <a:ext cx="7315200" cy="3785652"/>
          </a:xfrm>
          <a:prstGeom prst="rect">
            <a:avLst/>
          </a:prstGeom>
          <a:noFill/>
        </p:spPr>
        <p:txBody>
          <a:bodyPr wrap="square">
            <a:spAutoFit/>
          </a:bodyPr>
          <a:lstStyle/>
          <a:p>
            <a:pPr>
              <a:buNone/>
            </a:pPr>
            <a:r>
              <a:rPr lang="el-GR" sz="2000" b="1" dirty="0"/>
              <a:t>Βαθύτερα επίπεδα </a:t>
            </a:r>
            <a:r>
              <a:rPr lang="el-GR" sz="2000" b="1" dirty="0" err="1"/>
              <a:t>βιομιμητισμού</a:t>
            </a:r>
            <a:endParaRPr lang="el-GR" sz="2000" b="1" dirty="0"/>
          </a:p>
          <a:p>
            <a:pPr>
              <a:buNone/>
            </a:pPr>
            <a:endParaRPr lang="el-GR" sz="2000" b="1" dirty="0"/>
          </a:p>
          <a:p>
            <a:pPr>
              <a:buNone/>
            </a:pPr>
            <a:endParaRPr lang="el-GR" sz="2000" b="1" dirty="0"/>
          </a:p>
          <a:p>
            <a:pPr>
              <a:buNone/>
            </a:pPr>
            <a:r>
              <a:rPr lang="el-GR" sz="2000" dirty="0"/>
              <a:t>Ο </a:t>
            </a:r>
            <a:r>
              <a:rPr lang="el-GR" sz="2000" dirty="0" err="1"/>
              <a:t>βιομιμητισμός</a:t>
            </a:r>
            <a:r>
              <a:rPr lang="el-GR" sz="2000" dirty="0"/>
              <a:t> λειτουργεί σε τρία επίπεδα:</a:t>
            </a:r>
          </a:p>
          <a:p>
            <a:pPr>
              <a:buNone/>
            </a:pPr>
            <a:endParaRPr lang="el-GR" sz="2000" dirty="0"/>
          </a:p>
          <a:p>
            <a:pPr>
              <a:buFont typeface="+mj-lt"/>
              <a:buAutoNum type="arabicPeriod"/>
            </a:pPr>
            <a:r>
              <a:rPr lang="el-GR" sz="2000" dirty="0"/>
              <a:t>Μίμηση μορφής – εξωτερική εικόνα</a:t>
            </a:r>
          </a:p>
          <a:p>
            <a:pPr>
              <a:buFont typeface="+mj-lt"/>
              <a:buAutoNum type="arabicPeriod"/>
            </a:pPr>
            <a:r>
              <a:rPr lang="el-GR" sz="2000" dirty="0"/>
              <a:t>Μίμηση λειτουργίας – μηχανισμοί</a:t>
            </a:r>
          </a:p>
          <a:p>
            <a:pPr>
              <a:buFont typeface="+mj-lt"/>
              <a:buAutoNum type="arabicPeriod"/>
            </a:pPr>
            <a:r>
              <a:rPr lang="el-GR" sz="2000" dirty="0"/>
              <a:t>Μίμηση συστημάτων – ολόκληρα οικολογικά δίκτυα</a:t>
            </a:r>
          </a:p>
          <a:p>
            <a:pPr>
              <a:buNone/>
            </a:pPr>
            <a:r>
              <a:rPr lang="el-GR" sz="2000" dirty="0"/>
              <a:t>Το τρίτο επίπεδο είναι και το πιο ουσιαστικό:</a:t>
            </a:r>
            <a:br>
              <a:rPr lang="el-GR" sz="2000" dirty="0"/>
            </a:br>
            <a:r>
              <a:rPr lang="el-GR" sz="2000" dirty="0"/>
              <a:t>εκεί που τα ανθρώπινα συστήματα αρχίζουν να λειτουργούν όπως τα οικοσυστήματα:</a:t>
            </a:r>
            <a:br>
              <a:rPr lang="el-GR" sz="2000" dirty="0"/>
            </a:br>
            <a:r>
              <a:rPr lang="el-GR" sz="2000" dirty="0"/>
              <a:t>με ισορροπία, ροές και </a:t>
            </a:r>
            <a:r>
              <a:rPr lang="el-GR" sz="2000" dirty="0" err="1"/>
              <a:t>επανενσωμάτωση</a:t>
            </a:r>
            <a:r>
              <a:rPr lang="el-GR" sz="2000" dirty="0"/>
              <a:t> πόρων.</a:t>
            </a:r>
          </a:p>
        </p:txBody>
      </p:sp>
      <p:sp>
        <p:nvSpPr>
          <p:cNvPr id="6" name="Google Shape;860;g38af5871cb1_1_64">
            <a:extLst>
              <a:ext uri="{FF2B5EF4-FFF2-40B4-BE49-F238E27FC236}">
                <a16:creationId xmlns:a16="http://schemas.microsoft.com/office/drawing/2014/main" id="{D43D6735-02C0-8F93-C328-EA6A4F4BA421}"/>
              </a:ext>
            </a:extLst>
          </p:cNvPr>
          <p:cNvSpPr/>
          <p:nvPr/>
        </p:nvSpPr>
        <p:spPr>
          <a:xfrm>
            <a:off x="722233" y="567452"/>
            <a:ext cx="6559200" cy="644700"/>
          </a:xfrm>
          <a:prstGeom prst="rect">
            <a:avLst/>
          </a:prstGeom>
          <a:noFill/>
          <a:ln>
            <a:noFill/>
          </a:ln>
        </p:spPr>
        <p:txBody>
          <a:bodyPr spcFirstLastPara="1" wrap="square" lIns="0" tIns="0" rIns="0" bIns="0" anchor="t" anchorCtr="0">
            <a:noAutofit/>
          </a:bodyPr>
          <a:lstStyle/>
          <a:p>
            <a:pPr marL="0" marR="0" lvl="0" indent="0" algn="l" rtl="0">
              <a:lnSpc>
                <a:spcPct val="124691"/>
              </a:lnSpc>
              <a:spcBef>
                <a:spcPts val="0"/>
              </a:spcBef>
              <a:spcAft>
                <a:spcPts val="0"/>
              </a:spcAft>
              <a:buClr>
                <a:srgbClr val="000000"/>
              </a:buClr>
              <a:buSzPts val="4050"/>
              <a:buFont typeface="Inter"/>
              <a:buNone/>
            </a:pPr>
            <a:r>
              <a:rPr lang="en-US" sz="4050" b="1" i="0" u="none" strike="noStrike" cap="none" dirty="0" err="1">
                <a:solidFill>
                  <a:srgbClr val="000000"/>
                </a:solidFill>
                <a:latin typeface="Inter"/>
                <a:ea typeface="Inter"/>
                <a:cs typeface="Inter"/>
                <a:sym typeface="Inter"/>
              </a:rPr>
              <a:t>Βιομιμητισμός</a:t>
            </a:r>
            <a:r>
              <a:rPr lang="en-US" sz="4050" b="1" i="0" u="none" strike="noStrike" cap="none" dirty="0">
                <a:solidFill>
                  <a:srgbClr val="000000"/>
                </a:solidFill>
                <a:latin typeface="Inter"/>
                <a:ea typeface="Inter"/>
                <a:cs typeface="Inter"/>
                <a:sym typeface="Inter"/>
              </a:rPr>
              <a:t> </a:t>
            </a:r>
            <a:r>
              <a:rPr lang="en-US" sz="4050" b="1" i="0" u="none" strike="noStrike" cap="none" dirty="0" err="1">
                <a:solidFill>
                  <a:srgbClr val="000000"/>
                </a:solidFill>
                <a:latin typeface="Inter"/>
                <a:ea typeface="Inter"/>
                <a:cs typeface="Inter"/>
                <a:sym typeface="Inter"/>
              </a:rPr>
              <a:t>στο</a:t>
            </a:r>
            <a:r>
              <a:rPr lang="en-US" sz="4050" b="1" i="0" u="none" strike="noStrike" cap="none" dirty="0">
                <a:solidFill>
                  <a:srgbClr val="000000"/>
                </a:solidFill>
                <a:latin typeface="Inter"/>
                <a:ea typeface="Inter"/>
                <a:cs typeface="Inter"/>
                <a:sym typeface="Inter"/>
              </a:rPr>
              <a:t> Design</a:t>
            </a:r>
            <a:endParaRPr sz="405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025700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59B098-B150-D591-6D50-3C76831F5BE6}"/>
              </a:ext>
            </a:extLst>
          </p:cNvPr>
          <p:cNvSpPr txBox="1"/>
          <p:nvPr/>
        </p:nvSpPr>
        <p:spPr>
          <a:xfrm>
            <a:off x="88775" y="191198"/>
            <a:ext cx="14790199" cy="7632859"/>
          </a:xfrm>
          <a:prstGeom prst="rect">
            <a:avLst/>
          </a:prstGeom>
          <a:noFill/>
        </p:spPr>
        <p:txBody>
          <a:bodyPr wrap="square">
            <a:spAutoFit/>
          </a:bodyPr>
          <a:lstStyle/>
          <a:p>
            <a:pPr>
              <a:buNone/>
            </a:pPr>
            <a:r>
              <a:rPr lang="el-GR" b="1" dirty="0"/>
              <a:t>Θέμα:</a:t>
            </a:r>
            <a:r>
              <a:rPr lang="el-GR" dirty="0"/>
              <a:t> Σχεδιασμός βιώσιμης σακούλας τροφίμων εμπνευσμένης από τη φύση</a:t>
            </a:r>
          </a:p>
          <a:p>
            <a:pPr>
              <a:buNone/>
            </a:pPr>
            <a:endParaRPr lang="el-GR" dirty="0"/>
          </a:p>
          <a:p>
            <a:pPr>
              <a:buNone/>
            </a:pPr>
            <a:r>
              <a:rPr lang="el-GR" b="1" dirty="0"/>
              <a:t>Ορισμός προβλήματος</a:t>
            </a:r>
          </a:p>
          <a:p>
            <a:pPr>
              <a:buFont typeface="Arial" panose="020B0604020202020204" pitchFamily="34" charset="0"/>
              <a:buChar char="•"/>
            </a:pPr>
            <a:r>
              <a:rPr lang="el-GR" dirty="0"/>
              <a:t>Πλαστικές σακούλες μιας χρήσης → ρύπανση &amp; μεγάλη διάρκεια ζωής στο περιβάλλον</a:t>
            </a:r>
          </a:p>
          <a:p>
            <a:pPr>
              <a:buFont typeface="Arial" panose="020B0604020202020204" pitchFamily="34" charset="0"/>
              <a:buChar char="•"/>
            </a:pPr>
            <a:r>
              <a:rPr lang="el-GR" dirty="0"/>
              <a:t>Δεν </a:t>
            </a:r>
            <a:r>
              <a:rPr lang="el-GR" dirty="0" err="1"/>
              <a:t>αποδομούνται</a:t>
            </a:r>
            <a:r>
              <a:rPr lang="el-GR" dirty="0"/>
              <a:t> φυσικά</a:t>
            </a:r>
          </a:p>
          <a:p>
            <a:pPr>
              <a:buFont typeface="Arial" panose="020B0604020202020204" pitchFamily="34" charset="0"/>
              <a:buChar char="•"/>
            </a:pPr>
            <a:r>
              <a:rPr lang="el-GR" dirty="0"/>
              <a:t>Δημιουργούν οικολογικό αποτύπωμα δυσανάλογο με τον χρόνο χρήσης</a:t>
            </a:r>
          </a:p>
          <a:p>
            <a:pPr>
              <a:buNone/>
            </a:pPr>
            <a:endParaRPr lang="el-GR" dirty="0"/>
          </a:p>
          <a:p>
            <a:pPr>
              <a:buNone/>
            </a:pPr>
            <a:r>
              <a:rPr lang="el-GR" b="1" dirty="0"/>
              <a:t> Βιολογική ερώτηση</a:t>
            </a:r>
          </a:p>
          <a:p>
            <a:pPr>
              <a:buFont typeface="Arial" panose="020B0604020202020204" pitchFamily="34" charset="0"/>
              <a:buChar char="•"/>
            </a:pPr>
            <a:r>
              <a:rPr lang="el-GR" dirty="0"/>
              <a:t>Πώς η φύση μεταφέρει και προστατεύει υλικό χωρίς να αφήνει απόβλητα;</a:t>
            </a:r>
            <a:r>
              <a:rPr lang="en-US" dirty="0"/>
              <a:t> </a:t>
            </a:r>
            <a:r>
              <a:rPr lang="el-GR" dirty="0"/>
              <a:t>Πώς δημιουργεί “περιβλήματα” που επιστρέφουν στον κύκλο ζωής;</a:t>
            </a:r>
            <a:br>
              <a:rPr lang="el-GR" dirty="0"/>
            </a:br>
            <a:endParaRPr lang="el-GR" dirty="0"/>
          </a:p>
          <a:p>
            <a:pPr>
              <a:buNone/>
            </a:pPr>
            <a:r>
              <a:rPr lang="el-GR" b="1" dirty="0"/>
              <a:t>Φυσικά παραδείγματα (έμπνευση)</a:t>
            </a:r>
          </a:p>
          <a:p>
            <a:pPr>
              <a:buFont typeface="Arial" panose="020B0604020202020204" pitchFamily="34" charset="0"/>
              <a:buChar char="•"/>
            </a:pPr>
            <a:r>
              <a:rPr lang="el-GR" dirty="0"/>
              <a:t>Φλούδα φρούτων → προστασία + αποδόμηση</a:t>
            </a:r>
          </a:p>
          <a:p>
            <a:pPr>
              <a:buFont typeface="Arial" panose="020B0604020202020204" pitchFamily="34" charset="0"/>
              <a:buChar char="•"/>
            </a:pPr>
            <a:r>
              <a:rPr lang="el-GR" dirty="0"/>
              <a:t>Φύλλα → εύκαμπτα, ελαφριά, βιοδιασπώμενα</a:t>
            </a:r>
          </a:p>
          <a:p>
            <a:pPr>
              <a:buFont typeface="Arial" panose="020B0604020202020204" pitchFamily="34" charset="0"/>
              <a:buChar char="•"/>
            </a:pPr>
            <a:r>
              <a:rPr lang="el-GR" dirty="0"/>
              <a:t>Κέλυφος σπόρων → ανθεκτικό αλλά προσωρινό</a:t>
            </a:r>
            <a:endParaRPr lang="en-US" dirty="0"/>
          </a:p>
          <a:p>
            <a:pPr>
              <a:buFont typeface="Arial" panose="020B0604020202020204" pitchFamily="34" charset="0"/>
              <a:buChar char="•"/>
            </a:pPr>
            <a:endParaRPr lang="el-GR" dirty="0"/>
          </a:p>
          <a:p>
            <a:pPr>
              <a:buNone/>
            </a:pPr>
            <a:r>
              <a:rPr lang="el-GR" b="1" dirty="0"/>
              <a:t>Αφηρημένες αρχές από τη φύση</a:t>
            </a:r>
          </a:p>
          <a:p>
            <a:pPr>
              <a:buFont typeface="Arial" panose="020B0604020202020204" pitchFamily="34" charset="0"/>
              <a:buChar char="•"/>
            </a:pPr>
            <a:r>
              <a:rPr lang="el-GR" dirty="0"/>
              <a:t>Προστασία χωρίς μόνιμο απόβλητο</a:t>
            </a:r>
          </a:p>
          <a:p>
            <a:pPr>
              <a:buFont typeface="Arial" panose="020B0604020202020204" pitchFamily="34" charset="0"/>
              <a:buChar char="•"/>
            </a:pPr>
            <a:r>
              <a:rPr lang="el-GR" dirty="0" err="1"/>
              <a:t>Πολυστρωματική</a:t>
            </a:r>
            <a:r>
              <a:rPr lang="el-GR" dirty="0"/>
              <a:t> δομή</a:t>
            </a:r>
          </a:p>
          <a:p>
            <a:pPr>
              <a:buFont typeface="Arial" panose="020B0604020202020204" pitchFamily="34" charset="0"/>
              <a:buChar char="•"/>
            </a:pPr>
            <a:r>
              <a:rPr lang="el-GR" dirty="0"/>
              <a:t>Φυσική αποδόμηση μετά τη χρήση</a:t>
            </a:r>
          </a:p>
          <a:p>
            <a:pPr>
              <a:buFont typeface="Arial" panose="020B0604020202020204" pitchFamily="34" charset="0"/>
              <a:buChar char="•"/>
            </a:pPr>
            <a:r>
              <a:rPr lang="el-GR" dirty="0"/>
              <a:t>Δεύτερη ζωή του υλικού (λίπασμα)</a:t>
            </a:r>
          </a:p>
          <a:p>
            <a:pPr>
              <a:buNone/>
            </a:pPr>
            <a:endParaRPr lang="el-GR" dirty="0"/>
          </a:p>
          <a:p>
            <a:pPr>
              <a:buNone/>
            </a:pPr>
            <a:r>
              <a:rPr lang="el-GR" b="1" dirty="0"/>
              <a:t> Μεταφορά στο </a:t>
            </a:r>
            <a:r>
              <a:rPr lang="el-GR" b="1" dirty="0" err="1"/>
              <a:t>design</a:t>
            </a:r>
            <a:r>
              <a:rPr lang="el-GR" b="1" dirty="0"/>
              <a:t> – Σχεδιαστική λύση</a:t>
            </a:r>
          </a:p>
          <a:p>
            <a:pPr>
              <a:buFont typeface="Arial" panose="020B0604020202020204" pitchFamily="34" charset="0"/>
              <a:buChar char="•"/>
            </a:pPr>
            <a:r>
              <a:rPr lang="el-GR" dirty="0"/>
              <a:t>Σακούλα από φυτικές ίνες (π.χ. άμυλο καλαμποκιού, ίνες φρούτων)</a:t>
            </a:r>
          </a:p>
          <a:p>
            <a:pPr>
              <a:buFont typeface="Arial" panose="020B0604020202020204" pitchFamily="34" charset="0"/>
              <a:buChar char="•"/>
            </a:pPr>
            <a:r>
              <a:rPr lang="el-GR" dirty="0"/>
              <a:t>Εξωτερικό στρώμα ελαφρώς αδιάβροχο φυσικής προέλευσης</a:t>
            </a:r>
          </a:p>
          <a:p>
            <a:pPr>
              <a:buFont typeface="Arial" panose="020B0604020202020204" pitchFamily="34" charset="0"/>
              <a:buChar char="•"/>
            </a:pPr>
            <a:r>
              <a:rPr lang="el-GR" dirty="0"/>
              <a:t>Εσωτερικό μαλακό &amp; </a:t>
            </a:r>
            <a:r>
              <a:rPr lang="el-GR" dirty="0" err="1"/>
              <a:t>αναπνεύσιμο</a:t>
            </a:r>
            <a:endParaRPr lang="el-GR" dirty="0"/>
          </a:p>
          <a:p>
            <a:pPr>
              <a:buFont typeface="Arial" panose="020B0604020202020204" pitchFamily="34" charset="0"/>
              <a:buChar char="•"/>
            </a:pPr>
            <a:r>
              <a:rPr lang="el-GR" dirty="0"/>
              <a:t>Σχεδιασμός ώστε:</a:t>
            </a:r>
          </a:p>
          <a:p>
            <a:pPr marL="742950" lvl="1" indent="-285750">
              <a:buFont typeface="Arial" panose="020B0604020202020204" pitchFamily="34" charset="0"/>
              <a:buChar char="•"/>
            </a:pPr>
            <a:r>
              <a:rPr lang="el-GR" dirty="0"/>
              <a:t>να </a:t>
            </a:r>
            <a:r>
              <a:rPr lang="el-GR" dirty="0" err="1"/>
              <a:t>κομποστοποιείται</a:t>
            </a:r>
            <a:endParaRPr lang="el-GR" dirty="0"/>
          </a:p>
          <a:p>
            <a:pPr marL="742950" lvl="1" indent="-285750">
              <a:buFont typeface="Arial" panose="020B0604020202020204" pitchFamily="34" charset="0"/>
              <a:buChar char="•"/>
            </a:pPr>
            <a:r>
              <a:rPr lang="el-GR" dirty="0"/>
              <a:t>ή να περιέχει σπόρους (</a:t>
            </a:r>
            <a:r>
              <a:rPr lang="el-GR" dirty="0" err="1"/>
              <a:t>plantable</a:t>
            </a:r>
            <a:r>
              <a:rPr lang="el-GR" dirty="0"/>
              <a:t> </a:t>
            </a:r>
            <a:r>
              <a:rPr lang="el-GR" dirty="0" err="1"/>
              <a:t>bag</a:t>
            </a:r>
            <a:r>
              <a:rPr lang="el-GR" dirty="0"/>
              <a:t>)</a:t>
            </a:r>
            <a:br>
              <a:rPr lang="el-GR" dirty="0"/>
            </a:br>
            <a:endParaRPr lang="el-GR" dirty="0"/>
          </a:p>
          <a:p>
            <a:pPr>
              <a:buNone/>
            </a:pPr>
            <a:r>
              <a:rPr lang="el-GR" b="1" dirty="0" err="1"/>
              <a:t>Πρωτοτυποποίηση</a:t>
            </a:r>
            <a:r>
              <a:rPr lang="el-GR" b="1" dirty="0"/>
              <a:t> &amp; δοκιμή</a:t>
            </a:r>
          </a:p>
          <a:p>
            <a:pPr>
              <a:buFont typeface="Arial" panose="020B0604020202020204" pitchFamily="34" charset="0"/>
              <a:buChar char="•"/>
            </a:pPr>
            <a:r>
              <a:rPr lang="el-GR" dirty="0"/>
              <a:t>Δημιουργία δείγματος σακούλας από φυτικό πολτό</a:t>
            </a:r>
            <a:r>
              <a:rPr lang="en-US" dirty="0"/>
              <a:t>. </a:t>
            </a:r>
            <a:r>
              <a:rPr lang="el-GR" dirty="0"/>
              <a:t>Τεστ:</a:t>
            </a:r>
          </a:p>
          <a:p>
            <a:pPr marL="742950" lvl="1" indent="-285750">
              <a:buFont typeface="Arial" panose="020B0604020202020204" pitchFamily="34" charset="0"/>
              <a:buChar char="•"/>
            </a:pPr>
            <a:r>
              <a:rPr lang="el-GR" dirty="0"/>
              <a:t>αντοχής (βάρος, σκίσιμο)</a:t>
            </a:r>
          </a:p>
          <a:p>
            <a:pPr marL="742950" lvl="1" indent="-285750">
              <a:buFont typeface="Arial" panose="020B0604020202020204" pitchFamily="34" charset="0"/>
              <a:buChar char="•"/>
            </a:pPr>
            <a:r>
              <a:rPr lang="el-GR" dirty="0"/>
              <a:t>αποδόμησης στο χώμα</a:t>
            </a:r>
          </a:p>
          <a:p>
            <a:pPr marL="742950" lvl="1" indent="-285750">
              <a:buFont typeface="Arial" panose="020B0604020202020204" pitchFamily="34" charset="0"/>
              <a:buChar char="•"/>
            </a:pPr>
            <a:r>
              <a:rPr lang="el-GR" dirty="0"/>
              <a:t>ευχρηστίας από χρήστες</a:t>
            </a:r>
          </a:p>
          <a:p>
            <a:pPr>
              <a:buFont typeface="Arial" panose="020B0604020202020204" pitchFamily="34" charset="0"/>
              <a:buChar char="•"/>
            </a:pPr>
            <a:r>
              <a:rPr lang="el-GR" dirty="0"/>
              <a:t>Συλλογή </a:t>
            </a:r>
            <a:r>
              <a:rPr lang="el-GR" dirty="0" err="1"/>
              <a:t>feedback</a:t>
            </a:r>
            <a:r>
              <a:rPr lang="el-GR" dirty="0"/>
              <a:t> &amp; βελτίωση σχεδίου</a:t>
            </a:r>
          </a:p>
        </p:txBody>
      </p:sp>
    </p:spTree>
    <p:extLst>
      <p:ext uri="{BB962C8B-B14F-4D97-AF65-F5344CB8AC3E}">
        <p14:creationId xmlns:p14="http://schemas.microsoft.com/office/powerpoint/2010/main" val="27267749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AB1D60-483E-4891-24CB-5DFF229C4ABB}"/>
              </a:ext>
            </a:extLst>
          </p:cNvPr>
          <p:cNvSpPr txBox="1"/>
          <p:nvPr/>
        </p:nvSpPr>
        <p:spPr>
          <a:xfrm>
            <a:off x="142043" y="337351"/>
            <a:ext cx="14426213" cy="1815882"/>
          </a:xfrm>
          <a:prstGeom prst="rect">
            <a:avLst/>
          </a:prstGeom>
          <a:noFill/>
        </p:spPr>
        <p:txBody>
          <a:bodyPr wrap="square">
            <a:spAutoFit/>
          </a:bodyPr>
          <a:lstStyle/>
          <a:p>
            <a:pPr>
              <a:buNone/>
            </a:pPr>
            <a:r>
              <a:rPr lang="el-GR" dirty="0"/>
              <a:t>«Να εφαρμόσετε τη μεθοδολογία </a:t>
            </a:r>
            <a:r>
              <a:rPr lang="el-GR" dirty="0" err="1"/>
              <a:t>βιομιμητικής</a:t>
            </a:r>
            <a:r>
              <a:rPr lang="el-GR" dirty="0"/>
              <a:t> σκέψης (6 βήματα) για τον σχεδιασμό μιας πιο βιώσιμης συσκευασίας φαγητού.</a:t>
            </a:r>
            <a:br>
              <a:rPr lang="el-GR" dirty="0"/>
            </a:br>
            <a:r>
              <a:rPr lang="el-GR" dirty="0"/>
              <a:t>Να:</a:t>
            </a:r>
          </a:p>
          <a:p>
            <a:pPr>
              <a:buFont typeface="Arial" panose="020B0604020202020204" pitchFamily="34" charset="0"/>
              <a:buChar char="•"/>
            </a:pPr>
            <a:r>
              <a:rPr lang="el-GR" dirty="0"/>
              <a:t>ορίσετε το πρόβλημα,</a:t>
            </a:r>
          </a:p>
          <a:p>
            <a:pPr>
              <a:buFont typeface="Arial" panose="020B0604020202020204" pitchFamily="34" charset="0"/>
              <a:buChar char="•"/>
            </a:pPr>
            <a:r>
              <a:rPr lang="el-GR" dirty="0"/>
              <a:t>διατυπώσετε τη βιολογική ερώτηση,</a:t>
            </a:r>
          </a:p>
          <a:p>
            <a:pPr>
              <a:buFont typeface="Arial" panose="020B0604020202020204" pitchFamily="34" charset="0"/>
              <a:buChar char="•"/>
            </a:pPr>
            <a:r>
              <a:rPr lang="el-GR" dirty="0"/>
              <a:t>βρείτε τουλάχιστον 2 φυσικά παραδείγματα,</a:t>
            </a:r>
          </a:p>
          <a:p>
            <a:pPr>
              <a:buFont typeface="Arial" panose="020B0604020202020204" pitchFamily="34" charset="0"/>
              <a:buChar char="•"/>
            </a:pPr>
            <a:r>
              <a:rPr lang="el-GR" dirty="0"/>
              <a:t>εξαγάγετε αφηρημένες αρχές,</a:t>
            </a:r>
          </a:p>
          <a:p>
            <a:pPr>
              <a:buFont typeface="Arial" panose="020B0604020202020204" pitchFamily="34" charset="0"/>
              <a:buChar char="•"/>
            </a:pPr>
            <a:r>
              <a:rPr lang="el-GR" dirty="0"/>
              <a:t>προτείνετε συγκεκριμένη σχεδιαστική λύση,</a:t>
            </a:r>
          </a:p>
          <a:p>
            <a:pPr>
              <a:buFont typeface="Arial" panose="020B0604020202020204" pitchFamily="34" charset="0"/>
              <a:buChar char="•"/>
            </a:pPr>
            <a:r>
              <a:rPr lang="el-GR" dirty="0"/>
              <a:t>περιγράψετε πώς θα την </a:t>
            </a:r>
            <a:r>
              <a:rPr lang="el-GR" dirty="0" err="1"/>
              <a:t>πρωτοτυποποιούσατε</a:t>
            </a:r>
            <a:r>
              <a:rPr lang="el-GR" dirty="0"/>
              <a:t> και θα τη δοκιμάζατε.»</a:t>
            </a:r>
          </a:p>
        </p:txBody>
      </p:sp>
    </p:spTree>
    <p:extLst>
      <p:ext uri="{BB962C8B-B14F-4D97-AF65-F5344CB8AC3E}">
        <p14:creationId xmlns:p14="http://schemas.microsoft.com/office/powerpoint/2010/main" val="23770156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F2278E-69E2-6433-6E11-53EDD73AA39C}"/>
              </a:ext>
            </a:extLst>
          </p:cNvPr>
          <p:cNvSpPr txBox="1"/>
          <p:nvPr/>
        </p:nvSpPr>
        <p:spPr>
          <a:xfrm>
            <a:off x="0" y="120957"/>
            <a:ext cx="6667129" cy="6247864"/>
          </a:xfrm>
          <a:prstGeom prst="rect">
            <a:avLst/>
          </a:prstGeom>
          <a:noFill/>
        </p:spPr>
        <p:txBody>
          <a:bodyPr wrap="square">
            <a:spAutoFit/>
          </a:bodyPr>
          <a:lstStyle/>
          <a:p>
            <a:pPr>
              <a:buNone/>
            </a:pPr>
            <a:r>
              <a:rPr lang="el-GR" sz="800" b="1" dirty="0"/>
              <a:t>ΕΡΓΑΣΙΑ ΕΞΑΜΗΝΟΥ- ΘΕΜΑ 1</a:t>
            </a:r>
            <a:endParaRPr lang="en-US" sz="800" b="1" dirty="0"/>
          </a:p>
          <a:p>
            <a:pPr>
              <a:buNone/>
            </a:pPr>
            <a:endParaRPr lang="en-US" sz="800" b="1" dirty="0"/>
          </a:p>
          <a:p>
            <a:pPr>
              <a:buNone/>
            </a:pPr>
            <a:r>
              <a:rPr lang="el-GR" sz="800" b="1" dirty="0" err="1"/>
              <a:t>Βιομιμητικός</a:t>
            </a:r>
            <a:r>
              <a:rPr lang="el-GR" sz="800" b="1" dirty="0"/>
              <a:t> και Συστημικός Σχεδιασμός – Επιλογή Προϊόντος ή Υπηρεσίας</a:t>
            </a:r>
          </a:p>
          <a:p>
            <a:pPr>
              <a:buNone/>
            </a:pPr>
            <a:br>
              <a:rPr lang="el-GR" sz="800" dirty="0"/>
            </a:br>
            <a:r>
              <a:rPr lang="el-GR" sz="800" b="1" dirty="0"/>
              <a:t>Θέμα Εργασίας</a:t>
            </a:r>
          </a:p>
          <a:p>
            <a:pPr>
              <a:buNone/>
            </a:pPr>
            <a:r>
              <a:rPr lang="el-GR" sz="800" dirty="0"/>
              <a:t>Οι φοιτητές καλούνται να επιλέξουν </a:t>
            </a:r>
            <a:r>
              <a:rPr lang="el-GR" sz="800" b="1" dirty="0"/>
              <a:t>ΕΝΑ από τα παρακάτω δύο σχεδιαστικά αντικείμενα</a:t>
            </a:r>
            <a:r>
              <a:rPr lang="el-GR" sz="800" dirty="0"/>
              <a:t>, τα οποία προτείνονται ως κατάλληλα για εκτενή ανάλυση και </a:t>
            </a:r>
            <a:r>
              <a:rPr lang="el-GR" sz="800" dirty="0" err="1"/>
              <a:t>βιομιμητική</a:t>
            </a:r>
            <a:r>
              <a:rPr lang="el-GR" sz="800" dirty="0"/>
              <a:t> επεξεργασία:</a:t>
            </a:r>
          </a:p>
          <a:p>
            <a:pPr>
              <a:buNone/>
            </a:pPr>
            <a:r>
              <a:rPr lang="el-GR" sz="800" b="1" dirty="0"/>
              <a:t> Επιλογή Α: Προϊόν</a:t>
            </a:r>
          </a:p>
          <a:p>
            <a:pPr>
              <a:buNone/>
            </a:pPr>
            <a:r>
              <a:rPr lang="el-GR" sz="800" b="1" dirty="0"/>
              <a:t>Επανασχεδιασμός επαναχρησιμοποιούμενου μπουκαλιού νερού εμπνευσμένου από τη φύση</a:t>
            </a:r>
            <a:endParaRPr lang="el-GR" sz="800" dirty="0"/>
          </a:p>
          <a:p>
            <a:pPr>
              <a:buNone/>
            </a:pPr>
            <a:r>
              <a:rPr lang="el-GR" sz="800" dirty="0"/>
              <a:t>Το μπουκάλι δεν αντιμετωπίζεται ως απλό </a:t>
            </a:r>
            <a:r>
              <a:rPr lang="el-GR" sz="800" dirty="0" err="1"/>
              <a:t>container</a:t>
            </a:r>
            <a:r>
              <a:rPr lang="el-GR" sz="800" dirty="0"/>
              <a:t> υγρών, αλλά ως κόμβος σε ένα σύστημα κατανάλωσης, υγείας, βιωσιμότητας, υλικών ροών και καθημερινών πρακτικών.</a:t>
            </a:r>
          </a:p>
          <a:p>
            <a:pPr>
              <a:buNone/>
            </a:pPr>
            <a:r>
              <a:rPr lang="el-GR" sz="800" dirty="0"/>
              <a:t>Ο φοιτητής καλείται να το επανασχεδιάσει αξιοποιώντας:</a:t>
            </a:r>
          </a:p>
          <a:p>
            <a:pPr>
              <a:buFont typeface="Arial" panose="020B0604020202020204" pitchFamily="34" charset="0"/>
              <a:buChar char="•"/>
            </a:pPr>
            <a:r>
              <a:rPr lang="el-GR" sz="800" dirty="0"/>
              <a:t>αρχές </a:t>
            </a:r>
            <a:r>
              <a:rPr lang="el-GR" sz="800" dirty="0" err="1"/>
              <a:t>βιομιμητισμού</a:t>
            </a:r>
            <a:endParaRPr lang="el-GR" sz="800" dirty="0"/>
          </a:p>
          <a:p>
            <a:pPr>
              <a:buFont typeface="Arial" panose="020B0604020202020204" pitchFamily="34" charset="0"/>
              <a:buChar char="•"/>
            </a:pPr>
            <a:r>
              <a:rPr lang="el-GR" sz="800" dirty="0"/>
              <a:t>συστημική σκέψη</a:t>
            </a:r>
          </a:p>
          <a:p>
            <a:pPr>
              <a:buFont typeface="Arial" panose="020B0604020202020204" pitchFamily="34" charset="0"/>
              <a:buChar char="•"/>
            </a:pPr>
            <a:r>
              <a:rPr lang="el-GR" sz="800" dirty="0"/>
              <a:t>κυκλική λογική</a:t>
            </a:r>
          </a:p>
          <a:p>
            <a:pPr>
              <a:buFont typeface="Arial" panose="020B0604020202020204" pitchFamily="34" charset="0"/>
              <a:buChar char="•"/>
            </a:pPr>
            <a:r>
              <a:rPr lang="el-GR" sz="800" dirty="0"/>
              <a:t>ανθεκτικότητα και οικολογική ευαισθησία</a:t>
            </a:r>
          </a:p>
          <a:p>
            <a:pPr>
              <a:buNone/>
            </a:pPr>
            <a:br>
              <a:rPr lang="el-GR" sz="800" dirty="0"/>
            </a:br>
            <a:r>
              <a:rPr lang="el-GR" sz="800" b="1" dirty="0"/>
              <a:t> Επιλογή Β: Υπηρεσία</a:t>
            </a:r>
          </a:p>
          <a:p>
            <a:pPr>
              <a:buNone/>
            </a:pPr>
            <a:r>
              <a:rPr lang="el-GR" sz="800" b="1" dirty="0" err="1"/>
              <a:t>Βιομιμητικό</a:t>
            </a:r>
            <a:r>
              <a:rPr lang="el-GR" sz="800" b="1" dirty="0"/>
              <a:t> σύστημα διαχείρισης και ανακατανομής νερού σε αστικό περιβάλλον</a:t>
            </a:r>
            <a:endParaRPr lang="el-GR" sz="800" dirty="0"/>
          </a:p>
          <a:p>
            <a:pPr>
              <a:buNone/>
            </a:pPr>
            <a:r>
              <a:rPr lang="el-GR" sz="800" dirty="0"/>
              <a:t>Η υπηρεσία αφορά τον σχεδιασμό ενός συστήματος που διαχειρίζεται το νερό στην πόλη (συλλογή, αποθήκευση, επαναχρησιμοποίηση, απορροή), εμπνεόμενο από φυσικά υδρολογικά οικοσυστήματα.</a:t>
            </a:r>
          </a:p>
          <a:p>
            <a:pPr>
              <a:buNone/>
            </a:pPr>
            <a:r>
              <a:rPr lang="el-GR" sz="800" dirty="0"/>
              <a:t>Ο φοιτητής καλείται να σχεδιάσει μια υπηρεσία που:</a:t>
            </a:r>
          </a:p>
          <a:p>
            <a:pPr>
              <a:buFont typeface="Arial" panose="020B0604020202020204" pitchFamily="34" charset="0"/>
              <a:buChar char="•"/>
            </a:pPr>
            <a:r>
              <a:rPr lang="el-GR" sz="800" dirty="0"/>
              <a:t>λειτουργεί όπως ένας ζωντανός οργανισμός</a:t>
            </a:r>
          </a:p>
          <a:p>
            <a:pPr>
              <a:buFont typeface="Arial" panose="020B0604020202020204" pitchFamily="34" charset="0"/>
              <a:buChar char="•"/>
            </a:pPr>
            <a:r>
              <a:rPr lang="el-GR" sz="800" dirty="0"/>
              <a:t>προσαρμόζεται στις μεταβολές</a:t>
            </a:r>
          </a:p>
          <a:p>
            <a:pPr>
              <a:buFont typeface="Arial" panose="020B0604020202020204" pitchFamily="34" charset="0"/>
              <a:buChar char="•"/>
            </a:pPr>
            <a:r>
              <a:rPr lang="el-GR" sz="800" dirty="0"/>
              <a:t>μαθαίνει και εξελίσσεται</a:t>
            </a:r>
          </a:p>
          <a:p>
            <a:pPr>
              <a:buFont typeface="Arial" panose="020B0604020202020204" pitchFamily="34" charset="0"/>
              <a:buChar char="•"/>
            </a:pPr>
            <a:r>
              <a:rPr lang="el-GR" sz="800" dirty="0"/>
              <a:t>μειώνει απώλειες και σπατάλη</a:t>
            </a:r>
          </a:p>
          <a:p>
            <a:pPr>
              <a:buNone/>
            </a:pPr>
            <a:endParaRPr lang="el-GR" sz="800" dirty="0"/>
          </a:p>
          <a:p>
            <a:pPr>
              <a:buNone/>
            </a:pPr>
            <a:r>
              <a:rPr lang="el-GR" sz="800" b="1" dirty="0"/>
              <a:t>Ζητούμενο</a:t>
            </a:r>
          </a:p>
          <a:p>
            <a:pPr>
              <a:buNone/>
            </a:pPr>
            <a:r>
              <a:rPr lang="el-GR" sz="800" dirty="0"/>
              <a:t>Ανεξάρτητα από την επιλογή (προϊόν ή υπηρεσία), η εργασία πρέπει:</a:t>
            </a:r>
          </a:p>
          <a:p>
            <a:pPr>
              <a:buFont typeface="Arial" panose="020B0604020202020204" pitchFamily="34" charset="0"/>
              <a:buChar char="•"/>
            </a:pPr>
            <a:r>
              <a:rPr lang="el-GR" sz="800" dirty="0"/>
              <a:t>να εφαρμόζει συστηματικά τη μεθοδολογία </a:t>
            </a:r>
            <a:r>
              <a:rPr lang="el-GR" sz="800" dirty="0" err="1"/>
              <a:t>βιομιμητικού</a:t>
            </a:r>
            <a:r>
              <a:rPr lang="el-GR" sz="800" dirty="0"/>
              <a:t> σχεδιασμού</a:t>
            </a:r>
          </a:p>
          <a:p>
            <a:pPr>
              <a:buFont typeface="Arial" panose="020B0604020202020204" pitchFamily="34" charset="0"/>
              <a:buChar char="•"/>
            </a:pPr>
            <a:r>
              <a:rPr lang="el-GR" sz="800" dirty="0"/>
              <a:t>να αναλύει το αντικείμενο ως μέρος ευρύτερου οικοσυστήματος σχέσεων</a:t>
            </a:r>
          </a:p>
          <a:p>
            <a:pPr>
              <a:buFont typeface="Arial" panose="020B0604020202020204" pitchFamily="34" charset="0"/>
              <a:buChar char="•"/>
            </a:pPr>
            <a:r>
              <a:rPr lang="el-GR" sz="800" dirty="0"/>
              <a:t>να τεκμηριώνει θεωρητικά και κριτικά κάθε στάδιο της διαδικασίας</a:t>
            </a:r>
          </a:p>
          <a:p>
            <a:pPr>
              <a:buNone/>
            </a:pPr>
            <a:endParaRPr lang="el-GR" sz="800" dirty="0"/>
          </a:p>
          <a:p>
            <a:pPr>
              <a:buNone/>
            </a:pPr>
            <a:r>
              <a:rPr lang="el-GR" sz="800" b="1" dirty="0"/>
              <a:t>Ενδεικτική Δομή Εργασίας (5.000 λέξεις)</a:t>
            </a:r>
          </a:p>
          <a:p>
            <a:pPr>
              <a:buNone/>
            </a:pPr>
            <a:r>
              <a:rPr lang="el-GR" sz="800" b="1" dirty="0"/>
              <a:t>1. Εισαγωγή (500–700 λέξεις)</a:t>
            </a:r>
          </a:p>
          <a:p>
            <a:pPr>
              <a:buFont typeface="Arial" panose="020B0604020202020204" pitchFamily="34" charset="0"/>
              <a:buChar char="•"/>
            </a:pPr>
            <a:r>
              <a:rPr lang="el-GR" sz="800" dirty="0"/>
              <a:t>Παρουσίαση του γενικού προβλήματος που καλείται να αντιμετωπίσει το προϊόν ή η υπηρεσία.</a:t>
            </a:r>
          </a:p>
          <a:p>
            <a:pPr>
              <a:buFont typeface="Arial" panose="020B0604020202020204" pitchFamily="34" charset="0"/>
              <a:buChar char="•"/>
            </a:pPr>
            <a:r>
              <a:rPr lang="el-GR" sz="800" dirty="0"/>
              <a:t>Σύνδεση με σύγχρονες προκλήσεις (βιωσιμότητα, κρίση πόρων, κλιματική αλλαγή, κατανάλωση).</a:t>
            </a:r>
          </a:p>
          <a:p>
            <a:pPr>
              <a:buFont typeface="Arial" panose="020B0604020202020204" pitchFamily="34" charset="0"/>
              <a:buChar char="•"/>
            </a:pPr>
            <a:r>
              <a:rPr lang="el-GR" sz="800" dirty="0"/>
              <a:t>Αναφορά στον μετασχηματισμό του ρόλου του </a:t>
            </a:r>
            <a:r>
              <a:rPr lang="el-GR" sz="800" dirty="0" err="1"/>
              <a:t>design</a:t>
            </a:r>
            <a:r>
              <a:rPr lang="el-GR" sz="800" dirty="0"/>
              <a:t> στον 21ο αιώνα.</a:t>
            </a:r>
            <a:br>
              <a:rPr lang="el-GR" sz="800" dirty="0"/>
            </a:br>
            <a:endParaRPr lang="el-GR" sz="800" dirty="0"/>
          </a:p>
          <a:p>
            <a:pPr>
              <a:buNone/>
            </a:pPr>
            <a:r>
              <a:rPr lang="el-GR" sz="800" b="1" dirty="0"/>
              <a:t>2. Θεωρητικό Πλαίσιο (900–1.100 λέξεις)</a:t>
            </a:r>
          </a:p>
          <a:p>
            <a:pPr>
              <a:buFont typeface="Arial" panose="020B0604020202020204" pitchFamily="34" charset="0"/>
              <a:buChar char="•"/>
            </a:pPr>
            <a:r>
              <a:rPr lang="el-GR" sz="800" dirty="0"/>
              <a:t>Έννοια και φιλοσοφία του </a:t>
            </a:r>
            <a:r>
              <a:rPr lang="el-GR" sz="800" dirty="0" err="1"/>
              <a:t>βιομιμητισμού</a:t>
            </a:r>
            <a:r>
              <a:rPr lang="el-GR" sz="800" dirty="0"/>
              <a:t>.</a:t>
            </a:r>
          </a:p>
          <a:p>
            <a:pPr>
              <a:buFont typeface="Arial" panose="020B0604020202020204" pitchFamily="34" charset="0"/>
              <a:buChar char="•"/>
            </a:pPr>
            <a:r>
              <a:rPr lang="el-GR" sz="800" dirty="0"/>
              <a:t>Τα τρία επίπεδα </a:t>
            </a:r>
            <a:r>
              <a:rPr lang="el-GR" sz="800" dirty="0" err="1"/>
              <a:t>βιομιμητικής</a:t>
            </a:r>
            <a:r>
              <a:rPr lang="el-GR" sz="800" dirty="0"/>
              <a:t>:</a:t>
            </a:r>
          </a:p>
          <a:p>
            <a:pPr marL="742950" lvl="1" indent="-285750">
              <a:buFont typeface="Arial" panose="020B0604020202020204" pitchFamily="34" charset="0"/>
              <a:buChar char="•"/>
            </a:pPr>
            <a:r>
              <a:rPr lang="el-GR" sz="800" dirty="0"/>
              <a:t>Μίμηση μορφής</a:t>
            </a:r>
          </a:p>
          <a:p>
            <a:pPr marL="742950" lvl="1" indent="-285750">
              <a:buFont typeface="Arial" panose="020B0604020202020204" pitchFamily="34" charset="0"/>
              <a:buChar char="•"/>
            </a:pPr>
            <a:r>
              <a:rPr lang="el-GR" sz="800" dirty="0"/>
              <a:t>Μίμηση λειτουργίας</a:t>
            </a:r>
          </a:p>
          <a:p>
            <a:pPr marL="742950" lvl="1" indent="-285750">
              <a:buFont typeface="Arial" panose="020B0604020202020204" pitchFamily="34" charset="0"/>
              <a:buChar char="•"/>
            </a:pPr>
            <a:r>
              <a:rPr lang="el-GR" sz="800" dirty="0"/>
              <a:t>Μίμηση συστημάτων</a:t>
            </a:r>
          </a:p>
          <a:p>
            <a:pPr>
              <a:buFont typeface="Arial" panose="020B0604020202020204" pitchFamily="34" charset="0"/>
              <a:buChar char="•"/>
            </a:pPr>
            <a:r>
              <a:rPr lang="el-GR" sz="800" dirty="0"/>
              <a:t>Σχέση με ανθεκτικότητα, κυκλικότητα και συστημική σκέψη.</a:t>
            </a:r>
          </a:p>
          <a:p>
            <a:pPr>
              <a:buNone/>
            </a:pPr>
            <a:br>
              <a:rPr lang="el-GR" sz="800" dirty="0"/>
            </a:br>
            <a:endParaRPr lang="el-GR" sz="800" dirty="0"/>
          </a:p>
          <a:p>
            <a:pPr>
              <a:buNone/>
            </a:pPr>
            <a:endParaRPr lang="el-GR" sz="800" dirty="0"/>
          </a:p>
        </p:txBody>
      </p:sp>
      <p:sp>
        <p:nvSpPr>
          <p:cNvPr id="5" name="TextBox 4">
            <a:extLst>
              <a:ext uri="{FF2B5EF4-FFF2-40B4-BE49-F238E27FC236}">
                <a16:creationId xmlns:a16="http://schemas.microsoft.com/office/drawing/2014/main" id="{5983A3F7-9732-B5BF-9465-E8E8020AE5E4}"/>
              </a:ext>
            </a:extLst>
          </p:cNvPr>
          <p:cNvSpPr txBox="1"/>
          <p:nvPr/>
        </p:nvSpPr>
        <p:spPr>
          <a:xfrm>
            <a:off x="6609900" y="167687"/>
            <a:ext cx="7315200" cy="5386090"/>
          </a:xfrm>
          <a:prstGeom prst="rect">
            <a:avLst/>
          </a:prstGeom>
          <a:noFill/>
        </p:spPr>
        <p:txBody>
          <a:bodyPr wrap="square">
            <a:spAutoFit/>
          </a:bodyPr>
          <a:lstStyle/>
          <a:p>
            <a:pPr>
              <a:buNone/>
            </a:pPr>
            <a:r>
              <a:rPr lang="el-GR" sz="800" b="1" dirty="0"/>
              <a:t>3. Μεθοδολογία </a:t>
            </a:r>
            <a:r>
              <a:rPr lang="el-GR" sz="800" b="1" dirty="0" err="1"/>
              <a:t>Βιομιμητικής</a:t>
            </a:r>
            <a:r>
              <a:rPr lang="el-GR" sz="800" b="1" dirty="0"/>
              <a:t> Σκέψης (1.200–1.500 λέξεις)</a:t>
            </a:r>
          </a:p>
          <a:p>
            <a:pPr>
              <a:buNone/>
            </a:pPr>
            <a:r>
              <a:rPr lang="el-GR" sz="800" dirty="0"/>
              <a:t>Αναλύστε βήμα προς βήμα τη διαδικασία:</a:t>
            </a:r>
          </a:p>
          <a:p>
            <a:pPr>
              <a:buFont typeface="+mj-lt"/>
              <a:buAutoNum type="arabicPeriod"/>
            </a:pPr>
            <a:r>
              <a:rPr lang="el-GR" sz="800" dirty="0"/>
              <a:t>Ορισμός σχεδιαστικού προβλήματος</a:t>
            </a:r>
          </a:p>
          <a:p>
            <a:pPr>
              <a:buFont typeface="+mj-lt"/>
              <a:buAutoNum type="arabicPeriod"/>
            </a:pPr>
            <a:r>
              <a:rPr lang="el-GR" sz="800" dirty="0"/>
              <a:t>Μετάφραση σε βιολογική ερώτηση</a:t>
            </a:r>
          </a:p>
          <a:p>
            <a:pPr>
              <a:buFont typeface="+mj-lt"/>
              <a:buAutoNum type="arabicPeriod"/>
            </a:pPr>
            <a:r>
              <a:rPr lang="el-GR" sz="800" dirty="0"/>
              <a:t>Εντοπισμός φυσικού προτύπου</a:t>
            </a:r>
          </a:p>
          <a:p>
            <a:pPr>
              <a:buFont typeface="+mj-lt"/>
              <a:buAutoNum type="arabicPeriod"/>
            </a:pPr>
            <a:r>
              <a:rPr lang="el-GR" sz="800" dirty="0"/>
              <a:t>Αφαίρεση βασικών αρχών</a:t>
            </a:r>
          </a:p>
          <a:p>
            <a:pPr>
              <a:buFont typeface="+mj-lt"/>
              <a:buAutoNum type="arabicPeriod"/>
            </a:pPr>
            <a:r>
              <a:rPr lang="el-GR" sz="800" dirty="0"/>
              <a:t>Μεταφορά στο ανθρώπινο σύστημα</a:t>
            </a:r>
          </a:p>
          <a:p>
            <a:pPr>
              <a:buFont typeface="+mj-lt"/>
              <a:buAutoNum type="arabicPeriod"/>
            </a:pPr>
            <a:r>
              <a:rPr lang="el-GR" sz="800" dirty="0"/>
              <a:t>Περιγραφή σχεδιαστικής πρότασης</a:t>
            </a:r>
          </a:p>
          <a:p>
            <a:pPr>
              <a:buFont typeface="+mj-lt"/>
              <a:buAutoNum type="arabicPeriod"/>
            </a:pPr>
            <a:r>
              <a:rPr lang="el-GR" sz="800" dirty="0" err="1"/>
              <a:t>Πρωτοτυποποίηση</a:t>
            </a:r>
            <a:r>
              <a:rPr lang="el-GR" sz="800" dirty="0"/>
              <a:t> και δοκιμή</a:t>
            </a:r>
          </a:p>
          <a:p>
            <a:pPr>
              <a:buNone/>
            </a:pPr>
            <a:endParaRPr lang="el-GR" sz="800" dirty="0"/>
          </a:p>
          <a:p>
            <a:pPr>
              <a:buNone/>
            </a:pPr>
            <a:r>
              <a:rPr lang="el-GR" sz="800" b="1" dirty="0"/>
              <a:t>4. Συστημική Ανάλυση (1.000–1.200 λέξεις)</a:t>
            </a:r>
          </a:p>
          <a:p>
            <a:pPr>
              <a:buFont typeface="Arial" panose="020B0604020202020204" pitchFamily="34" charset="0"/>
              <a:buChar char="•"/>
            </a:pPr>
            <a:r>
              <a:rPr lang="el-GR" sz="800" dirty="0"/>
              <a:t>Περιβαλλοντικές επιπτώσεις</a:t>
            </a:r>
          </a:p>
          <a:p>
            <a:pPr>
              <a:buFont typeface="Arial" panose="020B0604020202020204" pitchFamily="34" charset="0"/>
              <a:buChar char="•"/>
            </a:pPr>
            <a:r>
              <a:rPr lang="el-GR" sz="800" dirty="0"/>
              <a:t>Κοινωνικές διαστάσεις</a:t>
            </a:r>
          </a:p>
          <a:p>
            <a:pPr>
              <a:buFont typeface="Arial" panose="020B0604020202020204" pitchFamily="34" charset="0"/>
              <a:buChar char="•"/>
            </a:pPr>
            <a:r>
              <a:rPr lang="el-GR" sz="800" dirty="0"/>
              <a:t>Οικονομικές ροές</a:t>
            </a:r>
          </a:p>
          <a:p>
            <a:pPr>
              <a:buFont typeface="Arial" panose="020B0604020202020204" pitchFamily="34" charset="0"/>
              <a:buChar char="•"/>
            </a:pPr>
            <a:r>
              <a:rPr lang="el-GR" sz="800" dirty="0"/>
              <a:t>Πολιτισμικές επιρροές</a:t>
            </a:r>
          </a:p>
          <a:p>
            <a:pPr>
              <a:buFont typeface="Arial" panose="020B0604020202020204" pitchFamily="34" charset="0"/>
              <a:buChar char="•"/>
            </a:pPr>
            <a:r>
              <a:rPr lang="el-GR" sz="800" dirty="0"/>
              <a:t>Συσχέτιση με καθημερινές πρακτικές χρηστών</a:t>
            </a:r>
          </a:p>
          <a:p>
            <a:pPr>
              <a:buNone/>
            </a:pPr>
            <a:endParaRPr lang="el-GR" sz="800" dirty="0"/>
          </a:p>
          <a:p>
            <a:pPr>
              <a:buNone/>
            </a:pPr>
            <a:r>
              <a:rPr lang="el-GR" sz="800" b="1" dirty="0"/>
              <a:t>5. Κριτικός </a:t>
            </a:r>
            <a:r>
              <a:rPr lang="el-GR" sz="800" b="1" dirty="0" err="1"/>
              <a:t>Αναστοχασμός</a:t>
            </a:r>
            <a:r>
              <a:rPr lang="el-GR" sz="800" b="1" dirty="0"/>
              <a:t> (600–800 λέξεις)</a:t>
            </a:r>
          </a:p>
          <a:p>
            <a:pPr>
              <a:buFont typeface="Arial" panose="020B0604020202020204" pitchFamily="34" charset="0"/>
              <a:buChar char="•"/>
            </a:pPr>
            <a:r>
              <a:rPr lang="el-GR" sz="800" dirty="0"/>
              <a:t>Δυσκολίες εφαρμογής</a:t>
            </a:r>
          </a:p>
          <a:p>
            <a:pPr>
              <a:buFont typeface="Arial" panose="020B0604020202020204" pitchFamily="34" charset="0"/>
              <a:buChar char="•"/>
            </a:pPr>
            <a:r>
              <a:rPr lang="el-GR" sz="800" dirty="0"/>
              <a:t>Όρια της προσέγγισης</a:t>
            </a:r>
          </a:p>
          <a:p>
            <a:pPr>
              <a:buFont typeface="Arial" panose="020B0604020202020204" pitchFamily="34" charset="0"/>
              <a:buChar char="•"/>
            </a:pPr>
            <a:r>
              <a:rPr lang="el-GR" sz="800" dirty="0"/>
              <a:t>Συγκριτική αξιολόγηση με συμβατικές λύσεις</a:t>
            </a:r>
          </a:p>
          <a:p>
            <a:pPr>
              <a:buFont typeface="Arial" panose="020B0604020202020204" pitchFamily="34" charset="0"/>
              <a:buChar char="•"/>
            </a:pPr>
            <a:r>
              <a:rPr lang="el-GR" sz="800" dirty="0"/>
              <a:t>Δυνατότητες εξέλιξης</a:t>
            </a:r>
          </a:p>
          <a:p>
            <a:pPr>
              <a:buNone/>
            </a:pPr>
            <a:endParaRPr lang="el-GR" sz="800" dirty="0"/>
          </a:p>
          <a:p>
            <a:pPr>
              <a:buNone/>
            </a:pPr>
            <a:r>
              <a:rPr lang="el-GR" sz="800" b="1" dirty="0"/>
              <a:t>6. Συμπεράσματα (300–500 λέξεις)</a:t>
            </a:r>
          </a:p>
          <a:p>
            <a:pPr>
              <a:buFont typeface="Arial" panose="020B0604020202020204" pitchFamily="34" charset="0"/>
              <a:buChar char="•"/>
            </a:pPr>
            <a:r>
              <a:rPr lang="el-GR" sz="800" dirty="0"/>
              <a:t>Τι μας διδάσκει η διαδικασία;</a:t>
            </a:r>
          </a:p>
          <a:p>
            <a:pPr>
              <a:buFont typeface="Arial" panose="020B0604020202020204" pitchFamily="34" charset="0"/>
              <a:buChar char="•"/>
            </a:pPr>
            <a:r>
              <a:rPr lang="el-GR" sz="800" dirty="0"/>
              <a:t>Πώς μετασχηματίζεται ο ρόλος του σχεδιαστή;</a:t>
            </a:r>
          </a:p>
          <a:p>
            <a:pPr>
              <a:buFont typeface="Arial" panose="020B0604020202020204" pitchFamily="34" charset="0"/>
              <a:buChar char="•"/>
            </a:pPr>
            <a:r>
              <a:rPr lang="el-GR" sz="800" dirty="0"/>
              <a:t>Πώς συμβάλλει το έργο στη βιωσιμότητα;</a:t>
            </a:r>
          </a:p>
          <a:p>
            <a:pPr>
              <a:buNone/>
            </a:pPr>
            <a:br>
              <a:rPr lang="el-GR" sz="800" dirty="0"/>
            </a:br>
            <a:endParaRPr lang="el-GR" sz="800" dirty="0"/>
          </a:p>
          <a:p>
            <a:pPr>
              <a:buNone/>
            </a:pPr>
            <a:r>
              <a:rPr lang="el-GR" sz="800" b="1" dirty="0"/>
              <a:t>Τεχνικές Προδιαγραφές</a:t>
            </a:r>
          </a:p>
          <a:p>
            <a:pPr>
              <a:buFont typeface="Arial" panose="020B0604020202020204" pitchFamily="34" charset="0"/>
              <a:buChar char="•"/>
            </a:pPr>
            <a:r>
              <a:rPr lang="el-GR" sz="800" dirty="0"/>
              <a:t>Έκταση: περίπου 5.000 λέξεις</a:t>
            </a:r>
          </a:p>
          <a:p>
            <a:pPr>
              <a:buFont typeface="Arial" panose="020B0604020202020204" pitchFamily="34" charset="0"/>
              <a:buChar char="•"/>
            </a:pPr>
            <a:r>
              <a:rPr lang="el-GR" sz="800" dirty="0"/>
              <a:t>Γλώσσα: Ελληνικά</a:t>
            </a:r>
          </a:p>
          <a:p>
            <a:pPr>
              <a:buFont typeface="Arial" panose="020B0604020202020204" pitchFamily="34" charset="0"/>
              <a:buChar char="•"/>
            </a:pPr>
            <a:r>
              <a:rPr lang="el-GR" sz="800" dirty="0"/>
              <a:t>Παραπομπές: APA ή </a:t>
            </a:r>
            <a:r>
              <a:rPr lang="el-GR" sz="800" dirty="0" err="1"/>
              <a:t>Chicago</a:t>
            </a:r>
            <a:endParaRPr lang="el-GR" sz="800" dirty="0"/>
          </a:p>
          <a:p>
            <a:pPr>
              <a:buFont typeface="Arial" panose="020B0604020202020204" pitchFamily="34" charset="0"/>
              <a:buChar char="•"/>
            </a:pPr>
            <a:r>
              <a:rPr lang="el-GR" sz="800" dirty="0"/>
              <a:t>Βιβλιογραφία: τουλάχιστον 8 πηγές</a:t>
            </a:r>
          </a:p>
          <a:p>
            <a:pPr>
              <a:buFont typeface="Arial" panose="020B0604020202020204" pitchFamily="34" charset="0"/>
              <a:buChar char="•"/>
            </a:pPr>
            <a:r>
              <a:rPr lang="el-GR" sz="800" dirty="0"/>
              <a:t>Ενδεικτικά περιλαμβάνονται διαγράμματα, σχεδιαστικά σκίτσα ή </a:t>
            </a:r>
            <a:r>
              <a:rPr lang="el-GR" sz="800" dirty="0" err="1"/>
              <a:t>flowcharts</a:t>
            </a:r>
            <a:endParaRPr lang="el-GR" sz="800" dirty="0"/>
          </a:p>
          <a:p>
            <a:pPr>
              <a:buNone/>
            </a:pPr>
            <a:br>
              <a:rPr lang="el-GR" sz="800" dirty="0"/>
            </a:br>
            <a:endParaRPr lang="el-GR" sz="800" dirty="0"/>
          </a:p>
          <a:p>
            <a:pPr>
              <a:buNone/>
            </a:pPr>
            <a:r>
              <a:rPr lang="el-GR" sz="800" b="1" dirty="0"/>
              <a:t>Σημαντική Σημείωση</a:t>
            </a:r>
          </a:p>
          <a:p>
            <a:pPr>
              <a:buNone/>
            </a:pPr>
            <a:r>
              <a:rPr lang="el-GR" sz="800" dirty="0"/>
              <a:t>Η αξιολόγηση θα βασιστεί κυρίως στο βάθος κατανόησης, την ποιότητα ανάλυσης, τη συστημική σκέψη και την ικανότητα σύνδεσης θεωρίας – πράξης, και όχι στην "εντυπωσιακή" μορφή της τελικής πρότασης.</a:t>
            </a:r>
          </a:p>
          <a:p>
            <a:pPr>
              <a:buNone/>
            </a:pPr>
            <a:br>
              <a:rPr lang="el-GR" sz="800" dirty="0"/>
            </a:br>
            <a:endParaRPr lang="el-GR" sz="800" dirty="0"/>
          </a:p>
          <a:p>
            <a:pPr>
              <a:buNone/>
            </a:pPr>
            <a:r>
              <a:rPr lang="el-GR" sz="800" dirty="0"/>
              <a:t>Η εκφώνηση αυτή μπορεί να αποτελέσει και βάση για μελλοντική διπλωματική.</a:t>
            </a:r>
            <a:endParaRPr lang="en-GB" sz="800" dirty="0"/>
          </a:p>
        </p:txBody>
      </p:sp>
    </p:spTree>
    <p:extLst>
      <p:ext uri="{BB962C8B-B14F-4D97-AF65-F5344CB8AC3E}">
        <p14:creationId xmlns:p14="http://schemas.microsoft.com/office/powerpoint/2010/main" val="21129615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1040" name="Google Shape;1040;g38a2def6c57_0_84"/>
          <p:cNvSpPr/>
          <p:nvPr/>
        </p:nvSpPr>
        <p:spPr>
          <a:xfrm>
            <a:off x="789503" y="620316"/>
            <a:ext cx="8142600" cy="705000"/>
          </a:xfrm>
          <a:prstGeom prst="rect">
            <a:avLst/>
          </a:prstGeom>
          <a:noFill/>
          <a:ln>
            <a:noFill/>
          </a:ln>
        </p:spPr>
        <p:txBody>
          <a:bodyPr spcFirstLastPara="1" wrap="square" lIns="0" tIns="0" rIns="0" bIns="0" anchor="t" anchorCtr="0">
            <a:noAutofit/>
          </a:bodyPr>
          <a:lstStyle/>
          <a:p>
            <a:pPr marL="0" marR="0" lvl="0" indent="0" algn="l" rtl="0">
              <a:lnSpc>
                <a:spcPct val="126136"/>
              </a:lnSpc>
              <a:spcBef>
                <a:spcPts val="0"/>
              </a:spcBef>
              <a:spcAft>
                <a:spcPts val="0"/>
              </a:spcAft>
              <a:buClr>
                <a:srgbClr val="000000"/>
              </a:buClr>
              <a:buSzPts val="4400"/>
              <a:buFont typeface="Inter"/>
              <a:buNone/>
            </a:pPr>
            <a:r>
              <a:rPr lang="en-US" sz="4400" b="1" i="0" u="none" strike="noStrike" cap="none">
                <a:solidFill>
                  <a:srgbClr val="000000"/>
                </a:solidFill>
                <a:latin typeface="Inter"/>
                <a:ea typeface="Inter"/>
                <a:cs typeface="Inter"/>
                <a:sym typeface="Inter"/>
              </a:rPr>
              <a:t>Από την Κρίση στην Ευκαιρία</a:t>
            </a:r>
            <a:endParaRPr sz="4400" b="0" i="0" u="none" strike="noStrike" cap="none">
              <a:solidFill>
                <a:srgbClr val="000000"/>
              </a:solidFill>
              <a:latin typeface="Arial"/>
              <a:ea typeface="Arial"/>
              <a:cs typeface="Arial"/>
              <a:sym typeface="Arial"/>
            </a:endParaRPr>
          </a:p>
        </p:txBody>
      </p:sp>
      <p:sp>
        <p:nvSpPr>
          <p:cNvPr id="1041" name="Google Shape;1041;g38a2def6c57_0_84"/>
          <p:cNvSpPr/>
          <p:nvPr/>
        </p:nvSpPr>
        <p:spPr>
          <a:xfrm>
            <a:off x="789503" y="2114550"/>
            <a:ext cx="4200000" cy="3834600"/>
          </a:xfrm>
          <a:prstGeom prst="roundRect">
            <a:avLst>
              <a:gd name="adj" fmla="val 3815"/>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2" name="Google Shape;1042;g38a2def6c57_0_84"/>
          <p:cNvSpPr/>
          <p:nvPr/>
        </p:nvSpPr>
        <p:spPr>
          <a:xfrm>
            <a:off x="789503" y="2084070"/>
            <a:ext cx="4200000" cy="121800"/>
          </a:xfrm>
          <a:prstGeom prst="roundRect">
            <a:avLst>
              <a:gd name="adj" fmla="val 77708"/>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3" name="Google Shape;1043;g38a2def6c57_0_84"/>
          <p:cNvSpPr/>
          <p:nvPr/>
        </p:nvSpPr>
        <p:spPr>
          <a:xfrm>
            <a:off x="2551212" y="1776293"/>
            <a:ext cx="676500" cy="676500"/>
          </a:xfrm>
          <a:prstGeom prst="roundRect">
            <a:avLst>
              <a:gd name="adj" fmla="val 135140"/>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44" name="Google Shape;1044;g38a2def6c57_0_84" descr="preencoded.png"/>
          <p:cNvPicPr preferRelativeResize="0"/>
          <p:nvPr/>
        </p:nvPicPr>
        <p:blipFill rotWithShape="1">
          <a:blip r:embed="rId3">
            <a:alphaModFix/>
          </a:blip>
          <a:srcRect/>
          <a:stretch/>
        </p:blipFill>
        <p:spPr>
          <a:xfrm>
            <a:off x="2754213" y="1945481"/>
            <a:ext cx="270629" cy="338257"/>
          </a:xfrm>
          <a:prstGeom prst="rect">
            <a:avLst/>
          </a:prstGeom>
          <a:noFill/>
          <a:ln>
            <a:noFill/>
          </a:ln>
        </p:spPr>
      </p:pic>
      <p:sp>
        <p:nvSpPr>
          <p:cNvPr id="1045" name="Google Shape;1045;g38a2def6c57_0_84"/>
          <p:cNvSpPr/>
          <p:nvPr/>
        </p:nvSpPr>
        <p:spPr>
          <a:xfrm>
            <a:off x="1045488" y="2678430"/>
            <a:ext cx="2819700" cy="3525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Κρίσεις ως Μάθημα</a:t>
            </a:r>
            <a:endParaRPr sz="2200" b="0" i="0" u="none" strike="noStrike" cap="none">
              <a:solidFill>
                <a:srgbClr val="000000"/>
              </a:solidFill>
              <a:latin typeface="Arial"/>
              <a:ea typeface="Arial"/>
              <a:cs typeface="Arial"/>
              <a:sym typeface="Arial"/>
            </a:endParaRPr>
          </a:p>
        </p:txBody>
      </p:sp>
      <p:sp>
        <p:nvSpPr>
          <p:cNvPr id="1046" name="Google Shape;1046;g38a2def6c57_0_84"/>
          <p:cNvSpPr/>
          <p:nvPr/>
        </p:nvSpPr>
        <p:spPr>
          <a:xfrm>
            <a:off x="1045488" y="3166110"/>
            <a:ext cx="3688200" cy="2166000"/>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Δεν μπορούμε να αποτρέψουμε όλες τις κρίσεις. Μπορούμε όμως να μάθουμε να τις απορροφούμε και να μετασχηματίζουμε το σύστημά μας μέσα από αυτές, αντί να καταρρέουμε.</a:t>
            </a:r>
            <a:endParaRPr sz="1750" b="0" i="0" u="none" strike="noStrike" cap="none">
              <a:solidFill>
                <a:srgbClr val="000000"/>
              </a:solidFill>
              <a:latin typeface="Arial"/>
              <a:ea typeface="Arial"/>
              <a:cs typeface="Arial"/>
              <a:sym typeface="Arial"/>
            </a:endParaRPr>
          </a:p>
        </p:txBody>
      </p:sp>
      <p:sp>
        <p:nvSpPr>
          <p:cNvPr id="1047" name="Google Shape;1047;g38a2def6c57_0_84"/>
          <p:cNvSpPr/>
          <p:nvPr/>
        </p:nvSpPr>
        <p:spPr>
          <a:xfrm>
            <a:off x="5215057" y="2114550"/>
            <a:ext cx="4200300" cy="3834600"/>
          </a:xfrm>
          <a:prstGeom prst="roundRect">
            <a:avLst>
              <a:gd name="adj" fmla="val 3815"/>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8" name="Google Shape;1048;g38a2def6c57_0_84"/>
          <p:cNvSpPr/>
          <p:nvPr/>
        </p:nvSpPr>
        <p:spPr>
          <a:xfrm>
            <a:off x="5215057" y="2084070"/>
            <a:ext cx="4200300" cy="121800"/>
          </a:xfrm>
          <a:prstGeom prst="roundRect">
            <a:avLst>
              <a:gd name="adj" fmla="val 77708"/>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9" name="Google Shape;1049;g38a2def6c57_0_84"/>
          <p:cNvSpPr/>
          <p:nvPr/>
        </p:nvSpPr>
        <p:spPr>
          <a:xfrm>
            <a:off x="6976765" y="1776293"/>
            <a:ext cx="676500" cy="676500"/>
          </a:xfrm>
          <a:prstGeom prst="roundRect">
            <a:avLst>
              <a:gd name="adj" fmla="val 135140"/>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50" name="Google Shape;1050;g38a2def6c57_0_84" descr="preencoded.png"/>
          <p:cNvPicPr preferRelativeResize="0"/>
          <p:nvPr/>
        </p:nvPicPr>
        <p:blipFill rotWithShape="1">
          <a:blip r:embed="rId4">
            <a:alphaModFix/>
          </a:blip>
          <a:srcRect/>
          <a:stretch/>
        </p:blipFill>
        <p:spPr>
          <a:xfrm>
            <a:off x="7179766" y="1945481"/>
            <a:ext cx="270629" cy="338257"/>
          </a:xfrm>
          <a:prstGeom prst="rect">
            <a:avLst/>
          </a:prstGeom>
          <a:noFill/>
          <a:ln>
            <a:noFill/>
          </a:ln>
        </p:spPr>
      </p:pic>
      <p:sp>
        <p:nvSpPr>
          <p:cNvPr id="1051" name="Google Shape;1051;g38a2def6c57_0_84"/>
          <p:cNvSpPr/>
          <p:nvPr/>
        </p:nvSpPr>
        <p:spPr>
          <a:xfrm>
            <a:off x="5471041" y="2678430"/>
            <a:ext cx="3688200" cy="7050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Ανθεκτικό = Μαθησιακό Σύστημα</a:t>
            </a:r>
            <a:endParaRPr sz="2200" b="0" i="0" u="none" strike="noStrike" cap="none">
              <a:solidFill>
                <a:srgbClr val="000000"/>
              </a:solidFill>
              <a:latin typeface="Arial"/>
              <a:ea typeface="Arial"/>
              <a:cs typeface="Arial"/>
              <a:sym typeface="Arial"/>
            </a:endParaRPr>
          </a:p>
        </p:txBody>
      </p:sp>
      <p:sp>
        <p:nvSpPr>
          <p:cNvPr id="1052" name="Google Shape;1052;g38a2def6c57_0_84"/>
          <p:cNvSpPr/>
          <p:nvPr/>
        </p:nvSpPr>
        <p:spPr>
          <a:xfrm>
            <a:off x="5471041" y="3518535"/>
            <a:ext cx="3688200" cy="1805100"/>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Ένα ανθεκτικό σύστημα αντιμετωπίζει την αποτυχία ή τη διαταραχή ως πληροφορία. Κάθε λάθος το κάνει πιο έξυπνο, όχι πιο αδύναμο.</a:t>
            </a:r>
            <a:endParaRPr sz="1750" b="0" i="0" u="none" strike="noStrike" cap="none">
              <a:solidFill>
                <a:srgbClr val="000000"/>
              </a:solidFill>
              <a:latin typeface="Arial"/>
              <a:ea typeface="Arial"/>
              <a:cs typeface="Arial"/>
              <a:sym typeface="Arial"/>
            </a:endParaRPr>
          </a:p>
        </p:txBody>
      </p:sp>
      <p:sp>
        <p:nvSpPr>
          <p:cNvPr id="1053" name="Google Shape;1053;g38a2def6c57_0_84"/>
          <p:cNvSpPr/>
          <p:nvPr/>
        </p:nvSpPr>
        <p:spPr>
          <a:xfrm>
            <a:off x="9640729" y="2114550"/>
            <a:ext cx="4200300" cy="3834600"/>
          </a:xfrm>
          <a:prstGeom prst="roundRect">
            <a:avLst>
              <a:gd name="adj" fmla="val 3815"/>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4" name="Google Shape;1054;g38a2def6c57_0_84"/>
          <p:cNvSpPr/>
          <p:nvPr/>
        </p:nvSpPr>
        <p:spPr>
          <a:xfrm>
            <a:off x="9640729" y="2084070"/>
            <a:ext cx="4200300" cy="121800"/>
          </a:xfrm>
          <a:prstGeom prst="roundRect">
            <a:avLst>
              <a:gd name="adj" fmla="val 77708"/>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5" name="Google Shape;1055;g38a2def6c57_0_84"/>
          <p:cNvSpPr/>
          <p:nvPr/>
        </p:nvSpPr>
        <p:spPr>
          <a:xfrm>
            <a:off x="11402437" y="1776293"/>
            <a:ext cx="676500" cy="676500"/>
          </a:xfrm>
          <a:prstGeom prst="roundRect">
            <a:avLst>
              <a:gd name="adj" fmla="val 135140"/>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56" name="Google Shape;1056;g38a2def6c57_0_84" descr="preencoded.png"/>
          <p:cNvPicPr preferRelativeResize="0"/>
          <p:nvPr/>
        </p:nvPicPr>
        <p:blipFill rotWithShape="1">
          <a:blip r:embed="rId5">
            <a:alphaModFix/>
          </a:blip>
          <a:srcRect/>
          <a:stretch/>
        </p:blipFill>
        <p:spPr>
          <a:xfrm>
            <a:off x="11605439" y="1945481"/>
            <a:ext cx="270629" cy="338257"/>
          </a:xfrm>
          <a:prstGeom prst="rect">
            <a:avLst/>
          </a:prstGeom>
          <a:noFill/>
          <a:ln>
            <a:noFill/>
          </a:ln>
        </p:spPr>
      </p:pic>
      <p:sp>
        <p:nvSpPr>
          <p:cNvPr id="1057" name="Google Shape;1057;g38a2def6c57_0_84"/>
          <p:cNvSpPr/>
          <p:nvPr/>
        </p:nvSpPr>
        <p:spPr>
          <a:xfrm>
            <a:off x="9896713" y="2678430"/>
            <a:ext cx="3323700" cy="3525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Σχεδιαστική Νοοτροπία</a:t>
            </a:r>
            <a:endParaRPr sz="2200" b="0" i="0" u="none" strike="noStrike" cap="none">
              <a:solidFill>
                <a:srgbClr val="000000"/>
              </a:solidFill>
              <a:latin typeface="Arial"/>
              <a:ea typeface="Arial"/>
              <a:cs typeface="Arial"/>
              <a:sym typeface="Arial"/>
            </a:endParaRPr>
          </a:p>
        </p:txBody>
      </p:sp>
      <p:sp>
        <p:nvSpPr>
          <p:cNvPr id="1058" name="Google Shape;1058;g38a2def6c57_0_84"/>
          <p:cNvSpPr/>
          <p:nvPr/>
        </p:nvSpPr>
        <p:spPr>
          <a:xfrm>
            <a:off x="9896713" y="3166110"/>
            <a:ext cx="3688200" cy="2526900"/>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Αντί να φοβόμαστε την αλλαγή και το απρόβλεπτο, τα ενσωματώνουμε στον σχεδιασμό. Σχεδιάζουμε ευέλικτα συστήματα που μπορούν να επαναπροσδιοριστούν σε απρόσμενα γεγονότα.</a:t>
            </a:r>
            <a:endParaRPr sz="1750" b="0" i="0" u="none" strike="noStrike" cap="none">
              <a:solidFill>
                <a:srgbClr val="000000"/>
              </a:solidFill>
              <a:latin typeface="Arial"/>
              <a:ea typeface="Arial"/>
              <a:cs typeface="Arial"/>
              <a:sym typeface="Arial"/>
            </a:endParaRPr>
          </a:p>
        </p:txBody>
      </p:sp>
      <p:sp>
        <p:nvSpPr>
          <p:cNvPr id="1059" name="Google Shape;1059;g38a2def6c57_0_84"/>
          <p:cNvSpPr/>
          <p:nvPr/>
        </p:nvSpPr>
        <p:spPr>
          <a:xfrm>
            <a:off x="1127760" y="6456521"/>
            <a:ext cx="12713100" cy="360900"/>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"Ένα σύστημα που δεν κάνει λάθη, δεν εξελίσσεται. Η αποτυχία είναι πληροφορία."</a:t>
            </a:r>
            <a:endParaRPr sz="1750" b="0" i="0" u="none" strike="noStrike" cap="none">
              <a:solidFill>
                <a:srgbClr val="000000"/>
              </a:solidFill>
              <a:latin typeface="Arial"/>
              <a:ea typeface="Arial"/>
              <a:cs typeface="Arial"/>
              <a:sym typeface="Arial"/>
            </a:endParaRPr>
          </a:p>
        </p:txBody>
      </p:sp>
      <p:sp>
        <p:nvSpPr>
          <p:cNvPr id="1060" name="Google Shape;1060;g38a2def6c57_0_84"/>
          <p:cNvSpPr/>
          <p:nvPr/>
        </p:nvSpPr>
        <p:spPr>
          <a:xfrm>
            <a:off x="1127760" y="7071241"/>
            <a:ext cx="12713100" cy="288600"/>
          </a:xfrm>
          <a:prstGeom prst="rect">
            <a:avLst/>
          </a:prstGeom>
          <a:noFill/>
          <a:ln>
            <a:noFill/>
          </a:ln>
        </p:spPr>
        <p:txBody>
          <a:bodyPr spcFirstLastPara="1" wrap="square" lIns="0" tIns="0" rIns="0" bIns="0" anchor="t" anchorCtr="0">
            <a:noAutofit/>
          </a:bodyPr>
          <a:lstStyle/>
          <a:p>
            <a:pPr marL="0" marR="0" lvl="0" indent="0" algn="l" rtl="0">
              <a:lnSpc>
                <a:spcPct val="160714"/>
              </a:lnSpc>
              <a:spcBef>
                <a:spcPts val="0"/>
              </a:spcBef>
              <a:spcAft>
                <a:spcPts val="0"/>
              </a:spcAft>
              <a:buClr>
                <a:srgbClr val="272525"/>
              </a:buClr>
              <a:buSzPts val="1400"/>
              <a:buFont typeface="Inter"/>
              <a:buNone/>
            </a:pPr>
            <a:r>
              <a:rPr lang="en-US" sz="1400" b="0" i="0" u="none" strike="noStrike" cap="none">
                <a:solidFill>
                  <a:srgbClr val="272525"/>
                </a:solidFill>
                <a:latin typeface="Inter"/>
                <a:ea typeface="Inter"/>
                <a:cs typeface="Inter"/>
                <a:sym typeface="Inter"/>
              </a:rPr>
              <a:t>Brian Walker</a:t>
            </a:r>
            <a:endParaRPr sz="1400" b="0" i="0" u="none" strike="noStrike" cap="none">
              <a:solidFill>
                <a:srgbClr val="000000"/>
              </a:solidFill>
              <a:latin typeface="Arial"/>
              <a:ea typeface="Arial"/>
              <a:cs typeface="Arial"/>
              <a:sym typeface="Arial"/>
            </a:endParaRPr>
          </a:p>
        </p:txBody>
      </p:sp>
      <p:sp>
        <p:nvSpPr>
          <p:cNvPr id="1061" name="Google Shape;1061;g38a2def6c57_0_84"/>
          <p:cNvSpPr/>
          <p:nvPr/>
        </p:nvSpPr>
        <p:spPr>
          <a:xfrm>
            <a:off x="789503" y="6202799"/>
            <a:ext cx="30600" cy="1410900"/>
          </a:xfrm>
          <a:prstGeom prst="rect">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sp>
        <p:nvSpPr>
          <p:cNvPr id="1067" name="Google Shape;1067;p27"/>
          <p:cNvSpPr/>
          <p:nvPr/>
        </p:nvSpPr>
        <p:spPr>
          <a:xfrm>
            <a:off x="732711" y="575786"/>
            <a:ext cx="5234464" cy="654248"/>
          </a:xfrm>
          <a:prstGeom prst="rect">
            <a:avLst/>
          </a:prstGeom>
          <a:noFill/>
          <a:ln>
            <a:noFill/>
          </a:ln>
        </p:spPr>
        <p:txBody>
          <a:bodyPr spcFirstLastPara="1" wrap="square" lIns="0" tIns="0" rIns="0" bIns="0" anchor="t" anchorCtr="0">
            <a:noAutofit/>
          </a:bodyPr>
          <a:lstStyle/>
          <a:p>
            <a:pPr marL="0" marR="0" lvl="0" indent="0" algn="l" rtl="0">
              <a:lnSpc>
                <a:spcPct val="125609"/>
              </a:lnSpc>
              <a:spcBef>
                <a:spcPts val="0"/>
              </a:spcBef>
              <a:spcAft>
                <a:spcPts val="0"/>
              </a:spcAft>
              <a:buClr>
                <a:srgbClr val="000000"/>
              </a:buClr>
              <a:buSzPts val="4100"/>
              <a:buFont typeface="Inter"/>
              <a:buNone/>
            </a:pPr>
            <a:r>
              <a:rPr lang="en-US" sz="4100" b="1" i="0" u="none" strike="noStrike" cap="none">
                <a:solidFill>
                  <a:srgbClr val="000000"/>
                </a:solidFill>
                <a:latin typeface="Inter"/>
                <a:ea typeface="Inter"/>
                <a:cs typeface="Inter"/>
                <a:sym typeface="Inter"/>
              </a:rPr>
              <a:t>Key Takeaways</a:t>
            </a:r>
            <a:endParaRPr sz="4100" b="0" i="0" u="none" strike="noStrike" cap="none">
              <a:solidFill>
                <a:srgbClr val="000000"/>
              </a:solidFill>
              <a:latin typeface="Arial"/>
              <a:ea typeface="Arial"/>
              <a:cs typeface="Arial"/>
              <a:sym typeface="Arial"/>
            </a:endParaRPr>
          </a:p>
        </p:txBody>
      </p:sp>
      <p:sp>
        <p:nvSpPr>
          <p:cNvPr id="1068" name="Google Shape;1068;p27"/>
          <p:cNvSpPr/>
          <p:nvPr/>
        </p:nvSpPr>
        <p:spPr>
          <a:xfrm>
            <a:off x="732711" y="1544002"/>
            <a:ext cx="2892385" cy="327065"/>
          </a:xfrm>
          <a:prstGeom prst="rect">
            <a:avLst/>
          </a:prstGeom>
          <a:noFill/>
          <a:ln>
            <a:noFill/>
          </a:ln>
        </p:spPr>
        <p:txBody>
          <a:bodyPr spcFirstLastPara="1" wrap="square" lIns="0" tIns="0" rIns="0" bIns="0" anchor="t" anchorCtr="0">
            <a:noAutofit/>
          </a:bodyPr>
          <a:lstStyle/>
          <a:p>
            <a:pPr marL="0" marR="0" lvl="0" indent="0" algn="l" rtl="0">
              <a:lnSpc>
                <a:spcPct val="124390"/>
              </a:lnSpc>
              <a:spcBef>
                <a:spcPts val="0"/>
              </a:spcBef>
              <a:spcAft>
                <a:spcPts val="0"/>
              </a:spcAft>
              <a:buClr>
                <a:srgbClr val="000000"/>
              </a:buClr>
              <a:buSzPts val="2050"/>
              <a:buFont typeface="Inter"/>
              <a:buNone/>
            </a:pPr>
            <a:r>
              <a:rPr lang="en-US" sz="2050" b="1" i="0" u="none" strike="noStrike" cap="none">
                <a:solidFill>
                  <a:srgbClr val="000000"/>
                </a:solidFill>
                <a:latin typeface="Inter"/>
                <a:ea typeface="Inter"/>
                <a:cs typeface="Inter"/>
                <a:sym typeface="Inter"/>
              </a:rPr>
              <a:t>Οι Θεμελιώδεις Αρχές</a:t>
            </a:r>
            <a:endParaRPr sz="2050" b="0" i="0" u="none" strike="noStrike" cap="none">
              <a:solidFill>
                <a:srgbClr val="000000"/>
              </a:solidFill>
              <a:latin typeface="Arial"/>
              <a:ea typeface="Arial"/>
              <a:cs typeface="Arial"/>
              <a:sym typeface="Arial"/>
            </a:endParaRPr>
          </a:p>
        </p:txBody>
      </p:sp>
      <p:sp>
        <p:nvSpPr>
          <p:cNvPr id="1069" name="Google Shape;1069;p27"/>
          <p:cNvSpPr/>
          <p:nvPr/>
        </p:nvSpPr>
        <p:spPr>
          <a:xfrm>
            <a:off x="732711" y="2185035"/>
            <a:ext cx="4248745" cy="2349698"/>
          </a:xfrm>
          <a:prstGeom prst="roundRect">
            <a:avLst>
              <a:gd name="adj" fmla="val 3743"/>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0" name="Google Shape;1070;p27"/>
          <p:cNvSpPr/>
          <p:nvPr/>
        </p:nvSpPr>
        <p:spPr>
          <a:xfrm>
            <a:off x="1286708" y="2401967"/>
            <a:ext cx="3140631" cy="392549"/>
          </a:xfrm>
          <a:prstGeom prst="rect">
            <a:avLst/>
          </a:prstGeom>
          <a:noFill/>
          <a:ln>
            <a:noFill/>
          </a:ln>
        </p:spPr>
        <p:txBody>
          <a:bodyPr spcFirstLastPara="1" wrap="square" lIns="0" tIns="0" rIns="0" bIns="0" anchor="t" anchorCtr="0">
            <a:noAutofit/>
          </a:bodyPr>
          <a:lstStyle/>
          <a:p>
            <a:pPr marL="0" marR="0" lvl="0" indent="0" algn="ctr" rtl="0">
              <a:lnSpc>
                <a:spcPct val="124489"/>
              </a:lnSpc>
              <a:spcBef>
                <a:spcPts val="0"/>
              </a:spcBef>
              <a:spcAft>
                <a:spcPts val="0"/>
              </a:spcAft>
              <a:buClr>
                <a:srgbClr val="272525"/>
              </a:buClr>
              <a:buSzPts val="2450"/>
              <a:buFont typeface="Inter"/>
              <a:buNone/>
            </a:pPr>
            <a:r>
              <a:rPr lang="en-US" sz="2450" b="1" i="0" u="none" strike="noStrike" cap="none">
                <a:solidFill>
                  <a:srgbClr val="272525"/>
                </a:solidFill>
                <a:latin typeface="Inter"/>
                <a:ea typeface="Inter"/>
                <a:cs typeface="Inter"/>
                <a:sym typeface="Inter"/>
              </a:rPr>
              <a:t>Συστήματα Παντού</a:t>
            </a:r>
            <a:endParaRPr sz="2450" b="0" i="0" u="none" strike="noStrike" cap="none">
              <a:solidFill>
                <a:srgbClr val="000000"/>
              </a:solidFill>
              <a:latin typeface="Arial"/>
              <a:ea typeface="Arial"/>
              <a:cs typeface="Arial"/>
              <a:sym typeface="Arial"/>
            </a:endParaRPr>
          </a:p>
        </p:txBody>
      </p:sp>
      <p:sp>
        <p:nvSpPr>
          <p:cNvPr id="1071" name="Google Shape;1071;p27"/>
          <p:cNvSpPr/>
          <p:nvPr/>
        </p:nvSpPr>
        <p:spPr>
          <a:xfrm>
            <a:off x="949643" y="2920127"/>
            <a:ext cx="3814882" cy="1005126"/>
          </a:xfrm>
          <a:prstGeom prst="rect">
            <a:avLst/>
          </a:prstGeom>
          <a:noFill/>
          <a:ln>
            <a:noFill/>
          </a:ln>
        </p:spPr>
        <p:txBody>
          <a:bodyPr spcFirstLastPara="1" wrap="square" lIns="0" tIns="0" rIns="0" bIns="0" anchor="t" anchorCtr="0">
            <a:noAutofit/>
          </a:bodyPr>
          <a:lstStyle/>
          <a:p>
            <a:pPr marL="0" marR="0" lvl="0" indent="0" algn="ctr" rtl="0">
              <a:lnSpc>
                <a:spcPct val="162500"/>
              </a:lnSpc>
              <a:spcBef>
                <a:spcPts val="0"/>
              </a:spcBef>
              <a:spcAft>
                <a:spcPts val="0"/>
              </a:spcAft>
              <a:buClr>
                <a:srgbClr val="272525"/>
              </a:buClr>
              <a:buSzPts val="1600"/>
              <a:buFont typeface="Inter"/>
              <a:buNone/>
            </a:pPr>
            <a:r>
              <a:rPr lang="en-US" sz="1600" b="0" i="0" u="none" strike="noStrike" cap="none">
                <a:solidFill>
                  <a:srgbClr val="272525"/>
                </a:solidFill>
                <a:latin typeface="Inter"/>
                <a:ea typeface="Inter"/>
                <a:cs typeface="Inter"/>
                <a:sym typeface="Inter"/>
              </a:rPr>
              <a:t>Ο κόσμος είναι πλέγμα συστημάτων. Κάθε σχεδιαστική επιλογή επηρεάζει το ευρύτερο πλαίσιο.</a:t>
            </a:r>
            <a:endParaRPr sz="1600" b="0" i="0" u="none" strike="noStrike" cap="none">
              <a:solidFill>
                <a:srgbClr val="000000"/>
              </a:solidFill>
              <a:latin typeface="Arial"/>
              <a:ea typeface="Arial"/>
              <a:cs typeface="Arial"/>
              <a:sym typeface="Arial"/>
            </a:endParaRPr>
          </a:p>
        </p:txBody>
      </p:sp>
      <p:sp>
        <p:nvSpPr>
          <p:cNvPr id="1072" name="Google Shape;1072;p27"/>
          <p:cNvSpPr/>
          <p:nvPr/>
        </p:nvSpPr>
        <p:spPr>
          <a:xfrm>
            <a:off x="5190768" y="2185035"/>
            <a:ext cx="4248745" cy="2349698"/>
          </a:xfrm>
          <a:prstGeom prst="roundRect">
            <a:avLst>
              <a:gd name="adj" fmla="val 3743"/>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3" name="Google Shape;1073;p27"/>
          <p:cNvSpPr/>
          <p:nvPr/>
        </p:nvSpPr>
        <p:spPr>
          <a:xfrm>
            <a:off x="5407700" y="2401967"/>
            <a:ext cx="3814882" cy="785098"/>
          </a:xfrm>
          <a:prstGeom prst="rect">
            <a:avLst/>
          </a:prstGeom>
          <a:noFill/>
          <a:ln>
            <a:noFill/>
          </a:ln>
        </p:spPr>
        <p:txBody>
          <a:bodyPr spcFirstLastPara="1" wrap="square" lIns="0" tIns="0" rIns="0" bIns="0" anchor="t" anchorCtr="0">
            <a:noAutofit/>
          </a:bodyPr>
          <a:lstStyle/>
          <a:p>
            <a:pPr marL="0" marR="0" lvl="0" indent="0" algn="ctr" rtl="0">
              <a:lnSpc>
                <a:spcPct val="124489"/>
              </a:lnSpc>
              <a:spcBef>
                <a:spcPts val="0"/>
              </a:spcBef>
              <a:spcAft>
                <a:spcPts val="0"/>
              </a:spcAft>
              <a:buClr>
                <a:srgbClr val="272525"/>
              </a:buClr>
              <a:buSzPts val="2450"/>
              <a:buFont typeface="Inter"/>
              <a:buNone/>
            </a:pPr>
            <a:r>
              <a:rPr lang="en-US" sz="2450" b="1" i="0" u="none" strike="noStrike" cap="none">
                <a:solidFill>
                  <a:srgbClr val="272525"/>
                </a:solidFill>
                <a:latin typeface="Inter"/>
                <a:ea typeface="Inter"/>
                <a:cs typeface="Inter"/>
                <a:sym typeface="Inter"/>
              </a:rPr>
              <a:t>Βιωσιμότητα = Ισορροπία</a:t>
            </a:r>
            <a:endParaRPr sz="2450" b="0" i="0" u="none" strike="noStrike" cap="none">
              <a:solidFill>
                <a:srgbClr val="000000"/>
              </a:solidFill>
              <a:latin typeface="Arial"/>
              <a:ea typeface="Arial"/>
              <a:cs typeface="Arial"/>
              <a:sym typeface="Arial"/>
            </a:endParaRPr>
          </a:p>
        </p:txBody>
      </p:sp>
      <p:sp>
        <p:nvSpPr>
          <p:cNvPr id="1074" name="Google Shape;1074;p27"/>
          <p:cNvSpPr/>
          <p:nvPr/>
        </p:nvSpPr>
        <p:spPr>
          <a:xfrm>
            <a:off x="5407700" y="3312676"/>
            <a:ext cx="3814882" cy="1005126"/>
          </a:xfrm>
          <a:prstGeom prst="rect">
            <a:avLst/>
          </a:prstGeom>
          <a:noFill/>
          <a:ln>
            <a:noFill/>
          </a:ln>
        </p:spPr>
        <p:txBody>
          <a:bodyPr spcFirstLastPara="1" wrap="square" lIns="0" tIns="0" rIns="0" bIns="0" anchor="t" anchorCtr="0">
            <a:noAutofit/>
          </a:bodyPr>
          <a:lstStyle/>
          <a:p>
            <a:pPr marL="0" marR="0" lvl="0" indent="0" algn="ctr" rtl="0">
              <a:lnSpc>
                <a:spcPct val="162500"/>
              </a:lnSpc>
              <a:spcBef>
                <a:spcPts val="0"/>
              </a:spcBef>
              <a:spcAft>
                <a:spcPts val="0"/>
              </a:spcAft>
              <a:buClr>
                <a:srgbClr val="272525"/>
              </a:buClr>
              <a:buSzPts val="1600"/>
              <a:buFont typeface="Inter"/>
              <a:buNone/>
            </a:pPr>
            <a:r>
              <a:rPr lang="en-US" sz="1600" b="0" i="0" u="none" strike="noStrike" cap="none">
                <a:solidFill>
                  <a:srgbClr val="272525"/>
                </a:solidFill>
                <a:latin typeface="Inter"/>
                <a:ea typeface="Inter"/>
                <a:cs typeface="Inter"/>
                <a:sym typeface="Inter"/>
              </a:rPr>
              <a:t>Η βιωσιμότητα απαιτεί κατανόηση ορίων, ροών και της λεπτής ισορροπίας που διατηρεί τη ζωή.</a:t>
            </a:r>
            <a:endParaRPr sz="1600" b="0" i="0" u="none" strike="noStrike" cap="none">
              <a:solidFill>
                <a:srgbClr val="000000"/>
              </a:solidFill>
              <a:latin typeface="Arial"/>
              <a:ea typeface="Arial"/>
              <a:cs typeface="Arial"/>
              <a:sym typeface="Arial"/>
            </a:endParaRPr>
          </a:p>
        </p:txBody>
      </p:sp>
      <p:sp>
        <p:nvSpPr>
          <p:cNvPr id="1075" name="Google Shape;1075;p27"/>
          <p:cNvSpPr/>
          <p:nvPr/>
        </p:nvSpPr>
        <p:spPr>
          <a:xfrm>
            <a:off x="9648825" y="2185035"/>
            <a:ext cx="4248864" cy="2349698"/>
          </a:xfrm>
          <a:prstGeom prst="roundRect">
            <a:avLst>
              <a:gd name="adj" fmla="val 3743"/>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6" name="Google Shape;1076;p27"/>
          <p:cNvSpPr/>
          <p:nvPr/>
        </p:nvSpPr>
        <p:spPr>
          <a:xfrm>
            <a:off x="9865757" y="2401967"/>
            <a:ext cx="3815001" cy="785098"/>
          </a:xfrm>
          <a:prstGeom prst="rect">
            <a:avLst/>
          </a:prstGeom>
          <a:noFill/>
          <a:ln>
            <a:noFill/>
          </a:ln>
        </p:spPr>
        <p:txBody>
          <a:bodyPr spcFirstLastPara="1" wrap="square" lIns="0" tIns="0" rIns="0" bIns="0" anchor="t" anchorCtr="0">
            <a:noAutofit/>
          </a:bodyPr>
          <a:lstStyle/>
          <a:p>
            <a:pPr marL="0" marR="0" lvl="0" indent="0" algn="ctr" rtl="0">
              <a:lnSpc>
                <a:spcPct val="124489"/>
              </a:lnSpc>
              <a:spcBef>
                <a:spcPts val="0"/>
              </a:spcBef>
              <a:spcAft>
                <a:spcPts val="0"/>
              </a:spcAft>
              <a:buClr>
                <a:srgbClr val="272525"/>
              </a:buClr>
              <a:buSzPts val="2450"/>
              <a:buFont typeface="Inter"/>
              <a:buNone/>
            </a:pPr>
            <a:r>
              <a:rPr lang="en-US" sz="2450" b="1" i="0" u="none" strike="noStrike" cap="none">
                <a:solidFill>
                  <a:srgbClr val="272525"/>
                </a:solidFill>
                <a:latin typeface="Inter"/>
                <a:ea typeface="Inter"/>
                <a:cs typeface="Inter"/>
                <a:sym typeface="Inter"/>
              </a:rPr>
              <a:t>Ανθεκτικότητα = Προσαρμογή</a:t>
            </a:r>
            <a:endParaRPr sz="2450" b="0" i="0" u="none" strike="noStrike" cap="none">
              <a:solidFill>
                <a:srgbClr val="000000"/>
              </a:solidFill>
              <a:latin typeface="Arial"/>
              <a:ea typeface="Arial"/>
              <a:cs typeface="Arial"/>
              <a:sym typeface="Arial"/>
            </a:endParaRPr>
          </a:p>
        </p:txBody>
      </p:sp>
      <p:sp>
        <p:nvSpPr>
          <p:cNvPr id="1077" name="Google Shape;1077;p27"/>
          <p:cNvSpPr/>
          <p:nvPr/>
        </p:nvSpPr>
        <p:spPr>
          <a:xfrm>
            <a:off x="9865757" y="3312676"/>
            <a:ext cx="3815001" cy="1005126"/>
          </a:xfrm>
          <a:prstGeom prst="rect">
            <a:avLst/>
          </a:prstGeom>
          <a:noFill/>
          <a:ln>
            <a:noFill/>
          </a:ln>
        </p:spPr>
        <p:txBody>
          <a:bodyPr spcFirstLastPara="1" wrap="square" lIns="0" tIns="0" rIns="0" bIns="0" anchor="t" anchorCtr="0">
            <a:noAutofit/>
          </a:bodyPr>
          <a:lstStyle/>
          <a:p>
            <a:pPr marL="0" marR="0" lvl="0" indent="0" algn="ctr" rtl="0">
              <a:lnSpc>
                <a:spcPct val="162500"/>
              </a:lnSpc>
              <a:spcBef>
                <a:spcPts val="0"/>
              </a:spcBef>
              <a:spcAft>
                <a:spcPts val="0"/>
              </a:spcAft>
              <a:buClr>
                <a:srgbClr val="272525"/>
              </a:buClr>
              <a:buSzPts val="1600"/>
              <a:buFont typeface="Inter"/>
              <a:buNone/>
            </a:pPr>
            <a:r>
              <a:rPr lang="en-US" sz="1600" b="0" i="0" u="none" strike="noStrike" cap="none">
                <a:solidFill>
                  <a:srgbClr val="272525"/>
                </a:solidFill>
                <a:latin typeface="Inter"/>
                <a:ea typeface="Inter"/>
                <a:cs typeface="Inter"/>
                <a:sym typeface="Inter"/>
              </a:rPr>
              <a:t>Η ανθεκτικότητα διδάσκει ότι η αλλαγή δεν είναι απειλή, αλλά ευκαιρία μάθησης και εξέλιξης.</a:t>
            </a:r>
            <a:endParaRPr sz="1600" b="0" i="0" u="none" strike="noStrike" cap="none">
              <a:solidFill>
                <a:srgbClr val="000000"/>
              </a:solidFill>
              <a:latin typeface="Arial"/>
              <a:ea typeface="Arial"/>
              <a:cs typeface="Arial"/>
              <a:sym typeface="Arial"/>
            </a:endParaRPr>
          </a:p>
        </p:txBody>
      </p:sp>
      <p:sp>
        <p:nvSpPr>
          <p:cNvPr id="1078" name="Google Shape;1078;p27"/>
          <p:cNvSpPr/>
          <p:nvPr/>
        </p:nvSpPr>
        <p:spPr>
          <a:xfrm>
            <a:off x="732711" y="4744045"/>
            <a:ext cx="13164979" cy="1287066"/>
          </a:xfrm>
          <a:prstGeom prst="roundRect">
            <a:avLst>
              <a:gd name="adj" fmla="val 6833"/>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9" name="Google Shape;1079;p27"/>
          <p:cNvSpPr/>
          <p:nvPr/>
        </p:nvSpPr>
        <p:spPr>
          <a:xfrm>
            <a:off x="4961215" y="4960977"/>
            <a:ext cx="4707850" cy="392549"/>
          </a:xfrm>
          <a:prstGeom prst="rect">
            <a:avLst/>
          </a:prstGeom>
          <a:noFill/>
          <a:ln>
            <a:noFill/>
          </a:ln>
        </p:spPr>
        <p:txBody>
          <a:bodyPr spcFirstLastPara="1" wrap="square" lIns="0" tIns="0" rIns="0" bIns="0" anchor="t" anchorCtr="0">
            <a:noAutofit/>
          </a:bodyPr>
          <a:lstStyle/>
          <a:p>
            <a:pPr marL="0" marR="0" lvl="0" indent="0" algn="ctr" rtl="0">
              <a:lnSpc>
                <a:spcPct val="124489"/>
              </a:lnSpc>
              <a:spcBef>
                <a:spcPts val="0"/>
              </a:spcBef>
              <a:spcAft>
                <a:spcPts val="0"/>
              </a:spcAft>
              <a:buClr>
                <a:srgbClr val="272525"/>
              </a:buClr>
              <a:buSzPts val="2450"/>
              <a:buFont typeface="Inter"/>
              <a:buNone/>
            </a:pPr>
            <a:r>
              <a:rPr lang="en-US" sz="2450" b="1" i="0" u="none" strike="noStrike" cap="none">
                <a:solidFill>
                  <a:srgbClr val="272525"/>
                </a:solidFill>
                <a:latin typeface="Inter"/>
                <a:ea typeface="Inter"/>
                <a:cs typeface="Inter"/>
                <a:sym typeface="Inter"/>
              </a:rPr>
              <a:t>Design = Συν-οργάνωση ζωής</a:t>
            </a:r>
            <a:endParaRPr sz="2450" b="0" i="0" u="none" strike="noStrike" cap="none">
              <a:solidFill>
                <a:srgbClr val="000000"/>
              </a:solidFill>
              <a:latin typeface="Arial"/>
              <a:ea typeface="Arial"/>
              <a:cs typeface="Arial"/>
              <a:sym typeface="Arial"/>
            </a:endParaRPr>
          </a:p>
        </p:txBody>
      </p:sp>
      <p:sp>
        <p:nvSpPr>
          <p:cNvPr id="1080" name="Google Shape;1080;p27"/>
          <p:cNvSpPr/>
          <p:nvPr/>
        </p:nvSpPr>
        <p:spPr>
          <a:xfrm>
            <a:off x="949643" y="5479137"/>
            <a:ext cx="12731115" cy="335042"/>
          </a:xfrm>
          <a:prstGeom prst="rect">
            <a:avLst/>
          </a:prstGeom>
          <a:noFill/>
          <a:ln>
            <a:noFill/>
          </a:ln>
        </p:spPr>
        <p:txBody>
          <a:bodyPr spcFirstLastPara="1" wrap="square" lIns="0" tIns="0" rIns="0" bIns="0" anchor="t" anchorCtr="0">
            <a:noAutofit/>
          </a:bodyPr>
          <a:lstStyle/>
          <a:p>
            <a:pPr marL="0" marR="0" lvl="0" indent="0" algn="ctr" rtl="0">
              <a:lnSpc>
                <a:spcPct val="162500"/>
              </a:lnSpc>
              <a:spcBef>
                <a:spcPts val="0"/>
              </a:spcBef>
              <a:spcAft>
                <a:spcPts val="0"/>
              </a:spcAft>
              <a:buClr>
                <a:srgbClr val="272525"/>
              </a:buClr>
              <a:buSzPts val="1600"/>
              <a:buFont typeface="Inter"/>
              <a:buNone/>
            </a:pPr>
            <a:r>
              <a:rPr lang="en-US" sz="1600" b="0" i="0" u="none" strike="noStrike" cap="none">
                <a:solidFill>
                  <a:srgbClr val="272525"/>
                </a:solidFill>
                <a:latin typeface="Inter"/>
                <a:ea typeface="Inter"/>
                <a:cs typeface="Inter"/>
                <a:sym typeface="Inter"/>
              </a:rPr>
              <a:t>Ο σχεδιασμός γίνεται πράξη φροντίδας για τη συνέχεια της ζωής </a:t>
            </a:r>
            <a:endParaRPr sz="1600" b="0" i="0" u="none" strike="noStrike" cap="none">
              <a:solidFill>
                <a:srgbClr val="000000"/>
              </a:solidFill>
              <a:latin typeface="Arial"/>
              <a:ea typeface="Arial"/>
              <a:cs typeface="Arial"/>
              <a:sym typeface="Arial"/>
            </a:endParaRPr>
          </a:p>
        </p:txBody>
      </p:sp>
      <p:sp>
        <p:nvSpPr>
          <p:cNvPr id="1081" name="Google Shape;1081;p27"/>
          <p:cNvSpPr/>
          <p:nvPr/>
        </p:nvSpPr>
        <p:spPr>
          <a:xfrm>
            <a:off x="732711" y="6345079"/>
            <a:ext cx="3526393" cy="327065"/>
          </a:xfrm>
          <a:prstGeom prst="rect">
            <a:avLst/>
          </a:prstGeom>
          <a:noFill/>
          <a:ln>
            <a:noFill/>
          </a:ln>
        </p:spPr>
        <p:txBody>
          <a:bodyPr spcFirstLastPara="1" wrap="square" lIns="0" tIns="0" rIns="0" bIns="0" anchor="t" anchorCtr="0">
            <a:noAutofit/>
          </a:bodyPr>
          <a:lstStyle/>
          <a:p>
            <a:pPr marL="0" marR="0" lvl="0" indent="0" algn="l" rtl="0">
              <a:lnSpc>
                <a:spcPct val="124390"/>
              </a:lnSpc>
              <a:spcBef>
                <a:spcPts val="0"/>
              </a:spcBef>
              <a:spcAft>
                <a:spcPts val="0"/>
              </a:spcAft>
              <a:buClr>
                <a:srgbClr val="000000"/>
              </a:buClr>
              <a:buSzPts val="2050"/>
              <a:buFont typeface="Inter"/>
              <a:buNone/>
            </a:pPr>
            <a:r>
              <a:rPr lang="en-US" sz="2050" b="1" i="0" u="none" strike="noStrike" cap="none">
                <a:solidFill>
                  <a:srgbClr val="000000"/>
                </a:solidFill>
                <a:latin typeface="Inter"/>
                <a:ea typeface="Inter"/>
                <a:cs typeface="Inter"/>
                <a:sym typeface="Inter"/>
              </a:rPr>
              <a:t>Από τη Θεωρία στην Πράξη</a:t>
            </a:r>
            <a:endParaRPr sz="2050" b="0" i="0" u="none" strike="noStrike" cap="none">
              <a:solidFill>
                <a:srgbClr val="000000"/>
              </a:solidFill>
              <a:latin typeface="Arial"/>
              <a:ea typeface="Arial"/>
              <a:cs typeface="Arial"/>
              <a:sym typeface="Arial"/>
            </a:endParaRPr>
          </a:p>
        </p:txBody>
      </p:sp>
      <p:sp>
        <p:nvSpPr>
          <p:cNvPr id="1082" name="Google Shape;1082;p27"/>
          <p:cNvSpPr/>
          <p:nvPr/>
        </p:nvSpPr>
        <p:spPr>
          <a:xfrm>
            <a:off x="732711" y="6986111"/>
            <a:ext cx="13164979" cy="670084"/>
          </a:xfrm>
          <a:prstGeom prst="rect">
            <a:avLst/>
          </a:prstGeom>
          <a:noFill/>
          <a:ln>
            <a:noFill/>
          </a:ln>
        </p:spPr>
        <p:txBody>
          <a:bodyPr spcFirstLastPara="1" wrap="square" lIns="0" tIns="0" rIns="0" bIns="0" anchor="t" anchorCtr="0">
            <a:noAutofit/>
          </a:bodyPr>
          <a:lstStyle/>
          <a:p>
            <a:pPr marL="0" marR="0" lvl="0" indent="0" algn="l" rtl="0">
              <a:lnSpc>
                <a:spcPct val="162500"/>
              </a:lnSpc>
              <a:spcBef>
                <a:spcPts val="0"/>
              </a:spcBef>
              <a:spcAft>
                <a:spcPts val="0"/>
              </a:spcAft>
              <a:buClr>
                <a:srgbClr val="272525"/>
              </a:buClr>
              <a:buSzPts val="1600"/>
              <a:buFont typeface="Inter"/>
              <a:buNone/>
            </a:pPr>
            <a:r>
              <a:rPr lang="en-US" sz="1600" b="0" i="0" u="none" strike="noStrike" cap="none">
                <a:solidFill>
                  <a:srgbClr val="272525"/>
                </a:solidFill>
                <a:latin typeface="Inter"/>
                <a:ea typeface="Inter"/>
                <a:cs typeface="Inter"/>
                <a:sym typeface="Inter"/>
              </a:rPr>
              <a:t>Αυτές οι αρχές δεν είναι αφηρημένες ιδέες αλλά εργαλεία για την καθημερινή σας δουλειά ως σχεδιαστές. Κάθε project, κάθε απόφαση, είναι ευκαιρία να εφαρμόσετε τη συστημική σκέψη.</a:t>
            </a:r>
            <a:endParaRPr sz="1600" b="0" i="0" u="none" strike="noStrike" cap="none">
              <a:solidFill>
                <a:srgbClr val="000000"/>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pic>
        <p:nvPicPr>
          <p:cNvPr id="1098" name="Google Shape;1098;p29" descr="preencoded.png"/>
          <p:cNvPicPr preferRelativeResize="0"/>
          <p:nvPr/>
        </p:nvPicPr>
        <p:blipFill rotWithShape="1">
          <a:blip r:embed="rId3">
            <a:alphaModFix/>
          </a:blip>
          <a:srcRect/>
          <a:stretch/>
        </p:blipFill>
        <p:spPr>
          <a:xfrm>
            <a:off x="1055846" y="1019651"/>
            <a:ext cx="3679627" cy="3679627"/>
          </a:xfrm>
          <a:prstGeom prst="rect">
            <a:avLst/>
          </a:prstGeom>
          <a:noFill/>
          <a:ln>
            <a:noFill/>
          </a:ln>
        </p:spPr>
      </p:pic>
      <p:sp>
        <p:nvSpPr>
          <p:cNvPr id="1099" name="Google Shape;1099;p29"/>
          <p:cNvSpPr/>
          <p:nvPr/>
        </p:nvSpPr>
        <p:spPr>
          <a:xfrm>
            <a:off x="5558671" y="991314"/>
            <a:ext cx="8285440" cy="1133951"/>
          </a:xfrm>
          <a:prstGeom prst="rect">
            <a:avLst/>
          </a:prstGeom>
          <a:noFill/>
          <a:ln>
            <a:noFill/>
          </a:ln>
        </p:spPr>
        <p:txBody>
          <a:bodyPr spcFirstLastPara="1" wrap="square" lIns="0" tIns="0" rIns="0" bIns="0" anchor="t" anchorCtr="0">
            <a:noAutofit/>
          </a:bodyPr>
          <a:lstStyle/>
          <a:p>
            <a:pPr marL="0" marR="0" lvl="0" indent="0" algn="l" rtl="0">
              <a:lnSpc>
                <a:spcPct val="125352"/>
              </a:lnSpc>
              <a:spcBef>
                <a:spcPts val="0"/>
              </a:spcBef>
              <a:spcAft>
                <a:spcPts val="0"/>
              </a:spcAft>
              <a:buClr>
                <a:srgbClr val="000000"/>
              </a:buClr>
              <a:buSzPts val="3550"/>
              <a:buFont typeface="Inter"/>
              <a:buNone/>
            </a:pPr>
            <a:r>
              <a:rPr lang="en-US" sz="3550" b="1" i="0" u="none" strike="noStrike" cap="none">
                <a:solidFill>
                  <a:srgbClr val="000000"/>
                </a:solidFill>
                <a:latin typeface="Inter"/>
                <a:ea typeface="Inter"/>
                <a:cs typeface="Inter"/>
                <a:sym typeface="Inter"/>
              </a:rPr>
              <a:t>Αν η Γη είναι το μεγαλύτερο σύστημα...</a:t>
            </a:r>
            <a:endParaRPr sz="3550" b="0" i="0" u="none" strike="noStrike" cap="none">
              <a:solidFill>
                <a:srgbClr val="000000"/>
              </a:solidFill>
              <a:latin typeface="Arial"/>
              <a:ea typeface="Arial"/>
              <a:cs typeface="Arial"/>
              <a:sym typeface="Arial"/>
            </a:endParaRPr>
          </a:p>
        </p:txBody>
      </p:sp>
      <p:sp>
        <p:nvSpPr>
          <p:cNvPr id="1100" name="Google Shape;1100;p29"/>
          <p:cNvSpPr/>
          <p:nvPr/>
        </p:nvSpPr>
        <p:spPr>
          <a:xfrm>
            <a:off x="5558671" y="2352080"/>
            <a:ext cx="8161615" cy="425291"/>
          </a:xfrm>
          <a:prstGeom prst="rect">
            <a:avLst/>
          </a:prstGeom>
          <a:noFill/>
          <a:ln>
            <a:noFill/>
          </a:ln>
        </p:spPr>
        <p:txBody>
          <a:bodyPr spcFirstLastPara="1" wrap="square" lIns="0" tIns="0" rIns="0" bIns="0" anchor="t" anchorCtr="0">
            <a:noAutofit/>
          </a:bodyPr>
          <a:lstStyle/>
          <a:p>
            <a:pPr marL="0" marR="0" lvl="0" indent="0" algn="l" rtl="0">
              <a:lnSpc>
                <a:spcPct val="124528"/>
              </a:lnSpc>
              <a:spcBef>
                <a:spcPts val="0"/>
              </a:spcBef>
              <a:spcAft>
                <a:spcPts val="0"/>
              </a:spcAft>
              <a:buClr>
                <a:srgbClr val="000000"/>
              </a:buClr>
              <a:buSzPts val="2650"/>
              <a:buFont typeface="Inter"/>
              <a:buNone/>
            </a:pPr>
            <a:r>
              <a:rPr lang="en-US" sz="2650" b="1" i="0" u="none" strike="noStrike" cap="none">
                <a:solidFill>
                  <a:srgbClr val="000000"/>
                </a:solidFill>
                <a:latin typeface="Inter"/>
                <a:ea typeface="Inter"/>
                <a:cs typeface="Inter"/>
                <a:sym typeface="Inter"/>
              </a:rPr>
              <a:t>...ποιος είναι ο ρόλος του design μέσα σε αυτήν;</a:t>
            </a:r>
            <a:endParaRPr sz="2650" b="0" i="0" u="none" strike="noStrike" cap="none">
              <a:solidFill>
                <a:srgbClr val="000000"/>
              </a:solidFill>
              <a:latin typeface="Arial"/>
              <a:ea typeface="Arial"/>
              <a:cs typeface="Arial"/>
              <a:sym typeface="Arial"/>
            </a:endParaRPr>
          </a:p>
        </p:txBody>
      </p:sp>
      <p:sp>
        <p:nvSpPr>
          <p:cNvPr id="1101" name="Google Shape;1101;p29"/>
          <p:cNvSpPr/>
          <p:nvPr/>
        </p:nvSpPr>
        <p:spPr>
          <a:xfrm>
            <a:off x="5558671" y="3032522"/>
            <a:ext cx="8285440" cy="1689616"/>
          </a:xfrm>
          <a:prstGeom prst="roundRect">
            <a:avLst>
              <a:gd name="adj" fmla="val 5638"/>
            </a:avLst>
          </a:prstGeom>
          <a:solidFill>
            <a:srgbClr val="C7C9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02" name="Google Shape;1102;p29" descr="preencoded.png"/>
          <p:cNvPicPr preferRelativeResize="0"/>
          <p:nvPr/>
        </p:nvPicPr>
        <p:blipFill rotWithShape="1">
          <a:blip r:embed="rId4">
            <a:alphaModFix/>
          </a:blip>
          <a:srcRect/>
          <a:stretch/>
        </p:blipFill>
        <p:spPr>
          <a:xfrm>
            <a:off x="5785485" y="3376613"/>
            <a:ext cx="283488" cy="226814"/>
          </a:xfrm>
          <a:prstGeom prst="rect">
            <a:avLst/>
          </a:prstGeom>
          <a:noFill/>
          <a:ln>
            <a:noFill/>
          </a:ln>
        </p:spPr>
      </p:pic>
      <p:sp>
        <p:nvSpPr>
          <p:cNvPr id="1103" name="Google Shape;1103;p29"/>
          <p:cNvSpPr/>
          <p:nvPr/>
        </p:nvSpPr>
        <p:spPr>
          <a:xfrm>
            <a:off x="6295787" y="3316010"/>
            <a:ext cx="7321510" cy="1088708"/>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000000"/>
              </a:buClr>
              <a:buSzPts val="1750"/>
              <a:buFont typeface="Inter"/>
              <a:buNone/>
            </a:pPr>
            <a:r>
              <a:rPr lang="en-US" sz="1750" b="1" i="0" u="none" strike="noStrike" cap="none">
                <a:solidFill>
                  <a:srgbClr val="000000"/>
                </a:solidFill>
                <a:latin typeface="Inter"/>
                <a:ea typeface="Inter"/>
                <a:cs typeface="Inter"/>
                <a:sym typeface="Inter"/>
              </a:rPr>
              <a:t>Στοχασμός για το σπίτι:</a:t>
            </a:r>
            <a:r>
              <a:rPr lang="en-US" sz="1750" b="0" i="0" u="none" strike="noStrike" cap="none">
                <a:solidFill>
                  <a:srgbClr val="000000"/>
                </a:solidFill>
                <a:latin typeface="Inter"/>
                <a:ea typeface="Inter"/>
                <a:cs typeface="Inter"/>
                <a:sym typeface="Inter"/>
              </a:rPr>
              <a:t> Σκεφτείτε ένα project που σας εμπνέει. Πώς θα το αλλάζατε αν το προσεγγίζατε ως μέρος του μεγάλου συστήματος της Γης;</a:t>
            </a:r>
            <a:endParaRPr sz="1750" b="0" i="0" u="none" strike="noStrike" cap="none">
              <a:solidFill>
                <a:srgbClr val="000000"/>
              </a:solidFill>
              <a:latin typeface="Arial"/>
              <a:ea typeface="Arial"/>
              <a:cs typeface="Arial"/>
              <a:sym typeface="Arial"/>
            </a:endParaRPr>
          </a:p>
        </p:txBody>
      </p:sp>
      <p:sp>
        <p:nvSpPr>
          <p:cNvPr id="1104" name="Google Shape;1104;p29"/>
          <p:cNvSpPr/>
          <p:nvPr/>
        </p:nvSpPr>
        <p:spPr>
          <a:xfrm>
            <a:off x="793790" y="5796884"/>
            <a:ext cx="13042800" cy="1104300"/>
          </a:xfrm>
          <a:prstGeom prst="roundRect">
            <a:avLst>
              <a:gd name="adj" fmla="val 8628"/>
            </a:avLst>
          </a:prstGeom>
          <a:solidFill>
            <a:srgbClr val="FFFFFF"/>
          </a:solidFill>
          <a:ln w="3047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05" name="Google Shape;1105;p29" descr="preencoded.png"/>
          <p:cNvPicPr preferRelativeResize="0"/>
          <p:nvPr/>
        </p:nvPicPr>
        <p:blipFill rotWithShape="1">
          <a:blip r:embed="rId5">
            <a:alphaModFix/>
          </a:blip>
          <a:srcRect/>
          <a:stretch/>
        </p:blipFill>
        <p:spPr>
          <a:xfrm>
            <a:off x="688181" y="5691275"/>
            <a:ext cx="272177" cy="272177"/>
          </a:xfrm>
          <a:prstGeom prst="rect">
            <a:avLst/>
          </a:prstGeom>
          <a:noFill/>
          <a:ln>
            <a:noFill/>
          </a:ln>
        </p:spPr>
      </p:pic>
      <p:pic>
        <p:nvPicPr>
          <p:cNvPr id="1106" name="Google Shape;1106;p29" descr="preencoded.png"/>
          <p:cNvPicPr preferRelativeResize="0"/>
          <p:nvPr/>
        </p:nvPicPr>
        <p:blipFill rotWithShape="1">
          <a:blip r:embed="rId5">
            <a:alphaModFix/>
          </a:blip>
          <a:srcRect/>
          <a:stretch/>
        </p:blipFill>
        <p:spPr>
          <a:xfrm>
            <a:off x="13670042" y="6734501"/>
            <a:ext cx="272177" cy="272177"/>
          </a:xfrm>
          <a:prstGeom prst="rect">
            <a:avLst/>
          </a:prstGeom>
          <a:noFill/>
          <a:ln>
            <a:noFill/>
          </a:ln>
        </p:spPr>
      </p:pic>
      <p:sp>
        <p:nvSpPr>
          <p:cNvPr id="1107" name="Google Shape;1107;p29"/>
          <p:cNvSpPr/>
          <p:nvPr/>
        </p:nvSpPr>
        <p:spPr>
          <a:xfrm>
            <a:off x="1164431" y="6167525"/>
            <a:ext cx="12301500" cy="3630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"Το design μπορεί να γίνει η γλώσσα μέσω της οποίας η φύση και η κοινωνία ξαναμιλούν."</a:t>
            </a:r>
            <a:endParaRPr sz="1750" b="0" i="0" u="none" strike="noStrike" cap="none">
              <a:solidFill>
                <a:srgbClr val="000000"/>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pic>
        <p:nvPicPr>
          <p:cNvPr id="1113" name="Google Shape;1113;g38a2def6c57_0_122" descr="preencoded.png"/>
          <p:cNvPicPr preferRelativeResize="0"/>
          <p:nvPr/>
        </p:nvPicPr>
        <p:blipFill rotWithShape="1">
          <a:blip r:embed="rId3">
            <a:alphaModFix/>
          </a:blip>
          <a:srcRect/>
          <a:stretch/>
        </p:blipFill>
        <p:spPr>
          <a:xfrm>
            <a:off x="0" y="0"/>
            <a:ext cx="14630400" cy="2835235"/>
          </a:xfrm>
          <a:prstGeom prst="rect">
            <a:avLst/>
          </a:prstGeom>
          <a:noFill/>
          <a:ln>
            <a:noFill/>
          </a:ln>
        </p:spPr>
      </p:pic>
      <p:sp>
        <p:nvSpPr>
          <p:cNvPr id="1114" name="Google Shape;1114;g38a2def6c57_0_122"/>
          <p:cNvSpPr/>
          <p:nvPr/>
        </p:nvSpPr>
        <p:spPr>
          <a:xfrm>
            <a:off x="793790" y="4691777"/>
            <a:ext cx="7825500" cy="978300"/>
          </a:xfrm>
          <a:prstGeom prst="rect">
            <a:avLst/>
          </a:prstGeom>
          <a:noFill/>
          <a:ln>
            <a:noFill/>
          </a:ln>
        </p:spPr>
        <p:txBody>
          <a:bodyPr spcFirstLastPara="1" wrap="square" lIns="0" tIns="0" rIns="0" bIns="0" anchor="t" anchorCtr="0">
            <a:noAutofit/>
          </a:bodyPr>
          <a:lstStyle/>
          <a:p>
            <a:pPr marL="0" marR="0" lvl="0" indent="0" algn="l" rtl="0">
              <a:lnSpc>
                <a:spcPct val="125203"/>
              </a:lnSpc>
              <a:spcBef>
                <a:spcPts val="0"/>
              </a:spcBef>
              <a:spcAft>
                <a:spcPts val="0"/>
              </a:spcAft>
              <a:buClr>
                <a:srgbClr val="000000"/>
              </a:buClr>
              <a:buSzPts val="6150"/>
              <a:buFont typeface="Inter"/>
              <a:buNone/>
            </a:pPr>
            <a:r>
              <a:rPr lang="en-US" sz="6150" b="1" i="0" u="none" strike="noStrike" cap="none">
                <a:solidFill>
                  <a:srgbClr val="000000"/>
                </a:solidFill>
                <a:latin typeface="Inter"/>
                <a:ea typeface="Inter"/>
                <a:cs typeface="Inter"/>
                <a:sym typeface="Inter"/>
              </a:rPr>
              <a:t>Ευχαριστώ!</a:t>
            </a:r>
            <a:endParaRPr sz="6150" b="0" i="0" u="none" strike="noStrike" cap="none">
              <a:solidFill>
                <a:srgbClr val="000000"/>
              </a:solidFill>
              <a:latin typeface="Arial"/>
              <a:ea typeface="Arial"/>
              <a:cs typeface="Arial"/>
              <a:sym typeface="Arial"/>
            </a:endParaRPr>
          </a:p>
        </p:txBody>
      </p:sp>
      <p:sp>
        <p:nvSpPr>
          <p:cNvPr id="1115" name="Google Shape;1115;g38a2def6c57_0_122"/>
          <p:cNvSpPr/>
          <p:nvPr/>
        </p:nvSpPr>
        <p:spPr>
          <a:xfrm>
            <a:off x="793790" y="6010156"/>
            <a:ext cx="13042800" cy="3630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000000"/>
              </a:buClr>
              <a:buSzPts val="1750"/>
              <a:buFont typeface="Arial"/>
              <a:buNone/>
            </a:pPr>
            <a:endParaRPr sz="175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g38a2def6c57_0_0"/>
          <p:cNvSpPr/>
          <p:nvPr/>
        </p:nvSpPr>
        <p:spPr>
          <a:xfrm>
            <a:off x="793790" y="1035081"/>
            <a:ext cx="11643000" cy="708900"/>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000000"/>
              </a:buClr>
              <a:buSzPts val="4450"/>
              <a:buFont typeface="Inter"/>
              <a:buNone/>
            </a:pPr>
            <a:r>
              <a:rPr lang="en-US" sz="4450" b="1" i="0" u="none" strike="noStrike" cap="none">
                <a:solidFill>
                  <a:srgbClr val="000000"/>
                </a:solidFill>
                <a:latin typeface="Inter"/>
                <a:ea typeface="Inter"/>
                <a:cs typeface="Inter"/>
                <a:sym typeface="Inter"/>
              </a:rPr>
              <a:t>Από την Αναλυτική στη Συστημική Σκέψη</a:t>
            </a:r>
            <a:endParaRPr sz="4450" b="0" i="0" u="none" strike="noStrike" cap="none">
              <a:solidFill>
                <a:srgbClr val="000000"/>
              </a:solidFill>
              <a:latin typeface="Arial"/>
              <a:ea typeface="Arial"/>
              <a:cs typeface="Arial"/>
              <a:sym typeface="Arial"/>
            </a:endParaRPr>
          </a:p>
        </p:txBody>
      </p:sp>
      <p:sp>
        <p:nvSpPr>
          <p:cNvPr id="138" name="Google Shape;138;g38a2def6c57_0_0"/>
          <p:cNvSpPr/>
          <p:nvPr/>
        </p:nvSpPr>
        <p:spPr>
          <a:xfrm>
            <a:off x="793790" y="2888294"/>
            <a:ext cx="6408000" cy="2093700"/>
          </a:xfrm>
          <a:prstGeom prst="roundRect">
            <a:avLst>
              <a:gd name="adj" fmla="val 4550"/>
            </a:avLst>
          </a:prstGeom>
          <a:solidFill>
            <a:srgbClr val="FFFFFF"/>
          </a:solidFill>
          <a:ln w="3047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g38a2def6c57_0_0"/>
          <p:cNvSpPr/>
          <p:nvPr/>
        </p:nvSpPr>
        <p:spPr>
          <a:xfrm>
            <a:off x="1051068" y="3085525"/>
            <a:ext cx="5782500" cy="3543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Αναλυτική Προσέγγιση (</a:t>
            </a:r>
            <a:r>
              <a:rPr lang="en-US" sz="2200" b="1">
                <a:solidFill>
                  <a:srgbClr val="272525"/>
                </a:solidFill>
                <a:latin typeface="Inter"/>
                <a:ea typeface="Inter"/>
                <a:cs typeface="Inter"/>
                <a:sym typeface="Inter"/>
              </a:rPr>
              <a:t>Analytical)</a:t>
            </a:r>
            <a:endParaRPr sz="2200" b="0" i="0" u="none" strike="noStrike" cap="none">
              <a:solidFill>
                <a:srgbClr val="000000"/>
              </a:solidFill>
              <a:latin typeface="Arial"/>
              <a:ea typeface="Arial"/>
              <a:cs typeface="Arial"/>
              <a:sym typeface="Arial"/>
            </a:endParaRPr>
          </a:p>
        </p:txBody>
      </p:sp>
      <p:sp>
        <p:nvSpPr>
          <p:cNvPr id="140" name="Google Shape;140;g38a2def6c57_0_0"/>
          <p:cNvSpPr/>
          <p:nvPr/>
        </p:nvSpPr>
        <p:spPr>
          <a:xfrm>
            <a:off x="1051084" y="3636007"/>
            <a:ext cx="5893500" cy="1088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a:solidFill>
                  <a:srgbClr val="272525"/>
                </a:solidFill>
                <a:latin typeface="Inter"/>
                <a:ea typeface="Inter"/>
                <a:cs typeface="Inter"/>
                <a:sym typeface="Inter"/>
              </a:rPr>
              <a:t>Διαιρεί ένα πρόβλημα στα μέρη του, εστιάζοντας στα μεμονωμένα στοιχεία. Αναζητά γραμμικές αιτίες και αποτελέσματα.</a:t>
            </a:r>
            <a:endParaRPr sz="1750" b="0" i="0" u="none" strike="noStrike" cap="none">
              <a:solidFill>
                <a:srgbClr val="000000"/>
              </a:solidFill>
              <a:latin typeface="Arial"/>
              <a:ea typeface="Arial"/>
              <a:cs typeface="Arial"/>
              <a:sym typeface="Arial"/>
            </a:endParaRPr>
          </a:p>
        </p:txBody>
      </p:sp>
      <p:sp>
        <p:nvSpPr>
          <p:cNvPr id="141" name="Google Shape;141;g38a2def6c57_0_0"/>
          <p:cNvSpPr/>
          <p:nvPr/>
        </p:nvSpPr>
        <p:spPr>
          <a:xfrm>
            <a:off x="7428548" y="2888294"/>
            <a:ext cx="6408000" cy="2093700"/>
          </a:xfrm>
          <a:prstGeom prst="roundRect">
            <a:avLst>
              <a:gd name="adj" fmla="val 4550"/>
            </a:avLst>
          </a:prstGeom>
          <a:solidFill>
            <a:srgbClr val="FFFFFF"/>
          </a:solidFill>
          <a:ln w="3047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g38a2def6c57_0_0"/>
          <p:cNvSpPr/>
          <p:nvPr/>
        </p:nvSpPr>
        <p:spPr>
          <a:xfrm>
            <a:off x="7685856" y="3085525"/>
            <a:ext cx="5705700" cy="3543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Συστημική Προσέγγιση (Systemic)</a:t>
            </a:r>
            <a:endParaRPr sz="2200" b="0" i="0" u="none" strike="noStrike" cap="none">
              <a:solidFill>
                <a:srgbClr val="000000"/>
              </a:solidFill>
              <a:latin typeface="Arial"/>
              <a:ea typeface="Arial"/>
              <a:cs typeface="Arial"/>
              <a:sym typeface="Arial"/>
            </a:endParaRPr>
          </a:p>
        </p:txBody>
      </p:sp>
      <p:sp>
        <p:nvSpPr>
          <p:cNvPr id="143" name="Google Shape;143;g38a2def6c57_0_0"/>
          <p:cNvSpPr/>
          <p:nvPr/>
        </p:nvSpPr>
        <p:spPr>
          <a:xfrm>
            <a:off x="7685842" y="3636007"/>
            <a:ext cx="5893500" cy="1088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a:solidFill>
                  <a:srgbClr val="272525"/>
                </a:solidFill>
                <a:latin typeface="Inter"/>
                <a:ea typeface="Inter"/>
                <a:cs typeface="Inter"/>
                <a:sym typeface="Inter"/>
              </a:rPr>
              <a:t>Βλέπει το σύνολο και τις σχέσεις μεταξύ των μερών. Εντοπίζει μοτίβα, αλληλεπιδράσεις και αναδυόμενες ιδιότητες.</a:t>
            </a:r>
            <a:endParaRPr sz="1750" b="0" i="0" u="none" strike="noStrike" cap="none">
              <a:solidFill>
                <a:srgbClr val="000000"/>
              </a:solidFill>
              <a:latin typeface="Arial"/>
              <a:ea typeface="Arial"/>
              <a:cs typeface="Arial"/>
              <a:sym typeface="Arial"/>
            </a:endParaRPr>
          </a:p>
        </p:txBody>
      </p:sp>
      <p:sp>
        <p:nvSpPr>
          <p:cNvPr id="144" name="Google Shape;144;g38a2def6c57_0_0"/>
          <p:cNvSpPr/>
          <p:nvPr/>
        </p:nvSpPr>
        <p:spPr>
          <a:xfrm>
            <a:off x="793790" y="5988035"/>
            <a:ext cx="13042800" cy="725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Όταν το πρόβλημα είναι πολύπλοκο, χρειαζόμαστε και τις δύο οπτικές. Ωστόσο, η ολιστική κατανόηση μέσω της συστημικής σκέψης γίνεται κλειδί για την εύρεση βιώσιμων και ανθεκτικών λύσεων.</a:t>
            </a:r>
            <a:endParaRPr sz="175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3"/>
          <p:cNvSpPr/>
          <p:nvPr/>
        </p:nvSpPr>
        <p:spPr>
          <a:xfrm>
            <a:off x="771049" y="782241"/>
            <a:ext cx="5507474" cy="688419"/>
          </a:xfrm>
          <a:prstGeom prst="rect">
            <a:avLst/>
          </a:prstGeom>
          <a:noFill/>
          <a:ln>
            <a:noFill/>
          </a:ln>
        </p:spPr>
        <p:txBody>
          <a:bodyPr spcFirstLastPara="1" wrap="square" lIns="0" tIns="0" rIns="0" bIns="0" anchor="t" anchorCtr="0">
            <a:noAutofit/>
          </a:bodyPr>
          <a:lstStyle/>
          <a:p>
            <a:pPr marL="0" marR="0" lvl="0" indent="0" algn="l" rtl="0">
              <a:lnSpc>
                <a:spcPct val="125581"/>
              </a:lnSpc>
              <a:spcBef>
                <a:spcPts val="0"/>
              </a:spcBef>
              <a:spcAft>
                <a:spcPts val="0"/>
              </a:spcAft>
              <a:buClr>
                <a:srgbClr val="000000"/>
              </a:buClr>
              <a:buSzPts val="4300"/>
              <a:buFont typeface="Inter"/>
              <a:buNone/>
            </a:pPr>
            <a:r>
              <a:rPr lang="en-US" sz="4300" b="1" i="0" u="none" strike="noStrike" cap="none">
                <a:solidFill>
                  <a:srgbClr val="000000"/>
                </a:solidFill>
                <a:latin typeface="Inter"/>
                <a:ea typeface="Inter"/>
                <a:cs typeface="Inter"/>
                <a:sym typeface="Inter"/>
              </a:rPr>
              <a:t>Τι είναι Σύστημα;</a:t>
            </a:r>
            <a:endParaRPr sz="4300" b="0" i="0" u="none" strike="noStrike" cap="none">
              <a:solidFill>
                <a:srgbClr val="000000"/>
              </a:solidFill>
              <a:latin typeface="Arial"/>
              <a:ea typeface="Arial"/>
              <a:cs typeface="Arial"/>
              <a:sym typeface="Arial"/>
            </a:endParaRPr>
          </a:p>
        </p:txBody>
      </p:sp>
      <p:pic>
        <p:nvPicPr>
          <p:cNvPr id="151" name="Google Shape;151;p3" descr="preencoded.png"/>
          <p:cNvPicPr preferRelativeResize="0"/>
          <p:nvPr/>
        </p:nvPicPr>
        <p:blipFill rotWithShape="1">
          <a:blip r:embed="rId3">
            <a:alphaModFix/>
          </a:blip>
          <a:srcRect/>
          <a:stretch/>
        </p:blipFill>
        <p:spPr>
          <a:xfrm>
            <a:off x="1284684" y="2048827"/>
            <a:ext cx="4430435" cy="4198025"/>
          </a:xfrm>
          <a:prstGeom prst="rect">
            <a:avLst/>
          </a:prstGeom>
          <a:noFill/>
          <a:ln>
            <a:noFill/>
          </a:ln>
        </p:spPr>
      </p:pic>
      <p:sp>
        <p:nvSpPr>
          <p:cNvPr id="152" name="Google Shape;152;p3"/>
          <p:cNvSpPr/>
          <p:nvPr/>
        </p:nvSpPr>
        <p:spPr>
          <a:xfrm>
            <a:off x="1101447" y="6494621"/>
            <a:ext cx="5127427" cy="704850"/>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272525"/>
              </a:buClr>
              <a:buSzPts val="1700"/>
              <a:buFont typeface="Inter"/>
              <a:buNone/>
            </a:pPr>
            <a:r>
              <a:rPr lang="en-US" sz="1700" b="0" i="0" u="none" strike="noStrike" cap="none">
                <a:solidFill>
                  <a:srgbClr val="272525"/>
                </a:solidFill>
                <a:latin typeface="Inter"/>
                <a:ea typeface="Inter"/>
                <a:cs typeface="Inter"/>
                <a:sym typeface="Inter"/>
              </a:rPr>
              <a:t>"Ένα σύστημα είναι περισσότερο από το άθροισμα των μερών του." — Donella Meadows</a:t>
            </a:r>
            <a:endParaRPr sz="1700" b="0" i="0" u="none" strike="noStrike" cap="none">
              <a:solidFill>
                <a:srgbClr val="000000"/>
              </a:solidFill>
              <a:latin typeface="Arial"/>
              <a:ea typeface="Arial"/>
              <a:cs typeface="Arial"/>
              <a:sym typeface="Arial"/>
            </a:endParaRPr>
          </a:p>
        </p:txBody>
      </p:sp>
      <p:sp>
        <p:nvSpPr>
          <p:cNvPr id="153" name="Google Shape;153;p3"/>
          <p:cNvSpPr/>
          <p:nvPr/>
        </p:nvSpPr>
        <p:spPr>
          <a:xfrm>
            <a:off x="771049" y="6494621"/>
            <a:ext cx="30480" cy="704850"/>
          </a:xfrm>
          <a:prstGeom prst="rect">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3"/>
          <p:cNvSpPr/>
          <p:nvPr/>
        </p:nvSpPr>
        <p:spPr>
          <a:xfrm>
            <a:off x="6773942" y="1516107"/>
            <a:ext cx="3436200" cy="2421600"/>
          </a:xfrm>
          <a:prstGeom prst="roundRect">
            <a:avLst>
              <a:gd name="adj" fmla="val 21832"/>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3"/>
          <p:cNvSpPr/>
          <p:nvPr/>
        </p:nvSpPr>
        <p:spPr>
          <a:xfrm>
            <a:off x="7001828" y="1743993"/>
            <a:ext cx="2980500" cy="688500"/>
          </a:xfrm>
          <a:prstGeom prst="rect">
            <a:avLst/>
          </a:prstGeom>
          <a:noFill/>
          <a:ln>
            <a:noFill/>
          </a:ln>
        </p:spPr>
        <p:txBody>
          <a:bodyPr spcFirstLastPara="1" wrap="square" lIns="0" tIns="0" rIns="0" bIns="0" anchor="t" anchorCtr="0">
            <a:noAutofit/>
          </a:bodyPr>
          <a:lstStyle/>
          <a:p>
            <a:pPr marL="0" marR="0" lvl="0" indent="0" algn="ctr" rtl="0">
              <a:lnSpc>
                <a:spcPct val="125581"/>
              </a:lnSpc>
              <a:spcBef>
                <a:spcPts val="0"/>
              </a:spcBef>
              <a:spcAft>
                <a:spcPts val="0"/>
              </a:spcAft>
              <a:buClr>
                <a:srgbClr val="272525"/>
              </a:buClr>
              <a:buSzPts val="2150"/>
              <a:buFont typeface="Inter"/>
              <a:buNone/>
            </a:pPr>
            <a:r>
              <a:rPr lang="en-US" sz="2150" b="1" i="0" u="none" strike="noStrike" cap="none">
                <a:solidFill>
                  <a:srgbClr val="272525"/>
                </a:solidFill>
                <a:latin typeface="Inter"/>
                <a:ea typeface="Inter"/>
                <a:cs typeface="Inter"/>
                <a:sym typeface="Inter"/>
              </a:rPr>
              <a:t>Αλληλεπιδρώντα Στοιχεία</a:t>
            </a:r>
            <a:endParaRPr sz="2150" b="0" i="0" u="none" strike="noStrike" cap="none">
              <a:solidFill>
                <a:srgbClr val="000000"/>
              </a:solidFill>
              <a:latin typeface="Arial"/>
              <a:ea typeface="Arial"/>
              <a:cs typeface="Arial"/>
              <a:sym typeface="Arial"/>
            </a:endParaRPr>
          </a:p>
        </p:txBody>
      </p:sp>
      <p:sp>
        <p:nvSpPr>
          <p:cNvPr id="156" name="Google Shape;156;p3"/>
          <p:cNvSpPr/>
          <p:nvPr/>
        </p:nvSpPr>
        <p:spPr>
          <a:xfrm>
            <a:off x="7001828" y="2652678"/>
            <a:ext cx="2980500" cy="1057200"/>
          </a:xfrm>
          <a:prstGeom prst="rect">
            <a:avLst/>
          </a:prstGeom>
          <a:noFill/>
          <a:ln>
            <a:noFill/>
          </a:ln>
        </p:spPr>
        <p:txBody>
          <a:bodyPr spcFirstLastPara="1" wrap="square" lIns="0" tIns="0" rIns="0" bIns="0" anchor="t" anchorCtr="0">
            <a:noAutofit/>
          </a:bodyPr>
          <a:lstStyle/>
          <a:p>
            <a:pPr marL="0" marR="0" lvl="0" indent="0" algn="ctr" rtl="0">
              <a:lnSpc>
                <a:spcPct val="161764"/>
              </a:lnSpc>
              <a:spcBef>
                <a:spcPts val="0"/>
              </a:spcBef>
              <a:spcAft>
                <a:spcPts val="0"/>
              </a:spcAft>
              <a:buClr>
                <a:srgbClr val="272525"/>
              </a:buClr>
              <a:buSzPts val="1700"/>
              <a:buFont typeface="Inter"/>
              <a:buNone/>
            </a:pPr>
            <a:r>
              <a:rPr lang="en-US" sz="1700">
                <a:solidFill>
                  <a:srgbClr val="272525"/>
                </a:solidFill>
                <a:latin typeface="Inter"/>
                <a:ea typeface="Inter"/>
                <a:cs typeface="Inter"/>
                <a:sym typeface="Inter"/>
              </a:rPr>
              <a:t>Ένα σύνολο στοιχείων που συνδέονται και επηρεάζουν το ένα το άλλο.</a:t>
            </a:r>
            <a:endParaRPr sz="1700" b="0" i="0" u="none" strike="noStrike" cap="none">
              <a:solidFill>
                <a:srgbClr val="000000"/>
              </a:solidFill>
              <a:latin typeface="Arial"/>
              <a:ea typeface="Arial"/>
              <a:cs typeface="Arial"/>
              <a:sym typeface="Arial"/>
            </a:endParaRPr>
          </a:p>
        </p:txBody>
      </p:sp>
      <p:sp>
        <p:nvSpPr>
          <p:cNvPr id="157" name="Google Shape;157;p3"/>
          <p:cNvSpPr/>
          <p:nvPr/>
        </p:nvSpPr>
        <p:spPr>
          <a:xfrm>
            <a:off x="10430470" y="1516107"/>
            <a:ext cx="3436500" cy="2421600"/>
          </a:xfrm>
          <a:prstGeom prst="roundRect">
            <a:avLst>
              <a:gd name="adj" fmla="val 21832"/>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p3"/>
          <p:cNvSpPr/>
          <p:nvPr/>
        </p:nvSpPr>
        <p:spPr>
          <a:xfrm>
            <a:off x="10771823" y="1743993"/>
            <a:ext cx="2753700" cy="344100"/>
          </a:xfrm>
          <a:prstGeom prst="rect">
            <a:avLst/>
          </a:prstGeom>
          <a:noFill/>
          <a:ln>
            <a:noFill/>
          </a:ln>
        </p:spPr>
        <p:txBody>
          <a:bodyPr spcFirstLastPara="1" wrap="square" lIns="0" tIns="0" rIns="0" bIns="0" anchor="t" anchorCtr="0">
            <a:noAutofit/>
          </a:bodyPr>
          <a:lstStyle/>
          <a:p>
            <a:pPr marL="0" marR="0" lvl="0" indent="0" algn="ctr" rtl="0">
              <a:lnSpc>
                <a:spcPct val="125581"/>
              </a:lnSpc>
              <a:spcBef>
                <a:spcPts val="0"/>
              </a:spcBef>
              <a:spcAft>
                <a:spcPts val="0"/>
              </a:spcAft>
              <a:buClr>
                <a:srgbClr val="272525"/>
              </a:buClr>
              <a:buSzPts val="2150"/>
              <a:buFont typeface="Inter"/>
              <a:buNone/>
            </a:pPr>
            <a:r>
              <a:rPr lang="en-US" sz="2150" b="1" i="0" u="none" strike="noStrike" cap="none">
                <a:solidFill>
                  <a:srgbClr val="272525"/>
                </a:solidFill>
                <a:latin typeface="Inter"/>
                <a:ea typeface="Inter"/>
                <a:cs typeface="Inter"/>
                <a:sym typeface="Inter"/>
              </a:rPr>
              <a:t>Εισροές &amp; Εκροές</a:t>
            </a:r>
            <a:endParaRPr sz="2150" b="0" i="0" u="none" strike="noStrike" cap="none">
              <a:solidFill>
                <a:srgbClr val="000000"/>
              </a:solidFill>
              <a:latin typeface="Arial"/>
              <a:ea typeface="Arial"/>
              <a:cs typeface="Arial"/>
              <a:sym typeface="Arial"/>
            </a:endParaRPr>
          </a:p>
        </p:txBody>
      </p:sp>
      <p:sp>
        <p:nvSpPr>
          <p:cNvPr id="159" name="Google Shape;159;p3"/>
          <p:cNvSpPr/>
          <p:nvPr/>
        </p:nvSpPr>
        <p:spPr>
          <a:xfrm>
            <a:off x="10658356" y="2308468"/>
            <a:ext cx="2980500" cy="1057200"/>
          </a:xfrm>
          <a:prstGeom prst="rect">
            <a:avLst/>
          </a:prstGeom>
          <a:noFill/>
          <a:ln>
            <a:noFill/>
          </a:ln>
        </p:spPr>
        <p:txBody>
          <a:bodyPr spcFirstLastPara="1" wrap="square" lIns="0" tIns="0" rIns="0" bIns="0" anchor="t" anchorCtr="0">
            <a:noAutofit/>
          </a:bodyPr>
          <a:lstStyle/>
          <a:p>
            <a:pPr marL="0" marR="0" lvl="0" indent="0" algn="ctr" rtl="0">
              <a:lnSpc>
                <a:spcPct val="161764"/>
              </a:lnSpc>
              <a:spcBef>
                <a:spcPts val="0"/>
              </a:spcBef>
              <a:spcAft>
                <a:spcPts val="0"/>
              </a:spcAft>
              <a:buClr>
                <a:srgbClr val="272525"/>
              </a:buClr>
              <a:buSzPts val="1700"/>
              <a:buFont typeface="Inter"/>
              <a:buNone/>
            </a:pPr>
            <a:r>
              <a:rPr lang="en-US" sz="1700">
                <a:solidFill>
                  <a:srgbClr val="272525"/>
                </a:solidFill>
                <a:latin typeface="Inter"/>
                <a:ea typeface="Inter"/>
                <a:cs typeface="Inter"/>
                <a:sym typeface="Inter"/>
              </a:rPr>
              <a:t>Ροές υλικών, ενέργειας και πληροφορίας που μπαίνουν και βγαίνουν από το σύστημα.</a:t>
            </a:r>
            <a:endParaRPr sz="1700" b="0" i="0" u="none" strike="noStrike" cap="none">
              <a:solidFill>
                <a:srgbClr val="000000"/>
              </a:solidFill>
              <a:latin typeface="Arial"/>
              <a:ea typeface="Arial"/>
              <a:cs typeface="Arial"/>
              <a:sym typeface="Arial"/>
            </a:endParaRPr>
          </a:p>
        </p:txBody>
      </p:sp>
      <p:sp>
        <p:nvSpPr>
          <p:cNvPr id="160" name="Google Shape;160;p3"/>
          <p:cNvSpPr/>
          <p:nvPr/>
        </p:nvSpPr>
        <p:spPr>
          <a:xfrm>
            <a:off x="6773950" y="4158099"/>
            <a:ext cx="3436200" cy="3041400"/>
          </a:xfrm>
          <a:prstGeom prst="roundRect">
            <a:avLst>
              <a:gd name="adj" fmla="val 21759"/>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3"/>
          <p:cNvSpPr/>
          <p:nvPr/>
        </p:nvSpPr>
        <p:spPr>
          <a:xfrm>
            <a:off x="7115175" y="4385990"/>
            <a:ext cx="2753700" cy="344100"/>
          </a:xfrm>
          <a:prstGeom prst="rect">
            <a:avLst/>
          </a:prstGeom>
          <a:noFill/>
          <a:ln>
            <a:noFill/>
          </a:ln>
        </p:spPr>
        <p:txBody>
          <a:bodyPr spcFirstLastPara="1" wrap="square" lIns="0" tIns="0" rIns="0" bIns="0" anchor="t" anchorCtr="0">
            <a:noAutofit/>
          </a:bodyPr>
          <a:lstStyle/>
          <a:p>
            <a:pPr marL="0" marR="0" lvl="0" indent="0" algn="ctr" rtl="0">
              <a:lnSpc>
                <a:spcPct val="125581"/>
              </a:lnSpc>
              <a:spcBef>
                <a:spcPts val="0"/>
              </a:spcBef>
              <a:spcAft>
                <a:spcPts val="0"/>
              </a:spcAft>
              <a:buClr>
                <a:srgbClr val="272525"/>
              </a:buClr>
              <a:buSzPts val="2150"/>
              <a:buFont typeface="Inter"/>
              <a:buNone/>
            </a:pPr>
            <a:r>
              <a:rPr lang="en-US" sz="2150" b="1" i="0" u="none" strike="noStrike" cap="none">
                <a:solidFill>
                  <a:srgbClr val="272525"/>
                </a:solidFill>
                <a:latin typeface="Inter"/>
                <a:ea typeface="Inter"/>
                <a:cs typeface="Inter"/>
                <a:sym typeface="Inter"/>
              </a:rPr>
              <a:t>Ανατροφοδότηση</a:t>
            </a:r>
            <a:endParaRPr sz="2150" b="0" i="0" u="none" strike="noStrike" cap="none">
              <a:solidFill>
                <a:srgbClr val="000000"/>
              </a:solidFill>
              <a:latin typeface="Arial"/>
              <a:ea typeface="Arial"/>
              <a:cs typeface="Arial"/>
              <a:sym typeface="Arial"/>
            </a:endParaRPr>
          </a:p>
        </p:txBody>
      </p:sp>
      <p:sp>
        <p:nvSpPr>
          <p:cNvPr id="162" name="Google Shape;162;p3"/>
          <p:cNvSpPr/>
          <p:nvPr/>
        </p:nvSpPr>
        <p:spPr>
          <a:xfrm>
            <a:off x="7001828" y="4950465"/>
            <a:ext cx="2980500" cy="1409700"/>
          </a:xfrm>
          <a:prstGeom prst="rect">
            <a:avLst/>
          </a:prstGeom>
          <a:noFill/>
          <a:ln>
            <a:noFill/>
          </a:ln>
        </p:spPr>
        <p:txBody>
          <a:bodyPr spcFirstLastPara="1" wrap="square" lIns="0" tIns="0" rIns="0" bIns="0" anchor="t" anchorCtr="0">
            <a:noAutofit/>
          </a:bodyPr>
          <a:lstStyle/>
          <a:p>
            <a:pPr marL="0" marR="0" lvl="0" indent="0" algn="ctr" rtl="0">
              <a:lnSpc>
                <a:spcPct val="161764"/>
              </a:lnSpc>
              <a:spcBef>
                <a:spcPts val="0"/>
              </a:spcBef>
              <a:spcAft>
                <a:spcPts val="0"/>
              </a:spcAft>
              <a:buClr>
                <a:srgbClr val="272525"/>
              </a:buClr>
              <a:buSzPts val="1700"/>
              <a:buFont typeface="Inter"/>
              <a:buNone/>
            </a:pPr>
            <a:r>
              <a:rPr lang="en-US" sz="1700">
                <a:solidFill>
                  <a:srgbClr val="272525"/>
                </a:solidFill>
                <a:latin typeface="Inter"/>
                <a:ea typeface="Inter"/>
                <a:cs typeface="Inter"/>
                <a:sym typeface="Inter"/>
              </a:rPr>
              <a:t>Μηχανισμοί με τους οποίους οι έξοδοι του συστήματος επιστρέφουν ως είσοδοι, επηρεάζοντας τη μελλοντική λειτουργία του.</a:t>
            </a:r>
            <a:endParaRPr sz="1700" b="0" i="0" u="none" strike="noStrike" cap="none">
              <a:solidFill>
                <a:srgbClr val="000000"/>
              </a:solidFill>
              <a:latin typeface="Arial"/>
              <a:ea typeface="Arial"/>
              <a:cs typeface="Arial"/>
              <a:sym typeface="Arial"/>
            </a:endParaRPr>
          </a:p>
        </p:txBody>
      </p:sp>
      <p:sp>
        <p:nvSpPr>
          <p:cNvPr id="163" name="Google Shape;163;p3"/>
          <p:cNvSpPr/>
          <p:nvPr/>
        </p:nvSpPr>
        <p:spPr>
          <a:xfrm>
            <a:off x="10430475" y="4158099"/>
            <a:ext cx="3436500" cy="3041400"/>
          </a:xfrm>
          <a:prstGeom prst="roundRect">
            <a:avLst>
              <a:gd name="adj" fmla="val 21759"/>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3"/>
          <p:cNvSpPr/>
          <p:nvPr/>
        </p:nvSpPr>
        <p:spPr>
          <a:xfrm>
            <a:off x="10771823" y="4385990"/>
            <a:ext cx="2753700" cy="344100"/>
          </a:xfrm>
          <a:prstGeom prst="rect">
            <a:avLst/>
          </a:prstGeom>
          <a:noFill/>
          <a:ln>
            <a:noFill/>
          </a:ln>
        </p:spPr>
        <p:txBody>
          <a:bodyPr spcFirstLastPara="1" wrap="square" lIns="0" tIns="0" rIns="0" bIns="0" anchor="t" anchorCtr="0">
            <a:noAutofit/>
          </a:bodyPr>
          <a:lstStyle/>
          <a:p>
            <a:pPr marL="0" marR="0" lvl="0" indent="0" algn="ctr" rtl="0">
              <a:lnSpc>
                <a:spcPct val="125581"/>
              </a:lnSpc>
              <a:spcBef>
                <a:spcPts val="0"/>
              </a:spcBef>
              <a:spcAft>
                <a:spcPts val="0"/>
              </a:spcAft>
              <a:buClr>
                <a:srgbClr val="272525"/>
              </a:buClr>
              <a:buSzPts val="2150"/>
              <a:buFont typeface="Inter"/>
              <a:buNone/>
            </a:pPr>
            <a:r>
              <a:rPr lang="en-US" sz="2150" b="1" i="0" u="none" strike="noStrike" cap="none">
                <a:solidFill>
                  <a:srgbClr val="272525"/>
                </a:solidFill>
                <a:latin typeface="Inter"/>
                <a:ea typeface="Inter"/>
                <a:cs typeface="Inter"/>
                <a:sym typeface="Inter"/>
              </a:rPr>
              <a:t>Κοινός Σκοπός</a:t>
            </a:r>
            <a:endParaRPr sz="2150" b="0" i="0" u="none" strike="noStrike" cap="none">
              <a:solidFill>
                <a:srgbClr val="000000"/>
              </a:solidFill>
              <a:latin typeface="Arial"/>
              <a:ea typeface="Arial"/>
              <a:cs typeface="Arial"/>
              <a:sym typeface="Arial"/>
            </a:endParaRPr>
          </a:p>
        </p:txBody>
      </p:sp>
      <p:sp>
        <p:nvSpPr>
          <p:cNvPr id="165" name="Google Shape;165;p3"/>
          <p:cNvSpPr/>
          <p:nvPr/>
        </p:nvSpPr>
        <p:spPr>
          <a:xfrm>
            <a:off x="10658356" y="4950465"/>
            <a:ext cx="2980500" cy="1057200"/>
          </a:xfrm>
          <a:prstGeom prst="rect">
            <a:avLst/>
          </a:prstGeom>
          <a:noFill/>
          <a:ln>
            <a:noFill/>
          </a:ln>
        </p:spPr>
        <p:txBody>
          <a:bodyPr spcFirstLastPara="1" wrap="square" lIns="0" tIns="0" rIns="0" bIns="0" anchor="t" anchorCtr="0">
            <a:noAutofit/>
          </a:bodyPr>
          <a:lstStyle/>
          <a:p>
            <a:pPr marL="0" marR="0" lvl="0" indent="0" algn="ctr" rtl="0">
              <a:lnSpc>
                <a:spcPct val="161764"/>
              </a:lnSpc>
              <a:spcBef>
                <a:spcPts val="0"/>
              </a:spcBef>
              <a:spcAft>
                <a:spcPts val="0"/>
              </a:spcAft>
              <a:buClr>
                <a:srgbClr val="272525"/>
              </a:buClr>
              <a:buSzPts val="1700"/>
              <a:buFont typeface="Inter"/>
              <a:buNone/>
            </a:pPr>
            <a:r>
              <a:rPr lang="en-US" sz="1700">
                <a:solidFill>
                  <a:srgbClr val="272525"/>
                </a:solidFill>
                <a:latin typeface="Inter"/>
                <a:ea typeface="Inter"/>
                <a:cs typeface="Inter"/>
                <a:sym typeface="Inter"/>
              </a:rPr>
              <a:t>Μια κοινή λειτουργία ή επιδιωκόμενο αποτέλεσμα που παράγει το σύστημα.</a:t>
            </a:r>
            <a:endParaRPr sz="17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31439</TotalTime>
  <Words>11983</Words>
  <Application>Microsoft Office PowerPoint</Application>
  <PresentationFormat>Custom</PresentationFormat>
  <Paragraphs>1409</Paragraphs>
  <Slides>79</Slides>
  <Notes>74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79</vt:i4>
      </vt:variant>
    </vt:vector>
  </HeadingPairs>
  <TitlesOfParts>
    <vt:vector size="85" baseType="lpstr">
      <vt:lpstr>Calibri</vt:lpstr>
      <vt:lpstr>Arial</vt:lpstr>
      <vt:lpstr>Cambria Math</vt:lpstr>
      <vt:lpstr>Inter</vt:lpstr>
      <vt:lpstr>Inter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Stylianos Karatzas</dc:creator>
  <cp:lastModifiedBy>Stylianos Karatzas</cp:lastModifiedBy>
  <cp:revision>28</cp:revision>
  <dcterms:created xsi:type="dcterms:W3CDTF">2025-10-07T13:11:50Z</dcterms:created>
  <dcterms:modified xsi:type="dcterms:W3CDTF">2025-12-09T12:10:23Z</dcterms:modified>
</cp:coreProperties>
</file>