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312" r:id="rId2"/>
    <p:sldId id="313" r:id="rId3"/>
    <p:sldId id="314" r:id="rId4"/>
    <p:sldId id="315" r:id="rId5"/>
    <p:sldId id="316" r:id="rId6"/>
    <p:sldId id="256" r:id="rId7"/>
    <p:sldId id="257" r:id="rId8"/>
    <p:sldId id="258" r:id="rId9"/>
    <p:sldId id="259" r:id="rId10"/>
    <p:sldId id="306" r:id="rId11"/>
    <p:sldId id="318" r:id="rId12"/>
    <p:sldId id="319" r:id="rId13"/>
    <p:sldId id="320" r:id="rId14"/>
    <p:sldId id="321" r:id="rId15"/>
    <p:sldId id="260" r:id="rId16"/>
    <p:sldId id="322" r:id="rId17"/>
    <p:sldId id="323" r:id="rId18"/>
    <p:sldId id="324" r:id="rId19"/>
    <p:sldId id="325" r:id="rId20"/>
    <p:sldId id="326" r:id="rId21"/>
    <p:sldId id="327" r:id="rId22"/>
    <p:sldId id="261" r:id="rId23"/>
    <p:sldId id="262" r:id="rId24"/>
    <p:sldId id="263" r:id="rId25"/>
    <p:sldId id="264" r:id="rId26"/>
    <p:sldId id="265" r:id="rId27"/>
    <p:sldId id="266" r:id="rId28"/>
    <p:sldId id="267" r:id="rId29"/>
    <p:sldId id="268" r:id="rId30"/>
    <p:sldId id="269" r:id="rId31"/>
    <p:sldId id="328" r:id="rId32"/>
    <p:sldId id="329" r:id="rId33"/>
    <p:sldId id="330" r:id="rId34"/>
    <p:sldId id="331" r:id="rId35"/>
    <p:sldId id="332" r:id="rId36"/>
    <p:sldId id="333" r:id="rId37"/>
    <p:sldId id="334" r:id="rId38"/>
    <p:sldId id="335" r:id="rId39"/>
    <p:sldId id="336" r:id="rId40"/>
    <p:sldId id="270" r:id="rId41"/>
  </p:sldIdLst>
  <p:sldSz cx="14630400" cy="8229600"/>
  <p:notesSz cx="8229600" cy="14630400"/>
  <p:embeddedFontLst>
    <p:embeddedFont>
      <p:font typeface="Cambria Math" panose="02040503050406030204" pitchFamily="18" charset="0"/>
      <p:regular r:id="rId43"/>
    </p:embeddedFont>
    <p:embeddedFont>
      <p:font typeface="Inter" panose="020B0604020202020204" charset="0"/>
      <p:regular r:id="rId44"/>
      <p:bold r:id="rId45"/>
      <p:italic r:id="rId46"/>
      <p:boldItalic r:id="rId47"/>
    </p:embeddedFont>
    <p:embeddedFont>
      <p:font typeface="Inter Light"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8" roundtripDataSignature="AMtx7mjTH9Pdjpg+GKd+tploJyOO2sLw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8" autoAdjust="0"/>
    <p:restoredTop sz="74034" autoAdjust="0"/>
  </p:normalViewPr>
  <p:slideViewPr>
    <p:cSldViewPr snapToGrid="0">
      <p:cViewPr varScale="1">
        <p:scale>
          <a:sx n="54" d="100"/>
          <a:sy n="54" d="100"/>
        </p:scale>
        <p:origin x="1101"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89" Type="http://schemas.openxmlformats.org/officeDocument/2006/relationships/presProps" Target="presProps.xml"/><Relationship Id="rId7" Type="http://schemas.openxmlformats.org/officeDocument/2006/relationships/slide" Target="slides/slide6.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8c0c68537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38c0c685371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1" name="Google Shape;101;g38c0c685371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9BF637B5-60A8-CC94-3415-3F8CC32DE687}"/>
            </a:ext>
          </a:extLst>
        </p:cNvPr>
        <p:cNvGrpSpPr/>
        <p:nvPr/>
      </p:nvGrpSpPr>
      <p:grpSpPr>
        <a:xfrm>
          <a:off x="0" y="0"/>
          <a:ext cx="0" cy="0"/>
          <a:chOff x="0" y="0"/>
          <a:chExt cx="0" cy="0"/>
        </a:xfrm>
      </p:grpSpPr>
      <p:sp>
        <p:nvSpPr>
          <p:cNvPr id="146" name="Google Shape;146;p3:notes">
            <a:extLst>
              <a:ext uri="{FF2B5EF4-FFF2-40B4-BE49-F238E27FC236}">
                <a16:creationId xmlns:a16="http://schemas.microsoft.com/office/drawing/2014/main" id="{64ED7297-7083-1734-66CD-07E83278D7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a:extLst>
              <a:ext uri="{FF2B5EF4-FFF2-40B4-BE49-F238E27FC236}">
                <a16:creationId xmlns:a16="http://schemas.microsoft.com/office/drawing/2014/main" id="{3106E6F2-CA0B-D1C7-77E7-1E11223B473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a:extLst>
              <a:ext uri="{FF2B5EF4-FFF2-40B4-BE49-F238E27FC236}">
                <a16:creationId xmlns:a16="http://schemas.microsoft.com/office/drawing/2014/main" id="{730342DD-69CD-7305-12BF-CA07D0DF1E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678931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1B5F60C4-963A-80F7-3530-B55A5CE7D4A9}"/>
            </a:ext>
          </a:extLst>
        </p:cNvPr>
        <p:cNvGrpSpPr/>
        <p:nvPr/>
      </p:nvGrpSpPr>
      <p:grpSpPr>
        <a:xfrm>
          <a:off x="0" y="0"/>
          <a:ext cx="0" cy="0"/>
          <a:chOff x="0" y="0"/>
          <a:chExt cx="0" cy="0"/>
        </a:xfrm>
      </p:grpSpPr>
      <p:sp>
        <p:nvSpPr>
          <p:cNvPr id="146" name="Google Shape;146;p3:notes">
            <a:extLst>
              <a:ext uri="{FF2B5EF4-FFF2-40B4-BE49-F238E27FC236}">
                <a16:creationId xmlns:a16="http://schemas.microsoft.com/office/drawing/2014/main" id="{7A071CF5-6077-8BC4-885C-D495DAE8D0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a:extLst>
              <a:ext uri="{FF2B5EF4-FFF2-40B4-BE49-F238E27FC236}">
                <a16:creationId xmlns:a16="http://schemas.microsoft.com/office/drawing/2014/main" id="{B16557E3-7EEF-F9E8-B98B-C5C4F8AFFA1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a:extLst>
              <a:ext uri="{FF2B5EF4-FFF2-40B4-BE49-F238E27FC236}">
                <a16:creationId xmlns:a16="http://schemas.microsoft.com/office/drawing/2014/main" id="{5B7E643A-D4AB-1CB4-F9FC-51F941C61F1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652644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F7EFAB81-7781-0986-0F69-417365241844}"/>
            </a:ext>
          </a:extLst>
        </p:cNvPr>
        <p:cNvGrpSpPr/>
        <p:nvPr/>
      </p:nvGrpSpPr>
      <p:grpSpPr>
        <a:xfrm>
          <a:off x="0" y="0"/>
          <a:ext cx="0" cy="0"/>
          <a:chOff x="0" y="0"/>
          <a:chExt cx="0" cy="0"/>
        </a:xfrm>
      </p:grpSpPr>
      <p:sp>
        <p:nvSpPr>
          <p:cNvPr id="146" name="Google Shape;146;p3:notes">
            <a:extLst>
              <a:ext uri="{FF2B5EF4-FFF2-40B4-BE49-F238E27FC236}">
                <a16:creationId xmlns:a16="http://schemas.microsoft.com/office/drawing/2014/main" id="{F3F942AF-00F7-0FA1-133F-C8CDB043BF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a:extLst>
              <a:ext uri="{FF2B5EF4-FFF2-40B4-BE49-F238E27FC236}">
                <a16:creationId xmlns:a16="http://schemas.microsoft.com/office/drawing/2014/main" id="{863F914B-7C87-563F-BC10-5EE5B15424B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a:extLst>
              <a:ext uri="{FF2B5EF4-FFF2-40B4-BE49-F238E27FC236}">
                <a16:creationId xmlns:a16="http://schemas.microsoft.com/office/drawing/2014/main" id="{E001CB84-5D9D-F76E-4F71-9AB77A991B8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217354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0BB177EA-272D-FEA8-FBD4-C3E257E839D2}"/>
            </a:ext>
          </a:extLst>
        </p:cNvPr>
        <p:cNvGrpSpPr/>
        <p:nvPr/>
      </p:nvGrpSpPr>
      <p:grpSpPr>
        <a:xfrm>
          <a:off x="0" y="0"/>
          <a:ext cx="0" cy="0"/>
          <a:chOff x="0" y="0"/>
          <a:chExt cx="0" cy="0"/>
        </a:xfrm>
      </p:grpSpPr>
      <p:sp>
        <p:nvSpPr>
          <p:cNvPr id="146" name="Google Shape;146;p3:notes">
            <a:extLst>
              <a:ext uri="{FF2B5EF4-FFF2-40B4-BE49-F238E27FC236}">
                <a16:creationId xmlns:a16="http://schemas.microsoft.com/office/drawing/2014/main" id="{B1296533-5874-BD00-4EF3-CB56147DDD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a:extLst>
              <a:ext uri="{FF2B5EF4-FFF2-40B4-BE49-F238E27FC236}">
                <a16:creationId xmlns:a16="http://schemas.microsoft.com/office/drawing/2014/main" id="{3F561EB6-9246-4262-1B13-0FAF06EC5FA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a:extLst>
              <a:ext uri="{FF2B5EF4-FFF2-40B4-BE49-F238E27FC236}">
                <a16:creationId xmlns:a16="http://schemas.microsoft.com/office/drawing/2014/main" id="{6B468B7A-B571-3C7C-8D19-F65B479C316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955935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2C91E36D-3B32-2EB0-5824-383722267162}"/>
            </a:ext>
          </a:extLst>
        </p:cNvPr>
        <p:cNvGrpSpPr/>
        <p:nvPr/>
      </p:nvGrpSpPr>
      <p:grpSpPr>
        <a:xfrm>
          <a:off x="0" y="0"/>
          <a:ext cx="0" cy="0"/>
          <a:chOff x="0" y="0"/>
          <a:chExt cx="0" cy="0"/>
        </a:xfrm>
      </p:grpSpPr>
      <p:sp>
        <p:nvSpPr>
          <p:cNvPr id="146" name="Google Shape;146;p3:notes">
            <a:extLst>
              <a:ext uri="{FF2B5EF4-FFF2-40B4-BE49-F238E27FC236}">
                <a16:creationId xmlns:a16="http://schemas.microsoft.com/office/drawing/2014/main" id="{807CBF16-ED38-A9B9-F130-5C222D8C02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a:extLst>
              <a:ext uri="{FF2B5EF4-FFF2-40B4-BE49-F238E27FC236}">
                <a16:creationId xmlns:a16="http://schemas.microsoft.com/office/drawing/2014/main" id="{D0EAD5D8-D23C-6973-ED82-3699DD1A6C0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a:extLst>
              <a:ext uri="{FF2B5EF4-FFF2-40B4-BE49-F238E27FC236}">
                <a16:creationId xmlns:a16="http://schemas.microsoft.com/office/drawing/2014/main" id="{B5550E88-645C-AF4C-FDAF-60A68C15A1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268448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8a2def6c5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69" name="Google Shape;169;g38a2def6c57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A544C1C5-8BFA-1387-58FB-F7BF531D9A0C}"/>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93B1E5F7-408E-BAD4-F1E8-8AD545CD68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A755BF60-7EB4-9C46-175D-310DD02EC40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90C3F211-3A16-BBDE-7FBA-9FAF11CF7A9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3253303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80D0DD3E-C17D-9790-1EDD-D4597ED9F5EB}"/>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B0CBA1A1-0262-887B-A401-AFB2B2A938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950C25F4-499C-9822-EC64-969C56FB855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3A16F638-F12A-B376-EAB2-F91D1A57C84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3299001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7403E09E-D258-ABDD-D749-A8C21E59F081}"/>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74D62A3E-2DFB-908E-FB29-5FD9C67ECC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83EB1245-4200-83FD-3963-6635F113441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9858E563-3FB1-5F43-28A7-542366FDF2B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212336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A7FFA420-68E5-9627-0E61-366E622EDA02}"/>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AD4CA443-1AAC-41AE-F90B-A648FC1F3D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332DEDF8-685C-5B0D-9311-13CBAA69ADD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2EC5537E-AB26-ED56-35B1-678F3A9CA65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384593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8c0c685371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38c0c685371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1" name="Google Shape;111;g38c0c685371_1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F6B7DA56-7D58-1506-EF48-02E7EF616999}"/>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D7E72F0C-4402-7585-C6B2-9EC9ED4C3E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A65EBD5E-CE12-DE69-91CF-3BFD894E405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4D3992A7-850B-325F-1E0B-85F01A6C144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91779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E7FE58F2-E4C3-1AAC-8CC7-686E3A8B7F93}"/>
            </a:ext>
          </a:extLst>
        </p:cNvPr>
        <p:cNvGrpSpPr/>
        <p:nvPr/>
      </p:nvGrpSpPr>
      <p:grpSpPr>
        <a:xfrm>
          <a:off x="0" y="0"/>
          <a:ext cx="0" cy="0"/>
          <a:chOff x="0" y="0"/>
          <a:chExt cx="0" cy="0"/>
        </a:xfrm>
      </p:grpSpPr>
      <p:sp>
        <p:nvSpPr>
          <p:cNvPr id="167" name="Google Shape;167;g38a2def6c57_0_8:notes">
            <a:extLst>
              <a:ext uri="{FF2B5EF4-FFF2-40B4-BE49-F238E27FC236}">
                <a16:creationId xmlns:a16="http://schemas.microsoft.com/office/drawing/2014/main" id="{ED6E4470-DB44-188F-C5F9-2298F190D36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38a2def6c57_0_8:notes">
            <a:extLst>
              <a:ext uri="{FF2B5EF4-FFF2-40B4-BE49-F238E27FC236}">
                <a16:creationId xmlns:a16="http://schemas.microsoft.com/office/drawing/2014/main" id="{2F040749-7BB8-9629-33AE-3E27FAD2660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dirty="0"/>
          </a:p>
        </p:txBody>
      </p:sp>
      <p:sp>
        <p:nvSpPr>
          <p:cNvPr id="169" name="Google Shape;169;g38a2def6c57_0_8:notes">
            <a:extLst>
              <a:ext uri="{FF2B5EF4-FFF2-40B4-BE49-F238E27FC236}">
                <a16:creationId xmlns:a16="http://schemas.microsoft.com/office/drawing/2014/main" id="{C26ACF07-D056-2FDB-01FC-667A57CBB70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extLst>
      <p:ext uri="{BB962C8B-B14F-4D97-AF65-F5344CB8AC3E}">
        <p14:creationId xmlns:p14="http://schemas.microsoft.com/office/powerpoint/2010/main" val="2038548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92" name="Google Shape;19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8a2def6c57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38a2def6c57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214" name="Google Shape;214;g38a2def6c57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l-GR" sz="1100" dirty="0"/>
          </a:p>
        </p:txBody>
      </p:sp>
      <p:sp>
        <p:nvSpPr>
          <p:cNvPr id="230" name="Google Shape;23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l-GR" sz="1100" dirty="0"/>
          </a:p>
        </p:txBody>
      </p:sp>
      <p:sp>
        <p:nvSpPr>
          <p:cNvPr id="249" name="Google Shape;2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latin typeface="Arial"/>
              <a:ea typeface="Arial"/>
              <a:cs typeface="Arial"/>
              <a:sym typeface="Arial"/>
            </a:endParaRPr>
          </a:p>
        </p:txBody>
      </p:sp>
      <p:sp>
        <p:nvSpPr>
          <p:cNvPr id="268" name="Google Shape;26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900"/>
              </a:spcAft>
              <a:buClr>
                <a:schemeClr val="dk1"/>
              </a:buClr>
              <a:buSzPts val="1100"/>
              <a:buFont typeface="Arial"/>
              <a:buNone/>
            </a:pPr>
            <a:endParaRPr dirty="0">
              <a:latin typeface="Arial"/>
              <a:ea typeface="Arial"/>
              <a:cs typeface="Arial"/>
              <a:sym typeface="Arial"/>
            </a:endParaRPr>
          </a:p>
        </p:txBody>
      </p:sp>
      <p:sp>
        <p:nvSpPr>
          <p:cNvPr id="294" name="Google Shape;2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8a2def6c57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38a2def6c57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307" name="Google Shape;307;g38a2def6c57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sz="1100" dirty="0">
              <a:latin typeface="Arial"/>
              <a:ea typeface="Arial"/>
              <a:cs typeface="Arial"/>
              <a:sym typeface="Arial"/>
            </a:endParaRPr>
          </a:p>
        </p:txBody>
      </p:sp>
      <p:sp>
        <p:nvSpPr>
          <p:cNvPr id="330" name="Google Shape;33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8c0c685371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38c0c685371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g38c0c685371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latin typeface="Arial"/>
              <a:ea typeface="Arial"/>
              <a:cs typeface="Arial"/>
              <a:sym typeface="Arial"/>
            </a:endParaRPr>
          </a:p>
        </p:txBody>
      </p:sp>
      <p:sp>
        <p:nvSpPr>
          <p:cNvPr id="350" name="Google Shape;35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14669E6F-B65B-F5A1-4A1F-5057A8F04C18}"/>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39D8DAF0-E82F-BE49-8D97-02896853CC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349" name="Google Shape;349;p10:notes">
                <a:extLst>
                  <a:ext uri="{FF2B5EF4-FFF2-40B4-BE49-F238E27FC236}">
                    <a16:creationId xmlns:a16="http://schemas.microsoft.com/office/drawing/2014/main" id="{EE87D2E9-FC7A-34F4-E4F3-AD0C4C4194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mc:Choice>
        <mc:Fallback xmlns="">
          <p:sp>
            <p:nvSpPr>
              <p:cNvPr id="349" name="Google Shape;349;p10:notes">
                <a:extLst>
                  <a:ext uri="{FF2B5EF4-FFF2-40B4-BE49-F238E27FC236}">
                    <a16:creationId xmlns:a16="http://schemas.microsoft.com/office/drawing/2014/main" id="{EE87D2E9-FC7A-34F4-E4F3-AD0C4C4194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l-GR" b="1" dirty="0"/>
                  <a:t>Τι σημαίνει φέρουσα ικανότητα</a:t>
                </a:r>
              </a:p>
              <a:p>
                <a:r>
                  <a:rPr lang="el-GR" dirty="0"/>
                  <a:t>Όταν λέμε «φέρουσα ικανότητα» εννοούμε </a:t>
                </a:r>
                <a:r>
                  <a:rPr lang="el-GR" b="1" dirty="0"/>
                  <a:t>το μέγιστο φορτίο</a:t>
                </a:r>
                <a:r>
                  <a:rPr lang="el-GR" dirty="0"/>
                  <a:t> που ένα σύστημα μπορεί να υποστηρίξει </a:t>
                </a:r>
                <a:r>
                  <a:rPr lang="el-GR" b="1" dirty="0"/>
                  <a:t>για μεγάλο χρονικό διάστημα</a:t>
                </a:r>
                <a:r>
                  <a:rPr lang="el-GR" dirty="0"/>
                  <a:t>, χωρίς να χάσει την ισορροπία του.</a:t>
                </a:r>
                <a:br>
                  <a:rPr lang="el-GR" dirty="0"/>
                </a:br>
                <a:r>
                  <a:rPr lang="el-GR" dirty="0"/>
                  <a:t>Δεν αφορά μόνο τη φύση — μπορεί να ισχύει για ένα νησί, μια πόλη ή ακόμη και για ένα τουριστικό σύστημα.</a:t>
                </a:r>
              </a:p>
              <a:p>
                <a:r>
                  <a:rPr lang="el-GR" dirty="0"/>
                  <a:t>Στη διαφάνεια βλέπουμε ότι η φέρουσα ικανότητα είναι </a:t>
                </a:r>
                <a:r>
                  <a:rPr lang="el-GR" b="1" dirty="0"/>
                  <a:t>μια σχέση ισορροπίας</a:t>
                </a:r>
                <a:r>
                  <a:rPr lang="el-GR" dirty="0"/>
                  <a:t> ανάμεσα σε δύο πλευρές:</a:t>
                </a:r>
              </a:p>
              <a:p>
                <a:r>
                  <a:rPr lang="el-GR" dirty="0"/>
                  <a:t>την </a:t>
                </a:r>
                <a:r>
                  <a:rPr lang="el-GR" b="1" dirty="0"/>
                  <a:t>προσφορά πόρων (</a:t>
                </a:r>
                <a:r>
                  <a:rPr lang="en-GB" b="1" dirty="0"/>
                  <a:t>supply)</a:t>
                </a:r>
                <a:r>
                  <a:rPr lang="en-GB" dirty="0"/>
                  <a:t> — </a:t>
                </a:r>
                <a:r>
                  <a:rPr lang="el-GR" dirty="0"/>
                  <a:t>δηλαδή ό,τι μας δίνει το περιβάλλον ή το σύστημα (νερό, ενέργεια, έδαφος, υποδομές, κοινωνική συνοχή), και</a:t>
                </a:r>
              </a:p>
              <a:p>
                <a:r>
                  <a:rPr lang="el-GR" dirty="0"/>
                  <a:t>τη </a:t>
                </a:r>
                <a:r>
                  <a:rPr lang="el-GR" b="1" dirty="0"/>
                  <a:t>ζήτηση ή κατανάλωση (</a:t>
                </a:r>
                <a:r>
                  <a:rPr lang="en-GB" b="1" dirty="0"/>
                  <a:t>demand)</a:t>
                </a:r>
                <a:r>
                  <a:rPr lang="en-GB" dirty="0"/>
                  <a:t> — </a:t>
                </a:r>
                <a:r>
                  <a:rPr lang="el-GR" dirty="0"/>
                  <a:t>δηλαδή ό,τι απορροφούμε από αυτό το σύστημα (τροφή, ενέργεια, προϊόντα, υπηρεσίες).</a:t>
                </a:r>
              </a:p>
              <a:p>
                <a:r>
                  <a:rPr lang="el-GR" dirty="0"/>
                  <a:t>Αν αυτές οι δύο πλευρές ισορροπούν, τότε το σύστημα είναι βιώσιμο.</a:t>
                </a:r>
                <a:br>
                  <a:rPr lang="el-GR" dirty="0"/>
                </a:br>
                <a:r>
                  <a:rPr lang="el-GR" dirty="0"/>
                  <a:t>Αν η ζήτηση υπερβεί την προσφορά, αρχίζει να φθείρεται.</a:t>
                </a:r>
              </a:p>
              <a:p>
                <a:br>
                  <a:rPr lang="el-GR" dirty="0"/>
                </a:br>
                <a:endParaRPr lang="el-GR" dirty="0"/>
              </a:p>
              <a:p>
                <a:r>
                  <a:rPr lang="en-GB" b="1" dirty="0"/>
                  <a:t>🔹 </a:t>
                </a:r>
                <a:r>
                  <a:rPr lang="el-GR" b="1" dirty="0"/>
                  <a:t>Γιατί λέμε ότι μετράμε «τα όρια» ενός συστήματος</a:t>
                </a:r>
              </a:p>
              <a:p>
                <a:r>
                  <a:rPr lang="el-GR" dirty="0"/>
                  <a:t>Η φέρουσα ικανότητα είναι στην ουσία ένα </a:t>
                </a:r>
                <a:r>
                  <a:rPr lang="el-GR" b="1" dirty="0"/>
                  <a:t>όριο δυναμικής ισορροπίας</a:t>
                </a:r>
                <a:r>
                  <a:rPr lang="el-GR" dirty="0"/>
                  <a:t>.</a:t>
                </a:r>
                <a:br>
                  <a:rPr lang="el-GR" dirty="0"/>
                </a:br>
                <a:r>
                  <a:rPr lang="el-GR" dirty="0"/>
                  <a:t>Δεν δείχνει απλώς πότε “τελειώνουν” οι πόροι, αλλά πότε ο ρυθμός με τον οποίο τους χρησιμοποιούμε </a:t>
                </a:r>
                <a:r>
                  <a:rPr lang="el-GR" b="1" dirty="0"/>
                  <a:t>ξεπερνά τον ρυθμό με τον οποίο ανανεώνονται</a:t>
                </a:r>
                <a:r>
                  <a:rPr lang="el-GR" dirty="0"/>
                  <a:t>.</a:t>
                </a:r>
              </a:p>
              <a:p>
                <a:r>
                  <a:rPr lang="el-GR" dirty="0"/>
                  <a:t>Γι’ αυτό τη χρησιμοποιούμε για να εκτιμήσουμε </a:t>
                </a:r>
                <a:r>
                  <a:rPr lang="el-GR" b="1" dirty="0"/>
                  <a:t>τα όρια ενός συστήματος</a:t>
                </a:r>
                <a:r>
                  <a:rPr lang="el-GR" dirty="0"/>
                  <a:t> — δηλαδή, μέχρι πού μπορούμε να φτάσουμε χωρίς να προκαλέσουμε υποβάθμιση.</a:t>
                </a:r>
              </a:p>
              <a:p>
                <a:br>
                  <a:rPr lang="el-GR" dirty="0"/>
                </a:br>
                <a:endParaRPr lang="el-GR" dirty="0"/>
              </a:p>
              <a:p>
                <a:r>
                  <a:rPr lang="en-GB" b="1" dirty="0"/>
                  <a:t>🔹 </a:t>
                </a:r>
                <a:r>
                  <a:rPr lang="el-GR" b="1" dirty="0"/>
                  <a:t>Θεωρητικές αρχές πίσω από τη μέτρηση</a:t>
                </a:r>
              </a:p>
              <a:p>
                <a:r>
                  <a:rPr lang="el-GR" dirty="0"/>
                  <a:t>Για να καταλάβουμε πώς μετριέται, πρέπει να θυμηθούμε κάτι βασικό από τη συστημική σκέψη:</a:t>
                </a:r>
                <a:br>
                  <a:rPr lang="el-GR" dirty="0"/>
                </a:br>
                <a:r>
                  <a:rPr lang="el-GR" dirty="0"/>
                  <a:t>Κάθε σύστημα έχει </a:t>
                </a:r>
                <a:r>
                  <a:rPr lang="el-GR" b="1" dirty="0"/>
                  <a:t>αποθέματα (</a:t>
                </a:r>
                <a:r>
                  <a:rPr lang="en-GB" b="1" dirty="0"/>
                  <a:t>stocks)</a:t>
                </a:r>
                <a:r>
                  <a:rPr lang="en-GB" dirty="0"/>
                  <a:t> </a:t>
                </a:r>
                <a:r>
                  <a:rPr lang="el-GR" dirty="0"/>
                  <a:t>και </a:t>
                </a:r>
                <a:r>
                  <a:rPr lang="el-GR" b="1" dirty="0"/>
                  <a:t>ροές (</a:t>
                </a:r>
                <a:r>
                  <a:rPr lang="en-GB" b="1" dirty="0"/>
                  <a:t>flows)</a:t>
                </a:r>
                <a:r>
                  <a:rPr lang="en-GB" dirty="0"/>
                  <a:t>.</a:t>
                </a:r>
              </a:p>
              <a:p>
                <a:r>
                  <a:rPr lang="el-GR" dirty="0"/>
                  <a:t>Στη διαφάνεια αναφέρονται και τα δύο:</a:t>
                </a:r>
              </a:p>
              <a:p>
                <a:r>
                  <a:rPr lang="el-GR" b="1" dirty="0"/>
                  <a:t>Αποθέματα (</a:t>
                </a:r>
                <a:r>
                  <a:rPr lang="en-GB" b="1" dirty="0"/>
                  <a:t>stocks):</a:t>
                </a:r>
                <a:r>
                  <a:rPr lang="en-GB" dirty="0"/>
                  <a:t> </a:t>
                </a:r>
                <a:r>
                  <a:rPr lang="el-GR" dirty="0"/>
                  <a:t>Είναι οι “δεξαμενές” που κρατούν πόρους — όπως το νερό, η βιομάζα, η ενέργεια, ο πληθυσμός ή ακόμη και το χρήμα σε ένα οικονομικό σύστημα.</a:t>
                </a:r>
              </a:p>
              <a:p>
                <a:r>
                  <a:rPr lang="el-GR" dirty="0"/>
                  <a:t>Μπορούμε να φανταστούμε ένα δάσος, μια λίμνη, έναν πληθυσμό ανθρώπων — όλα αυτά έχουν ένα απόθεμα που μπορεί να αυξηθεί ή να μειωθεί.</a:t>
                </a:r>
              </a:p>
              <a:p>
                <a:r>
                  <a:rPr lang="el-GR" b="1" dirty="0"/>
                  <a:t>Ροές (</a:t>
                </a:r>
                <a:r>
                  <a:rPr lang="en-GB" b="1" dirty="0"/>
                  <a:t>flows):</a:t>
                </a:r>
                <a:r>
                  <a:rPr lang="en-GB" dirty="0"/>
                  <a:t> </a:t>
                </a:r>
                <a:r>
                  <a:rPr lang="el-GR" dirty="0"/>
                  <a:t>Είναι οι κινήσεις αυτών των πόρων —</a:t>
                </a:r>
                <a:br>
                  <a:rPr lang="el-GR" dirty="0"/>
                </a:br>
                <a:r>
                  <a:rPr lang="el-GR" dirty="0"/>
                  <a:t>δηλαδή οι </a:t>
                </a:r>
                <a:r>
                  <a:rPr lang="el-GR" b="1" dirty="0"/>
                  <a:t>εισροές</a:t>
                </a:r>
                <a:r>
                  <a:rPr lang="el-GR" dirty="0"/>
                  <a:t> (αναγέννηση, ανανέωση, παραγωγή)</a:t>
                </a:r>
                <a:br>
                  <a:rPr lang="el-GR" dirty="0"/>
                </a:br>
                <a:r>
                  <a:rPr lang="el-GR" dirty="0"/>
                  <a:t>και οι </a:t>
                </a:r>
                <a:r>
                  <a:rPr lang="el-GR" b="1" dirty="0"/>
                  <a:t>εκροές</a:t>
                </a:r>
                <a:r>
                  <a:rPr lang="el-GR" dirty="0"/>
                  <a:t> (κατανάλωση, ρύπανση, απώλεια).</a:t>
                </a:r>
              </a:p>
              <a:p>
                <a:r>
                  <a:rPr lang="el-GR" dirty="0"/>
                  <a:t>Οι ροές καθορίζουν τον ρυθμό με τον οποίο αλλάζει το απόθεμα.</a:t>
                </a:r>
              </a:p>
              <a:p>
                <a:br>
                  <a:rPr lang="el-GR" dirty="0"/>
                </a:br>
                <a:endParaRPr lang="el-GR" dirty="0"/>
              </a:p>
              <a:p>
                <a:r>
                  <a:rPr lang="en-GB" b="1" dirty="0"/>
                  <a:t>🔹 </a:t>
                </a:r>
                <a:r>
                  <a:rPr lang="el-GR" b="1" dirty="0"/>
                  <a:t>Πώς προκύπτει η φέρουσα ικανότητα</a:t>
                </a:r>
              </a:p>
              <a:p>
                <a:r>
                  <a:rPr lang="el-GR" dirty="0"/>
                  <a:t>Η φέρουσα ικανότητα προκύπτει </a:t>
                </a:r>
                <a:r>
                  <a:rPr lang="el-GR" b="1" dirty="0"/>
                  <a:t>όταν οι εισροές και εκροές ισορροπούν</a:t>
                </a:r>
                <a:r>
                  <a:rPr lang="el-GR" dirty="0"/>
                  <a:t>, έτσι ώστε το απόθεμα του συστήματος να παραμένει σταθερό στον χρόνο.</a:t>
                </a:r>
              </a:p>
              <a:p>
                <a:r>
                  <a:rPr lang="el-GR" dirty="0"/>
                  <a:t>Και το εκφράζουμε με την απλή σχέση:</a:t>
                </a:r>
              </a:p>
              <a:p>
                <a:r>
                  <a:rPr lang="el-GR" b="0" i="0">
                    <a:latin typeface="Cambria Math" panose="02040503050406030204" pitchFamily="18" charset="0"/>
                  </a:rPr>
                  <a:t>"Αναγ</a:t>
                </a:r>
                <a:r>
                  <a:rPr lang="ar-AE" sz="1200" b="0" i="0" u="none" strike="noStrike" cap="none">
                    <a:solidFill>
                      <a:schemeClr val="dk1"/>
                    </a:solidFill>
                    <a:sym typeface="Calibri"/>
                  </a:rPr>
                  <a:t>" </a:t>
                </a:r>
                <a:r>
                  <a:rPr lang="el-GR" b="0" i="0"/>
                  <a:t> "ε</a:t>
                </a:r>
                <a:r>
                  <a:rPr lang="ar-AE" sz="1200" b="0" i="0" u="none" strike="noStrike" cap="none">
                    <a:solidFill>
                      <a:schemeClr val="dk1"/>
                    </a:solidFill>
                    <a:sym typeface="Calibri"/>
                  </a:rPr>
                  <a:t>" ┴</a:t>
                </a:r>
                <a:r>
                  <a:rPr lang="ar-AE" sz="1200" b="0" i="0" u="none" strike="noStrike" cap="none">
                    <a:solidFill>
                      <a:schemeClr val="dk1"/>
                    </a:solidFill>
                    <a:latin typeface="Calibri"/>
                    <a:ea typeface="Calibri"/>
                    <a:cs typeface="Calibri"/>
                    <a:sym typeface="Calibri"/>
                  </a:rPr>
                  <a:t>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"ννηση (</a:t>
                </a:r>
                <a:r>
                  <a:rPr lang="en-GB" sz="1200" b="0" i="0" u="none" strike="noStrike" cap="none">
                    <a:solidFill>
                      <a:schemeClr val="dk1"/>
                    </a:solidFill>
                    <a:latin typeface="Cambria Math" panose="02040503050406030204" pitchFamily="18" charset="0"/>
                    <a:ea typeface="Calibri"/>
                    <a:cs typeface="Calibri"/>
                    <a:sym typeface="Calibri"/>
                  </a:rPr>
                  <a:t>inflows)</a:t>
                </a:r>
                <a:r>
                  <a:rPr lang="en-GB" sz="1200" b="0" i="0" u="none" strike="noStrike" cap="none">
                    <a:solidFill>
                      <a:schemeClr val="dk1"/>
                    </a:solidFill>
                    <a:latin typeface="Calibri"/>
                    <a:ea typeface="Calibri"/>
                    <a:cs typeface="Calibri"/>
                    <a:sym typeface="Calibri"/>
                  </a:rPr>
                  <a:t>"=</a:t>
                </a:r>
                <a:r>
                  <a:rPr lang="el-GR" sz="1200" b="0" i="0" u="none" strike="noStrike" cap="none">
                    <a:solidFill>
                      <a:schemeClr val="dk1"/>
                    </a:solidFill>
                    <a:latin typeface="Cambria Math" panose="02040503050406030204" pitchFamily="18" charset="0"/>
                    <a:ea typeface="Calibri"/>
                    <a:cs typeface="Calibri"/>
                    <a:sym typeface="Calibri"/>
                  </a:rPr>
                  <a:t>"Καταν</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"α</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"λωση (</a:t>
                </a:r>
                <a:r>
                  <a:rPr lang="en-GB" sz="1200" b="0" i="0" u="none" strike="noStrike" cap="none">
                    <a:solidFill>
                      <a:schemeClr val="dk1"/>
                    </a:solidFill>
                    <a:latin typeface="Cambria Math" panose="02040503050406030204" pitchFamily="18" charset="0"/>
                    <a:ea typeface="Calibri"/>
                    <a:cs typeface="Calibri"/>
                    <a:sym typeface="Calibri"/>
                  </a:rPr>
                  <a:t>outflows)</a:t>
                </a:r>
                <a:r>
                  <a:rPr lang="en-GB" sz="1200" b="0" i="0" u="none" strike="noStrike" cap="none">
                    <a:solidFill>
                      <a:schemeClr val="dk1"/>
                    </a:solidFill>
                    <a:latin typeface="Calibri"/>
                    <a:ea typeface="Calibri"/>
                    <a:cs typeface="Calibri"/>
                    <a:sym typeface="Calibri"/>
                  </a:rPr>
                  <a:t>"</a:t>
                </a:r>
                <a:endParaRPr lang="en-GB" b="0" dirty="0"/>
              </a:p>
              <a:p>
                <a:r>
                  <a:rPr lang="el-GR" dirty="0"/>
                  <a:t>Όσο αυτή η ισότητα διατηρείται, το σύστημα μπορεί να λειτουργεί επ’ άπειρον χωρίς να εξαντληθεί.</a:t>
                </a:r>
                <a:br>
                  <a:rPr lang="el-GR" dirty="0"/>
                </a:br>
                <a:r>
                  <a:rPr lang="el-GR" dirty="0"/>
                  <a:t>Αν όμως σπάσει, αρχίζουν τα προβλήματα.</a:t>
                </a:r>
              </a:p>
              <a:p>
                <a:br>
                  <a:rPr lang="el-GR" dirty="0"/>
                </a:br>
                <a:endParaRPr lang="el-GR" dirty="0"/>
              </a:p>
              <a:p>
                <a:r>
                  <a:rPr lang="en-GB" b="1" dirty="0"/>
                  <a:t>🔹 </a:t>
                </a:r>
                <a:r>
                  <a:rPr lang="el-GR" b="1" dirty="0"/>
                  <a:t>Αν σπάσει η ισορροπία</a:t>
                </a:r>
              </a:p>
              <a:p>
                <a:r>
                  <a:rPr lang="el-GR" dirty="0"/>
                  <a:t>Στη διαφάνεια το βλέπουμε με τα δύο βασικά σενάρια:</a:t>
                </a:r>
              </a:p>
              <a:p>
                <a:r>
                  <a:rPr lang="el-GR" b="1" dirty="0"/>
                  <a:t>Αν </a:t>
                </a:r>
                <a:r>
                  <a:rPr lang="en-GB" b="1" dirty="0"/>
                  <a:t>inflows &gt; outflows → </a:t>
                </a:r>
                <a:r>
                  <a:rPr lang="el-GR" b="1" dirty="0"/>
                  <a:t>συσσώρευση (πιθανή ανάπτυξη).</a:t>
                </a:r>
                <a:br>
                  <a:rPr lang="el-GR" dirty="0"/>
                </a:br>
                <a:r>
                  <a:rPr lang="el-GR" dirty="0"/>
                  <a:t>Το σύστημα αυξάνει το απόθεμά του — όπως ένα δάσος που μεγαλώνει γιατί φυτρώνουν περισσότερα δέντρα απ’ όσα κόβονται.</a:t>
                </a:r>
              </a:p>
              <a:p>
                <a:r>
                  <a:rPr lang="el-GR" b="1" dirty="0"/>
                  <a:t>Αν </a:t>
                </a:r>
                <a:r>
                  <a:rPr lang="en-GB" b="1" dirty="0"/>
                  <a:t>outflows &gt; inflows → </a:t>
                </a:r>
                <a:r>
                  <a:rPr lang="el-GR" b="1" dirty="0"/>
                  <a:t>εξάντληση → υπέρβαση → κατάρρευση.</a:t>
                </a:r>
                <a:br>
                  <a:rPr lang="el-GR" dirty="0"/>
                </a:br>
                <a:r>
                  <a:rPr lang="el-GR" dirty="0"/>
                  <a:t>Το σύστημα αρχίζει να καταναλώνει τα αποθέματά του, όπως μια λίμνη που εξατμίζεται πιο γρήγορα απ’ όσο τροφοδοτείται.</a:t>
                </a:r>
              </a:p>
              <a:p>
                <a:r>
                  <a:rPr lang="el-GR" dirty="0"/>
                  <a:t>Στην αρχή ίσως δεν φαίνεται, αλλά με τον χρόνο οδηγεί σε </a:t>
                </a:r>
                <a:r>
                  <a:rPr lang="en-GB" b="1" dirty="0"/>
                  <a:t>overshoot</a:t>
                </a:r>
                <a:r>
                  <a:rPr lang="en-GB" dirty="0"/>
                  <a:t> </a:t>
                </a:r>
                <a:r>
                  <a:rPr lang="el-GR" dirty="0"/>
                  <a:t>και τελικά σε </a:t>
                </a:r>
                <a:r>
                  <a:rPr lang="en-GB" b="1" dirty="0"/>
                  <a:t>collapse</a:t>
                </a:r>
                <a:r>
                  <a:rPr lang="en-GB" dirty="0"/>
                  <a:t>.</a:t>
                </a:r>
              </a:p>
              <a:p>
                <a:br>
                  <a:rPr lang="en-GB" dirty="0"/>
                </a:br>
                <a:endParaRPr lang="en-GB" dirty="0"/>
              </a:p>
              <a:p>
                <a:r>
                  <a:rPr lang="en-GB" b="1" dirty="0"/>
                  <a:t>🔹 </a:t>
                </a:r>
                <a:r>
                  <a:rPr lang="el-GR" b="1" dirty="0"/>
                  <a:t>Παράδειγμα για κατανόηση</a:t>
                </a:r>
              </a:p>
              <a:p>
                <a:r>
                  <a:rPr lang="el-GR" dirty="0"/>
                  <a:t>Φανταστείτε ένα απλό παράδειγμα: μια μπανιέρα που γεμίζει και αδειάζει ταυτόχρονα.</a:t>
                </a:r>
                <a:br>
                  <a:rPr lang="el-GR" dirty="0"/>
                </a:br>
                <a:r>
                  <a:rPr lang="el-GR" dirty="0"/>
                  <a:t>Αν η βρύση τρέχει με την ίδια ροή που φεύγει το νερό από την αποχέτευση, η στάθμη μένει σταθερή — αυτό είναι ισορροπία.</a:t>
                </a:r>
                <a:br>
                  <a:rPr lang="el-GR" dirty="0"/>
                </a:br>
                <a:r>
                  <a:rPr lang="el-GR" dirty="0"/>
                  <a:t>Αν όμως αφήσουμε τη βρύση να τρέχει πιο δυνατά, κάποια στιγμή η μπανιέρα θα ξεχειλίσει.</a:t>
                </a:r>
                <a:br>
                  <a:rPr lang="el-GR" dirty="0"/>
                </a:br>
                <a:r>
                  <a:rPr lang="el-GR" dirty="0"/>
                  <a:t>Το ίδιο ακριβώς συμβαίνει και με τους φυσικούς πόρους του πλανήτη.</a:t>
                </a:r>
              </a:p>
              <a:p>
                <a:r>
                  <a:rPr lang="el-GR" dirty="0"/>
                  <a:t>Αυτή η αναλογία της μπανιέρας είναι θεμελιώδης: κάνει την έννοια της φέρουσας ικανότητας </a:t>
                </a:r>
                <a:r>
                  <a:rPr lang="el-GR" b="1" dirty="0"/>
                  <a:t>απτή</a:t>
                </a:r>
                <a:r>
                  <a:rPr lang="el-GR" dirty="0"/>
                  <a:t> και οπτικά κατανοητή.</a:t>
                </a:r>
              </a:p>
              <a:p>
                <a:endParaRPr dirty="0">
                  <a:latin typeface="Arial"/>
                  <a:ea typeface="Arial"/>
                  <a:cs typeface="Arial"/>
                  <a:sym typeface="Arial"/>
                </a:endParaRPr>
              </a:p>
            </p:txBody>
          </p:sp>
        </mc:Fallback>
      </mc:AlternateContent>
      <p:sp>
        <p:nvSpPr>
          <p:cNvPr id="350" name="Google Shape;350;p10:notes">
            <a:extLst>
              <a:ext uri="{FF2B5EF4-FFF2-40B4-BE49-F238E27FC236}">
                <a16:creationId xmlns:a16="http://schemas.microsoft.com/office/drawing/2014/main" id="{5D4BE04E-DF7A-1330-65CF-521682C9872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4111946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A422718D-1F1E-0466-9268-748FE01CFD47}"/>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28002626-9A5D-3BD6-721A-1B850DD338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349" name="Google Shape;349;p10:notes">
                <a:extLst>
                  <a:ext uri="{FF2B5EF4-FFF2-40B4-BE49-F238E27FC236}">
                    <a16:creationId xmlns:a16="http://schemas.microsoft.com/office/drawing/2014/main" id="{8E23FA93-F159-C946-12A8-6B306A586CD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mc:Choice>
        <mc:Fallback xmlns="">
          <p:sp>
            <p:nvSpPr>
              <p:cNvPr id="349" name="Google Shape;349;p10:notes">
                <a:extLst>
                  <a:ext uri="{FF2B5EF4-FFF2-40B4-BE49-F238E27FC236}">
                    <a16:creationId xmlns:a16="http://schemas.microsoft.com/office/drawing/2014/main" id="{8E23FA93-F159-C946-12A8-6B306A586CD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l-GR" dirty="0"/>
                  <a:t>Μέχρι τώρα μιλήσαμε θεωρητικά για τη φέρουσα ικανότητα ως μια ισορροπία ροών — είδαμε ότι το σύστημα διατηρείται σταθερό όταν οι εισροές και οι εκροές ισοσκελίζονται.</a:t>
                </a:r>
                <a:br>
                  <a:rPr lang="el-GR" dirty="0"/>
                </a:br>
                <a:r>
                  <a:rPr lang="el-GR" dirty="0"/>
                  <a:t>Στην πράξη όμως, πώς μπορούμε να το μετρήσουμε;</a:t>
                </a:r>
                <a:br>
                  <a:rPr lang="el-GR" dirty="0"/>
                </a:br>
                <a:r>
                  <a:rPr lang="el-GR" dirty="0"/>
                  <a:t>Δεν μπορούμε πάντα να λύσουμε πολύπλοκες εξισώσεις όπως αυτές της δυναμικής των συστημάτων.</a:t>
                </a:r>
                <a:br>
                  <a:rPr lang="el-GR" dirty="0"/>
                </a:br>
                <a:r>
                  <a:rPr lang="el-GR" dirty="0"/>
                  <a:t>Γι’ αυτό χρησιμοποιούμε μια </a:t>
                </a:r>
                <a:r>
                  <a:rPr lang="el-GR" b="1" dirty="0"/>
                  <a:t>απλούστερη, εμπειρική μορφή</a:t>
                </a:r>
                <a:r>
                  <a:rPr lang="el-GR" dirty="0"/>
                  <a:t> που μας επιτρέπει να εκτιμήσουμε τη φέρουσα ικανότητα ενός συστήματος με πραγματικά δεδομένα.</a:t>
                </a:r>
              </a:p>
              <a:p>
                <a:br>
                  <a:rPr lang="el-GR" dirty="0"/>
                </a:br>
                <a:endParaRPr lang="el-GR" dirty="0"/>
              </a:p>
              <a:p>
                <a:r>
                  <a:rPr lang="en-GB" b="1" dirty="0"/>
                  <a:t>🔹 </a:t>
                </a:r>
                <a:r>
                  <a:rPr lang="el-GR" b="1" dirty="0"/>
                  <a:t>Παρουσίαση του τύπου</a:t>
                </a:r>
              </a:p>
              <a:p>
                <a:r>
                  <a:rPr lang="el-GR" dirty="0"/>
                  <a:t>Στη διαφάνεια βλέπετε τον απλό τύπο:</a:t>
                </a:r>
              </a:p>
              <a:p>
                <a:r>
                  <a:rPr lang="el-GR" b="0" i="0">
                    <a:latin typeface="Cambria Math" panose="02040503050406030204" pitchFamily="18" charset="0"/>
                  </a:rPr>
                  <a:t>"Φ</a:t>
                </a:r>
                <a:r>
                  <a:rPr lang="ar-AE" sz="1200" b="0" i="0" u="none" strike="noStrike" cap="none">
                    <a:solidFill>
                      <a:schemeClr val="dk1"/>
                    </a:solidFill>
                    <a:sym typeface="Calibri"/>
                  </a:rPr>
                  <a:t>" </a:t>
                </a:r>
                <a:r>
                  <a:rPr lang="el-GR" b="0" i="0"/>
                  <a:t> "ε</a:t>
                </a:r>
                <a:r>
                  <a:rPr lang="ar-AE" sz="1200" b="0" i="0" u="none" strike="noStrike" cap="none">
                    <a:solidFill>
                      <a:schemeClr val="dk1"/>
                    </a:solidFill>
                    <a:sym typeface="Calibri"/>
                  </a:rPr>
                  <a:t>" ┴</a:t>
                </a:r>
                <a:r>
                  <a:rPr lang="ar-AE" sz="1200" b="0" i="0" u="none" strike="noStrike" cap="none">
                    <a:solidFill>
                      <a:schemeClr val="dk1"/>
                    </a:solidFill>
                    <a:latin typeface="Calibri"/>
                    <a:ea typeface="Calibri"/>
                    <a:cs typeface="Calibri"/>
                    <a:sym typeface="Calibri"/>
                  </a:rPr>
                  <a:t>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"ρουσα Ικαν</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"ο</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"τητα (</a:t>
                </a:r>
                <a:r>
                  <a:rPr lang="en-GB" sz="1200" b="0" i="0" u="none" strike="noStrike" cap="none">
                    <a:solidFill>
                      <a:schemeClr val="dk1"/>
                    </a:solidFill>
                    <a:latin typeface="Cambria Math" panose="02040503050406030204" pitchFamily="18" charset="0"/>
                    <a:ea typeface="Calibri"/>
                    <a:cs typeface="Calibri"/>
                    <a:sym typeface="Calibri"/>
                  </a:rPr>
                  <a:t>Nₘₐₓ)</a:t>
                </a:r>
                <a:r>
                  <a:rPr lang="en-GB" sz="1200" b="0" i="0" u="none" strike="noStrike" cap="none">
                    <a:solidFill>
                      <a:schemeClr val="dk1"/>
                    </a:solidFill>
                    <a:latin typeface="Calibri"/>
                    <a:ea typeface="Calibri"/>
                    <a:cs typeface="Calibri"/>
                    <a:sym typeface="Calibri"/>
                  </a:rPr>
                  <a:t>"=</a:t>
                </a:r>
                <a:r>
                  <a:rPr lang="ar-AE" sz="1200" b="0" i="0" u="none" strike="noStrike" cap="none">
                    <a:solidFill>
                      <a:schemeClr val="dk1"/>
                    </a:solidFill>
                    <a:latin typeface="Calibri"/>
                    <a:ea typeface="Calibri"/>
                    <a:cs typeface="Calibri"/>
                    <a:sym typeface="Calibri"/>
                  </a:rPr>
                  <a:t>(</a:t>
                </a:r>
                <a:r>
                  <a:rPr lang="el-GR" sz="1200" b="0" i="0" u="none" strike="noStrike" cap="none">
                    <a:solidFill>
                      <a:schemeClr val="dk1"/>
                    </a:solidFill>
                    <a:latin typeface="Calibri"/>
                    <a:ea typeface="Calibri"/>
                    <a:cs typeface="Calibri"/>
                    <a:sym typeface="Calibri"/>
                  </a:rPr>
                  <a:t>"Διαθ</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"ε</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"σιμος ανανε</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"ω</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"σιμος π</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"ο</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"ρος (</a:t>
                </a:r>
                <a:r>
                  <a:rPr lang="en-GB" sz="1200" b="0" i="0" u="none" strike="noStrike" cap="none">
                    <a:solidFill>
                      <a:schemeClr val="dk1"/>
                    </a:solidFill>
                    <a:latin typeface="Calibri"/>
                    <a:ea typeface="Calibri"/>
                    <a:cs typeface="Calibri"/>
                    <a:sym typeface="Calibri"/>
                  </a:rPr>
                  <a:t>R)</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"Καταν</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"α</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"λωση αν</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"α</a:t>
                </a:r>
                <a:r>
                  <a:rPr lang="ar-AE" sz="1200" b="0" i="0" u="none" strike="noStrike" cap="none">
                    <a:solidFill>
                      <a:schemeClr val="dk1"/>
                    </a:solidFill>
                    <a:latin typeface="Calibri"/>
                    <a:ea typeface="Calibri"/>
                    <a:cs typeface="Calibri"/>
                    <a:sym typeface="Calibri"/>
                  </a:rPr>
                  <a:t>" ┴ˊ " </a:t>
                </a:r>
                <a:r>
                  <a:rPr lang="el-GR" sz="1200" b="0" i="0" u="none" strike="noStrike" cap="none">
                    <a:solidFill>
                      <a:schemeClr val="dk1"/>
                    </a:solidFill>
                    <a:latin typeface="Calibri"/>
                    <a:ea typeface="Calibri"/>
                    <a:cs typeface="Calibri"/>
                    <a:sym typeface="Calibri"/>
                  </a:rPr>
                  <a:t>μον</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"α</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"δα (</a:t>
                </a:r>
                <a:r>
                  <a:rPr lang="en-GB" sz="1200" b="0" i="0" u="none" strike="noStrike" cap="none">
                    <a:solidFill>
                      <a:schemeClr val="dk1"/>
                    </a:solidFill>
                    <a:latin typeface="Calibri"/>
                    <a:ea typeface="Calibri"/>
                    <a:cs typeface="Calibri"/>
                    <a:sym typeface="Calibri"/>
                  </a:rPr>
                  <a:t>C)" ×</a:t>
                </a:r>
                <a:r>
                  <a:rPr lang="el-GR" sz="1200" b="0" i="0" u="none" strike="noStrike" cap="none">
                    <a:solidFill>
                      <a:schemeClr val="dk1"/>
                    </a:solidFill>
                    <a:latin typeface="Calibri"/>
                    <a:ea typeface="Calibri"/>
                    <a:cs typeface="Calibri"/>
                    <a:sym typeface="Calibri"/>
                  </a:rPr>
                  <a:t>"Χρ</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"ο</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"νος (</a:t>
                </a:r>
                <a:r>
                  <a:rPr lang="en-GB" sz="1200" b="0" i="0" u="none" strike="noStrike" cap="none">
                    <a:solidFill>
                      <a:schemeClr val="dk1"/>
                    </a:solidFill>
                    <a:latin typeface="Calibri"/>
                    <a:ea typeface="Calibri"/>
                    <a:cs typeface="Calibri"/>
                    <a:sym typeface="Calibri"/>
                  </a:rPr>
                  <a:t>T)</a:t>
                </a:r>
                <a:r>
                  <a:rPr lang="ar-AE" sz="1200" b="0" i="0" u="none" strike="noStrike" cap="none">
                    <a:solidFill>
                      <a:schemeClr val="dk1"/>
                    </a:solidFill>
                    <a:latin typeface="Calibri"/>
                    <a:ea typeface="Calibri"/>
                    <a:cs typeface="Calibri"/>
                    <a:sym typeface="Calibri"/>
                  </a:rPr>
                  <a:t>" )</a:t>
                </a:r>
                <a:endParaRPr lang="ar-AE" b="0" dirty="0"/>
              </a:p>
              <a:p>
                <a:r>
                  <a:rPr lang="el-GR" dirty="0"/>
                  <a:t>Αυτός ο τύπος μας λέει, με απλά λόγια, </a:t>
                </a:r>
                <a:r>
                  <a:rPr lang="el-GR" b="1" dirty="0"/>
                  <a:t>πόσα “άτομα”, “μονάδες” ή “δραστηριότητες” μπορεί να υποστηρίξει</a:t>
                </a:r>
                <a:r>
                  <a:rPr lang="el-GR" dirty="0"/>
                  <a:t> ένα συγκεκριμένο σύστημα με τους διαθέσιμους του πόρους.</a:t>
                </a:r>
              </a:p>
              <a:p>
                <a:br>
                  <a:rPr lang="el-GR" dirty="0"/>
                </a:br>
                <a:endParaRPr lang="el-GR" dirty="0"/>
              </a:p>
              <a:p>
                <a:r>
                  <a:rPr lang="en-GB" b="1" dirty="0"/>
                  <a:t>🔹 </a:t>
                </a:r>
                <a:r>
                  <a:rPr lang="el-GR" b="1" dirty="0"/>
                  <a:t>Ανάλυση των μεταβλητών</a:t>
                </a:r>
              </a:p>
              <a:p>
                <a:r>
                  <a:rPr lang="en-GB" b="1" dirty="0"/>
                  <a:t>R</a:t>
                </a:r>
                <a:r>
                  <a:rPr lang="en-GB" dirty="0"/>
                  <a:t> → </a:t>
                </a:r>
                <a:r>
                  <a:rPr lang="el-GR" dirty="0"/>
                  <a:t>είναι ο </a:t>
                </a:r>
                <a:r>
                  <a:rPr lang="el-GR" b="1" dirty="0"/>
                  <a:t>ρυθμός ανανέωσης ή διαθέσιμος πόρος</a:t>
                </a:r>
                <a:r>
                  <a:rPr lang="el-GR" dirty="0"/>
                  <a:t> σε ένα συγκεκριμένο διάστημα.</a:t>
                </a:r>
                <a:br>
                  <a:rPr lang="el-GR" dirty="0"/>
                </a:br>
                <a:r>
                  <a:rPr lang="el-GR" dirty="0"/>
                  <a:t>Για παράδειγμα:</a:t>
                </a:r>
              </a:p>
              <a:p>
                <a:pPr lvl="1"/>
                <a:r>
                  <a:rPr lang="el-GR" dirty="0"/>
                  <a:t>τα κυβικά μέτρα νερού που συλλέγονται κάθε χρόνο,</a:t>
                </a:r>
              </a:p>
              <a:p>
                <a:pPr lvl="1"/>
                <a:r>
                  <a:rPr lang="el-GR" dirty="0"/>
                  <a:t>η ενέργεια που παράγεται από τον ήλιο ή τον άνεμο,</a:t>
                </a:r>
              </a:p>
              <a:p>
                <a:pPr lvl="1"/>
                <a:r>
                  <a:rPr lang="el-GR" dirty="0"/>
                  <a:t>ή η βιομάζα που παράγει ένα δάσος.</a:t>
                </a:r>
              </a:p>
              <a:p>
                <a:r>
                  <a:rPr lang="el-GR" dirty="0"/>
                  <a:t>Μετρά, δηλαδή, τη φυσική “εισροή” του συστήματος.</a:t>
                </a:r>
              </a:p>
              <a:p>
                <a:r>
                  <a:rPr lang="en-GB" b="1" dirty="0"/>
                  <a:t>C</a:t>
                </a:r>
                <a:r>
                  <a:rPr lang="en-GB" dirty="0"/>
                  <a:t> → </a:t>
                </a:r>
                <a:r>
                  <a:rPr lang="el-GR" dirty="0"/>
                  <a:t>είναι η </a:t>
                </a:r>
                <a:r>
                  <a:rPr lang="el-GR" b="1" dirty="0"/>
                  <a:t>κατανάλωση ανά μονάδα</a:t>
                </a:r>
                <a:r>
                  <a:rPr lang="el-GR" dirty="0"/>
                  <a:t>.</a:t>
                </a:r>
                <a:br>
                  <a:rPr lang="el-GR" dirty="0"/>
                </a:br>
                <a:r>
                  <a:rPr lang="el-GR" dirty="0"/>
                  <a:t>Αυτό μπορεί να είναι:</a:t>
                </a:r>
              </a:p>
              <a:p>
                <a:pPr lvl="1"/>
                <a:r>
                  <a:rPr lang="el-GR" dirty="0"/>
                  <a:t>η κατανάλωση νερού ανά άτομο,</a:t>
                </a:r>
              </a:p>
              <a:p>
                <a:pPr lvl="1"/>
                <a:r>
                  <a:rPr lang="el-GR" dirty="0"/>
                  <a:t>η ενέργεια που χρειάζεται ένα νοικοκυριό,</a:t>
                </a:r>
              </a:p>
              <a:p>
                <a:pPr lvl="1"/>
                <a:r>
                  <a:rPr lang="el-GR" dirty="0"/>
                  <a:t>ή η χρήση εδάφους ανά τουρίστα.</a:t>
                </a:r>
              </a:p>
              <a:p>
                <a:r>
                  <a:rPr lang="el-GR" dirty="0"/>
                  <a:t>Ουσιαστικά δείχνει πόσο απαιτητική είναι η συμπεριφορά κάθε χρήστη.</a:t>
                </a:r>
              </a:p>
              <a:p>
                <a:r>
                  <a:rPr lang="en-GB" b="1" dirty="0"/>
                  <a:t>T</a:t>
                </a:r>
                <a:r>
                  <a:rPr lang="en-GB" dirty="0"/>
                  <a:t> → </a:t>
                </a:r>
                <a:r>
                  <a:rPr lang="el-GR" dirty="0"/>
                  <a:t>είναι ο </a:t>
                </a:r>
                <a:r>
                  <a:rPr lang="el-GR" b="1" dirty="0"/>
                  <a:t>χρόνος κατανάλωσης</a:t>
                </a:r>
                <a:r>
                  <a:rPr lang="el-GR" dirty="0"/>
                  <a:t>, δηλαδή η διάρκεια κατά την οποία ασκείται η πίεση στο σύστημα.</a:t>
                </a:r>
              </a:p>
              <a:p>
                <a:r>
                  <a:rPr lang="el-GR" dirty="0"/>
                  <a:t>Για παράδειγμα, η τουριστική περίοδος μπορεί να είναι 4 μήνες, άρα Τ = 4. Αν αυξηθεί στους 8 μήνες, η συνολική πίεση διπλασιάζεται.</a:t>
                </a:r>
              </a:p>
              <a:p>
                <a:br>
                  <a:rPr lang="el-GR" dirty="0"/>
                </a:br>
                <a:endParaRPr lang="el-GR" dirty="0"/>
              </a:p>
              <a:p>
                <a:r>
                  <a:rPr lang="en-GB" b="1" dirty="0"/>
                  <a:t>🔹 </a:t>
                </a:r>
                <a:r>
                  <a:rPr lang="el-GR" b="1" dirty="0"/>
                  <a:t>Ερμηνεία του τύπου</a:t>
                </a:r>
              </a:p>
              <a:p>
                <a:r>
                  <a:rPr lang="el-GR" dirty="0"/>
                  <a:t>Ο τύπος αυτός μάς δείχνει τη </a:t>
                </a:r>
                <a:r>
                  <a:rPr lang="el-GR" b="1" dirty="0"/>
                  <a:t>σχέση ισορροπίας</a:t>
                </a:r>
                <a:r>
                  <a:rPr lang="el-GR" dirty="0"/>
                  <a:t> ανάμεσα σε αυτό που ένα σύστημα </a:t>
                </a:r>
                <a:r>
                  <a:rPr lang="el-GR" b="1" dirty="0"/>
                  <a:t>παράγει ή ανανεώνει</a:t>
                </a:r>
                <a:r>
                  <a:rPr lang="el-GR" dirty="0"/>
                  <a:t> και σε αυτό που </a:t>
                </a:r>
                <a:r>
                  <a:rPr lang="el-GR" b="1" dirty="0"/>
                  <a:t>καταναλώνουμε</a:t>
                </a:r>
                <a:r>
                  <a:rPr lang="el-GR" dirty="0"/>
                  <a:t>.</a:t>
                </a:r>
              </a:p>
              <a:p>
                <a:r>
                  <a:rPr lang="en-GB" b="1" dirty="0"/>
                  <a:t>➕ </a:t>
                </a:r>
                <a:r>
                  <a:rPr lang="el-GR" b="1" dirty="0"/>
                  <a:t>Αν </a:t>
                </a:r>
                <a:r>
                  <a:rPr lang="en-GB" b="1" dirty="0"/>
                  <a:t>R </a:t>
                </a:r>
                <a:r>
                  <a:rPr lang="el-GR" b="1" dirty="0"/>
                  <a:t>αυξηθεί → αυξάνεται η φέρουσα ικανότητα</a:t>
                </a:r>
              </a:p>
              <a:p>
                <a:r>
                  <a:rPr lang="el-GR" dirty="0"/>
                  <a:t>(π.χ. περισσότερες βροχοπτώσεις, καλύτερη ανακύκλωση, πιο αποδοτικά ενεργειακά συστήματα)</a:t>
                </a:r>
              </a:p>
              <a:p>
                <a:r>
                  <a:rPr lang="el-GR" dirty="0"/>
                  <a:t>Το σύστημα έχει μεγαλύτερη «τροφή» για να συντηρήσει περισσότερους χρήστες ή δραστηριότητες.</a:t>
                </a:r>
              </a:p>
              <a:p>
                <a:r>
                  <a:rPr lang="en-GB" b="1" dirty="0"/>
                  <a:t>➖ </a:t>
                </a:r>
                <a:r>
                  <a:rPr lang="el-GR" b="1" dirty="0"/>
                  <a:t>Αν </a:t>
                </a:r>
                <a:r>
                  <a:rPr lang="en-GB" b="1" dirty="0"/>
                  <a:t>C </a:t>
                </a:r>
                <a:r>
                  <a:rPr lang="el-GR" b="1" dirty="0"/>
                  <a:t>ή Τ αυξηθούν → μειώνεται η φέρουσα ικανότητα</a:t>
                </a:r>
              </a:p>
              <a:p>
                <a:r>
                  <a:rPr lang="el-GR" dirty="0"/>
                  <a:t>(π.χ. αν αυξηθεί η κατανάλωση ανά άτομο ή η διάρκεια της πίεσης)</a:t>
                </a:r>
              </a:p>
              <a:p>
                <a:r>
                  <a:rPr lang="el-GR" dirty="0"/>
                  <a:t>Για παράδειγμα, αν κάθε τουρίστας χρησιμοποιεί περισσότερο νερό ή αν η τουριστική περίοδος παραταθεί, τότε οι πόροι εξαντλούνται πιο γρήγορα.</a:t>
                </a:r>
              </a:p>
              <a:p>
                <a:r>
                  <a:rPr lang="el-GR" b="1" dirty="0"/>
                  <a:t>⚠️ Αν </a:t>
                </a:r>
                <a:r>
                  <a:rPr lang="en-GB" b="1" dirty="0"/>
                  <a:t>R &lt; C × T × N → </a:t>
                </a:r>
                <a:r>
                  <a:rPr lang="el-GR" b="1" dirty="0"/>
                  <a:t>υπέρβαση (</a:t>
                </a:r>
                <a:r>
                  <a:rPr lang="en-GB" b="1" dirty="0"/>
                  <a:t>overshoot)</a:t>
                </a:r>
              </a:p>
              <a:p>
                <a:r>
                  <a:rPr lang="el-GR" dirty="0"/>
                  <a:t>Το σύστημα αρχίζει να καταναλώνει από τα αποθέματά του (</a:t>
                </a:r>
                <a:r>
                  <a:rPr lang="en-GB" dirty="0"/>
                  <a:t>stocks).</a:t>
                </a:r>
                <a:br>
                  <a:rPr lang="en-GB" dirty="0"/>
                </a:br>
                <a:r>
                  <a:rPr lang="el-GR" dirty="0"/>
                  <a:t>Δηλαδή χρησιμοποιεί “κεφάλαιο” αντί για “τόκο”.</a:t>
                </a:r>
              </a:p>
              <a:p>
                <a:r>
                  <a:rPr lang="el-GR" dirty="0"/>
                  <a:t>Στην αρχή μπορεί να φαίνεται ότι “όλα δουλεύουν”, αλλά στην πραγματικότητα το σύστημα </a:t>
                </a:r>
                <a:r>
                  <a:rPr lang="el-GR" b="1" dirty="0"/>
                  <a:t>δανείζεται</a:t>
                </a:r>
                <a:r>
                  <a:rPr lang="el-GR" dirty="0"/>
                  <a:t> από το μέλλον.</a:t>
                </a:r>
              </a:p>
              <a:p>
                <a:r>
                  <a:rPr lang="el-GR" dirty="0"/>
                  <a:t>Μακροπρόθεσμα, τα αποθέματα μειώνονται και το σύστημα </a:t>
                </a:r>
                <a:r>
                  <a:rPr lang="el-GR" b="1" dirty="0"/>
                  <a:t>καταρρέει (</a:t>
                </a:r>
                <a:r>
                  <a:rPr lang="en-GB" b="1" dirty="0"/>
                  <a:t>collapse)</a:t>
                </a:r>
                <a:r>
                  <a:rPr lang="en-GB" dirty="0"/>
                  <a:t> — </a:t>
                </a:r>
                <a:r>
                  <a:rPr lang="el-GR" dirty="0"/>
                  <a:t>όπως ένα οικοσύστημα που </a:t>
                </a:r>
                <a:r>
                  <a:rPr lang="el-GR" dirty="0" err="1"/>
                  <a:t>ερημοποιείται</a:t>
                </a:r>
                <a:r>
                  <a:rPr lang="el-GR" dirty="0"/>
                  <a:t> ή μια πόλη που στερεύει από νερό.</a:t>
                </a:r>
              </a:p>
              <a:p>
                <a:endParaRPr dirty="0">
                  <a:latin typeface="Arial"/>
                  <a:ea typeface="Arial"/>
                  <a:cs typeface="Arial"/>
                  <a:sym typeface="Arial"/>
                </a:endParaRPr>
              </a:p>
            </p:txBody>
          </p:sp>
        </mc:Fallback>
      </mc:AlternateContent>
      <p:sp>
        <p:nvSpPr>
          <p:cNvPr id="350" name="Google Shape;350;p10:notes">
            <a:extLst>
              <a:ext uri="{FF2B5EF4-FFF2-40B4-BE49-F238E27FC236}">
                <a16:creationId xmlns:a16="http://schemas.microsoft.com/office/drawing/2014/main" id="{9590FECA-C93D-EC4C-4BCE-2B0A36A2E0B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3008846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139BC1F7-08D2-4637-3168-20706F6E89D7}"/>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4480DEE1-4574-FC48-81C8-EBAA609BBE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a:extLst>
              <a:ext uri="{FF2B5EF4-FFF2-40B4-BE49-F238E27FC236}">
                <a16:creationId xmlns:a16="http://schemas.microsoft.com/office/drawing/2014/main" id="{4442F335-9390-F944-4BF5-371711C8506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p:sp>
        <p:nvSpPr>
          <p:cNvPr id="350" name="Google Shape;350;p10:notes">
            <a:extLst>
              <a:ext uri="{FF2B5EF4-FFF2-40B4-BE49-F238E27FC236}">
                <a16:creationId xmlns:a16="http://schemas.microsoft.com/office/drawing/2014/main" id="{73434944-E7FA-26BE-CDC3-30E8ED9606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2519111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44B5562D-057B-A0D7-1C61-3545C30A56C4}"/>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5F88333C-9B4D-DDF6-2196-BA525C335A1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349" name="Google Shape;349;p10:notes">
                <a:extLst>
                  <a:ext uri="{FF2B5EF4-FFF2-40B4-BE49-F238E27FC236}">
                    <a16:creationId xmlns:a16="http://schemas.microsoft.com/office/drawing/2014/main" id="{5698F73F-DD99-00E2-39FA-56293A96FE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mc:Choice>
        <mc:Fallback xmlns="">
          <p:sp>
            <p:nvSpPr>
              <p:cNvPr id="349" name="Google Shape;349;p10:notes">
                <a:extLst>
                  <a:ext uri="{FF2B5EF4-FFF2-40B4-BE49-F238E27FC236}">
                    <a16:creationId xmlns:a16="http://schemas.microsoft.com/office/drawing/2014/main" id="{5698F73F-DD99-00E2-39FA-56293A96FE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l-GR" dirty="0"/>
                  <a:t>Αφού είδαμε τι σημαίνει φέρουσα ικανότητα και πώς υπολογίζεται θεωρητικά,</a:t>
                </a:r>
                <a:br>
                  <a:rPr lang="el-GR" dirty="0"/>
                </a:br>
                <a:r>
                  <a:rPr lang="el-GR" dirty="0"/>
                  <a:t>τώρα θα το δούμε </a:t>
                </a:r>
                <a:r>
                  <a:rPr lang="el-GR" b="1" dirty="0"/>
                  <a:t>στην πράξη</a:t>
                </a:r>
                <a:r>
                  <a:rPr lang="el-GR" dirty="0"/>
                  <a:t>, μέσα από μια </a:t>
                </a:r>
                <a:r>
                  <a:rPr lang="el-GR" b="1" dirty="0"/>
                  <a:t>απλή, μεθοδική διαδικασία έξι βημάτων</a:t>
                </a:r>
                <a:r>
                  <a:rPr lang="el-GR" dirty="0"/>
                  <a:t>.</a:t>
                </a:r>
                <a:br>
                  <a:rPr lang="el-GR" dirty="0"/>
                </a:br>
                <a:r>
                  <a:rPr lang="el-GR" dirty="0"/>
                  <a:t>Ο στόχος είναι να μάθουμε πώς μπορούμε να εκτιμήσουμε τη φέρουσα ικανότητα για </a:t>
                </a:r>
                <a:r>
                  <a:rPr lang="el-GR" b="1" dirty="0"/>
                  <a:t>οποιοδήποτε σύστημα</a:t>
                </a:r>
                <a:r>
                  <a:rPr lang="el-GR" dirty="0"/>
                  <a:t> —</a:t>
                </a:r>
                <a:br>
                  <a:rPr lang="el-GR" dirty="0"/>
                </a:br>
                <a:r>
                  <a:rPr lang="el-GR" dirty="0"/>
                  <a:t>από μια πόλη ή ένα νησί, μέχρι ένα πάρκο ή έναν φυσικό πόρο όπως το νερό.</a:t>
                </a:r>
              </a:p>
              <a:p>
                <a:br>
                  <a:rPr lang="el-GR" dirty="0"/>
                </a:br>
                <a:endParaRPr lang="el-GR" dirty="0"/>
              </a:p>
              <a:p>
                <a:r>
                  <a:rPr lang="el-GR" b="1" dirty="0"/>
                  <a:t>1️⃣ Ορίζουμε το σύστημα</a:t>
                </a:r>
              </a:p>
              <a:p>
                <a:r>
                  <a:rPr lang="el-GR" dirty="0"/>
                  <a:t>Το πρώτο βήμα είναι να </a:t>
                </a:r>
                <a:r>
                  <a:rPr lang="el-GR" b="1" dirty="0"/>
                  <a:t>ορίσουμε ποιο σύστημα</a:t>
                </a:r>
                <a:r>
                  <a:rPr lang="el-GR" dirty="0"/>
                  <a:t> εξετάζουμε.</a:t>
                </a:r>
                <a:br>
                  <a:rPr lang="el-GR" dirty="0"/>
                </a:br>
                <a:r>
                  <a:rPr lang="el-GR" dirty="0"/>
                  <a:t>Δηλαδή: ποιος είναι ο </a:t>
                </a:r>
                <a:r>
                  <a:rPr lang="el-GR" b="1" dirty="0"/>
                  <a:t>χώρος</a:t>
                </a:r>
                <a:r>
                  <a:rPr lang="el-GR" dirty="0"/>
                  <a:t> ή ο </a:t>
                </a:r>
                <a:r>
                  <a:rPr lang="el-GR" b="1" dirty="0"/>
                  <a:t>πόρος</a:t>
                </a:r>
                <a:r>
                  <a:rPr lang="el-GR" dirty="0"/>
                  <a:t> που μας ενδιαφέρει.</a:t>
                </a:r>
              </a:p>
              <a:p>
                <a:r>
                  <a:rPr lang="el-GR" dirty="0"/>
                  <a:t>Παραδείγματα:</a:t>
                </a:r>
              </a:p>
              <a:p>
                <a:r>
                  <a:rPr lang="el-GR" dirty="0"/>
                  <a:t>Μπορεί να είναι μια </a:t>
                </a:r>
                <a:r>
                  <a:rPr lang="el-GR" b="1" dirty="0"/>
                  <a:t>λίμνη</a:t>
                </a:r>
                <a:r>
                  <a:rPr lang="el-GR" dirty="0"/>
                  <a:t> (όπως η Παμβώτιδα) όπου θέλουμε να δούμε πόσα ψάρια ή επισκέπτες μπορεί να υποστηρίξει.</a:t>
                </a:r>
              </a:p>
              <a:p>
                <a:r>
                  <a:rPr lang="el-GR" dirty="0"/>
                  <a:t>Μπορεί να είναι ένα </a:t>
                </a:r>
                <a:r>
                  <a:rPr lang="el-GR" b="1" dirty="0"/>
                  <a:t>νησί</a:t>
                </a:r>
                <a:r>
                  <a:rPr lang="el-GR" dirty="0"/>
                  <a:t> (π.χ. η Πάρος) και να εξετάζουμε την τουριστική φέρουσα ικανότητα του καλοκαιριού.</a:t>
                </a:r>
              </a:p>
              <a:p>
                <a:r>
                  <a:rPr lang="el-GR" dirty="0"/>
                  <a:t>Ή ένα </a:t>
                </a:r>
                <a:r>
                  <a:rPr lang="el-GR" b="1" dirty="0"/>
                  <a:t>αστικό πάρκο</a:t>
                </a:r>
                <a:r>
                  <a:rPr lang="el-GR" dirty="0"/>
                  <a:t>, όπου μετράμε πόσους επισκέπτες αντέχει πριν αρχίσει η φθορά ή η υποβάθμιση.</a:t>
                </a:r>
              </a:p>
              <a:p>
                <a:r>
                  <a:rPr lang="el-GR" dirty="0"/>
                  <a:t>Ο καθορισμός του συστήματος είναι κρίσιμος, γιατί από αυτό εξαρτάται τι δεδομένα θα χρειαστούμε και ποια κλίμακα θα χρησιμοποιήσουμε.</a:t>
                </a:r>
              </a:p>
              <a:p>
                <a:br>
                  <a:rPr lang="el-GR" dirty="0"/>
                </a:br>
                <a:endParaRPr lang="el-GR" dirty="0"/>
              </a:p>
              <a:p>
                <a:r>
                  <a:rPr lang="el-GR" b="1" dirty="0"/>
                  <a:t>2️⃣ Προσδιορίζουμε τον κρίσιμο πόρο</a:t>
                </a:r>
              </a:p>
              <a:p>
                <a:r>
                  <a:rPr lang="el-GR" dirty="0"/>
                  <a:t>Στη συνέχεια, ρωτάμε: </a:t>
                </a:r>
                <a:r>
                  <a:rPr lang="el-GR" b="1" dirty="0"/>
                  <a:t>ποιος είναι ο περιοριστικός παράγοντας</a:t>
                </a:r>
                <a:r>
                  <a:rPr lang="el-GR" dirty="0"/>
                  <a:t>;</a:t>
                </a:r>
                <a:br>
                  <a:rPr lang="el-GR" dirty="0"/>
                </a:br>
                <a:r>
                  <a:rPr lang="el-GR" dirty="0"/>
                  <a:t>Δηλαδή, τι είναι αυτό που ορίζει τη βιωσιμότητα του συστήματος;</a:t>
                </a:r>
                <a:br>
                  <a:rPr lang="el-GR" dirty="0"/>
                </a:br>
                <a:r>
                  <a:rPr lang="el-GR" dirty="0"/>
                  <a:t>Είναι το </a:t>
                </a:r>
                <a:r>
                  <a:rPr lang="el-GR" b="1" dirty="0"/>
                  <a:t>νερό</a:t>
                </a:r>
                <a:r>
                  <a:rPr lang="el-GR" dirty="0"/>
                  <a:t>; Η </a:t>
                </a:r>
                <a:r>
                  <a:rPr lang="el-GR" b="1" dirty="0"/>
                  <a:t>ενέργεια</a:t>
                </a:r>
                <a:r>
                  <a:rPr lang="el-GR" dirty="0"/>
                  <a:t>; Ο </a:t>
                </a:r>
                <a:r>
                  <a:rPr lang="el-GR" b="1" dirty="0"/>
                  <a:t>χώρος</a:t>
                </a:r>
                <a:r>
                  <a:rPr lang="el-GR" dirty="0"/>
                  <a:t>; Η </a:t>
                </a:r>
                <a:r>
                  <a:rPr lang="el-GR" b="1" dirty="0"/>
                  <a:t>τροφή</a:t>
                </a:r>
                <a:r>
                  <a:rPr lang="el-GR" dirty="0"/>
                  <a:t>; Ή ίσως ο </a:t>
                </a:r>
                <a:r>
                  <a:rPr lang="el-GR" b="1" dirty="0"/>
                  <a:t>χρόνος</a:t>
                </a:r>
                <a:r>
                  <a:rPr lang="ja-JP" altLang="en-US" b="1" dirty="0"/>
                  <a:t>滞 </a:t>
                </a:r>
                <a:r>
                  <a:rPr lang="el-GR" b="1" dirty="0"/>
                  <a:t>παραμονής</a:t>
                </a:r>
                <a:r>
                  <a:rPr lang="el-GR" dirty="0"/>
                  <a:t>;</a:t>
                </a:r>
              </a:p>
              <a:p>
                <a:r>
                  <a:rPr lang="el-GR" dirty="0"/>
                  <a:t>Παράδειγμα:</a:t>
                </a:r>
              </a:p>
              <a:p>
                <a:r>
                  <a:rPr lang="el-GR" dirty="0"/>
                  <a:t>Σε ένα νησί το καλοκαίρι, ο κρίσιμος πόρος είναι </a:t>
                </a:r>
                <a:r>
                  <a:rPr lang="el-GR" b="1" dirty="0"/>
                  <a:t>το νερό</a:t>
                </a:r>
                <a:r>
                  <a:rPr lang="el-GR" dirty="0"/>
                  <a:t> ή η </a:t>
                </a:r>
                <a:r>
                  <a:rPr lang="el-GR" b="1" dirty="0"/>
                  <a:t>ενέργεια</a:t>
                </a:r>
                <a:r>
                  <a:rPr lang="el-GR" dirty="0"/>
                  <a:t>.</a:t>
                </a:r>
              </a:p>
              <a:p>
                <a:r>
                  <a:rPr lang="el-GR" dirty="0"/>
                  <a:t>Σε ένα δάσος, μπορεί να είναι η </a:t>
                </a:r>
                <a:r>
                  <a:rPr lang="el-GR" b="1" dirty="0"/>
                  <a:t>διαθεσιμότητα φωτός ή θρεπτικών στοιχείων</a:t>
                </a:r>
                <a:r>
                  <a:rPr lang="el-GR" dirty="0"/>
                  <a:t>.</a:t>
                </a:r>
              </a:p>
              <a:p>
                <a:r>
                  <a:rPr lang="el-GR" dirty="0"/>
                  <a:t>Σε ένα αστικό δίκτυο μεταφορών, μπορεί να είναι </a:t>
                </a:r>
                <a:r>
                  <a:rPr lang="el-GR" b="1" dirty="0"/>
                  <a:t>η μεταφορική ικανότητα</a:t>
                </a:r>
                <a:r>
                  <a:rPr lang="el-GR" dirty="0"/>
                  <a:t>.</a:t>
                </a:r>
              </a:p>
              <a:p>
                <a:r>
                  <a:rPr lang="el-GR" dirty="0"/>
                  <a:t>Η φέρουσα ικανότητα πάντα εξαρτάται από τον πιο περιορισμένο πόρο — αυτόν που “τελειώνει πρώτος”.</a:t>
                </a:r>
              </a:p>
              <a:p>
                <a:br>
                  <a:rPr lang="el-GR" dirty="0"/>
                </a:br>
                <a:endParaRPr lang="el-GR" dirty="0"/>
              </a:p>
              <a:p>
                <a:r>
                  <a:rPr lang="el-GR" b="1" dirty="0"/>
                  <a:t>3️⃣ Μετράμε ή εκτιμούμε τη φυσική ανανέωση (</a:t>
                </a:r>
                <a:r>
                  <a:rPr lang="en-GB" b="1" dirty="0"/>
                  <a:t>R)</a:t>
                </a:r>
              </a:p>
              <a:p>
                <a:r>
                  <a:rPr lang="el-GR" dirty="0"/>
                  <a:t>Το τρίτο βήμα είναι να μετρήσουμε </a:t>
                </a:r>
                <a:r>
                  <a:rPr lang="el-GR" b="1" dirty="0"/>
                  <a:t>πόσος πόρος εισέρχεται φυσικά στο σύστημα ανά έτος</a:t>
                </a:r>
                <a:r>
                  <a:rPr lang="el-GR" dirty="0"/>
                  <a:t>.</a:t>
                </a:r>
                <a:br>
                  <a:rPr lang="el-GR" dirty="0"/>
                </a:br>
                <a:r>
                  <a:rPr lang="el-GR" dirty="0"/>
                  <a:t>Αυτό είναι το “</a:t>
                </a:r>
                <a:r>
                  <a:rPr lang="en-GB" dirty="0"/>
                  <a:t>R” </a:t>
                </a:r>
                <a:r>
                  <a:rPr lang="el-GR" dirty="0"/>
                  <a:t>στον τύπο μας — δηλαδή η “ανανεώσιμη προσφορά”.</a:t>
                </a:r>
              </a:p>
              <a:p>
                <a:r>
                  <a:rPr lang="el-GR" dirty="0"/>
                  <a:t>Παραδείγματα:</a:t>
                </a:r>
              </a:p>
              <a:p>
                <a:r>
                  <a:rPr lang="el-GR" dirty="0"/>
                  <a:t>Πόσο </a:t>
                </a:r>
                <a:r>
                  <a:rPr lang="el-GR" b="1" dirty="0"/>
                  <a:t>νερό</a:t>
                </a:r>
                <a:r>
                  <a:rPr lang="el-GR" dirty="0"/>
                  <a:t> εισέρχεται στη λεκάνη απορροής κάθε χρόνο (σε κυβικά μέτρα).</a:t>
                </a:r>
              </a:p>
              <a:p>
                <a:r>
                  <a:rPr lang="el-GR" dirty="0"/>
                  <a:t>Πόση </a:t>
                </a:r>
                <a:r>
                  <a:rPr lang="el-GR" b="1" dirty="0"/>
                  <a:t>ενέργεια</a:t>
                </a:r>
                <a:r>
                  <a:rPr lang="el-GR" dirty="0"/>
                  <a:t> παράγεται από ΑΠΕ.</a:t>
                </a:r>
              </a:p>
              <a:p>
                <a:r>
                  <a:rPr lang="el-GR" dirty="0"/>
                  <a:t>Πόση </a:t>
                </a:r>
                <a:r>
                  <a:rPr lang="el-GR" b="1" dirty="0"/>
                  <a:t>τροφή</a:t>
                </a:r>
                <a:r>
                  <a:rPr lang="el-GR" dirty="0"/>
                  <a:t> παράγει τοπικά το έδαφος ή η γεωργία.</a:t>
                </a:r>
              </a:p>
              <a:p>
                <a:r>
                  <a:rPr lang="el-GR" dirty="0"/>
                  <a:t>Η τιμή αυτή αντιστοιχεί στη φυσική “εισροή” (</a:t>
                </a:r>
                <a:r>
                  <a:rPr lang="en-GB" dirty="0"/>
                  <a:t>inflow) </a:t>
                </a:r>
                <a:r>
                  <a:rPr lang="el-GR" dirty="0"/>
                  <a:t>του συστήματος.</a:t>
                </a:r>
              </a:p>
              <a:p>
                <a:br>
                  <a:rPr lang="el-GR" dirty="0"/>
                </a:br>
                <a:endParaRPr lang="el-GR" dirty="0"/>
              </a:p>
              <a:p>
                <a:r>
                  <a:rPr lang="el-GR" b="1" dirty="0"/>
                  <a:t>4️⃣ Μετράμε την κατανάλωση ανά άτομο (</a:t>
                </a:r>
                <a:r>
                  <a:rPr lang="en-GB" b="1" dirty="0"/>
                  <a:t>C)</a:t>
                </a:r>
              </a:p>
              <a:p>
                <a:r>
                  <a:rPr lang="el-GR" dirty="0"/>
                  <a:t>Μετά μετράμε πόσο καταναλώνει κάθε μονάδα του συστήματος — συνήθως ένα άτομο ή ένας τουρίστας.</a:t>
                </a:r>
              </a:p>
              <a:p>
                <a:r>
                  <a:rPr lang="el-GR" dirty="0"/>
                  <a:t>Παραδείγματα:</a:t>
                </a:r>
              </a:p>
              <a:p>
                <a:r>
                  <a:rPr lang="el-GR" dirty="0"/>
                  <a:t>Ένας κάτοικος ή τουρίστας μπορεί να χρησιμοποιεί </a:t>
                </a:r>
                <a:r>
                  <a:rPr lang="el-GR" b="1" dirty="0"/>
                  <a:t>300 λίτρα νερό την ημέρα</a:t>
                </a:r>
                <a:r>
                  <a:rPr lang="el-GR" dirty="0"/>
                  <a:t>,</a:t>
                </a:r>
              </a:p>
              <a:p>
                <a:r>
                  <a:rPr lang="el-GR" dirty="0"/>
                  <a:t>ή </a:t>
                </a:r>
                <a:r>
                  <a:rPr lang="el-GR" b="1" dirty="0"/>
                  <a:t>2 κιλά τροφής</a:t>
                </a:r>
                <a:r>
                  <a:rPr lang="el-GR" dirty="0"/>
                  <a:t>,</a:t>
                </a:r>
              </a:p>
              <a:p>
                <a:r>
                  <a:rPr lang="el-GR" dirty="0"/>
                  <a:t>ή </a:t>
                </a:r>
                <a:r>
                  <a:rPr lang="el-GR" b="1" dirty="0"/>
                  <a:t>1 </a:t>
                </a:r>
                <a:r>
                  <a:rPr lang="en-GB" b="1" dirty="0"/>
                  <a:t>kWh </a:t>
                </a:r>
                <a:r>
                  <a:rPr lang="el-GR" b="1" dirty="0"/>
                  <a:t>ενέργειας</a:t>
                </a:r>
                <a:r>
                  <a:rPr lang="el-GR" dirty="0"/>
                  <a:t>.</a:t>
                </a:r>
              </a:p>
              <a:p>
                <a:r>
                  <a:rPr lang="el-GR" dirty="0"/>
                  <a:t>Αυτή είναι η “εκροή” (</a:t>
                </a:r>
                <a:r>
                  <a:rPr lang="en-GB" dirty="0"/>
                  <a:t>outflow) </a:t>
                </a:r>
                <a:r>
                  <a:rPr lang="el-GR" dirty="0"/>
                  <a:t>σε επίπεδο ατόμου ή δραστηριότητας.</a:t>
                </a:r>
              </a:p>
              <a:p>
                <a:br>
                  <a:rPr lang="el-GR" dirty="0"/>
                </a:br>
                <a:endParaRPr lang="el-GR" dirty="0"/>
              </a:p>
              <a:p>
                <a:r>
                  <a:rPr lang="el-GR" b="1" dirty="0"/>
                  <a:t>5️⃣ Υπολογίζουμε τη συνολική διάρκεια (</a:t>
                </a:r>
                <a:r>
                  <a:rPr lang="en-GB" b="1" dirty="0"/>
                  <a:t>T)</a:t>
                </a:r>
              </a:p>
              <a:p>
                <a:r>
                  <a:rPr lang="el-GR" dirty="0"/>
                  <a:t>Το “</a:t>
                </a:r>
                <a:r>
                  <a:rPr lang="en-GB" dirty="0"/>
                  <a:t>T” </a:t>
                </a:r>
                <a:r>
                  <a:rPr lang="el-GR" dirty="0"/>
                  <a:t>δηλώνει </a:t>
                </a:r>
                <a:r>
                  <a:rPr lang="el-GR" b="1" dirty="0"/>
                  <a:t>για πόσο διάστημα</a:t>
                </a:r>
                <a:r>
                  <a:rPr lang="el-GR" dirty="0"/>
                  <a:t> ασκείται η πίεση στο σύστημα.</a:t>
                </a:r>
                <a:br>
                  <a:rPr lang="el-GR" dirty="0"/>
                </a:br>
                <a:r>
                  <a:rPr lang="el-GR" dirty="0"/>
                  <a:t>Μπορεί να είναι μερικές ημέρες, μήνες ή όλο το έτος.</a:t>
                </a:r>
              </a:p>
              <a:p>
                <a:r>
                  <a:rPr lang="el-GR" dirty="0"/>
                  <a:t>Παραδείγματα:</a:t>
                </a:r>
              </a:p>
              <a:p>
                <a:r>
                  <a:rPr lang="el-GR" dirty="0"/>
                  <a:t>Αν πρόκειται για τουριστική περίοδο, μπορεί να είναι </a:t>
                </a:r>
                <a:r>
                  <a:rPr lang="el-GR" b="1" dirty="0"/>
                  <a:t>3 μήνες</a:t>
                </a:r>
                <a:r>
                  <a:rPr lang="el-GR" dirty="0"/>
                  <a:t>.</a:t>
                </a:r>
              </a:p>
              <a:p>
                <a:r>
                  <a:rPr lang="el-GR" dirty="0"/>
                  <a:t>Αν πρόκειται για κατανάλωση κατοίκων, το </a:t>
                </a:r>
                <a:r>
                  <a:rPr lang="el-GR" b="1" dirty="0"/>
                  <a:t>έτος</a:t>
                </a:r>
                <a:r>
                  <a:rPr lang="el-GR" dirty="0"/>
                  <a:t> (365 ημέρες).</a:t>
                </a:r>
              </a:p>
              <a:p>
                <a:r>
                  <a:rPr lang="el-GR" dirty="0"/>
                  <a:t>Αν μιλάμε για εποχιακή άρδευση, μπορεί να είναι </a:t>
                </a:r>
                <a:r>
                  <a:rPr lang="el-GR" b="1" dirty="0"/>
                  <a:t>60 ημέρες</a:t>
                </a:r>
                <a:r>
                  <a:rPr lang="el-GR" dirty="0"/>
                  <a:t>.</a:t>
                </a:r>
              </a:p>
              <a:p>
                <a:r>
                  <a:rPr lang="el-GR" dirty="0"/>
                  <a:t>Ο χρόνος αυτός είναι σημαντικός γιατί μετατρέπει τη μεμονωμένη κατανάλωση σε συνολικό φορτίο.</a:t>
                </a:r>
              </a:p>
              <a:p>
                <a:br>
                  <a:rPr lang="el-GR" dirty="0"/>
                </a:br>
                <a:endParaRPr lang="el-GR" dirty="0"/>
              </a:p>
              <a:p>
                <a:r>
                  <a:rPr lang="el-GR" b="1" dirty="0"/>
                  <a:t>6️⃣ Εφαρμόζουμε τον τύπο</a:t>
                </a:r>
              </a:p>
              <a:p>
                <a:r>
                  <a:rPr lang="ar-AE" sz="1200" b="0" i="0" u="none" strike="noStrike" cap="none">
                    <a:solidFill>
                      <a:schemeClr val="dk1"/>
                    </a:solidFill>
                    <a:latin typeface="Calibri"/>
                    <a:ea typeface="Calibri"/>
                    <a:cs typeface="Calibri"/>
                    <a:sym typeface="Calibri"/>
                  </a:rPr>
                  <a:t>𝑁_𝑚𝑎𝑥=𝑅/(𝐶×𝑇)</a:t>
                </a:r>
                <a:endParaRPr lang="ar-AE" dirty="0"/>
              </a:p>
              <a:p>
                <a:r>
                  <a:rPr lang="el-GR" dirty="0"/>
                  <a:t>Τώρα απλώς αντικαθιστούμε τις τιμές.</a:t>
                </a:r>
                <a:br>
                  <a:rPr lang="el-GR" dirty="0"/>
                </a:br>
                <a:r>
                  <a:rPr lang="el-GR" dirty="0"/>
                  <a:t>Ο τύπος μας δίνει </a:t>
                </a:r>
                <a:r>
                  <a:rPr lang="el-GR" b="1" dirty="0"/>
                  <a:t>το μέγιστο πλήθος ατόμων ή δραστηριοτήτων</a:t>
                </a:r>
                <a:r>
                  <a:rPr lang="el-GR" dirty="0"/>
                  <a:t> που μπορούν να υποστηριχθούν χωρίς υπέρβαση.</a:t>
                </a:r>
              </a:p>
              <a:p>
                <a:r>
                  <a:rPr lang="el-GR" dirty="0"/>
                  <a:t>Παράδειγμα:</a:t>
                </a:r>
              </a:p>
              <a:p>
                <a:r>
                  <a:rPr lang="el-GR" dirty="0"/>
                  <a:t>Αν μια περιοχή έχει διαθέσιμα </a:t>
                </a:r>
                <a:r>
                  <a:rPr lang="el-GR" b="1" dirty="0"/>
                  <a:t>900.000 λίτρα νερού/έτος (</a:t>
                </a:r>
                <a:r>
                  <a:rPr lang="en-GB" b="1" dirty="0"/>
                  <a:t>R)</a:t>
                </a:r>
                <a:r>
                  <a:rPr lang="en-GB" dirty="0"/>
                  <a:t>,</a:t>
                </a:r>
              </a:p>
              <a:p>
                <a:r>
                  <a:rPr lang="el-GR" dirty="0"/>
                  <a:t>κάθε άτομο καταναλώνει </a:t>
                </a:r>
                <a:r>
                  <a:rPr lang="el-GR" b="1" dirty="0"/>
                  <a:t>300 λίτρα/ημέρα (</a:t>
                </a:r>
                <a:r>
                  <a:rPr lang="en-GB" b="1" dirty="0"/>
                  <a:t>C)</a:t>
                </a:r>
                <a:r>
                  <a:rPr lang="en-GB" dirty="0"/>
                  <a:t>,</a:t>
                </a:r>
              </a:p>
              <a:p>
                <a:r>
                  <a:rPr lang="el-GR" dirty="0"/>
                  <a:t>και η πίεση διαρκεί </a:t>
                </a:r>
                <a:r>
                  <a:rPr lang="el-GR" b="1" dirty="0"/>
                  <a:t>10 ημέρες (</a:t>
                </a:r>
                <a:r>
                  <a:rPr lang="en-GB" b="1" dirty="0"/>
                  <a:t>T)</a:t>
                </a:r>
                <a:r>
                  <a:rPr lang="en-GB" dirty="0"/>
                  <a:t>,</a:t>
                </a:r>
                <a:br>
                  <a:rPr lang="en-GB" dirty="0"/>
                </a:br>
                <a:r>
                  <a:rPr lang="el-GR" dirty="0"/>
                  <a:t>τότε:</a:t>
                </a:r>
              </a:p>
              <a:p>
                <a:r>
                  <a:rPr lang="ar-AE" sz="1200" b="0" i="0" u="none" strike="noStrike" cap="none">
                    <a:solidFill>
                      <a:schemeClr val="dk1"/>
                    </a:solidFill>
                    <a:latin typeface="Calibri"/>
                    <a:ea typeface="Calibri"/>
                    <a:cs typeface="Calibri"/>
                    <a:sym typeface="Calibri"/>
                  </a:rPr>
                  <a:t>𝑁_𝑚𝑎𝑥=900.000/(300×10)=300 𝛼┴ˊ 𝜏𝜊𝜇𝛼</a:t>
                </a:r>
                <a:endParaRPr lang="ar-AE" dirty="0"/>
              </a:p>
              <a:p>
                <a:r>
                  <a:rPr lang="el-GR" dirty="0"/>
                  <a:t>Δηλαδή, η φέρουσα ικανότητα της περιοχής είναι </a:t>
                </a:r>
                <a:r>
                  <a:rPr lang="el-GR" b="1" dirty="0"/>
                  <a:t>300 επισκέπτες για 10 ημέρες</a:t>
                </a:r>
                <a:r>
                  <a:rPr lang="el-GR" dirty="0"/>
                  <a:t>, χωρίς υπέρβαση.</a:t>
                </a:r>
              </a:p>
              <a:p>
                <a:br>
                  <a:rPr lang="el-GR" dirty="0"/>
                </a:br>
                <a:endParaRPr lang="el-GR" dirty="0"/>
              </a:p>
              <a:p>
                <a:r>
                  <a:rPr lang="el-GR" b="1" dirty="0"/>
                  <a:t>7️⃣ Ελέγχουμε τα σενάρια</a:t>
                </a:r>
              </a:p>
              <a:p>
                <a:r>
                  <a:rPr lang="el-GR" dirty="0"/>
                  <a:t>Το τελευταίο βήμα είναι να εξετάσουμε </a:t>
                </a:r>
                <a:r>
                  <a:rPr lang="el-GR" b="1" dirty="0"/>
                  <a:t>τι συμβαίνει αν αλλάξουν οι παράμετροι</a:t>
                </a:r>
                <a:r>
                  <a:rPr lang="el-GR" dirty="0"/>
                  <a:t> —</a:t>
                </a:r>
                <a:br>
                  <a:rPr lang="el-GR" dirty="0"/>
                </a:br>
                <a:r>
                  <a:rPr lang="el-GR" dirty="0"/>
                  <a:t>γιατί στη συστημική σκέψη, η φέρουσα ικανότητα δεν είναι στατική.</a:t>
                </a:r>
              </a:p>
              <a:p>
                <a:r>
                  <a:rPr lang="el-GR" dirty="0"/>
                  <a:t>Αν </a:t>
                </a:r>
                <a:r>
                  <a:rPr lang="el-GR" b="1" dirty="0"/>
                  <a:t>αυξηθεί ο πληθυσμός</a:t>
                </a:r>
                <a:r>
                  <a:rPr lang="el-GR" dirty="0"/>
                  <a:t> πέρα από το </a:t>
                </a:r>
                <a:r>
                  <a:rPr lang="ar-AE" sz="1200" b="0" i="0" u="none" strike="noStrike" cap="none">
                    <a:solidFill>
                      <a:schemeClr val="dk1"/>
                    </a:solidFill>
                    <a:latin typeface="Calibri"/>
                    <a:ea typeface="Calibri"/>
                    <a:cs typeface="Calibri"/>
                    <a:sym typeface="Calibri"/>
                  </a:rPr>
                  <a:t>𝑁_𝑚𝑎𝑥</a:t>
                </a:r>
                <a:r>
                  <a:rPr lang="ar-AE" dirty="0"/>
                  <a:t>→ </a:t>
                </a:r>
                <a:r>
                  <a:rPr lang="el-GR" dirty="0"/>
                  <a:t>έχουμε </a:t>
                </a:r>
                <a:r>
                  <a:rPr lang="en-GB" b="1" dirty="0"/>
                  <a:t>overshoot</a:t>
                </a:r>
                <a:r>
                  <a:rPr lang="en-GB" dirty="0"/>
                  <a:t>, </a:t>
                </a:r>
                <a:r>
                  <a:rPr lang="el-GR" dirty="0"/>
                  <a:t>δηλαδή υπέρβαση.</a:t>
                </a:r>
              </a:p>
              <a:p>
                <a:r>
                  <a:rPr lang="el-GR" dirty="0"/>
                  <a:t>Αν </a:t>
                </a:r>
                <a:r>
                  <a:rPr lang="el-GR" b="1" dirty="0"/>
                  <a:t>μειώσουμε την κατανάλωση</a:t>
                </a:r>
                <a:r>
                  <a:rPr lang="el-GR" dirty="0"/>
                  <a:t> (π.χ. με εξοικονόμηση), → αυξάνεται το </a:t>
                </a:r>
                <a:r>
                  <a:rPr lang="ar-AE" sz="1200" b="0" i="0" u="none" strike="noStrike" cap="none">
                    <a:solidFill>
                      <a:schemeClr val="dk1"/>
                    </a:solidFill>
                    <a:latin typeface="Calibri"/>
                    <a:ea typeface="Calibri"/>
                    <a:cs typeface="Calibri"/>
                    <a:sym typeface="Calibri"/>
                  </a:rPr>
                  <a:t>𝑁_𝑚𝑎𝑥</a:t>
                </a:r>
                <a:r>
                  <a:rPr lang="ar-AE" dirty="0"/>
                  <a:t>.</a:t>
                </a:r>
              </a:p>
              <a:p>
                <a:r>
                  <a:rPr lang="el-GR" dirty="0"/>
                  <a:t>Αν </a:t>
                </a:r>
                <a:r>
                  <a:rPr lang="el-GR" b="1" dirty="0"/>
                  <a:t>αυξήσουμε την απόδοση ή τη φυσική ανανέωση</a:t>
                </a:r>
                <a:r>
                  <a:rPr lang="el-GR" dirty="0"/>
                  <a:t> (π.χ. ανακύκλωση νερού, ΑΠΕ), → αυξάνεται το </a:t>
                </a:r>
                <a:r>
                  <a:rPr lang="en-GB" dirty="0"/>
                  <a:t>R.</a:t>
                </a:r>
              </a:p>
              <a:p>
                <a:r>
                  <a:rPr lang="el-GR" dirty="0"/>
                  <a:t>Έτσι, μπορούμε να “παίξουμε” με τα σενάρια και να δούμε πώς μικρές αλλαγές στην κατανάλωση ή στη διαχείριση των πόρων μεταμορφώνουν τη βιωσιμότητα ενός τόπου.</a:t>
                </a:r>
              </a:p>
              <a:p>
                <a:endParaRPr dirty="0">
                  <a:latin typeface="Arial"/>
                  <a:ea typeface="Arial"/>
                  <a:cs typeface="Arial"/>
                  <a:sym typeface="Arial"/>
                </a:endParaRPr>
              </a:p>
            </p:txBody>
          </p:sp>
        </mc:Fallback>
      </mc:AlternateContent>
      <p:sp>
        <p:nvSpPr>
          <p:cNvPr id="350" name="Google Shape;350;p10:notes">
            <a:extLst>
              <a:ext uri="{FF2B5EF4-FFF2-40B4-BE49-F238E27FC236}">
                <a16:creationId xmlns:a16="http://schemas.microsoft.com/office/drawing/2014/main" id="{76233C6D-E7BC-B512-ED64-C07405703D1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3879331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52BC6307-AA44-CDC0-1351-3992CE65F105}"/>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96657022-BD1F-A871-D060-9EFFBF684C3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349" name="Google Shape;349;p10:notes">
                <a:extLst>
                  <a:ext uri="{FF2B5EF4-FFF2-40B4-BE49-F238E27FC236}">
                    <a16:creationId xmlns:a16="http://schemas.microsoft.com/office/drawing/2014/main" id="{B4E09837-7FB4-96DF-4D91-1236C2D6756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mc:Choice>
        <mc:Fallback xmlns="">
          <p:sp>
            <p:nvSpPr>
              <p:cNvPr id="349" name="Google Shape;349;p10:notes">
                <a:extLst>
                  <a:ext uri="{FF2B5EF4-FFF2-40B4-BE49-F238E27FC236}">
                    <a16:creationId xmlns:a16="http://schemas.microsoft.com/office/drawing/2014/main" id="{B4E09837-7FB4-96DF-4D91-1236C2D6756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l-GR" dirty="0"/>
                  <a:t>όπου:</a:t>
                </a:r>
              </a:p>
              <a:p>
                <a:r>
                  <a:rPr lang="ar-AE" sz="1200" b="0" i="0" u="none" strike="noStrike" cap="none">
                    <a:solidFill>
                      <a:schemeClr val="dk1"/>
                    </a:solidFill>
                    <a:latin typeface="Calibri"/>
                    <a:ea typeface="Calibri"/>
                    <a:cs typeface="Calibri"/>
                    <a:sym typeface="Calibri"/>
                  </a:rPr>
                  <a:t>𝑁_𝑚𝑎𝑥</a:t>
                </a:r>
                <a:r>
                  <a:rPr lang="ar-AE" dirty="0"/>
                  <a:t>: </a:t>
                </a:r>
                <a:r>
                  <a:rPr lang="el-GR" dirty="0"/>
                  <a:t>μέγιστος αριθμός ατόμων (τουριστών) που μπορούν να φιλοξενηθούν χωρίς να ξεπεραστεί η φέρουσα ικανότητα,</a:t>
                </a:r>
              </a:p>
              <a:p>
                <a:r>
                  <a:rPr lang="el-GR" sz="1200" b="0" i="0" u="none" strike="noStrike" cap="none">
                    <a:solidFill>
                      <a:schemeClr val="dk1"/>
                    </a:solidFill>
                    <a:latin typeface="Calibri"/>
                    <a:ea typeface="Calibri"/>
                    <a:cs typeface="Calibri"/>
                    <a:sym typeface="Calibri"/>
                  </a:rPr>
                  <a:t>𝑅</a:t>
                </a:r>
                <a:r>
                  <a:rPr lang="el-GR" dirty="0"/>
                  <a:t>: διαθέσιμη ποσότητα ανανεώσιμου πόρου,</a:t>
                </a:r>
              </a:p>
              <a:p>
                <a:r>
                  <a:rPr lang="el-GR" sz="1200" b="0" i="0" u="none" strike="noStrike" cap="none">
                    <a:solidFill>
                      <a:schemeClr val="dk1"/>
                    </a:solidFill>
                    <a:latin typeface="Calibri"/>
                    <a:ea typeface="Calibri"/>
                    <a:cs typeface="Calibri"/>
                    <a:sym typeface="Calibri"/>
                  </a:rPr>
                  <a:t>𝐶</a:t>
                </a:r>
                <a:r>
                  <a:rPr lang="el-GR" dirty="0"/>
                  <a:t>: κατανάλωση ανά άτομο και ανά ημέρα,</a:t>
                </a:r>
              </a:p>
              <a:p>
                <a:r>
                  <a:rPr lang="el-GR" sz="1200" b="0" i="0" u="none" strike="noStrike" cap="none">
                    <a:solidFill>
                      <a:schemeClr val="dk1"/>
                    </a:solidFill>
                    <a:latin typeface="Calibri"/>
                    <a:ea typeface="Calibri"/>
                    <a:cs typeface="Calibri"/>
                    <a:sym typeface="Calibri"/>
                  </a:rPr>
                  <a:t>𝑇</a:t>
                </a:r>
                <a:r>
                  <a:rPr lang="el-GR" dirty="0"/>
                  <a:t>: διάρκεια της πίεσης (σε ημέρες).</a:t>
                </a:r>
              </a:p>
              <a:p>
                <a:endParaRPr lang="el-GR" dirty="0">
                  <a:latin typeface="Arial"/>
                  <a:ea typeface="Arial"/>
                  <a:cs typeface="Arial"/>
                  <a:sym typeface="Arial"/>
                </a:endParaRPr>
              </a:p>
              <a:p>
                <a:r>
                  <a:rPr lang="el-GR" b="1" dirty="0"/>
                  <a:t>2️⃣ Τι είδους μέτρα θα μπορούσαν να αυξήσουν το R (ανανεώσιμη προσφορά) ή να μειώσουν το C (κατανάλωση);</a:t>
                </a:r>
              </a:p>
              <a:p>
                <a:r>
                  <a:rPr lang="el-GR" dirty="0"/>
                  <a:t>Αυτή είναι η ουσία του </a:t>
                </a:r>
                <a:r>
                  <a:rPr lang="el-GR" b="1" dirty="0"/>
                  <a:t>σχεδιασμού για βιωσιμότητα</a:t>
                </a:r>
                <a:r>
                  <a:rPr lang="el-GR" dirty="0"/>
                  <a:t> — δεν αλλάζουμε τους φυσικούς νόμους, αλλά </a:t>
                </a:r>
                <a:r>
                  <a:rPr lang="el-GR" b="1" dirty="0"/>
                  <a:t>βελτιώνουμε την ισορροπία</a:t>
                </a:r>
                <a:r>
                  <a:rPr lang="el-GR" dirty="0"/>
                  <a:t> μέσα στο σύστημα.</a:t>
                </a:r>
              </a:p>
              <a:p>
                <a:r>
                  <a:rPr lang="el-GR" b="1" dirty="0"/>
                  <a:t>🔼 Αύξηση του R (της προσφοράς)</a:t>
                </a:r>
              </a:p>
              <a:p>
                <a:r>
                  <a:rPr lang="el-GR" dirty="0"/>
                  <a:t>Εγκατάσταση </a:t>
                </a:r>
                <a:r>
                  <a:rPr lang="el-GR" b="1" dirty="0"/>
                  <a:t>συστημάτων συλλογής βρόχινου νερού</a:t>
                </a:r>
                <a:r>
                  <a:rPr lang="el-GR" dirty="0"/>
                  <a:t> σε στέγες, δεξαμενές, δημόσια κτίρια.</a:t>
                </a:r>
              </a:p>
              <a:p>
                <a:r>
                  <a:rPr lang="el-GR" b="1" dirty="0"/>
                  <a:t>Αφαλάτωση</a:t>
                </a:r>
                <a:r>
                  <a:rPr lang="el-GR" dirty="0"/>
                  <a:t> με χρήση ανανεώσιμης ενέργειας.</a:t>
                </a:r>
              </a:p>
              <a:p>
                <a:r>
                  <a:rPr lang="el-GR" b="1" dirty="0"/>
                  <a:t>Ανακύκλωση και επαναχρησιμοποίηση</a:t>
                </a:r>
                <a:r>
                  <a:rPr lang="el-GR" dirty="0"/>
                  <a:t> νερού (</a:t>
                </a:r>
                <a:r>
                  <a:rPr lang="el-GR" dirty="0" err="1"/>
                  <a:t>greywater</a:t>
                </a:r>
                <a:r>
                  <a:rPr lang="el-GR" dirty="0"/>
                  <a:t> </a:t>
                </a:r>
                <a:r>
                  <a:rPr lang="el-GR" dirty="0" err="1"/>
                  <a:t>systems</a:t>
                </a:r>
                <a:r>
                  <a:rPr lang="el-GR" dirty="0"/>
                  <a:t> για καζανάκια ή πότισμα).</a:t>
                </a:r>
              </a:p>
              <a:p>
                <a:r>
                  <a:rPr lang="el-GR" b="1" dirty="0"/>
                  <a:t>Φυσική αποκατάσταση</a:t>
                </a:r>
                <a:r>
                  <a:rPr lang="el-GR" dirty="0"/>
                  <a:t>: φύτευση και απορρόφηση υδάτων για καλύτερη ανανέωση του υδροφόρου ορίζοντα.</a:t>
                </a:r>
              </a:p>
              <a:p>
                <a:r>
                  <a:rPr lang="el-GR" b="1" dirty="0"/>
                  <a:t>🔽 Μείωση του C (της κατανάλωσης)</a:t>
                </a:r>
              </a:p>
              <a:p>
                <a:r>
                  <a:rPr lang="el-GR" dirty="0"/>
                  <a:t>Εγκατάσταση </a:t>
                </a:r>
                <a:r>
                  <a:rPr lang="el-GR" b="1" dirty="0" err="1"/>
                  <a:t>εξοικονομητικών</a:t>
                </a:r>
                <a:r>
                  <a:rPr lang="el-GR" b="1" dirty="0"/>
                  <a:t> συσκευών</a:t>
                </a:r>
                <a:r>
                  <a:rPr lang="el-GR" dirty="0"/>
                  <a:t> (ντους, βρύσες, καζανάκια διπλής ροής).</a:t>
                </a:r>
              </a:p>
              <a:p>
                <a:r>
                  <a:rPr lang="el-GR" b="1" dirty="0"/>
                  <a:t>Εκστρατείες ευαισθητοποίησης</a:t>
                </a:r>
                <a:r>
                  <a:rPr lang="el-GR" dirty="0"/>
                  <a:t> για τους επισκέπτες (π.χ. “</a:t>
                </a:r>
                <a:r>
                  <a:rPr lang="el-GR" dirty="0" err="1"/>
                  <a:t>save</a:t>
                </a:r>
                <a:r>
                  <a:rPr lang="el-GR" dirty="0"/>
                  <a:t> </a:t>
                </a:r>
                <a:r>
                  <a:rPr lang="el-GR" dirty="0" err="1"/>
                  <a:t>water</a:t>
                </a:r>
                <a:r>
                  <a:rPr lang="el-GR" dirty="0"/>
                  <a:t>” στα ξενοδοχεία).</a:t>
                </a:r>
              </a:p>
              <a:p>
                <a:r>
                  <a:rPr lang="el-GR" b="1" dirty="0"/>
                  <a:t>Διαχείριση ροών τουριστών</a:t>
                </a:r>
                <a:r>
                  <a:rPr lang="el-GR" dirty="0"/>
                  <a:t> (π.χ. περιορισμός πληρότητας, εναλλαγή ημερών).</a:t>
                </a:r>
              </a:p>
              <a:p>
                <a:r>
                  <a:rPr lang="el-GR" b="1" dirty="0"/>
                  <a:t>Διατίμηση πόρου</a:t>
                </a:r>
                <a:r>
                  <a:rPr lang="el-GR" dirty="0"/>
                  <a:t>: αν το νερό έχει πραγματικό κόστος, η χρήση του γίνεται πιο υπεύθυνη.</a:t>
                </a:r>
              </a:p>
              <a:p>
                <a:r>
                  <a:rPr lang="el-GR" dirty="0"/>
                  <a:t>🟩 </a:t>
                </a:r>
                <a:r>
                  <a:rPr lang="el-GR" b="1" dirty="0"/>
                  <a:t>Συμπέρασμα:</a:t>
                </a:r>
                <a:br>
                  <a:rPr lang="el-GR" dirty="0"/>
                </a:br>
                <a:r>
                  <a:rPr lang="el-GR" dirty="0"/>
                  <a:t>Κάθε παρέμβαση που ενισχύει την ανανέωση ή μειώνει την πίεση </a:t>
                </a:r>
                <a:r>
                  <a:rPr lang="el-GR" b="1" dirty="0"/>
                  <a:t>μετατοπίζει τη φέρουσα ικανότητα προς τα πάνω</a:t>
                </a:r>
                <a:r>
                  <a:rPr lang="el-GR" dirty="0"/>
                  <a:t>, δηλαδή κάνει το σύστημα πιο ανθεκτικό.</a:t>
                </a:r>
              </a:p>
              <a:p>
                <a:endParaRPr lang="el-GR" dirty="0"/>
              </a:p>
              <a:p>
                <a:r>
                  <a:rPr lang="el-GR" b="1" dirty="0"/>
                  <a:t>Πώς θα επηρέαζε το αποτέλεσμα η κλιματική αλλαγή (π.χ. λιγότερες βροχές);</a:t>
                </a:r>
              </a:p>
              <a:p>
                <a:r>
                  <a:rPr lang="el-GR" dirty="0"/>
                  <a:t>Η κλιματική αλλαγή επηρεάζει </a:t>
                </a:r>
                <a:r>
                  <a:rPr lang="el-GR" b="1" dirty="0"/>
                  <a:t>άμεσα τη μεταβλητή R</a:t>
                </a:r>
                <a:r>
                  <a:rPr lang="el-GR" dirty="0"/>
                  <a:t> (προσφορά) και </a:t>
                </a:r>
                <a:r>
                  <a:rPr lang="el-GR" b="1" dirty="0"/>
                  <a:t>έμμεσα τη μεταβλητή C</a:t>
                </a:r>
                <a:r>
                  <a:rPr lang="el-GR" dirty="0"/>
                  <a:t> (ζήτηση).</a:t>
                </a:r>
              </a:p>
              <a:p>
                <a:r>
                  <a:rPr lang="el-GR" dirty="0"/>
                  <a:t>🌧️ </a:t>
                </a:r>
                <a:r>
                  <a:rPr lang="el-GR" b="1" dirty="0"/>
                  <a:t>Μείωση βροχοπτώσεων</a:t>
                </a:r>
                <a:r>
                  <a:rPr lang="el-GR" dirty="0"/>
                  <a:t> → μειωμένο R → μικρότερη φέρουσα ικανότητα.</a:t>
                </a:r>
              </a:p>
              <a:p>
                <a:r>
                  <a:rPr lang="el-GR" dirty="0"/>
                  <a:t>☀️ </a:t>
                </a:r>
                <a:r>
                  <a:rPr lang="el-GR" b="1" dirty="0"/>
                  <a:t>Αύξηση θερμοκρασιών</a:t>
                </a:r>
                <a:r>
                  <a:rPr lang="el-GR" dirty="0"/>
                  <a:t> → αυξημένη ανάγκη για νερό (C ανεβαίνει).</a:t>
                </a:r>
              </a:p>
              <a:p>
                <a:r>
                  <a:rPr lang="el-GR" dirty="0"/>
                  <a:t>🌀 </a:t>
                </a:r>
                <a:r>
                  <a:rPr lang="el-GR" b="1" dirty="0"/>
                  <a:t>Ακραία φαινόμενα</a:t>
                </a:r>
                <a:r>
                  <a:rPr lang="el-GR" dirty="0"/>
                  <a:t> (ξηρασίες, θύελλες) → αυξημένη απώλεια αποθεμάτων.</a:t>
                </a:r>
              </a:p>
              <a:p>
                <a:r>
                  <a:rPr lang="el-GR" dirty="0"/>
                  <a:t>💸 </a:t>
                </a:r>
                <a:r>
                  <a:rPr lang="el-GR" b="1" dirty="0"/>
                  <a:t>Κοινωνικές και οικονομικές πιέσεις</a:t>
                </a:r>
                <a:r>
                  <a:rPr lang="el-GR" dirty="0"/>
                  <a:t> → περισσότερη εξάρτηση από μεταφορά νερού, δηλαδή μη βιώσιμη λύση.</a:t>
                </a:r>
              </a:p>
              <a:p>
                <a:endParaRPr lang="el-GR" dirty="0"/>
              </a:p>
              <a:p>
                <a:endParaRPr dirty="0">
                  <a:latin typeface="Arial"/>
                  <a:ea typeface="Arial"/>
                  <a:cs typeface="Arial"/>
                  <a:sym typeface="Arial"/>
                </a:endParaRPr>
              </a:p>
            </p:txBody>
          </p:sp>
        </mc:Fallback>
      </mc:AlternateContent>
      <p:sp>
        <p:nvSpPr>
          <p:cNvPr id="350" name="Google Shape;350;p10:notes">
            <a:extLst>
              <a:ext uri="{FF2B5EF4-FFF2-40B4-BE49-F238E27FC236}">
                <a16:creationId xmlns:a16="http://schemas.microsoft.com/office/drawing/2014/main" id="{61ECF77B-6D4B-59AA-9725-0DBB4FC35DD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686031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3DD27A24-0CEA-3936-E91F-54412922AA4C}"/>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F8BFB283-77FD-2E51-F49F-BE68F4E50E9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a:extLst>
              <a:ext uri="{FF2B5EF4-FFF2-40B4-BE49-F238E27FC236}">
                <a16:creationId xmlns:a16="http://schemas.microsoft.com/office/drawing/2014/main" id="{18B2D2DD-E434-F829-8995-7D1C69DFDE6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p:sp>
        <p:nvSpPr>
          <p:cNvPr id="350" name="Google Shape;350;p10:notes">
            <a:extLst>
              <a:ext uri="{FF2B5EF4-FFF2-40B4-BE49-F238E27FC236}">
                <a16:creationId xmlns:a16="http://schemas.microsoft.com/office/drawing/2014/main" id="{CCD9AF3E-3B30-48D8-D771-2994E3B53D4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436061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10D88BD7-D071-4FBC-4F12-225D47B4E6DA}"/>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951E7698-1F93-771B-4381-A5D9940448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a:extLst>
              <a:ext uri="{FF2B5EF4-FFF2-40B4-BE49-F238E27FC236}">
                <a16:creationId xmlns:a16="http://schemas.microsoft.com/office/drawing/2014/main" id="{6B551DE2-43E7-1C96-CDD4-B0C6F49D25D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p:sp>
        <p:nvSpPr>
          <p:cNvPr id="350" name="Google Shape;350;p10:notes">
            <a:extLst>
              <a:ext uri="{FF2B5EF4-FFF2-40B4-BE49-F238E27FC236}">
                <a16:creationId xmlns:a16="http://schemas.microsoft.com/office/drawing/2014/main" id="{7197EDFE-C52B-5CCA-73AA-B133C1E71CB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1052289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62CB2A48-1756-86AC-C68F-C2223F1233DF}"/>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36279528-CB70-C5F8-5C6F-4B7BE0B57D8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a:extLst>
              <a:ext uri="{FF2B5EF4-FFF2-40B4-BE49-F238E27FC236}">
                <a16:creationId xmlns:a16="http://schemas.microsoft.com/office/drawing/2014/main" id="{2074E709-C540-177B-DCE6-616B28344F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p:sp>
        <p:nvSpPr>
          <p:cNvPr id="350" name="Google Shape;350;p10:notes">
            <a:extLst>
              <a:ext uri="{FF2B5EF4-FFF2-40B4-BE49-F238E27FC236}">
                <a16:creationId xmlns:a16="http://schemas.microsoft.com/office/drawing/2014/main" id="{7A371120-8A0D-5F8D-A5DC-6EC1AD8FD8B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33401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4B922FD5-1256-DCFA-9347-11369F99D636}"/>
            </a:ext>
          </a:extLst>
        </p:cNvPr>
        <p:cNvGrpSpPr/>
        <p:nvPr/>
      </p:nvGrpSpPr>
      <p:grpSpPr>
        <a:xfrm>
          <a:off x="0" y="0"/>
          <a:ext cx="0" cy="0"/>
          <a:chOff x="0" y="0"/>
          <a:chExt cx="0" cy="0"/>
        </a:xfrm>
      </p:grpSpPr>
      <p:sp>
        <p:nvSpPr>
          <p:cNvPr id="348" name="Google Shape;348;p10:notes">
            <a:extLst>
              <a:ext uri="{FF2B5EF4-FFF2-40B4-BE49-F238E27FC236}">
                <a16:creationId xmlns:a16="http://schemas.microsoft.com/office/drawing/2014/main" id="{F1C49391-4203-D564-3259-5AEED1DD69B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349" name="Google Shape;349;p10:notes">
                <a:extLst>
                  <a:ext uri="{FF2B5EF4-FFF2-40B4-BE49-F238E27FC236}">
                    <a16:creationId xmlns:a16="http://schemas.microsoft.com/office/drawing/2014/main" id="{21CEF719-10E5-D1EE-1E1F-AC0D33A4250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dirty="0">
                  <a:latin typeface="Arial"/>
                  <a:ea typeface="Arial"/>
                  <a:cs typeface="Arial"/>
                  <a:sym typeface="Arial"/>
                </a:endParaRPr>
              </a:p>
            </p:txBody>
          </p:sp>
        </mc:Choice>
        <mc:Fallback xmlns="">
          <p:sp>
            <p:nvSpPr>
              <p:cNvPr id="349" name="Google Shape;349;p10:notes">
                <a:extLst>
                  <a:ext uri="{FF2B5EF4-FFF2-40B4-BE49-F238E27FC236}">
                    <a16:creationId xmlns:a16="http://schemas.microsoft.com/office/drawing/2014/main" id="{21CEF719-10E5-D1EE-1E1F-AC0D33A4250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l-GR" b="1" dirty="0"/>
                  <a:t>Παράδειγμα Δεδομένων (ενέργεια σε νησί)</a:t>
                </a:r>
              </a:p>
              <a:p>
                <a:r>
                  <a:rPr lang="el-GR" dirty="0"/>
                  <a:t>Βάση:</a:t>
                </a:r>
              </a:p>
              <a:p>
                <a:r>
                  <a:rPr lang="el-GR" sz="1200" b="0" i="0" u="none" strike="noStrike" cap="none">
                    <a:solidFill>
                      <a:schemeClr val="dk1"/>
                    </a:solidFill>
                    <a:latin typeface="Calibri"/>
                    <a:ea typeface="Calibri"/>
                    <a:cs typeface="Calibri"/>
                    <a:sym typeface="Calibri"/>
                  </a:rPr>
                  <a:t>𝑅=24.000</a:t>
                </a:r>
                <a:r>
                  <a:rPr lang="el-GR" sz="1200" b="0" i="0" u="none" strike="noStrike" cap="none">
                    <a:solidFill>
                      <a:schemeClr val="dk1"/>
                    </a:solidFill>
                    <a:latin typeface="Cambria Math" panose="02040503050406030204" pitchFamily="18" charset="0"/>
                    <a:ea typeface="Calibri"/>
                    <a:cs typeface="Calibri"/>
                    <a:sym typeface="Calibri"/>
                  </a:rPr>
                  <a:t>" </a:t>
                </a:r>
                <a:r>
                  <a:rPr lang="en-GB" sz="1200" b="0" i="0" u="none" strike="noStrike" cap="none">
                    <a:solidFill>
                      <a:schemeClr val="dk1"/>
                    </a:solidFill>
                    <a:latin typeface="Cambria Math" panose="02040503050406030204" pitchFamily="18" charset="0"/>
                    <a:ea typeface="Calibri"/>
                    <a:cs typeface="Calibri"/>
                    <a:sym typeface="Calibri"/>
                  </a:rPr>
                  <a:t>kWh/</a:t>
                </a:r>
                <a:r>
                  <a:rPr lang="el-GR" sz="1200" b="0" i="0" u="none" strike="noStrike" cap="none">
                    <a:solidFill>
                      <a:schemeClr val="dk1"/>
                    </a:solidFill>
                    <a:latin typeface="Cambria Math" panose="02040503050406030204" pitchFamily="18" charset="0"/>
                    <a:ea typeface="Calibri"/>
                    <a:cs typeface="Calibri"/>
                    <a:sym typeface="Calibri"/>
                  </a:rPr>
                  <a:t>ημ</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"ε</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"ρα</a:t>
                </a:r>
                <a:r>
                  <a:rPr lang="el-GR" sz="1200" b="0" i="0" u="none" strike="noStrike" cap="none">
                    <a:solidFill>
                      <a:schemeClr val="dk1"/>
                    </a:solidFill>
                    <a:latin typeface="Calibri"/>
                    <a:ea typeface="Calibri"/>
                    <a:cs typeface="Calibri"/>
                    <a:sym typeface="Calibri"/>
                  </a:rPr>
                  <a:t>", 𝐶=12</a:t>
                </a:r>
                <a:r>
                  <a:rPr lang="el-GR" sz="1200" b="0" i="0" u="none" strike="noStrike" cap="none">
                    <a:solidFill>
                      <a:schemeClr val="dk1"/>
                    </a:solidFill>
                    <a:latin typeface="Cambria Math" panose="02040503050406030204" pitchFamily="18" charset="0"/>
                    <a:ea typeface="Calibri"/>
                    <a:cs typeface="Calibri"/>
                    <a:sym typeface="Calibri"/>
                  </a:rPr>
                  <a:t>" </a:t>
                </a:r>
                <a:r>
                  <a:rPr lang="en-GB" sz="1200" b="0" i="0" u="none" strike="noStrike" cap="none">
                    <a:solidFill>
                      <a:schemeClr val="dk1"/>
                    </a:solidFill>
                    <a:latin typeface="Cambria Math" panose="02040503050406030204" pitchFamily="18" charset="0"/>
                    <a:ea typeface="Calibri"/>
                    <a:cs typeface="Calibri"/>
                    <a:sym typeface="Calibri"/>
                  </a:rPr>
                  <a:t>kWh/</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"α</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"τομο/ημ</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"ε</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"ρα</a:t>
                </a:r>
                <a:r>
                  <a:rPr lang="el-GR" sz="1200" b="0" i="0" u="none" strike="noStrike" cap="none">
                    <a:solidFill>
                      <a:schemeClr val="dk1"/>
                    </a:solidFill>
                    <a:latin typeface="Calibri"/>
                    <a:ea typeface="Calibri"/>
                    <a:cs typeface="Calibri"/>
                    <a:sym typeface="Calibri"/>
                  </a:rPr>
                  <a:t>", 𝑇=15</a:t>
                </a:r>
                <a:r>
                  <a:rPr lang="el-GR" sz="1200" b="0" i="0" u="none" strike="noStrike" cap="none">
                    <a:solidFill>
                      <a:schemeClr val="dk1"/>
                    </a:solidFill>
                    <a:latin typeface="Cambria Math" panose="02040503050406030204" pitchFamily="18" charset="0"/>
                    <a:ea typeface="Calibri"/>
                    <a:cs typeface="Calibri"/>
                    <a:sym typeface="Calibri"/>
                  </a:rPr>
                  <a:t>" ημ</a:t>
                </a:r>
                <a:r>
                  <a:rPr lang="ar-AE"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libri"/>
                    <a:ea typeface="Calibri"/>
                    <a:cs typeface="Calibri"/>
                    <a:sym typeface="Calibri"/>
                  </a:rPr>
                  <a:t> "ε</a:t>
                </a:r>
                <a:r>
                  <a:rPr lang="ar-AE" sz="1200" b="0" i="0" u="none" strike="noStrike" cap="none">
                    <a:solidFill>
                      <a:schemeClr val="dk1"/>
                    </a:solidFill>
                    <a:latin typeface="Calibri"/>
                    <a:ea typeface="Calibri"/>
                    <a:cs typeface="Calibri"/>
                    <a:sym typeface="Calibri"/>
                  </a:rPr>
                  <a:t>" ┴ˊ</a:t>
                </a:r>
                <a:r>
                  <a:rPr lang="el-GR" sz="1200" b="0" i="0" u="none" strike="noStrike" cap="none">
                    <a:solidFill>
                      <a:schemeClr val="dk1"/>
                    </a:solidFill>
                    <a:latin typeface="Calibri"/>
                    <a:ea typeface="Calibri"/>
                    <a:cs typeface="Calibri"/>
                    <a:sym typeface="Calibri"/>
                  </a:rPr>
                  <a:t> </a:t>
                </a:r>
                <a:r>
                  <a:rPr lang="el-GR" sz="1200" b="0" i="0" u="none" strike="noStrike" cap="none">
                    <a:solidFill>
                      <a:schemeClr val="dk1"/>
                    </a:solidFill>
                    <a:latin typeface="Cambria Math" panose="02040503050406030204" pitchFamily="18" charset="0"/>
                    <a:ea typeface="Calibri"/>
                    <a:cs typeface="Calibri"/>
                    <a:sym typeface="Calibri"/>
                  </a:rPr>
                  <a:t>"ρες</a:t>
                </a:r>
                <a:r>
                  <a:rPr lang="en-GB" sz="1200" b="0" i="0" u="none" strike="noStrike" cap="none">
                    <a:solidFill>
                      <a:schemeClr val="dk1"/>
                    </a:solidFill>
                    <a:latin typeface="Calibri"/>
                    <a:ea typeface="Calibri"/>
                    <a:cs typeface="Calibri"/>
                    <a:sym typeface="Calibri"/>
                  </a:rPr>
                  <a:t>"</a:t>
                </a:r>
                <a:endParaRPr lang="el-GR" b="0" dirty="0"/>
              </a:p>
              <a:p>
                <a:r>
                  <a:rPr lang="ar-AE" sz="1200" b="0" i="0" u="none" strike="noStrike" cap="none">
                    <a:solidFill>
                      <a:schemeClr val="dk1"/>
                    </a:solidFill>
                    <a:latin typeface="Calibri"/>
                    <a:ea typeface="Calibri"/>
                    <a:cs typeface="Calibri"/>
                    <a:sym typeface="Calibri"/>
                  </a:rPr>
                  <a:t>𝑁_𝑚𝑎𝑥=24.000/(12×15)=133 𝛼┴ˊ 𝜏𝜊𝜇𝛼</a:t>
                </a:r>
                <a:endParaRPr lang="ar-AE" dirty="0"/>
              </a:p>
              <a:p>
                <a:r>
                  <a:rPr lang="el-GR" b="1" dirty="0"/>
                  <a:t>Πίνακας </a:t>
                </a:r>
                <a:r>
                  <a:rPr lang="el-GR" b="1" dirty="0" err="1"/>
                  <a:t>Σενάριων</a:t>
                </a:r>
                <a:r>
                  <a:rPr lang="el-GR" b="1" dirty="0"/>
                  <a:t> Μεταβολής (να συμπληρωθεί από τους φοιτητές)</a:t>
                </a:r>
              </a:p>
              <a:p>
                <a:r>
                  <a:rPr lang="el-GR" dirty="0" err="1"/>
                  <a:t>ΣενάριοΜεταβολήΝέες</a:t>
                </a:r>
                <a:r>
                  <a:rPr lang="el-GR" dirty="0"/>
                  <a:t> τιμές (</a:t>
                </a:r>
                <a:r>
                  <a:rPr lang="en-GB" dirty="0"/>
                  <a:t>R, C, T)</a:t>
                </a:r>
                <a:r>
                  <a:rPr lang="el-GR" dirty="0"/>
                  <a:t>Υπολογισμός </a:t>
                </a:r>
                <a:r>
                  <a:rPr lang="ar-AE" sz="1200" b="0" i="0" u="none" strike="noStrike" cap="none">
                    <a:solidFill>
                      <a:schemeClr val="dk1"/>
                    </a:solidFill>
                    <a:latin typeface="Calibri"/>
                    <a:ea typeface="Calibri"/>
                    <a:cs typeface="Calibri"/>
                    <a:sym typeface="Calibri"/>
                  </a:rPr>
                  <a:t>𝑁_𝑚𝑎𝑥</a:t>
                </a:r>
                <a:r>
                  <a:rPr lang="el-GR" dirty="0"/>
                  <a:t>Ερμηνεία / </a:t>
                </a:r>
                <a:r>
                  <a:rPr lang="el-GR" dirty="0" err="1"/>
                  <a:t>ΑποτέλεσμαΠραγματική</a:t>
                </a:r>
                <a:r>
                  <a:rPr lang="el-GR" dirty="0"/>
                  <a:t> ή Σχεδιαστική Παρέμβαση1️⃣Αύξηση </a:t>
                </a:r>
                <a:r>
                  <a:rPr lang="en-GB" dirty="0"/>
                  <a:t>R (</a:t>
                </a:r>
                <a:r>
                  <a:rPr lang="el-GR" dirty="0"/>
                  <a:t>προσφοράς) κατά 20%</a:t>
                </a:r>
                <a:r>
                  <a:rPr lang="en-GB" dirty="0"/>
                  <a:t>R = 28.800</a:t>
                </a:r>
                <a:r>
                  <a:rPr lang="ar-AE" sz="1200" b="0" i="0" u="none" strike="noStrike" cap="none">
                    <a:solidFill>
                      <a:schemeClr val="dk1"/>
                    </a:solidFill>
                    <a:latin typeface="Calibri"/>
                    <a:ea typeface="Calibri"/>
                    <a:cs typeface="Calibri"/>
                    <a:sym typeface="Calibri"/>
                  </a:rPr>
                  <a:t>𝑁_𝑚𝑎𝑥=160</a:t>
                </a:r>
                <a:r>
                  <a:rPr lang="el-GR" dirty="0"/>
                  <a:t>Περισσότερη ενέργεια, μεγαλύτερη </a:t>
                </a:r>
                <a:r>
                  <a:rPr lang="el-GR" dirty="0" err="1"/>
                  <a:t>ανθεκτικότηταΕγκατάσταση</a:t>
                </a:r>
                <a:r>
                  <a:rPr lang="el-GR" dirty="0"/>
                  <a:t> νέων φωτοβολταϊκών2️⃣Μείωση </a:t>
                </a:r>
                <a:r>
                  <a:rPr lang="en-GB" dirty="0"/>
                  <a:t>C (</a:t>
                </a:r>
                <a:r>
                  <a:rPr lang="el-GR" dirty="0"/>
                  <a:t>κατανάλωσης) κατά 25%</a:t>
                </a:r>
                <a:r>
                  <a:rPr lang="en-GB" dirty="0"/>
                  <a:t>C = 9</a:t>
                </a:r>
                <a:r>
                  <a:rPr lang="ar-AE" sz="1200" b="0" i="0" u="none" strike="noStrike" cap="none">
                    <a:solidFill>
                      <a:schemeClr val="dk1"/>
                    </a:solidFill>
                    <a:latin typeface="Calibri"/>
                    <a:ea typeface="Calibri"/>
                    <a:cs typeface="Calibri"/>
                    <a:sym typeface="Calibri"/>
                  </a:rPr>
                  <a:t>𝑁_𝑚𝑎𝑥=178</a:t>
                </a:r>
                <a:r>
                  <a:rPr lang="el-GR" dirty="0"/>
                  <a:t>Καλύτερη απόδοση, λιγότερη </a:t>
                </a:r>
                <a:r>
                  <a:rPr lang="el-GR" dirty="0" err="1"/>
                  <a:t>πίεσηΑντικατάσταση</a:t>
                </a:r>
                <a:r>
                  <a:rPr lang="el-GR" dirty="0"/>
                  <a:t> με </a:t>
                </a:r>
                <a:r>
                  <a:rPr lang="en-GB" dirty="0"/>
                  <a:t>LED, </a:t>
                </a:r>
                <a:r>
                  <a:rPr lang="el-GR" dirty="0"/>
                  <a:t>εκπαίδευση3️⃣Εξομάλυνση </a:t>
                </a:r>
                <a:r>
                  <a:rPr lang="en-GB" dirty="0"/>
                  <a:t>T (</a:t>
                </a:r>
                <a:r>
                  <a:rPr lang="el-GR" dirty="0"/>
                  <a:t>διάρκειας αιχμής) → 10 ημέρες</a:t>
                </a:r>
                <a:r>
                  <a:rPr lang="en-GB" dirty="0"/>
                  <a:t>T = 10</a:t>
                </a:r>
                <a:r>
                  <a:rPr lang="ar-AE" sz="1200" b="0" i="0" u="none" strike="noStrike" cap="none">
                    <a:solidFill>
                      <a:schemeClr val="dk1"/>
                    </a:solidFill>
                    <a:latin typeface="Calibri"/>
                    <a:ea typeface="Calibri"/>
                    <a:cs typeface="Calibri"/>
                    <a:sym typeface="Calibri"/>
                  </a:rPr>
                  <a:t>𝑁_𝑚𝑎𝑥=200</a:t>
                </a:r>
                <a:r>
                  <a:rPr lang="el-GR" dirty="0"/>
                  <a:t>Μικρότερη περίοδος αιχμής → σταθερότερο </a:t>
                </a:r>
                <a:r>
                  <a:rPr lang="el-GR" dirty="0" err="1"/>
                  <a:t>σύστημαΔιασπορά</a:t>
                </a:r>
                <a:r>
                  <a:rPr lang="el-GR" dirty="0"/>
                  <a:t> τουρισμού / δυναμική τιμολόγηση4️⃣Συνδυασμένο σενάριο (</a:t>
                </a:r>
                <a:r>
                  <a:rPr lang="en-GB" dirty="0"/>
                  <a:t>R↑ + C↓)R = 28.800, C = 9</a:t>
                </a:r>
                <a:r>
                  <a:rPr lang="ar-AE" sz="1200" b="0" i="0" u="none" strike="noStrike" cap="none">
                    <a:solidFill>
                      <a:schemeClr val="dk1"/>
                    </a:solidFill>
                    <a:latin typeface="Calibri"/>
                    <a:ea typeface="Calibri"/>
                    <a:cs typeface="Calibri"/>
                    <a:sym typeface="Calibri"/>
                  </a:rPr>
                  <a:t>𝑁_𝑚𝑎𝑥=213</a:t>
                </a:r>
                <a:r>
                  <a:rPr lang="el-GR" dirty="0" err="1"/>
                  <a:t>Συνεργιστικό</a:t>
                </a:r>
                <a:r>
                  <a:rPr lang="el-GR"/>
                  <a:t> αποτέλεσμα – πιο βιώσιμη ισορροπία</a:t>
                </a:r>
              </a:p>
              <a:p>
                <a:endParaRPr dirty="0">
                  <a:latin typeface="Arial"/>
                  <a:ea typeface="Arial"/>
                  <a:cs typeface="Arial"/>
                  <a:sym typeface="Arial"/>
                </a:endParaRPr>
              </a:p>
            </p:txBody>
          </p:sp>
        </mc:Fallback>
      </mc:AlternateContent>
      <p:sp>
        <p:nvSpPr>
          <p:cNvPr id="350" name="Google Shape;350;p10:notes">
            <a:extLst>
              <a:ext uri="{FF2B5EF4-FFF2-40B4-BE49-F238E27FC236}">
                <a16:creationId xmlns:a16="http://schemas.microsoft.com/office/drawing/2014/main" id="{364872DA-F868-619E-E06A-E166B78038D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287791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8c0c685371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38c0c685371_1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8" name="Google Shape;148;g38c0c685371_1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8a2def6c57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38a2def6c57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dirty="0"/>
          </a:p>
        </p:txBody>
      </p:sp>
      <p:sp>
        <p:nvSpPr>
          <p:cNvPr id="370" name="Google Shape;370;g38a2def6c57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8c0c685371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8c0c685371_1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6" name="Google Shape;166;g38c0c685371_1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900"/>
              </a:spcAft>
              <a:buClr>
                <a:schemeClr val="dk1"/>
              </a:buClr>
              <a:buSzPts val="1100"/>
              <a:buFont typeface="Arial"/>
              <a:buNone/>
            </a:pPr>
            <a:endParaRPr dirty="0"/>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09" name="Google Shape;10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8a2def6c5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38a2def6c5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35" name="Google Shape;135;g38a2def6c5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dirty="0"/>
          </a:p>
        </p:txBody>
      </p:sp>
      <p:sp>
        <p:nvSpPr>
          <p:cNvPr id="148" name="Google Shape;14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master">
  <p:cSld name="Slide 1 master">
    <p:bg>
      <p:bgPr>
        <a:solidFill>
          <a:srgbClr val="000000"/>
        </a:solidFill>
        <a:effectLst/>
      </p:bgPr>
    </p:bg>
    <p:spTree>
      <p:nvGrpSpPr>
        <p:cNvPr id="1" name="Shape 10"/>
        <p:cNvGrpSpPr/>
        <p:nvPr/>
      </p:nvGrpSpPr>
      <p:grpSpPr>
        <a:xfrm>
          <a:off x="0" y="0"/>
          <a:ext cx="0" cy="0"/>
          <a:chOff x="0" y="0"/>
          <a:chExt cx="0" cy="0"/>
        </a:xfrm>
      </p:grpSpPr>
      <p:sp>
        <p:nvSpPr>
          <p:cNvPr id="11" name="Google Shape;11;p31"/>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31"/>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10 master">
  <p:cSld name="Slide 10 master">
    <p:bg>
      <p:bgPr>
        <a:solidFill>
          <a:srgbClr val="000000"/>
        </a:solidFill>
        <a:effectLst/>
      </p:bgPr>
    </p:bg>
    <p:spTree>
      <p:nvGrpSpPr>
        <p:cNvPr id="1" name="Shape 37"/>
        <p:cNvGrpSpPr/>
        <p:nvPr/>
      </p:nvGrpSpPr>
      <p:grpSpPr>
        <a:xfrm>
          <a:off x="0" y="0"/>
          <a:ext cx="0" cy="0"/>
          <a:chOff x="0" y="0"/>
          <a:chExt cx="0" cy="0"/>
        </a:xfrm>
      </p:grpSpPr>
      <p:sp>
        <p:nvSpPr>
          <p:cNvPr id="38" name="Google Shape;38;p40"/>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40"/>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9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master">
  <p:cSld name="Slide 2 master">
    <p:bg>
      <p:bgPr>
        <a:solidFill>
          <a:srgbClr val="000000"/>
        </a:solidFill>
        <a:effectLst/>
      </p:bgPr>
    </p:bg>
    <p:spTree>
      <p:nvGrpSpPr>
        <p:cNvPr id="1" name="Shape 13"/>
        <p:cNvGrpSpPr/>
        <p:nvPr/>
      </p:nvGrpSpPr>
      <p:grpSpPr>
        <a:xfrm>
          <a:off x="0" y="0"/>
          <a:ext cx="0" cy="0"/>
          <a:chOff x="0" y="0"/>
          <a:chExt cx="0" cy="0"/>
        </a:xfrm>
      </p:grpSpPr>
      <p:sp>
        <p:nvSpPr>
          <p:cNvPr id="14" name="Google Shape;14;p32"/>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32"/>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master">
  <p:cSld name="Slide 3 master">
    <p:bg>
      <p:bgPr>
        <a:solidFill>
          <a:srgbClr val="000000"/>
        </a:solidFill>
        <a:effectLst/>
      </p:bgPr>
    </p:bg>
    <p:spTree>
      <p:nvGrpSpPr>
        <p:cNvPr id="1" name="Shape 16"/>
        <p:cNvGrpSpPr/>
        <p:nvPr/>
      </p:nvGrpSpPr>
      <p:grpSpPr>
        <a:xfrm>
          <a:off x="0" y="0"/>
          <a:ext cx="0" cy="0"/>
          <a:chOff x="0" y="0"/>
          <a:chExt cx="0" cy="0"/>
        </a:xfrm>
      </p:grpSpPr>
      <p:sp>
        <p:nvSpPr>
          <p:cNvPr id="17" name="Google Shape;17;p33"/>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3"/>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4 master">
  <p:cSld name="Slide 4 master">
    <p:bg>
      <p:bgPr>
        <a:solidFill>
          <a:srgbClr val="000000"/>
        </a:solidFill>
        <a:effectLst/>
      </p:bgPr>
    </p:bg>
    <p:spTree>
      <p:nvGrpSpPr>
        <p:cNvPr id="1" name="Shape 19"/>
        <p:cNvGrpSpPr/>
        <p:nvPr/>
      </p:nvGrpSpPr>
      <p:grpSpPr>
        <a:xfrm>
          <a:off x="0" y="0"/>
          <a:ext cx="0" cy="0"/>
          <a:chOff x="0" y="0"/>
          <a:chExt cx="0" cy="0"/>
        </a:xfrm>
      </p:grpSpPr>
      <p:sp>
        <p:nvSpPr>
          <p:cNvPr id="20" name="Google Shape;20;p34"/>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4"/>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5 master">
  <p:cSld name="Slide 5 master">
    <p:bg>
      <p:bgPr>
        <a:solidFill>
          <a:srgbClr val="000000"/>
        </a:solidFill>
        <a:effectLst/>
      </p:bgPr>
    </p:bg>
    <p:spTree>
      <p:nvGrpSpPr>
        <p:cNvPr id="1" name="Shape 22"/>
        <p:cNvGrpSpPr/>
        <p:nvPr/>
      </p:nvGrpSpPr>
      <p:grpSpPr>
        <a:xfrm>
          <a:off x="0" y="0"/>
          <a:ext cx="0" cy="0"/>
          <a:chOff x="0" y="0"/>
          <a:chExt cx="0" cy="0"/>
        </a:xfrm>
      </p:grpSpPr>
      <p:sp>
        <p:nvSpPr>
          <p:cNvPr id="23" name="Google Shape;23;p35"/>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35"/>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6 master">
  <p:cSld name="Slide 6 master">
    <p:bg>
      <p:bgPr>
        <a:solidFill>
          <a:srgbClr val="000000"/>
        </a:solidFill>
        <a:effectLst/>
      </p:bgPr>
    </p:bg>
    <p:spTree>
      <p:nvGrpSpPr>
        <p:cNvPr id="1" name="Shape 25"/>
        <p:cNvGrpSpPr/>
        <p:nvPr/>
      </p:nvGrpSpPr>
      <p:grpSpPr>
        <a:xfrm>
          <a:off x="0" y="0"/>
          <a:ext cx="0" cy="0"/>
          <a:chOff x="0" y="0"/>
          <a:chExt cx="0" cy="0"/>
        </a:xfrm>
      </p:grpSpPr>
      <p:sp>
        <p:nvSpPr>
          <p:cNvPr id="26" name="Google Shape;26;p36"/>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36"/>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7 master">
  <p:cSld name="Slide 7 master">
    <p:bg>
      <p:bgPr>
        <a:solidFill>
          <a:srgbClr val="000000"/>
        </a:solidFill>
        <a:effectLst/>
      </p:bgPr>
    </p:bg>
    <p:spTree>
      <p:nvGrpSpPr>
        <p:cNvPr id="1" name="Shape 28"/>
        <p:cNvGrpSpPr/>
        <p:nvPr/>
      </p:nvGrpSpPr>
      <p:grpSpPr>
        <a:xfrm>
          <a:off x="0" y="0"/>
          <a:ext cx="0" cy="0"/>
          <a:chOff x="0" y="0"/>
          <a:chExt cx="0" cy="0"/>
        </a:xfrm>
      </p:grpSpPr>
      <p:sp>
        <p:nvSpPr>
          <p:cNvPr id="29" name="Google Shape;29;p37"/>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7"/>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8 master">
  <p:cSld name="Slide 8 master">
    <p:bg>
      <p:bgPr>
        <a:solidFill>
          <a:srgbClr val="000000"/>
        </a:solidFill>
        <a:effectLst/>
      </p:bgPr>
    </p:bg>
    <p:spTree>
      <p:nvGrpSpPr>
        <p:cNvPr id="1" name="Shape 31"/>
        <p:cNvGrpSpPr/>
        <p:nvPr/>
      </p:nvGrpSpPr>
      <p:grpSpPr>
        <a:xfrm>
          <a:off x="0" y="0"/>
          <a:ext cx="0" cy="0"/>
          <a:chOff x="0" y="0"/>
          <a:chExt cx="0" cy="0"/>
        </a:xfrm>
      </p:grpSpPr>
      <p:sp>
        <p:nvSpPr>
          <p:cNvPr id="32" name="Google Shape;32;p38"/>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38"/>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9 master">
  <p:cSld name="Slide 9 master">
    <p:bg>
      <p:bgPr>
        <a:solidFill>
          <a:srgbClr val="000000"/>
        </a:solidFill>
        <a:effectLst/>
      </p:bgPr>
    </p:bg>
    <p:spTree>
      <p:nvGrpSpPr>
        <p:cNvPr id="1" name="Shape 34"/>
        <p:cNvGrpSpPr/>
        <p:nvPr/>
      </p:nvGrpSpPr>
      <p:grpSpPr>
        <a:xfrm>
          <a:off x="0" y="0"/>
          <a:ext cx="0" cy="0"/>
          <a:chOff x="0" y="0"/>
          <a:chExt cx="0" cy="0"/>
        </a:xfrm>
      </p:grpSpPr>
      <p:sp>
        <p:nvSpPr>
          <p:cNvPr id="35" name="Google Shape;35;p39"/>
          <p:cNvSpPr/>
          <p:nvPr/>
        </p:nvSpPr>
        <p:spPr>
          <a:xfrm>
            <a:off x="0" y="0"/>
            <a:ext cx="14630400" cy="8229600"/>
          </a:xfrm>
          <a:prstGeom prst="rect">
            <a:avLst/>
          </a:prstGeom>
          <a:solidFill>
            <a:srgbClr val="F6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39"/>
          <p:cNvSpPr/>
          <p:nvPr/>
        </p:nvSpPr>
        <p:spPr>
          <a:xfrm>
            <a:off x="0" y="0"/>
            <a:ext cx="14630400" cy="8229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g38c0c685371_1_0"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04" name="Google Shape;104;g38c0c685371_1_0"/>
          <p:cNvSpPr/>
          <p:nvPr/>
        </p:nvSpPr>
        <p:spPr>
          <a:xfrm>
            <a:off x="6280190" y="1809119"/>
            <a:ext cx="70086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Παρουσίαση Μαθήματος</a:t>
            </a:r>
            <a:endParaRPr sz="4450" b="0" i="0" u="none" strike="noStrike" cap="none">
              <a:solidFill>
                <a:srgbClr val="000000"/>
              </a:solidFill>
              <a:latin typeface="Arial"/>
              <a:ea typeface="Arial"/>
              <a:cs typeface="Arial"/>
              <a:sym typeface="Arial"/>
            </a:endParaRPr>
          </a:p>
        </p:txBody>
      </p:sp>
      <p:sp>
        <p:nvSpPr>
          <p:cNvPr id="105" name="Google Shape;105;g38c0c685371_1_0"/>
          <p:cNvSpPr/>
          <p:nvPr/>
        </p:nvSpPr>
        <p:spPr>
          <a:xfrm>
            <a:off x="6280190" y="2858060"/>
            <a:ext cx="75564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106" name="Google Shape;106;g38c0c685371_1_0"/>
          <p:cNvSpPr/>
          <p:nvPr/>
        </p:nvSpPr>
        <p:spPr>
          <a:xfrm>
            <a:off x="6280190" y="3476113"/>
            <a:ext cx="75564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107" name="Google Shape;107;g38c0c685371_1_0"/>
          <p:cNvSpPr/>
          <p:nvPr/>
        </p:nvSpPr>
        <p:spPr>
          <a:xfrm>
            <a:off x="6280190" y="4179177"/>
            <a:ext cx="7556400" cy="11340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550" b="1" i="0" u="none" strike="noStrike" cap="none">
                <a:solidFill>
                  <a:srgbClr val="000000"/>
                </a:solidFill>
                <a:latin typeface="Inter"/>
                <a:ea typeface="Inter"/>
                <a:cs typeface="Inter"/>
                <a:sym typeface="Inter"/>
              </a:rPr>
              <a:t>Σχεδίαση Βιώσιμων και Ανθεκτικών Οικοσυστημάτων</a:t>
            </a:r>
            <a:endParaRPr sz="355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B021003A-3BB8-59F5-5EAC-3E5D64B14B90}"/>
            </a:ext>
          </a:extLst>
        </p:cNvPr>
        <p:cNvGrpSpPr/>
        <p:nvPr/>
      </p:nvGrpSpPr>
      <p:grpSpPr>
        <a:xfrm>
          <a:off x="0" y="0"/>
          <a:ext cx="0" cy="0"/>
          <a:chOff x="0" y="0"/>
          <a:chExt cx="0" cy="0"/>
        </a:xfrm>
      </p:grpSpPr>
      <p:sp>
        <p:nvSpPr>
          <p:cNvPr id="150" name="Google Shape;150;p3">
            <a:extLst>
              <a:ext uri="{FF2B5EF4-FFF2-40B4-BE49-F238E27FC236}">
                <a16:creationId xmlns:a16="http://schemas.microsoft.com/office/drawing/2014/main" id="{F753FAF0-8293-8611-865E-3DCB26F6BEED}"/>
              </a:ext>
            </a:extLst>
          </p:cNvPr>
          <p:cNvSpPr/>
          <p:nvPr/>
        </p:nvSpPr>
        <p:spPr>
          <a:xfrm>
            <a:off x="771048" y="782241"/>
            <a:ext cx="7621255"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l-GR" sz="4300" b="1" dirty="0">
                <a:latin typeface="Inter"/>
                <a:ea typeface="Inter"/>
                <a:cs typeface="Inter"/>
                <a:sym typeface="Inter"/>
              </a:rPr>
              <a:t>Π</a:t>
            </a:r>
            <a:r>
              <a:rPr lang="el-GR" sz="4300" b="1" i="0" u="none" strike="noStrike" cap="none" dirty="0">
                <a:solidFill>
                  <a:srgbClr val="000000"/>
                </a:solidFill>
                <a:latin typeface="Inter"/>
                <a:ea typeface="Inter"/>
                <a:cs typeface="Inter"/>
                <a:sym typeface="Inter"/>
              </a:rPr>
              <a:t>οια είδη συστημάτων υπάρχουν;</a:t>
            </a:r>
            <a:endParaRPr sz="4300" b="0" i="0" u="none" strike="noStrike" cap="none" dirty="0">
              <a:solidFill>
                <a:srgbClr val="000000"/>
              </a:solidFill>
              <a:latin typeface="Arial"/>
              <a:ea typeface="Arial"/>
              <a:cs typeface="Arial"/>
              <a:sym typeface="Arial"/>
            </a:endParaRPr>
          </a:p>
        </p:txBody>
      </p:sp>
      <p:pic>
        <p:nvPicPr>
          <p:cNvPr id="151" name="Google Shape;151;p3" descr="preencoded.png">
            <a:extLst>
              <a:ext uri="{FF2B5EF4-FFF2-40B4-BE49-F238E27FC236}">
                <a16:creationId xmlns:a16="http://schemas.microsoft.com/office/drawing/2014/main" id="{C68BC1E5-3222-35BF-3352-41FA8442D891}"/>
              </a:ext>
            </a:extLst>
          </p:cNvPr>
          <p:cNvPicPr preferRelativeResize="0"/>
          <p:nvPr/>
        </p:nvPicPr>
        <p:blipFill rotWithShape="1">
          <a:blip r:embed="rId3">
            <a:alphaModFix/>
          </a:blip>
          <a:srcRect/>
          <a:stretch/>
        </p:blipFill>
        <p:spPr>
          <a:xfrm>
            <a:off x="-29505" y="2498420"/>
            <a:ext cx="4430435" cy="4198025"/>
          </a:xfrm>
          <a:prstGeom prst="rect">
            <a:avLst/>
          </a:prstGeom>
          <a:noFill/>
          <a:ln>
            <a:noFill/>
          </a:ln>
        </p:spPr>
      </p:pic>
      <p:sp>
        <p:nvSpPr>
          <p:cNvPr id="153" name="Google Shape;153;p3">
            <a:extLst>
              <a:ext uri="{FF2B5EF4-FFF2-40B4-BE49-F238E27FC236}">
                <a16:creationId xmlns:a16="http://schemas.microsoft.com/office/drawing/2014/main" id="{5371A050-5E7E-2CAF-F2FF-5AC1DEDC0EFA}"/>
              </a:ext>
            </a:extLst>
          </p:cNvPr>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
            <a:extLst>
              <a:ext uri="{FF2B5EF4-FFF2-40B4-BE49-F238E27FC236}">
                <a16:creationId xmlns:a16="http://schemas.microsoft.com/office/drawing/2014/main" id="{0E06B6DF-139B-0FAA-273E-254F558CCC74}"/>
              </a:ext>
            </a:extLst>
          </p:cNvPr>
          <p:cNvSpPr/>
          <p:nvPr/>
        </p:nvSpPr>
        <p:spPr>
          <a:xfrm>
            <a:off x="3863662" y="2068419"/>
            <a:ext cx="10586434" cy="1334047"/>
          </a:xfrm>
          <a:prstGeom prst="roundRect">
            <a:avLst>
              <a:gd name="adj" fmla="val 2183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3">
            <a:extLst>
              <a:ext uri="{FF2B5EF4-FFF2-40B4-BE49-F238E27FC236}">
                <a16:creationId xmlns:a16="http://schemas.microsoft.com/office/drawing/2014/main" id="{509BB367-6676-2FF6-90BE-15A8D6A3E0CE}"/>
              </a:ext>
            </a:extLst>
          </p:cNvPr>
          <p:cNvSpPr/>
          <p:nvPr/>
        </p:nvSpPr>
        <p:spPr>
          <a:xfrm>
            <a:off x="3863068" y="2203634"/>
            <a:ext cx="10587028" cy="688500"/>
          </a:xfrm>
          <a:prstGeom prst="rect">
            <a:avLst/>
          </a:prstGeom>
          <a:noFill/>
          <a:ln>
            <a:noFill/>
          </a:ln>
        </p:spPr>
        <p:txBody>
          <a:bodyPr spcFirstLastPara="1" wrap="square" lIns="0" tIns="0" rIns="0" bIns="0" anchor="t" anchorCtr="0">
            <a:noAutofit/>
          </a:bodyPr>
          <a:lstStyle/>
          <a:p>
            <a:pPr lvl="0" algn="ctr">
              <a:lnSpc>
                <a:spcPct val="125581"/>
              </a:lnSpc>
              <a:buClr>
                <a:srgbClr val="272525"/>
              </a:buClr>
              <a:buSzPts val="2150"/>
            </a:pPr>
            <a:r>
              <a:rPr lang="el-GR" sz="2400" b="1" dirty="0"/>
              <a:t>Φυσικά Συστήματα</a:t>
            </a:r>
            <a:r>
              <a:rPr lang="en-US" sz="2400" b="1" dirty="0"/>
              <a:t>: </a:t>
            </a:r>
            <a:r>
              <a:rPr lang="el-GR" sz="2400" dirty="0"/>
              <a:t>συστήματα της φύσης – οικοσυστήματα, ροές νερού και ενέργειας, κλιματικοί κύκλοι, ακόμη και ο ίδιος ο ανθρώπινος οργανισμός..</a:t>
            </a:r>
            <a:endParaRPr sz="2150" b="0" i="0" u="none" strike="noStrike" cap="none" dirty="0">
              <a:solidFill>
                <a:srgbClr val="000000"/>
              </a:solidFill>
              <a:latin typeface="Arial"/>
              <a:ea typeface="Arial"/>
              <a:cs typeface="Arial"/>
              <a:sym typeface="Arial"/>
            </a:endParaRPr>
          </a:p>
        </p:txBody>
      </p:sp>
      <p:sp>
        <p:nvSpPr>
          <p:cNvPr id="157" name="Google Shape;157;p3">
            <a:extLst>
              <a:ext uri="{FF2B5EF4-FFF2-40B4-BE49-F238E27FC236}">
                <a16:creationId xmlns:a16="http://schemas.microsoft.com/office/drawing/2014/main" id="{A216E9B8-F5AC-B302-47AA-2120471387DF}"/>
              </a:ext>
            </a:extLst>
          </p:cNvPr>
          <p:cNvSpPr/>
          <p:nvPr/>
        </p:nvSpPr>
        <p:spPr>
          <a:xfrm>
            <a:off x="3882742" y="3537682"/>
            <a:ext cx="10586433" cy="1412784"/>
          </a:xfrm>
          <a:prstGeom prst="roundRect">
            <a:avLst>
              <a:gd name="adj" fmla="val 2183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3">
            <a:extLst>
              <a:ext uri="{FF2B5EF4-FFF2-40B4-BE49-F238E27FC236}">
                <a16:creationId xmlns:a16="http://schemas.microsoft.com/office/drawing/2014/main" id="{0298DD5F-A721-7A96-09E3-CF28E5719869}"/>
              </a:ext>
            </a:extLst>
          </p:cNvPr>
          <p:cNvSpPr/>
          <p:nvPr/>
        </p:nvSpPr>
        <p:spPr>
          <a:xfrm>
            <a:off x="3863067" y="5273174"/>
            <a:ext cx="10586432" cy="1597365"/>
          </a:xfrm>
          <a:prstGeom prst="roundRect">
            <a:avLst>
              <a:gd name="adj" fmla="val 2175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
            <a:extLst>
              <a:ext uri="{FF2B5EF4-FFF2-40B4-BE49-F238E27FC236}">
                <a16:creationId xmlns:a16="http://schemas.microsoft.com/office/drawing/2014/main" id="{A6DC9600-F0BA-7F73-DC98-791DECDEBE84}"/>
              </a:ext>
            </a:extLst>
          </p:cNvPr>
          <p:cNvSpPr/>
          <p:nvPr/>
        </p:nvSpPr>
        <p:spPr>
          <a:xfrm>
            <a:off x="3863068" y="5380467"/>
            <a:ext cx="10586431" cy="769809"/>
          </a:xfrm>
          <a:prstGeom prst="rect">
            <a:avLst/>
          </a:prstGeom>
          <a:noFill/>
          <a:ln>
            <a:noFill/>
          </a:ln>
        </p:spPr>
        <p:txBody>
          <a:bodyPr spcFirstLastPara="1" wrap="square" lIns="0" tIns="0" rIns="0" bIns="0" anchor="t" anchorCtr="0">
            <a:noAutofit/>
          </a:bodyPr>
          <a:lstStyle/>
          <a:p>
            <a:pPr lvl="0" algn="ctr">
              <a:lnSpc>
                <a:spcPct val="125581"/>
              </a:lnSpc>
              <a:buClr>
                <a:srgbClr val="272525"/>
              </a:buClr>
              <a:buSzPts val="2150"/>
            </a:pPr>
            <a:r>
              <a:rPr lang="el-GR" sz="2400" b="1" dirty="0"/>
              <a:t>Τεχνολογικά Συστήματα</a:t>
            </a:r>
            <a:r>
              <a:rPr lang="en-US" sz="2400" dirty="0"/>
              <a:t>:</a:t>
            </a:r>
            <a:r>
              <a:rPr lang="el-GR" sz="2400" dirty="0"/>
              <a:t>Τεχνολογικές υποδομές και τα ψηφιακά δίκτυα που υποστηρίζουν τη ζωή μας — από τα δίκτυα ενέργειας και μεταφορών μέχρι τα κοινωνικά μέσα και τους αλγορίθμους.</a:t>
            </a:r>
            <a:endParaRPr sz="2150" b="0" i="0" u="none" strike="noStrike" cap="none" dirty="0">
              <a:solidFill>
                <a:srgbClr val="000000"/>
              </a:solidFill>
              <a:latin typeface="Arial"/>
              <a:ea typeface="Arial"/>
              <a:cs typeface="Arial"/>
              <a:sym typeface="Arial"/>
            </a:endParaRPr>
          </a:p>
        </p:txBody>
      </p:sp>
      <p:sp>
        <p:nvSpPr>
          <p:cNvPr id="162" name="Google Shape;162;p3">
            <a:extLst>
              <a:ext uri="{FF2B5EF4-FFF2-40B4-BE49-F238E27FC236}">
                <a16:creationId xmlns:a16="http://schemas.microsoft.com/office/drawing/2014/main" id="{390262D0-4E5C-0013-F7EB-4EF0FE11C6FB}"/>
              </a:ext>
            </a:extLst>
          </p:cNvPr>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endParaRPr sz="1700" b="0" i="0" u="none" strike="noStrike" cap="none" dirty="0">
              <a:solidFill>
                <a:srgbClr val="000000"/>
              </a:solidFill>
              <a:latin typeface="Arial"/>
              <a:ea typeface="Arial"/>
              <a:cs typeface="Arial"/>
              <a:sym typeface="Arial"/>
            </a:endParaRPr>
          </a:p>
        </p:txBody>
      </p:sp>
      <p:sp>
        <p:nvSpPr>
          <p:cNvPr id="2" name="Google Shape;158;p3">
            <a:extLst>
              <a:ext uri="{FF2B5EF4-FFF2-40B4-BE49-F238E27FC236}">
                <a16:creationId xmlns:a16="http://schemas.microsoft.com/office/drawing/2014/main" id="{6A989AC0-D6AF-C7F9-306F-36623DD8D2F9}"/>
              </a:ext>
            </a:extLst>
          </p:cNvPr>
          <p:cNvSpPr/>
          <p:nvPr/>
        </p:nvSpPr>
        <p:spPr>
          <a:xfrm>
            <a:off x="3476702" y="3832467"/>
            <a:ext cx="10709186" cy="769809"/>
          </a:xfrm>
          <a:prstGeom prst="rect">
            <a:avLst/>
          </a:prstGeom>
          <a:noFill/>
          <a:ln>
            <a:noFill/>
          </a:ln>
        </p:spPr>
        <p:txBody>
          <a:bodyPr spcFirstLastPara="1" wrap="square" lIns="0" tIns="0" rIns="0" bIns="0" anchor="t" anchorCtr="0">
            <a:noAutofit/>
          </a:bodyPr>
          <a:lstStyle/>
          <a:p>
            <a:pPr lvl="0" algn="ctr">
              <a:lnSpc>
                <a:spcPct val="125581"/>
              </a:lnSpc>
              <a:buClr>
                <a:srgbClr val="272525"/>
              </a:buClr>
              <a:buSzPts val="2150"/>
            </a:pPr>
            <a:r>
              <a:rPr lang="el-GR" sz="2400" b="1" dirty="0"/>
              <a:t>Κοινωνικά Συστήματα</a:t>
            </a:r>
            <a:r>
              <a:rPr lang="en-US" sz="2400" dirty="0"/>
              <a:t>: </a:t>
            </a:r>
            <a:r>
              <a:rPr lang="el-GR" sz="2400" dirty="0"/>
              <a:t>Περιλαμβάνουν τις ανθρώπινες κοινότητες, τους θεσμούς, τους πολιτισμούς, τις οικονομίες.</a:t>
            </a:r>
            <a:endParaRPr sz="215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3512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4789A6D6-A0FF-F6CA-315B-BC2DA25E0A66}"/>
            </a:ext>
          </a:extLst>
        </p:cNvPr>
        <p:cNvGrpSpPr/>
        <p:nvPr/>
      </p:nvGrpSpPr>
      <p:grpSpPr>
        <a:xfrm>
          <a:off x="0" y="0"/>
          <a:ext cx="0" cy="0"/>
          <a:chOff x="0" y="0"/>
          <a:chExt cx="0" cy="0"/>
        </a:xfrm>
      </p:grpSpPr>
      <p:sp>
        <p:nvSpPr>
          <p:cNvPr id="150" name="Google Shape;150;p3">
            <a:extLst>
              <a:ext uri="{FF2B5EF4-FFF2-40B4-BE49-F238E27FC236}">
                <a16:creationId xmlns:a16="http://schemas.microsoft.com/office/drawing/2014/main" id="{EBF8AB77-0170-B994-B832-D4CA4D34A297}"/>
              </a:ext>
            </a:extLst>
          </p:cNvPr>
          <p:cNvSpPr/>
          <p:nvPr/>
        </p:nvSpPr>
        <p:spPr>
          <a:xfrm>
            <a:off x="771048" y="782241"/>
            <a:ext cx="9750991"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l-GR" sz="4300" b="1" i="0" u="none" strike="noStrike" cap="none" dirty="0">
                <a:solidFill>
                  <a:srgbClr val="000000"/>
                </a:solidFill>
                <a:latin typeface="Inter"/>
                <a:ea typeface="Inter"/>
                <a:cs typeface="Inter"/>
                <a:sym typeface="Inter"/>
              </a:rPr>
              <a:t>Αλληλε</a:t>
            </a:r>
            <a:r>
              <a:rPr lang="el-GR" sz="4300" b="1" dirty="0">
                <a:latin typeface="Inter"/>
                <a:ea typeface="Inter"/>
                <a:cs typeface="Inter"/>
                <a:sym typeface="Inter"/>
              </a:rPr>
              <a:t>ξάρτηση και </a:t>
            </a:r>
            <a:r>
              <a:rPr lang="el-GR" sz="4300" b="1" dirty="0" err="1">
                <a:latin typeface="Inter"/>
                <a:ea typeface="Inter"/>
                <a:cs typeface="Inter"/>
                <a:sym typeface="Inter"/>
              </a:rPr>
              <a:t>Υβριδικότητα</a:t>
            </a:r>
            <a:endParaRPr sz="4300" b="0" i="0" u="none" strike="noStrike" cap="none" dirty="0">
              <a:solidFill>
                <a:srgbClr val="000000"/>
              </a:solidFill>
              <a:latin typeface="Arial"/>
              <a:ea typeface="Arial"/>
              <a:cs typeface="Arial"/>
              <a:sym typeface="Arial"/>
            </a:endParaRPr>
          </a:p>
        </p:txBody>
      </p:sp>
      <p:sp>
        <p:nvSpPr>
          <p:cNvPr id="153" name="Google Shape;153;p3">
            <a:extLst>
              <a:ext uri="{FF2B5EF4-FFF2-40B4-BE49-F238E27FC236}">
                <a16:creationId xmlns:a16="http://schemas.microsoft.com/office/drawing/2014/main" id="{CE8DACA9-1BE4-90B4-63AE-78989C0A8F86}"/>
              </a:ext>
            </a:extLst>
          </p:cNvPr>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
            <a:extLst>
              <a:ext uri="{FF2B5EF4-FFF2-40B4-BE49-F238E27FC236}">
                <a16:creationId xmlns:a16="http://schemas.microsoft.com/office/drawing/2014/main" id="{445CE374-FEE0-F401-1CB1-7653EC9B66DE}"/>
              </a:ext>
            </a:extLst>
          </p:cNvPr>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endParaRPr sz="1700" b="0" i="0" u="none" strike="noStrike" cap="none" dirty="0">
              <a:solidFill>
                <a:srgbClr val="000000"/>
              </a:solidFill>
              <a:latin typeface="Arial"/>
              <a:ea typeface="Arial"/>
              <a:cs typeface="Arial"/>
              <a:sym typeface="Arial"/>
            </a:endParaRPr>
          </a:p>
        </p:txBody>
      </p:sp>
      <p:graphicFrame>
        <p:nvGraphicFramePr>
          <p:cNvPr id="3" name="Table 2">
            <a:extLst>
              <a:ext uri="{FF2B5EF4-FFF2-40B4-BE49-F238E27FC236}">
                <a16:creationId xmlns:a16="http://schemas.microsoft.com/office/drawing/2014/main" id="{D811180C-12B0-6C64-EB8D-1F1FF883423E}"/>
              </a:ext>
            </a:extLst>
          </p:cNvPr>
          <p:cNvGraphicFramePr>
            <a:graphicFrameLocks noGrp="1"/>
          </p:cNvGraphicFramePr>
          <p:nvPr>
            <p:extLst>
              <p:ext uri="{D42A27DB-BD31-4B8C-83A1-F6EECF244321}">
                <p14:modId xmlns:p14="http://schemas.microsoft.com/office/powerpoint/2010/main" val="1418007359"/>
              </p:ext>
            </p:extLst>
          </p:nvPr>
        </p:nvGraphicFramePr>
        <p:xfrm>
          <a:off x="7770683" y="1609859"/>
          <a:ext cx="6768276" cy="6314457"/>
        </p:xfrm>
        <a:graphic>
          <a:graphicData uri="http://schemas.openxmlformats.org/drawingml/2006/table">
            <a:tbl>
              <a:tblPr/>
              <a:tblGrid>
                <a:gridCol w="2256092">
                  <a:extLst>
                    <a:ext uri="{9D8B030D-6E8A-4147-A177-3AD203B41FA5}">
                      <a16:colId xmlns:a16="http://schemas.microsoft.com/office/drawing/2014/main" val="2850564710"/>
                    </a:ext>
                  </a:extLst>
                </a:gridCol>
                <a:gridCol w="2256092">
                  <a:extLst>
                    <a:ext uri="{9D8B030D-6E8A-4147-A177-3AD203B41FA5}">
                      <a16:colId xmlns:a16="http://schemas.microsoft.com/office/drawing/2014/main" val="2684425409"/>
                    </a:ext>
                  </a:extLst>
                </a:gridCol>
                <a:gridCol w="2256092">
                  <a:extLst>
                    <a:ext uri="{9D8B030D-6E8A-4147-A177-3AD203B41FA5}">
                      <a16:colId xmlns:a16="http://schemas.microsoft.com/office/drawing/2014/main" val="3575330848"/>
                    </a:ext>
                  </a:extLst>
                </a:gridCol>
              </a:tblGrid>
              <a:tr h="553737">
                <a:tc>
                  <a:txBody>
                    <a:bodyPr/>
                    <a:lstStyle/>
                    <a:p>
                      <a:pPr>
                        <a:buNone/>
                      </a:pPr>
                      <a:r>
                        <a:rPr lang="el-GR" sz="2400">
                          <a:solidFill>
                            <a:srgbClr val="0070C0"/>
                          </a:solidFill>
                        </a:rPr>
                        <a:t>Επίπεδο</a:t>
                      </a:r>
                    </a:p>
                  </a:txBody>
                  <a:tcPr anchor="ctr">
                    <a:lnL>
                      <a:noFill/>
                    </a:lnL>
                    <a:lnR>
                      <a:noFill/>
                    </a:lnR>
                    <a:lnT>
                      <a:noFill/>
                    </a:lnT>
                    <a:lnB>
                      <a:noFill/>
                    </a:lnB>
                    <a:noFill/>
                  </a:tcPr>
                </a:tc>
                <a:tc>
                  <a:txBody>
                    <a:bodyPr/>
                    <a:lstStyle/>
                    <a:p>
                      <a:pPr>
                        <a:buNone/>
                      </a:pPr>
                      <a:r>
                        <a:rPr lang="el-GR" sz="2400">
                          <a:solidFill>
                            <a:srgbClr val="0070C0"/>
                          </a:solidFill>
                        </a:rPr>
                        <a:t>Περιεχόμενο</a:t>
                      </a:r>
                    </a:p>
                  </a:txBody>
                  <a:tcPr anchor="ctr">
                    <a:lnL>
                      <a:noFill/>
                    </a:lnL>
                    <a:lnR>
                      <a:noFill/>
                    </a:lnR>
                    <a:lnT>
                      <a:noFill/>
                    </a:lnT>
                    <a:lnB>
                      <a:noFill/>
                    </a:lnB>
                    <a:noFill/>
                  </a:tcPr>
                </a:tc>
                <a:tc>
                  <a:txBody>
                    <a:bodyPr/>
                    <a:lstStyle/>
                    <a:p>
                      <a:pPr>
                        <a:buNone/>
                      </a:pPr>
                      <a:r>
                        <a:rPr lang="el-GR" sz="2400" dirty="0">
                          <a:solidFill>
                            <a:srgbClr val="0070C0"/>
                          </a:solidFill>
                        </a:rPr>
                        <a:t>Ρόλος</a:t>
                      </a:r>
                    </a:p>
                  </a:txBody>
                  <a:tcPr anchor="ctr">
                    <a:lnL>
                      <a:noFill/>
                    </a:lnL>
                    <a:lnR>
                      <a:noFill/>
                    </a:lnR>
                    <a:lnT>
                      <a:noFill/>
                    </a:lnT>
                    <a:lnB>
                      <a:noFill/>
                    </a:lnB>
                    <a:noFill/>
                  </a:tcPr>
                </a:tc>
                <a:extLst>
                  <a:ext uri="{0D108BD9-81ED-4DB2-BD59-A6C34878D82A}">
                    <a16:rowId xmlns:a16="http://schemas.microsoft.com/office/drawing/2014/main" val="533668035"/>
                  </a:ext>
                </a:extLst>
              </a:tr>
              <a:tr h="1267827">
                <a:tc>
                  <a:txBody>
                    <a:bodyPr/>
                    <a:lstStyle/>
                    <a:p>
                      <a:pPr>
                        <a:buNone/>
                      </a:pPr>
                      <a:r>
                        <a:rPr lang="el-GR" sz="2400" b="1" dirty="0"/>
                        <a:t>Φυσικό</a:t>
                      </a:r>
                      <a:endParaRPr lang="el-GR" sz="2400" dirty="0"/>
                    </a:p>
                  </a:txBody>
                  <a:tcPr anchor="ctr">
                    <a:lnL>
                      <a:noFill/>
                    </a:lnL>
                    <a:lnR>
                      <a:noFill/>
                    </a:lnR>
                    <a:lnT>
                      <a:noFill/>
                    </a:lnT>
                    <a:lnB>
                      <a:noFill/>
                    </a:lnB>
                    <a:noFill/>
                  </a:tcPr>
                </a:tc>
                <a:tc>
                  <a:txBody>
                    <a:bodyPr/>
                    <a:lstStyle/>
                    <a:p>
                      <a:pPr>
                        <a:buNone/>
                      </a:pPr>
                      <a:r>
                        <a:rPr lang="el-GR" sz="2400" dirty="0"/>
                        <a:t>Πόροι, ενέργεια, οικολογικά όρια, γη, νερό, υλικά</a:t>
                      </a:r>
                    </a:p>
                  </a:txBody>
                  <a:tcPr anchor="ctr">
                    <a:lnL>
                      <a:noFill/>
                    </a:lnL>
                    <a:lnR>
                      <a:noFill/>
                    </a:lnR>
                    <a:lnT>
                      <a:noFill/>
                    </a:lnT>
                    <a:lnB>
                      <a:noFill/>
                    </a:lnB>
                    <a:noFill/>
                  </a:tcPr>
                </a:tc>
                <a:tc>
                  <a:txBody>
                    <a:bodyPr/>
                    <a:lstStyle/>
                    <a:p>
                      <a:pPr>
                        <a:buNone/>
                      </a:pPr>
                      <a:r>
                        <a:rPr lang="el-GR" sz="2400"/>
                        <a:t>Παρέχει το πλαίσιο της ζωής και τις βασικές ροές</a:t>
                      </a:r>
                    </a:p>
                  </a:txBody>
                  <a:tcPr anchor="ctr">
                    <a:lnL>
                      <a:noFill/>
                    </a:lnL>
                    <a:lnR>
                      <a:noFill/>
                    </a:lnR>
                    <a:lnT>
                      <a:noFill/>
                    </a:lnT>
                    <a:lnB>
                      <a:noFill/>
                    </a:lnB>
                    <a:noFill/>
                  </a:tcPr>
                </a:tc>
                <a:extLst>
                  <a:ext uri="{0D108BD9-81ED-4DB2-BD59-A6C34878D82A}">
                    <a16:rowId xmlns:a16="http://schemas.microsoft.com/office/drawing/2014/main" val="186894275"/>
                  </a:ext>
                </a:extLst>
              </a:tr>
              <a:tr h="1267827">
                <a:tc>
                  <a:txBody>
                    <a:bodyPr/>
                    <a:lstStyle/>
                    <a:p>
                      <a:pPr>
                        <a:buNone/>
                      </a:pPr>
                      <a:r>
                        <a:rPr lang="el-GR" sz="2400" b="1"/>
                        <a:t>Κοινωνικό</a:t>
                      </a:r>
                      <a:endParaRPr lang="el-GR" sz="2400"/>
                    </a:p>
                  </a:txBody>
                  <a:tcPr anchor="ctr">
                    <a:lnL>
                      <a:noFill/>
                    </a:lnL>
                    <a:lnR>
                      <a:noFill/>
                    </a:lnR>
                    <a:lnT>
                      <a:noFill/>
                    </a:lnT>
                    <a:lnB>
                      <a:noFill/>
                    </a:lnB>
                    <a:noFill/>
                  </a:tcPr>
                </a:tc>
                <a:tc>
                  <a:txBody>
                    <a:bodyPr/>
                    <a:lstStyle/>
                    <a:p>
                      <a:pPr>
                        <a:buNone/>
                      </a:pPr>
                      <a:r>
                        <a:rPr lang="el-GR" sz="2400"/>
                        <a:t>Άνθρωποι, αξίες, σχέσεις, κοινότητες, κουλτούρες</a:t>
                      </a:r>
                    </a:p>
                  </a:txBody>
                  <a:tcPr anchor="ctr">
                    <a:lnL>
                      <a:noFill/>
                    </a:lnL>
                    <a:lnR>
                      <a:noFill/>
                    </a:lnR>
                    <a:lnT>
                      <a:noFill/>
                    </a:lnT>
                    <a:lnB>
                      <a:noFill/>
                    </a:lnB>
                    <a:noFill/>
                  </a:tcPr>
                </a:tc>
                <a:tc>
                  <a:txBody>
                    <a:bodyPr/>
                    <a:lstStyle/>
                    <a:p>
                      <a:pPr>
                        <a:buNone/>
                      </a:pPr>
                      <a:r>
                        <a:rPr lang="el-GR" sz="2400"/>
                        <a:t>Προσδίδει νόημα, ταυτότητα και σκοπό</a:t>
                      </a:r>
                    </a:p>
                  </a:txBody>
                  <a:tcPr anchor="ctr">
                    <a:lnL>
                      <a:noFill/>
                    </a:lnL>
                    <a:lnR>
                      <a:noFill/>
                    </a:lnR>
                    <a:lnT>
                      <a:noFill/>
                    </a:lnT>
                    <a:lnB>
                      <a:noFill/>
                    </a:lnB>
                    <a:noFill/>
                  </a:tcPr>
                </a:tc>
                <a:extLst>
                  <a:ext uri="{0D108BD9-81ED-4DB2-BD59-A6C34878D82A}">
                    <a16:rowId xmlns:a16="http://schemas.microsoft.com/office/drawing/2014/main" val="2110380145"/>
                  </a:ext>
                </a:extLst>
              </a:tr>
              <a:tr h="1657928">
                <a:tc>
                  <a:txBody>
                    <a:bodyPr/>
                    <a:lstStyle/>
                    <a:p>
                      <a:pPr>
                        <a:buNone/>
                      </a:pPr>
                      <a:r>
                        <a:rPr lang="el-GR" sz="2400" b="1"/>
                        <a:t>Τεχνολογικό</a:t>
                      </a:r>
                      <a:endParaRPr lang="el-GR" sz="2400"/>
                    </a:p>
                  </a:txBody>
                  <a:tcPr anchor="ctr">
                    <a:lnL>
                      <a:noFill/>
                    </a:lnL>
                    <a:lnR>
                      <a:noFill/>
                    </a:lnR>
                    <a:lnT>
                      <a:noFill/>
                    </a:lnT>
                    <a:lnB>
                      <a:noFill/>
                    </a:lnB>
                    <a:noFill/>
                  </a:tcPr>
                </a:tc>
                <a:tc>
                  <a:txBody>
                    <a:bodyPr/>
                    <a:lstStyle/>
                    <a:p>
                      <a:pPr>
                        <a:buNone/>
                      </a:pPr>
                      <a:r>
                        <a:rPr lang="el-GR" sz="2400"/>
                        <a:t>Δίκτυα, δεδομένα, υποδομές, εργαλεία, πληροφοριακά συστήματα</a:t>
                      </a:r>
                    </a:p>
                  </a:txBody>
                  <a:tcPr anchor="ctr">
                    <a:lnL>
                      <a:noFill/>
                    </a:lnL>
                    <a:lnR>
                      <a:noFill/>
                    </a:lnR>
                    <a:lnT>
                      <a:noFill/>
                    </a:lnT>
                    <a:lnB>
                      <a:noFill/>
                    </a:lnB>
                    <a:noFill/>
                  </a:tcPr>
                </a:tc>
                <a:tc>
                  <a:txBody>
                    <a:bodyPr/>
                    <a:lstStyle/>
                    <a:p>
                      <a:pPr>
                        <a:buNone/>
                      </a:pPr>
                      <a:r>
                        <a:rPr lang="el-GR" sz="2400" dirty="0"/>
                        <a:t>Οργανώνει, συντονίζει και ενισχύει τη δράση</a:t>
                      </a:r>
                    </a:p>
                  </a:txBody>
                  <a:tcPr anchor="ctr">
                    <a:lnL>
                      <a:noFill/>
                    </a:lnL>
                    <a:lnR>
                      <a:noFill/>
                    </a:lnR>
                    <a:lnT>
                      <a:noFill/>
                    </a:lnT>
                    <a:lnB>
                      <a:noFill/>
                    </a:lnB>
                    <a:noFill/>
                  </a:tcPr>
                </a:tc>
                <a:extLst>
                  <a:ext uri="{0D108BD9-81ED-4DB2-BD59-A6C34878D82A}">
                    <a16:rowId xmlns:a16="http://schemas.microsoft.com/office/drawing/2014/main" val="3283174198"/>
                  </a:ext>
                </a:extLst>
              </a:tr>
            </a:tbl>
          </a:graphicData>
        </a:graphic>
      </p:graphicFrame>
      <p:sp>
        <p:nvSpPr>
          <p:cNvPr id="6" name="TextBox 5">
            <a:extLst>
              <a:ext uri="{FF2B5EF4-FFF2-40B4-BE49-F238E27FC236}">
                <a16:creationId xmlns:a16="http://schemas.microsoft.com/office/drawing/2014/main" id="{9B44F4CD-3F6E-0E55-561D-321240EC3DAB}"/>
              </a:ext>
            </a:extLst>
          </p:cNvPr>
          <p:cNvSpPr txBox="1"/>
          <p:nvPr/>
        </p:nvSpPr>
        <p:spPr>
          <a:xfrm>
            <a:off x="296214" y="2013815"/>
            <a:ext cx="7315200" cy="6001643"/>
          </a:xfrm>
          <a:prstGeom prst="rect">
            <a:avLst/>
          </a:prstGeom>
          <a:noFill/>
        </p:spPr>
        <p:txBody>
          <a:bodyPr wrap="square">
            <a:spAutoFit/>
          </a:bodyPr>
          <a:lstStyle/>
          <a:p>
            <a:pPr marL="342900" indent="-342900">
              <a:buFont typeface="Arial" panose="020B0604020202020204" pitchFamily="34" charset="0"/>
              <a:buChar char="•"/>
            </a:pPr>
            <a:r>
              <a:rPr lang="el-GR" sz="2400" dirty="0"/>
              <a:t>Τα φυσικά, κοινωνικά και τεχνολογικά συστήματα δεν υπάρχουν ανεξάρτητα· συνυφαίνονται σε ένα </a:t>
            </a:r>
            <a:r>
              <a:rPr lang="el-GR" sz="2400" b="1" dirty="0"/>
              <a:t>υβριδικό οικοσύστημα συνεχών ροών και αλληλεπιδράσεων.</a:t>
            </a:r>
          </a:p>
          <a:p>
            <a:endParaRPr lang="el-GR" sz="2400" dirty="0"/>
          </a:p>
          <a:p>
            <a:pPr marL="342900" indent="-342900">
              <a:buFont typeface="Arial" panose="020B0604020202020204" pitchFamily="34" charset="0"/>
              <a:buChar char="•"/>
            </a:pPr>
            <a:r>
              <a:rPr lang="el-GR" sz="2400" dirty="0"/>
              <a:t>Το φυσικό επίπεδο παρέχει το πλαίσιο της ζωής· το κοινωνικό δίνει νόημα και σκοπό· το τεχνολογικό οργανώνει και συντονίζει τη δράση.</a:t>
            </a:r>
          </a:p>
          <a:p>
            <a:endParaRPr lang="el-GR" sz="2400" dirty="0"/>
          </a:p>
          <a:p>
            <a:pPr marL="342900" indent="-342900">
              <a:buFont typeface="Arial" panose="020B0604020202020204" pitchFamily="34" charset="0"/>
              <a:buChar char="•"/>
            </a:pPr>
            <a:r>
              <a:rPr lang="el-GR" sz="2400" dirty="0"/>
              <a:t>Κάθε σχεδιαστική παρέμβαση — από ένα προϊόν έως μια πόλη — πρέπει </a:t>
            </a:r>
            <a:r>
              <a:rPr lang="el-GR" sz="2400" b="1" dirty="0"/>
              <a:t>να ισορροπεί και τα τρία επίπεδα</a:t>
            </a:r>
            <a:r>
              <a:rPr lang="el-GR" sz="2400" dirty="0"/>
              <a:t> για να είναι βιώσιμη και ανθεκτική.</a:t>
            </a:r>
          </a:p>
          <a:p>
            <a:endParaRPr lang="el-GR" sz="2400" dirty="0"/>
          </a:p>
          <a:p>
            <a:pPr marL="342900" indent="-342900">
              <a:buFont typeface="Arial" panose="020B0604020202020204" pitchFamily="34" charset="0"/>
              <a:buChar char="•"/>
            </a:pPr>
            <a:r>
              <a:rPr lang="el-GR" sz="2400" dirty="0"/>
              <a:t>Η συστημική σχεδίαση δεν εστιάζει μόνο σε λύσεις, αλλά στη </a:t>
            </a:r>
            <a:r>
              <a:rPr lang="el-GR" sz="2400" b="1" dirty="0"/>
              <a:t>φροντίδα των σχέσεων ανάμεσα σε ανθρώπους, φύση και τεχνολογία.</a:t>
            </a:r>
            <a:endParaRPr lang="en-GB" sz="2400" b="1" dirty="0"/>
          </a:p>
        </p:txBody>
      </p:sp>
    </p:spTree>
    <p:extLst>
      <p:ext uri="{BB962C8B-B14F-4D97-AF65-F5344CB8AC3E}">
        <p14:creationId xmlns:p14="http://schemas.microsoft.com/office/powerpoint/2010/main" val="4218086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926A8874-278C-FBD9-FE7C-23E5F3E37502}"/>
            </a:ext>
          </a:extLst>
        </p:cNvPr>
        <p:cNvGrpSpPr/>
        <p:nvPr/>
      </p:nvGrpSpPr>
      <p:grpSpPr>
        <a:xfrm>
          <a:off x="0" y="0"/>
          <a:ext cx="0" cy="0"/>
          <a:chOff x="0" y="0"/>
          <a:chExt cx="0" cy="0"/>
        </a:xfrm>
      </p:grpSpPr>
      <p:sp>
        <p:nvSpPr>
          <p:cNvPr id="150" name="Google Shape;150;p3">
            <a:extLst>
              <a:ext uri="{FF2B5EF4-FFF2-40B4-BE49-F238E27FC236}">
                <a16:creationId xmlns:a16="http://schemas.microsoft.com/office/drawing/2014/main" id="{69B36749-386D-8EA7-E093-C2A4E9F7578E}"/>
              </a:ext>
            </a:extLst>
          </p:cNvPr>
          <p:cNvSpPr/>
          <p:nvPr/>
        </p:nvSpPr>
        <p:spPr>
          <a:xfrm>
            <a:off x="771048" y="782241"/>
            <a:ext cx="13035104"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l-GR" sz="4300" b="1" i="0" u="none" strike="noStrike" cap="none" dirty="0">
                <a:solidFill>
                  <a:srgbClr val="000000"/>
                </a:solidFill>
                <a:latin typeface="Inter"/>
                <a:ea typeface="Inter"/>
                <a:cs typeface="Inter"/>
                <a:sym typeface="Inter"/>
              </a:rPr>
              <a:t>Αλληλε</a:t>
            </a:r>
            <a:r>
              <a:rPr lang="el-GR" sz="4300" b="1" dirty="0">
                <a:latin typeface="Inter"/>
                <a:ea typeface="Inter"/>
                <a:cs typeface="Inter"/>
                <a:sym typeface="Inter"/>
              </a:rPr>
              <a:t>ξάρτηση και </a:t>
            </a:r>
            <a:r>
              <a:rPr lang="el-GR" sz="4300" b="1" dirty="0" err="1">
                <a:latin typeface="Inter"/>
                <a:ea typeface="Inter"/>
                <a:cs typeface="Inter"/>
                <a:sym typeface="Inter"/>
              </a:rPr>
              <a:t>Υβριδικότητα</a:t>
            </a:r>
            <a:r>
              <a:rPr lang="el-GR" sz="4300" b="1" dirty="0">
                <a:latin typeface="Inter"/>
                <a:ea typeface="Inter"/>
                <a:cs typeface="Inter"/>
                <a:sym typeface="Inter"/>
              </a:rPr>
              <a:t>-Παράδειγμα</a:t>
            </a:r>
            <a:endParaRPr sz="4300" b="0" i="0" u="none" strike="noStrike" cap="none" dirty="0">
              <a:solidFill>
                <a:srgbClr val="000000"/>
              </a:solidFill>
              <a:latin typeface="Arial"/>
              <a:ea typeface="Arial"/>
              <a:cs typeface="Arial"/>
              <a:sym typeface="Arial"/>
            </a:endParaRPr>
          </a:p>
        </p:txBody>
      </p:sp>
      <p:sp>
        <p:nvSpPr>
          <p:cNvPr id="153" name="Google Shape;153;p3">
            <a:extLst>
              <a:ext uri="{FF2B5EF4-FFF2-40B4-BE49-F238E27FC236}">
                <a16:creationId xmlns:a16="http://schemas.microsoft.com/office/drawing/2014/main" id="{C30BCD04-BBDF-1322-6A60-C0D6C116287F}"/>
              </a:ext>
            </a:extLst>
          </p:cNvPr>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
            <a:extLst>
              <a:ext uri="{FF2B5EF4-FFF2-40B4-BE49-F238E27FC236}">
                <a16:creationId xmlns:a16="http://schemas.microsoft.com/office/drawing/2014/main" id="{D5C1C5E7-2906-4FCE-E8D0-3C7EAB653D8C}"/>
              </a:ext>
            </a:extLst>
          </p:cNvPr>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endParaRPr sz="17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2613BFD6-DD3A-FC7C-42B7-7418FDCB5BC4}"/>
              </a:ext>
            </a:extLst>
          </p:cNvPr>
          <p:cNvSpPr txBox="1"/>
          <p:nvPr/>
        </p:nvSpPr>
        <p:spPr>
          <a:xfrm>
            <a:off x="296214" y="2013815"/>
            <a:ext cx="5528471" cy="5632311"/>
          </a:xfrm>
          <a:prstGeom prst="rect">
            <a:avLst/>
          </a:prstGeom>
          <a:noFill/>
        </p:spPr>
        <p:txBody>
          <a:bodyPr wrap="square">
            <a:spAutoFit/>
          </a:bodyPr>
          <a:lstStyle/>
          <a:p>
            <a:pPr marL="342900" indent="-342900">
              <a:buFont typeface="Arial" panose="020B0604020202020204" pitchFamily="34" charset="0"/>
              <a:buChar char="•"/>
            </a:pPr>
            <a:r>
              <a:rPr lang="el-GR" sz="2400" b="1" dirty="0"/>
              <a:t>Θέμα:</a:t>
            </a:r>
            <a:r>
              <a:rPr lang="el-GR" sz="2400" dirty="0"/>
              <a:t> Το σύστημα μιας πανεπιστημιακής βιβλιοθήκης</a:t>
            </a:r>
            <a:r>
              <a:rPr lang="el-GR" sz="2400" b="1" dirty="0"/>
              <a:t>.</a:t>
            </a:r>
          </a:p>
          <a:p>
            <a:pPr marL="342900" indent="-342900">
              <a:buFont typeface="Arial" panose="020B0604020202020204" pitchFamily="34" charset="0"/>
              <a:buChar char="•"/>
            </a:pPr>
            <a:endParaRPr lang="el-GR" sz="2400" b="1" dirty="0"/>
          </a:p>
          <a:p>
            <a:pPr marL="342900" indent="-342900">
              <a:buFont typeface="Arial" panose="020B0604020202020204" pitchFamily="34" charset="0"/>
              <a:buChar char="•"/>
            </a:pPr>
            <a:r>
              <a:rPr lang="el-GR" sz="2400" dirty="0"/>
              <a:t>Η βιβλιοθήκη όχι απλώς ως έναν χώρο με βιβλία,</a:t>
            </a:r>
            <a:br>
              <a:rPr lang="el-GR" sz="2400" dirty="0"/>
            </a:br>
            <a:r>
              <a:rPr lang="el-GR" sz="2400" dirty="0"/>
              <a:t>αλλά ως ένα σύστημα όπου συνυπάρχουν φυσικό, κοινωνικό και τεχνολογικό επίπεδο.</a:t>
            </a:r>
          </a:p>
          <a:p>
            <a:pPr marL="342900" indent="-342900">
              <a:buFont typeface="Arial" panose="020B0604020202020204" pitchFamily="34" charset="0"/>
              <a:buChar char="•"/>
            </a:pPr>
            <a:endParaRPr lang="el-GR" sz="2400" dirty="0"/>
          </a:p>
          <a:p>
            <a:pPr marL="342900" indent="-342900">
              <a:buFont typeface="Arial" panose="020B0604020202020204" pitchFamily="34" charset="0"/>
              <a:buChar char="•"/>
            </a:pPr>
            <a:endParaRPr lang="el-GR" sz="2400" dirty="0"/>
          </a:p>
          <a:p>
            <a:pPr marL="342900" indent="-342900">
              <a:buFont typeface="Arial" panose="020B0604020202020204" pitchFamily="34" charset="0"/>
              <a:buChar char="•"/>
            </a:pPr>
            <a:r>
              <a:rPr lang="el-GR" sz="2400" dirty="0"/>
              <a:t>Χωρίς κοινωνικό επίπεδο, το κτίριο μένει άδειο· χωρίς τεχνολογία, η γνώση μένει στα ράφια· χωρίς φυσικό πλαίσιο, δεν υπάρχει καν η δυνατότητα μελέτης.</a:t>
            </a:r>
            <a:endParaRPr lang="en-GB" sz="2400" b="1" dirty="0"/>
          </a:p>
        </p:txBody>
      </p:sp>
      <p:graphicFrame>
        <p:nvGraphicFramePr>
          <p:cNvPr id="2" name="Table 1">
            <a:extLst>
              <a:ext uri="{FF2B5EF4-FFF2-40B4-BE49-F238E27FC236}">
                <a16:creationId xmlns:a16="http://schemas.microsoft.com/office/drawing/2014/main" id="{A2FC92A2-5AFE-FF1A-42F3-92463CD18765}"/>
              </a:ext>
            </a:extLst>
          </p:cNvPr>
          <p:cNvGraphicFramePr>
            <a:graphicFrameLocks noGrp="1"/>
          </p:cNvGraphicFramePr>
          <p:nvPr>
            <p:extLst>
              <p:ext uri="{D42A27DB-BD31-4B8C-83A1-F6EECF244321}">
                <p14:modId xmlns:p14="http://schemas.microsoft.com/office/powerpoint/2010/main" val="1902256350"/>
              </p:ext>
            </p:extLst>
          </p:nvPr>
        </p:nvGraphicFramePr>
        <p:xfrm>
          <a:off x="5824685" y="1992768"/>
          <a:ext cx="8590209" cy="6138915"/>
        </p:xfrm>
        <a:graphic>
          <a:graphicData uri="http://schemas.openxmlformats.org/drawingml/2006/table">
            <a:tbl>
              <a:tblPr/>
              <a:tblGrid>
                <a:gridCol w="2863403">
                  <a:extLst>
                    <a:ext uri="{9D8B030D-6E8A-4147-A177-3AD203B41FA5}">
                      <a16:colId xmlns:a16="http://schemas.microsoft.com/office/drawing/2014/main" val="2275633742"/>
                    </a:ext>
                  </a:extLst>
                </a:gridCol>
                <a:gridCol w="2863403">
                  <a:extLst>
                    <a:ext uri="{9D8B030D-6E8A-4147-A177-3AD203B41FA5}">
                      <a16:colId xmlns:a16="http://schemas.microsoft.com/office/drawing/2014/main" val="1951283436"/>
                    </a:ext>
                  </a:extLst>
                </a:gridCol>
                <a:gridCol w="2863403">
                  <a:extLst>
                    <a:ext uri="{9D8B030D-6E8A-4147-A177-3AD203B41FA5}">
                      <a16:colId xmlns:a16="http://schemas.microsoft.com/office/drawing/2014/main" val="3256033787"/>
                    </a:ext>
                  </a:extLst>
                </a:gridCol>
              </a:tblGrid>
              <a:tr h="357200">
                <a:tc>
                  <a:txBody>
                    <a:bodyPr/>
                    <a:lstStyle/>
                    <a:p>
                      <a:pPr>
                        <a:buNone/>
                      </a:pPr>
                      <a:r>
                        <a:rPr lang="el-GR" sz="2000" b="1">
                          <a:solidFill>
                            <a:srgbClr val="0070C0"/>
                          </a:solidFill>
                        </a:rPr>
                        <a:t>Επίπεδο</a:t>
                      </a:r>
                      <a:endParaRPr lang="el-GR" sz="2000">
                        <a:solidFill>
                          <a:srgbClr val="0070C0"/>
                        </a:solidFill>
                      </a:endParaRPr>
                    </a:p>
                  </a:txBody>
                  <a:tcPr anchor="ctr">
                    <a:lnL>
                      <a:noFill/>
                    </a:lnL>
                    <a:lnR>
                      <a:noFill/>
                    </a:lnR>
                    <a:lnT>
                      <a:noFill/>
                    </a:lnT>
                    <a:lnB>
                      <a:noFill/>
                    </a:lnB>
                    <a:noFill/>
                  </a:tcPr>
                </a:tc>
                <a:tc>
                  <a:txBody>
                    <a:bodyPr/>
                    <a:lstStyle/>
                    <a:p>
                      <a:pPr>
                        <a:buNone/>
                      </a:pPr>
                      <a:r>
                        <a:rPr lang="el-GR" sz="2000" b="1">
                          <a:solidFill>
                            <a:srgbClr val="0070C0"/>
                          </a:solidFill>
                        </a:rPr>
                        <a:t>Περιεχόμενο</a:t>
                      </a:r>
                      <a:endParaRPr lang="el-GR" sz="2000">
                        <a:solidFill>
                          <a:srgbClr val="0070C0"/>
                        </a:solidFill>
                      </a:endParaRPr>
                    </a:p>
                  </a:txBody>
                  <a:tcPr anchor="ctr">
                    <a:lnL>
                      <a:noFill/>
                    </a:lnL>
                    <a:lnR>
                      <a:noFill/>
                    </a:lnR>
                    <a:lnT>
                      <a:noFill/>
                    </a:lnT>
                    <a:lnB>
                      <a:noFill/>
                    </a:lnB>
                    <a:noFill/>
                  </a:tcPr>
                </a:tc>
                <a:tc>
                  <a:txBody>
                    <a:bodyPr/>
                    <a:lstStyle/>
                    <a:p>
                      <a:pPr>
                        <a:buNone/>
                      </a:pPr>
                      <a:r>
                        <a:rPr lang="el-GR" sz="2000" b="1" dirty="0">
                          <a:solidFill>
                            <a:srgbClr val="0070C0"/>
                          </a:solidFill>
                        </a:rPr>
                        <a:t>Ρόλος</a:t>
                      </a:r>
                      <a:endParaRPr lang="el-GR" sz="2000" dirty="0">
                        <a:solidFill>
                          <a:srgbClr val="0070C0"/>
                        </a:solidFill>
                      </a:endParaRPr>
                    </a:p>
                  </a:txBody>
                  <a:tcPr anchor="ctr">
                    <a:lnL>
                      <a:noFill/>
                    </a:lnL>
                    <a:lnR>
                      <a:noFill/>
                    </a:lnR>
                    <a:lnT>
                      <a:noFill/>
                    </a:lnT>
                    <a:lnB>
                      <a:noFill/>
                    </a:lnB>
                    <a:noFill/>
                  </a:tcPr>
                </a:tc>
                <a:extLst>
                  <a:ext uri="{0D108BD9-81ED-4DB2-BD59-A6C34878D82A}">
                    <a16:rowId xmlns:a16="http://schemas.microsoft.com/office/drawing/2014/main" val="3647703039"/>
                  </a:ext>
                </a:extLst>
              </a:tr>
              <a:tr h="1456277">
                <a:tc>
                  <a:txBody>
                    <a:bodyPr/>
                    <a:lstStyle/>
                    <a:p>
                      <a:pPr>
                        <a:buNone/>
                      </a:pPr>
                      <a:r>
                        <a:rPr lang="el-GR" sz="2000" b="1"/>
                        <a:t>Φυσικό</a:t>
                      </a:r>
                      <a:endParaRPr lang="el-GR" sz="2000"/>
                    </a:p>
                  </a:txBody>
                  <a:tcPr anchor="ctr">
                    <a:lnL>
                      <a:noFill/>
                    </a:lnL>
                    <a:lnR>
                      <a:noFill/>
                    </a:lnR>
                    <a:lnT>
                      <a:noFill/>
                    </a:lnT>
                    <a:lnB>
                      <a:noFill/>
                    </a:lnB>
                    <a:noFill/>
                  </a:tcPr>
                </a:tc>
                <a:tc>
                  <a:txBody>
                    <a:bodyPr/>
                    <a:lstStyle/>
                    <a:p>
                      <a:pPr>
                        <a:buNone/>
                      </a:pPr>
                      <a:r>
                        <a:rPr lang="el-GR" sz="2000"/>
                        <a:t>Κτίριο, φωτισμός, αερισμός, χώροι ανάγνωσης, υλικά, ενέργεια</a:t>
                      </a:r>
                    </a:p>
                  </a:txBody>
                  <a:tcPr anchor="ctr">
                    <a:lnL>
                      <a:noFill/>
                    </a:lnL>
                    <a:lnR>
                      <a:noFill/>
                    </a:lnR>
                    <a:lnT>
                      <a:noFill/>
                    </a:lnT>
                    <a:lnB>
                      <a:noFill/>
                    </a:lnB>
                    <a:noFill/>
                  </a:tcPr>
                </a:tc>
                <a:tc>
                  <a:txBody>
                    <a:bodyPr/>
                    <a:lstStyle/>
                    <a:p>
                      <a:pPr>
                        <a:buNone/>
                      </a:pPr>
                      <a:r>
                        <a:rPr lang="el-GR" sz="2000" dirty="0"/>
                        <a:t>Παρέχει το πλαίσιο λειτουργίας και τις φυσικές συνθήκες που επιτρέπουν τη μάθηση</a:t>
                      </a:r>
                    </a:p>
                  </a:txBody>
                  <a:tcPr anchor="ctr">
                    <a:lnL>
                      <a:noFill/>
                    </a:lnL>
                    <a:lnR>
                      <a:noFill/>
                    </a:lnR>
                    <a:lnT>
                      <a:noFill/>
                    </a:lnT>
                    <a:lnB>
                      <a:noFill/>
                    </a:lnB>
                    <a:noFill/>
                  </a:tcPr>
                </a:tc>
                <a:extLst>
                  <a:ext uri="{0D108BD9-81ED-4DB2-BD59-A6C34878D82A}">
                    <a16:rowId xmlns:a16="http://schemas.microsoft.com/office/drawing/2014/main" val="1125869382"/>
                  </a:ext>
                </a:extLst>
              </a:tr>
              <a:tr h="2280584">
                <a:tc>
                  <a:txBody>
                    <a:bodyPr/>
                    <a:lstStyle/>
                    <a:p>
                      <a:pPr>
                        <a:buNone/>
                      </a:pPr>
                      <a:r>
                        <a:rPr lang="el-GR" sz="2000" b="1" dirty="0"/>
                        <a:t>Κοινωνικό</a:t>
                      </a:r>
                      <a:endParaRPr lang="el-GR" sz="2000" dirty="0"/>
                    </a:p>
                  </a:txBody>
                  <a:tcPr anchor="ctr">
                    <a:lnL>
                      <a:noFill/>
                    </a:lnL>
                    <a:lnR>
                      <a:noFill/>
                    </a:lnR>
                    <a:lnT>
                      <a:noFill/>
                    </a:lnT>
                    <a:lnB>
                      <a:noFill/>
                    </a:lnB>
                    <a:noFill/>
                  </a:tcPr>
                </a:tc>
                <a:tc>
                  <a:txBody>
                    <a:bodyPr/>
                    <a:lstStyle/>
                    <a:p>
                      <a:pPr>
                        <a:buNone/>
                      </a:pPr>
                      <a:r>
                        <a:rPr lang="el-GR" sz="2000" dirty="0"/>
                        <a:t>Χρήστες (φοιτητές, προσωπικό), κανόνες δανεισμού, κοινότητα μάθησης, κουλτούρα συνεργασίας</a:t>
                      </a:r>
                    </a:p>
                  </a:txBody>
                  <a:tcPr anchor="ctr">
                    <a:lnL>
                      <a:noFill/>
                    </a:lnL>
                    <a:lnR>
                      <a:noFill/>
                    </a:lnR>
                    <a:lnT>
                      <a:noFill/>
                    </a:lnT>
                    <a:lnB>
                      <a:noFill/>
                    </a:lnB>
                    <a:noFill/>
                  </a:tcPr>
                </a:tc>
                <a:tc>
                  <a:txBody>
                    <a:bodyPr/>
                    <a:lstStyle/>
                    <a:p>
                      <a:pPr>
                        <a:buNone/>
                      </a:pPr>
                      <a:r>
                        <a:rPr lang="el-GR" sz="2000" dirty="0"/>
                        <a:t>Δημιουργεί σχέσεις γνώσης, εμπιστοσύνης και ανταλλαγής· προσδίδει σκοπό και ταυτότητα</a:t>
                      </a:r>
                    </a:p>
                  </a:txBody>
                  <a:tcPr anchor="ctr">
                    <a:lnL>
                      <a:noFill/>
                    </a:lnL>
                    <a:lnR>
                      <a:noFill/>
                    </a:lnR>
                    <a:lnT>
                      <a:noFill/>
                    </a:lnT>
                    <a:lnB>
                      <a:noFill/>
                    </a:lnB>
                    <a:noFill/>
                  </a:tcPr>
                </a:tc>
                <a:extLst>
                  <a:ext uri="{0D108BD9-81ED-4DB2-BD59-A6C34878D82A}">
                    <a16:rowId xmlns:a16="http://schemas.microsoft.com/office/drawing/2014/main" val="1848612233"/>
                  </a:ext>
                </a:extLst>
              </a:tr>
              <a:tr h="2005814">
                <a:tc>
                  <a:txBody>
                    <a:bodyPr/>
                    <a:lstStyle/>
                    <a:p>
                      <a:pPr>
                        <a:buNone/>
                      </a:pPr>
                      <a:r>
                        <a:rPr lang="el-GR" sz="2000" b="1"/>
                        <a:t>Τεχνολογικό</a:t>
                      </a:r>
                      <a:endParaRPr lang="el-GR" sz="2000"/>
                    </a:p>
                  </a:txBody>
                  <a:tcPr anchor="ctr">
                    <a:lnL>
                      <a:noFill/>
                    </a:lnL>
                    <a:lnR>
                      <a:noFill/>
                    </a:lnR>
                    <a:lnT>
                      <a:noFill/>
                    </a:lnT>
                    <a:lnB>
                      <a:noFill/>
                    </a:lnB>
                    <a:noFill/>
                  </a:tcPr>
                </a:tc>
                <a:tc>
                  <a:txBody>
                    <a:bodyPr/>
                    <a:lstStyle/>
                    <a:p>
                      <a:pPr>
                        <a:buNone/>
                      </a:pPr>
                      <a:r>
                        <a:rPr lang="el-GR" sz="2000"/>
                        <a:t>Ψηφιακά συστήματα, κατάλογος βιβλίων, online πρόσβαση, δίκτυο Wi-Fi, έξυπνη κάρτα εισόδου</a:t>
                      </a:r>
                    </a:p>
                  </a:txBody>
                  <a:tcPr anchor="ctr">
                    <a:lnL>
                      <a:noFill/>
                    </a:lnL>
                    <a:lnR>
                      <a:noFill/>
                    </a:lnR>
                    <a:lnT>
                      <a:noFill/>
                    </a:lnT>
                    <a:lnB>
                      <a:noFill/>
                    </a:lnB>
                    <a:noFill/>
                  </a:tcPr>
                </a:tc>
                <a:tc>
                  <a:txBody>
                    <a:bodyPr/>
                    <a:lstStyle/>
                    <a:p>
                      <a:pPr>
                        <a:buNone/>
                      </a:pPr>
                      <a:r>
                        <a:rPr lang="el-GR" sz="2000" dirty="0"/>
                        <a:t>Συντονίζει τις ροές πληροφορίας και υποστηρίζει τη σύνδεση μεταξύ ανθρώπων και πόρων</a:t>
                      </a:r>
                    </a:p>
                  </a:txBody>
                  <a:tcPr anchor="ctr">
                    <a:lnL>
                      <a:noFill/>
                    </a:lnL>
                    <a:lnR>
                      <a:noFill/>
                    </a:lnR>
                    <a:lnT>
                      <a:noFill/>
                    </a:lnT>
                    <a:lnB>
                      <a:noFill/>
                    </a:lnB>
                    <a:noFill/>
                  </a:tcPr>
                </a:tc>
                <a:extLst>
                  <a:ext uri="{0D108BD9-81ED-4DB2-BD59-A6C34878D82A}">
                    <a16:rowId xmlns:a16="http://schemas.microsoft.com/office/drawing/2014/main" val="3382697679"/>
                  </a:ext>
                </a:extLst>
              </a:tr>
            </a:tbl>
          </a:graphicData>
        </a:graphic>
      </p:graphicFrame>
    </p:spTree>
    <p:extLst>
      <p:ext uri="{BB962C8B-B14F-4D97-AF65-F5344CB8AC3E}">
        <p14:creationId xmlns:p14="http://schemas.microsoft.com/office/powerpoint/2010/main" val="687969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4E26C0D7-C12A-DB4A-0B02-BC08CEBD3DD4}"/>
            </a:ext>
          </a:extLst>
        </p:cNvPr>
        <p:cNvGrpSpPr/>
        <p:nvPr/>
      </p:nvGrpSpPr>
      <p:grpSpPr>
        <a:xfrm>
          <a:off x="0" y="0"/>
          <a:ext cx="0" cy="0"/>
          <a:chOff x="0" y="0"/>
          <a:chExt cx="0" cy="0"/>
        </a:xfrm>
      </p:grpSpPr>
      <p:sp>
        <p:nvSpPr>
          <p:cNvPr id="150" name="Google Shape;150;p3">
            <a:extLst>
              <a:ext uri="{FF2B5EF4-FFF2-40B4-BE49-F238E27FC236}">
                <a16:creationId xmlns:a16="http://schemas.microsoft.com/office/drawing/2014/main" id="{55581CDD-8559-9B4C-49F3-9DE8CF4B7352}"/>
              </a:ext>
            </a:extLst>
          </p:cNvPr>
          <p:cNvSpPr/>
          <p:nvPr/>
        </p:nvSpPr>
        <p:spPr>
          <a:xfrm>
            <a:off x="771048" y="782241"/>
            <a:ext cx="13035104"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l-GR" sz="4300" b="1" i="0" u="none" strike="noStrike" cap="none" dirty="0">
                <a:solidFill>
                  <a:srgbClr val="000000"/>
                </a:solidFill>
                <a:latin typeface="Inter"/>
                <a:ea typeface="Inter"/>
                <a:cs typeface="Inter"/>
                <a:sym typeface="Inter"/>
              </a:rPr>
              <a:t>Αλληλε</a:t>
            </a:r>
            <a:r>
              <a:rPr lang="el-GR" sz="4300" b="1" dirty="0">
                <a:latin typeface="Inter"/>
                <a:ea typeface="Inter"/>
                <a:cs typeface="Inter"/>
                <a:sym typeface="Inter"/>
              </a:rPr>
              <a:t>ξάρτηση και </a:t>
            </a:r>
            <a:r>
              <a:rPr lang="el-GR" sz="4300" b="1" dirty="0" err="1">
                <a:latin typeface="Inter"/>
                <a:ea typeface="Inter"/>
                <a:cs typeface="Inter"/>
                <a:sym typeface="Inter"/>
              </a:rPr>
              <a:t>Υβριδικότητα</a:t>
            </a:r>
            <a:r>
              <a:rPr lang="el-GR" sz="4300" b="1" dirty="0">
                <a:latin typeface="Inter"/>
                <a:ea typeface="Inter"/>
                <a:cs typeface="Inter"/>
                <a:sym typeface="Inter"/>
              </a:rPr>
              <a:t>-Άσκηση</a:t>
            </a:r>
            <a:endParaRPr sz="4300" b="0" i="0" u="none" strike="noStrike" cap="none" dirty="0">
              <a:solidFill>
                <a:srgbClr val="000000"/>
              </a:solidFill>
              <a:latin typeface="Arial"/>
              <a:ea typeface="Arial"/>
              <a:cs typeface="Arial"/>
              <a:sym typeface="Arial"/>
            </a:endParaRPr>
          </a:p>
        </p:txBody>
      </p:sp>
      <p:sp>
        <p:nvSpPr>
          <p:cNvPr id="153" name="Google Shape;153;p3">
            <a:extLst>
              <a:ext uri="{FF2B5EF4-FFF2-40B4-BE49-F238E27FC236}">
                <a16:creationId xmlns:a16="http://schemas.microsoft.com/office/drawing/2014/main" id="{28D80EBC-8F58-9197-0804-071F2586121D}"/>
              </a:ext>
            </a:extLst>
          </p:cNvPr>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
            <a:extLst>
              <a:ext uri="{FF2B5EF4-FFF2-40B4-BE49-F238E27FC236}">
                <a16:creationId xmlns:a16="http://schemas.microsoft.com/office/drawing/2014/main" id="{3544F289-FE36-C333-B8FB-0613F868E9C8}"/>
              </a:ext>
            </a:extLst>
          </p:cNvPr>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endParaRPr sz="17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52E3F224-E838-C0D1-A704-E97B17FFD4A6}"/>
              </a:ext>
            </a:extLst>
          </p:cNvPr>
          <p:cNvSpPr txBox="1"/>
          <p:nvPr/>
        </p:nvSpPr>
        <p:spPr>
          <a:xfrm>
            <a:off x="296214" y="2013815"/>
            <a:ext cx="6830083" cy="6001643"/>
          </a:xfrm>
          <a:prstGeom prst="rect">
            <a:avLst/>
          </a:prstGeom>
          <a:noFill/>
        </p:spPr>
        <p:txBody>
          <a:bodyPr wrap="square">
            <a:spAutoFit/>
          </a:bodyPr>
          <a:lstStyle/>
          <a:p>
            <a:pPr marL="342900" indent="-342900">
              <a:buFont typeface="Arial" panose="020B0604020202020204" pitchFamily="34" charset="0"/>
              <a:buChar char="•"/>
            </a:pPr>
            <a:r>
              <a:rPr lang="el-GR" sz="2400" b="1" dirty="0"/>
              <a:t>Θέμα:</a:t>
            </a:r>
            <a:r>
              <a:rPr lang="el-GR" sz="2400" dirty="0"/>
              <a:t> Το Νοσοκομείο ως Σύστημα.</a:t>
            </a:r>
          </a:p>
          <a:p>
            <a:endParaRPr lang="el-GR" sz="2400" b="1" dirty="0"/>
          </a:p>
          <a:p>
            <a:r>
              <a:rPr lang="el-GR" sz="2400" dirty="0"/>
              <a:t>Εξετάστε το </a:t>
            </a:r>
            <a:r>
              <a:rPr lang="el-GR" sz="2400" b="1" dirty="0"/>
              <a:t>νοσοκομείο</a:t>
            </a:r>
            <a:r>
              <a:rPr lang="el-GR" sz="2400" dirty="0"/>
              <a:t> ως </a:t>
            </a:r>
            <a:r>
              <a:rPr lang="el-GR" sz="2400" dirty="0" err="1"/>
              <a:t>σύστημα.και</a:t>
            </a:r>
            <a:r>
              <a:rPr lang="en-US" sz="2400" dirty="0"/>
              <a:t>: </a:t>
            </a:r>
          </a:p>
          <a:p>
            <a:endParaRPr lang="en-US" sz="2400" dirty="0"/>
          </a:p>
          <a:p>
            <a:pPr marL="342900" indent="-342900">
              <a:buFont typeface="Arial" panose="020B0604020202020204" pitchFamily="34" charset="0"/>
              <a:buChar char="•"/>
            </a:pPr>
            <a:r>
              <a:rPr lang="el-GR" sz="2400" dirty="0"/>
              <a:t> συμπληρώστε τον παρακάτω πίνακα</a:t>
            </a:r>
            <a:endParaRPr lang="en-US" sz="2400" dirty="0"/>
          </a:p>
          <a:p>
            <a:endParaRPr lang="en-US" sz="2400" dirty="0"/>
          </a:p>
          <a:p>
            <a:pPr marL="342900" indent="-342900">
              <a:buFont typeface="Arial" panose="020B0604020202020204" pitchFamily="34" charset="0"/>
              <a:buChar char="•"/>
            </a:pPr>
            <a:r>
              <a:rPr lang="el-GR" sz="2400" dirty="0"/>
              <a:t> γράψτε με λίγες προτάσεις </a:t>
            </a:r>
            <a:r>
              <a:rPr lang="el-GR" sz="2400" b="1" dirty="0"/>
              <a:t>πώς αυτά τα τρία επίπεδα συνεργάζονται για να διατηρήσουν τη φροντίδα και την ισορροπία</a:t>
            </a:r>
            <a:r>
              <a:rPr lang="el-GR" sz="2400" dirty="0"/>
              <a:t> του συστήματος.</a:t>
            </a:r>
            <a:endParaRPr lang="en-US" sz="2400" dirty="0"/>
          </a:p>
          <a:p>
            <a:endParaRPr lang="en-US" sz="2400" dirty="0"/>
          </a:p>
          <a:p>
            <a:pPr marL="342900" indent="-342900">
              <a:buFont typeface="Arial" panose="020B0604020202020204" pitchFamily="34" charset="0"/>
              <a:buChar char="•"/>
            </a:pPr>
            <a:r>
              <a:rPr lang="el-GR" sz="2400" dirty="0"/>
              <a:t>Ποιο από τα τρία επίπεδα θεωρείτε πιο “αόρατο” στην καθημερινή λειτουργία του νοσοκομείου, αλλά απολύτως κρίσιμο για την ανθεκτικότητά του;</a:t>
            </a:r>
            <a:endParaRPr lang="en-GB" sz="2400" b="1" dirty="0"/>
          </a:p>
          <a:p>
            <a:pPr marL="342900" indent="-342900">
              <a:buFont typeface="Arial" panose="020B0604020202020204" pitchFamily="34" charset="0"/>
              <a:buChar char="•"/>
            </a:pPr>
            <a:endParaRPr lang="en-GB" sz="2400" b="1" dirty="0"/>
          </a:p>
        </p:txBody>
      </p:sp>
      <p:graphicFrame>
        <p:nvGraphicFramePr>
          <p:cNvPr id="3" name="Table 2">
            <a:extLst>
              <a:ext uri="{FF2B5EF4-FFF2-40B4-BE49-F238E27FC236}">
                <a16:creationId xmlns:a16="http://schemas.microsoft.com/office/drawing/2014/main" id="{9B569B1E-017A-A030-B5DA-538DB41D1067}"/>
              </a:ext>
            </a:extLst>
          </p:cNvPr>
          <p:cNvGraphicFramePr>
            <a:graphicFrameLocks noGrp="1"/>
          </p:cNvGraphicFramePr>
          <p:nvPr>
            <p:extLst>
              <p:ext uri="{D42A27DB-BD31-4B8C-83A1-F6EECF244321}">
                <p14:modId xmlns:p14="http://schemas.microsoft.com/office/powerpoint/2010/main" val="837476199"/>
              </p:ext>
            </p:extLst>
          </p:nvPr>
        </p:nvGraphicFramePr>
        <p:xfrm>
          <a:off x="7504104" y="1912782"/>
          <a:ext cx="7126296" cy="3916905"/>
        </p:xfrm>
        <a:graphic>
          <a:graphicData uri="http://schemas.openxmlformats.org/drawingml/2006/table">
            <a:tbl>
              <a:tblPr/>
              <a:tblGrid>
                <a:gridCol w="2375432">
                  <a:extLst>
                    <a:ext uri="{9D8B030D-6E8A-4147-A177-3AD203B41FA5}">
                      <a16:colId xmlns:a16="http://schemas.microsoft.com/office/drawing/2014/main" val="2219680756"/>
                    </a:ext>
                  </a:extLst>
                </a:gridCol>
                <a:gridCol w="2375432">
                  <a:extLst>
                    <a:ext uri="{9D8B030D-6E8A-4147-A177-3AD203B41FA5}">
                      <a16:colId xmlns:a16="http://schemas.microsoft.com/office/drawing/2014/main" val="3309137347"/>
                    </a:ext>
                  </a:extLst>
                </a:gridCol>
                <a:gridCol w="2375432">
                  <a:extLst>
                    <a:ext uri="{9D8B030D-6E8A-4147-A177-3AD203B41FA5}">
                      <a16:colId xmlns:a16="http://schemas.microsoft.com/office/drawing/2014/main" val="508830839"/>
                    </a:ext>
                  </a:extLst>
                </a:gridCol>
              </a:tblGrid>
              <a:tr h="1416753">
                <a:tc>
                  <a:txBody>
                    <a:bodyPr/>
                    <a:lstStyle/>
                    <a:p>
                      <a:pPr>
                        <a:buNone/>
                      </a:pPr>
                      <a:r>
                        <a:rPr lang="el-GR" sz="1400" b="1">
                          <a:solidFill>
                            <a:srgbClr val="0070C0"/>
                          </a:solidFill>
                        </a:rPr>
                        <a:t>Επίπεδο</a:t>
                      </a:r>
                      <a:endParaRPr lang="el-GR" sz="1400">
                        <a:solidFill>
                          <a:srgbClr val="0070C0"/>
                        </a:solidFill>
                      </a:endParaRPr>
                    </a:p>
                  </a:txBody>
                  <a:tcPr anchor="ctr">
                    <a:lnL>
                      <a:noFill/>
                    </a:lnL>
                    <a:lnR>
                      <a:noFill/>
                    </a:lnR>
                    <a:lnT>
                      <a:noFill/>
                    </a:lnT>
                    <a:lnB>
                      <a:noFill/>
                    </a:lnB>
                    <a:noFill/>
                  </a:tcPr>
                </a:tc>
                <a:tc>
                  <a:txBody>
                    <a:bodyPr/>
                    <a:lstStyle/>
                    <a:p>
                      <a:pPr>
                        <a:buNone/>
                      </a:pPr>
                      <a:r>
                        <a:rPr lang="el-GR" sz="1400" b="1">
                          <a:solidFill>
                            <a:srgbClr val="0070C0"/>
                          </a:solidFill>
                        </a:rPr>
                        <a:t>Περιεχόμενο (στοιχεία, παράγοντες)</a:t>
                      </a:r>
                      <a:endParaRPr lang="el-GR" sz="1400">
                        <a:solidFill>
                          <a:srgbClr val="0070C0"/>
                        </a:solidFill>
                      </a:endParaRPr>
                    </a:p>
                  </a:txBody>
                  <a:tcPr anchor="ctr">
                    <a:lnL>
                      <a:noFill/>
                    </a:lnL>
                    <a:lnR>
                      <a:noFill/>
                    </a:lnR>
                    <a:lnT>
                      <a:noFill/>
                    </a:lnT>
                    <a:lnB>
                      <a:noFill/>
                    </a:lnB>
                    <a:noFill/>
                  </a:tcPr>
                </a:tc>
                <a:tc>
                  <a:txBody>
                    <a:bodyPr/>
                    <a:lstStyle/>
                    <a:p>
                      <a:pPr>
                        <a:buNone/>
                      </a:pPr>
                      <a:r>
                        <a:rPr lang="el-GR" sz="1400" b="1" dirty="0">
                          <a:solidFill>
                            <a:srgbClr val="0070C0"/>
                          </a:solidFill>
                        </a:rPr>
                        <a:t>Ρόλος (τι προσφέρει στο σύστημα)</a:t>
                      </a:r>
                      <a:endParaRPr lang="el-GR" sz="1400" dirty="0">
                        <a:solidFill>
                          <a:srgbClr val="0070C0"/>
                        </a:solidFill>
                      </a:endParaRPr>
                    </a:p>
                  </a:txBody>
                  <a:tcPr anchor="ctr">
                    <a:lnL>
                      <a:noFill/>
                    </a:lnL>
                    <a:lnR>
                      <a:noFill/>
                    </a:lnR>
                    <a:lnT>
                      <a:noFill/>
                    </a:lnT>
                    <a:lnB>
                      <a:noFill/>
                    </a:lnB>
                    <a:noFill/>
                  </a:tcPr>
                </a:tc>
                <a:extLst>
                  <a:ext uri="{0D108BD9-81ED-4DB2-BD59-A6C34878D82A}">
                    <a16:rowId xmlns:a16="http://schemas.microsoft.com/office/drawing/2014/main" val="2026523695"/>
                  </a:ext>
                </a:extLst>
              </a:tr>
              <a:tr h="833384">
                <a:tc>
                  <a:txBody>
                    <a:bodyPr/>
                    <a:lstStyle/>
                    <a:p>
                      <a:pPr>
                        <a:buNone/>
                      </a:pPr>
                      <a:r>
                        <a:rPr lang="el-GR" sz="1400" b="1"/>
                        <a:t>Φυσικό</a:t>
                      </a:r>
                      <a:endParaRPr lang="el-GR" sz="140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extLst>
                  <a:ext uri="{0D108BD9-81ED-4DB2-BD59-A6C34878D82A}">
                    <a16:rowId xmlns:a16="http://schemas.microsoft.com/office/drawing/2014/main" val="131450371"/>
                  </a:ext>
                </a:extLst>
              </a:tr>
              <a:tr h="833384">
                <a:tc>
                  <a:txBody>
                    <a:bodyPr/>
                    <a:lstStyle/>
                    <a:p>
                      <a:pPr>
                        <a:buNone/>
                      </a:pPr>
                      <a:r>
                        <a:rPr lang="el-GR" sz="1400" b="1"/>
                        <a:t>Κοινωνικό</a:t>
                      </a:r>
                      <a:endParaRPr lang="el-GR" sz="140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extLst>
                  <a:ext uri="{0D108BD9-81ED-4DB2-BD59-A6C34878D82A}">
                    <a16:rowId xmlns:a16="http://schemas.microsoft.com/office/drawing/2014/main" val="611052773"/>
                  </a:ext>
                </a:extLst>
              </a:tr>
              <a:tr h="833384">
                <a:tc>
                  <a:txBody>
                    <a:bodyPr/>
                    <a:lstStyle/>
                    <a:p>
                      <a:pPr>
                        <a:buNone/>
                      </a:pPr>
                      <a:r>
                        <a:rPr lang="el-GR" sz="1400" b="1" dirty="0"/>
                        <a:t>Τεχνολογικό</a:t>
                      </a:r>
                      <a:endParaRPr lang="el-GR" sz="1400" dirty="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tc>
                  <a:txBody>
                    <a:bodyPr/>
                    <a:lstStyle/>
                    <a:p>
                      <a:pPr>
                        <a:buNone/>
                      </a:pPr>
                      <a:endParaRPr lang="en-GB" sz="1400" dirty="0"/>
                    </a:p>
                  </a:txBody>
                  <a:tcPr anchor="ctr">
                    <a:lnL>
                      <a:noFill/>
                    </a:lnL>
                    <a:lnR>
                      <a:noFill/>
                    </a:lnR>
                    <a:lnT>
                      <a:noFill/>
                    </a:lnT>
                    <a:lnB>
                      <a:noFill/>
                    </a:lnB>
                    <a:noFill/>
                  </a:tcPr>
                </a:tc>
                <a:extLst>
                  <a:ext uri="{0D108BD9-81ED-4DB2-BD59-A6C34878D82A}">
                    <a16:rowId xmlns:a16="http://schemas.microsoft.com/office/drawing/2014/main" val="4076807658"/>
                  </a:ext>
                </a:extLst>
              </a:tr>
            </a:tbl>
          </a:graphicData>
        </a:graphic>
      </p:graphicFrame>
    </p:spTree>
    <p:extLst>
      <p:ext uri="{BB962C8B-B14F-4D97-AF65-F5344CB8AC3E}">
        <p14:creationId xmlns:p14="http://schemas.microsoft.com/office/powerpoint/2010/main" val="261909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A3E2E61F-B4BC-38C6-662A-C11C5C1B69D0}"/>
            </a:ext>
          </a:extLst>
        </p:cNvPr>
        <p:cNvGrpSpPr/>
        <p:nvPr/>
      </p:nvGrpSpPr>
      <p:grpSpPr>
        <a:xfrm>
          <a:off x="0" y="0"/>
          <a:ext cx="0" cy="0"/>
          <a:chOff x="0" y="0"/>
          <a:chExt cx="0" cy="0"/>
        </a:xfrm>
      </p:grpSpPr>
      <p:sp>
        <p:nvSpPr>
          <p:cNvPr id="150" name="Google Shape;150;p3">
            <a:extLst>
              <a:ext uri="{FF2B5EF4-FFF2-40B4-BE49-F238E27FC236}">
                <a16:creationId xmlns:a16="http://schemas.microsoft.com/office/drawing/2014/main" id="{60FB686B-B421-C33D-E5F0-8C161838C029}"/>
              </a:ext>
            </a:extLst>
          </p:cNvPr>
          <p:cNvSpPr/>
          <p:nvPr/>
        </p:nvSpPr>
        <p:spPr>
          <a:xfrm>
            <a:off x="771048" y="782241"/>
            <a:ext cx="13035104"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l-GR" sz="4300" b="1" i="0" u="none" strike="noStrike" cap="none" dirty="0">
                <a:solidFill>
                  <a:srgbClr val="000000"/>
                </a:solidFill>
                <a:latin typeface="Inter"/>
                <a:ea typeface="Inter"/>
                <a:cs typeface="Inter"/>
                <a:sym typeface="Inter"/>
              </a:rPr>
              <a:t>Αλληλε</a:t>
            </a:r>
            <a:r>
              <a:rPr lang="el-GR" sz="4300" b="1" dirty="0">
                <a:latin typeface="Inter"/>
                <a:ea typeface="Inter"/>
                <a:cs typeface="Inter"/>
                <a:sym typeface="Inter"/>
              </a:rPr>
              <a:t>ξάρτηση και </a:t>
            </a:r>
            <a:r>
              <a:rPr lang="el-GR" sz="4300" b="1" dirty="0" err="1">
                <a:latin typeface="Inter"/>
                <a:ea typeface="Inter"/>
                <a:cs typeface="Inter"/>
                <a:sym typeface="Inter"/>
              </a:rPr>
              <a:t>Υβριδικότητα</a:t>
            </a:r>
            <a:r>
              <a:rPr lang="el-GR" sz="4300" b="1" dirty="0">
                <a:latin typeface="Inter"/>
                <a:ea typeface="Inter"/>
                <a:cs typeface="Inter"/>
                <a:sym typeface="Inter"/>
              </a:rPr>
              <a:t>-Άσκηση</a:t>
            </a:r>
            <a:endParaRPr sz="4300" b="0" i="0" u="none" strike="noStrike" cap="none" dirty="0">
              <a:solidFill>
                <a:srgbClr val="000000"/>
              </a:solidFill>
              <a:latin typeface="Arial"/>
              <a:ea typeface="Arial"/>
              <a:cs typeface="Arial"/>
              <a:sym typeface="Arial"/>
            </a:endParaRPr>
          </a:p>
        </p:txBody>
      </p:sp>
      <p:sp>
        <p:nvSpPr>
          <p:cNvPr id="153" name="Google Shape;153;p3">
            <a:extLst>
              <a:ext uri="{FF2B5EF4-FFF2-40B4-BE49-F238E27FC236}">
                <a16:creationId xmlns:a16="http://schemas.microsoft.com/office/drawing/2014/main" id="{73535206-2DE6-B4C4-233A-BDF833AFBD55}"/>
              </a:ext>
            </a:extLst>
          </p:cNvPr>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
            <a:extLst>
              <a:ext uri="{FF2B5EF4-FFF2-40B4-BE49-F238E27FC236}">
                <a16:creationId xmlns:a16="http://schemas.microsoft.com/office/drawing/2014/main" id="{7AF5ED52-AD9F-B48E-0595-3E564058026F}"/>
              </a:ext>
            </a:extLst>
          </p:cNvPr>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endParaRPr sz="1700" b="0" i="0" u="none" strike="noStrike" cap="none" dirty="0">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id="{10982F85-7EAC-F565-33DB-ABB833FA8307}"/>
              </a:ext>
            </a:extLst>
          </p:cNvPr>
          <p:cNvGraphicFramePr>
            <a:graphicFrameLocks noGrp="1"/>
          </p:cNvGraphicFramePr>
          <p:nvPr>
            <p:extLst>
              <p:ext uri="{D42A27DB-BD31-4B8C-83A1-F6EECF244321}">
                <p14:modId xmlns:p14="http://schemas.microsoft.com/office/powerpoint/2010/main" val="3369400893"/>
              </p:ext>
            </p:extLst>
          </p:nvPr>
        </p:nvGraphicFramePr>
        <p:xfrm>
          <a:off x="7111059" y="1887276"/>
          <a:ext cx="7223127" cy="5560083"/>
        </p:xfrm>
        <a:graphic>
          <a:graphicData uri="http://schemas.openxmlformats.org/drawingml/2006/table">
            <a:tbl>
              <a:tblPr/>
              <a:tblGrid>
                <a:gridCol w="2407709">
                  <a:extLst>
                    <a:ext uri="{9D8B030D-6E8A-4147-A177-3AD203B41FA5}">
                      <a16:colId xmlns:a16="http://schemas.microsoft.com/office/drawing/2014/main" val="1363999888"/>
                    </a:ext>
                  </a:extLst>
                </a:gridCol>
                <a:gridCol w="2407709">
                  <a:extLst>
                    <a:ext uri="{9D8B030D-6E8A-4147-A177-3AD203B41FA5}">
                      <a16:colId xmlns:a16="http://schemas.microsoft.com/office/drawing/2014/main" val="3807687579"/>
                    </a:ext>
                  </a:extLst>
                </a:gridCol>
                <a:gridCol w="2407709">
                  <a:extLst>
                    <a:ext uri="{9D8B030D-6E8A-4147-A177-3AD203B41FA5}">
                      <a16:colId xmlns:a16="http://schemas.microsoft.com/office/drawing/2014/main" val="908639979"/>
                    </a:ext>
                  </a:extLst>
                </a:gridCol>
              </a:tblGrid>
              <a:tr h="378483">
                <a:tc>
                  <a:txBody>
                    <a:bodyPr/>
                    <a:lstStyle/>
                    <a:p>
                      <a:pPr>
                        <a:buNone/>
                      </a:pPr>
                      <a:r>
                        <a:rPr lang="el-GR" sz="1400" b="1"/>
                        <a:t>Επίπεδο</a:t>
                      </a:r>
                      <a:endParaRPr lang="el-GR" sz="1400"/>
                    </a:p>
                  </a:txBody>
                  <a:tcPr anchor="ctr">
                    <a:lnL>
                      <a:noFill/>
                    </a:lnL>
                    <a:lnR>
                      <a:noFill/>
                    </a:lnR>
                    <a:lnT>
                      <a:noFill/>
                    </a:lnT>
                    <a:lnB>
                      <a:noFill/>
                    </a:lnB>
                    <a:noFill/>
                  </a:tcPr>
                </a:tc>
                <a:tc>
                  <a:txBody>
                    <a:bodyPr/>
                    <a:lstStyle/>
                    <a:p>
                      <a:pPr>
                        <a:buNone/>
                      </a:pPr>
                      <a:r>
                        <a:rPr lang="el-GR" sz="1400" b="1"/>
                        <a:t>Περιεχόμενο</a:t>
                      </a:r>
                      <a:endParaRPr lang="el-GR" sz="1400"/>
                    </a:p>
                  </a:txBody>
                  <a:tcPr anchor="ctr">
                    <a:lnL>
                      <a:noFill/>
                    </a:lnL>
                    <a:lnR>
                      <a:noFill/>
                    </a:lnR>
                    <a:lnT>
                      <a:noFill/>
                    </a:lnT>
                    <a:lnB>
                      <a:noFill/>
                    </a:lnB>
                    <a:noFill/>
                  </a:tcPr>
                </a:tc>
                <a:tc>
                  <a:txBody>
                    <a:bodyPr/>
                    <a:lstStyle/>
                    <a:p>
                      <a:pPr>
                        <a:buNone/>
                      </a:pPr>
                      <a:r>
                        <a:rPr lang="el-GR" sz="1400" b="1"/>
                        <a:t>Ρόλος</a:t>
                      </a:r>
                      <a:endParaRPr lang="el-GR" sz="1400"/>
                    </a:p>
                  </a:txBody>
                  <a:tcPr anchor="ctr">
                    <a:lnL>
                      <a:noFill/>
                    </a:lnL>
                    <a:lnR>
                      <a:noFill/>
                    </a:lnR>
                    <a:lnT>
                      <a:noFill/>
                    </a:lnT>
                    <a:lnB>
                      <a:noFill/>
                    </a:lnB>
                    <a:noFill/>
                  </a:tcPr>
                </a:tc>
                <a:extLst>
                  <a:ext uri="{0D108BD9-81ED-4DB2-BD59-A6C34878D82A}">
                    <a16:rowId xmlns:a16="http://schemas.microsoft.com/office/drawing/2014/main" val="2376226555"/>
                  </a:ext>
                </a:extLst>
              </a:tr>
              <a:tr h="1173296">
                <a:tc>
                  <a:txBody>
                    <a:bodyPr/>
                    <a:lstStyle/>
                    <a:p>
                      <a:pPr>
                        <a:buNone/>
                      </a:pPr>
                      <a:r>
                        <a:rPr lang="el-GR" sz="1400" b="1" dirty="0"/>
                        <a:t>Φυσικό</a:t>
                      </a:r>
                      <a:endParaRPr lang="el-GR" sz="1400" dirty="0"/>
                    </a:p>
                  </a:txBody>
                  <a:tcPr anchor="ctr">
                    <a:lnL>
                      <a:noFill/>
                    </a:lnL>
                    <a:lnR>
                      <a:noFill/>
                    </a:lnR>
                    <a:lnT>
                      <a:noFill/>
                    </a:lnT>
                    <a:lnB>
                      <a:noFill/>
                    </a:lnB>
                    <a:noFill/>
                  </a:tcPr>
                </a:tc>
                <a:tc>
                  <a:txBody>
                    <a:bodyPr/>
                    <a:lstStyle/>
                    <a:p>
                      <a:pPr>
                        <a:buNone/>
                      </a:pPr>
                      <a:r>
                        <a:rPr lang="el-GR" sz="1400" dirty="0"/>
                        <a:t>Κτιριακές εγκαταστάσεις, καθαρός αέρας, φωτισμός, αποστειρωμένα υλικά, νερό, ενέργεια, απορρίμματα, περιβαλλοντικές ροές</a:t>
                      </a:r>
                    </a:p>
                  </a:txBody>
                  <a:tcPr anchor="ctr">
                    <a:lnL>
                      <a:noFill/>
                    </a:lnL>
                    <a:lnR>
                      <a:noFill/>
                    </a:lnR>
                    <a:lnT>
                      <a:noFill/>
                    </a:lnT>
                    <a:lnB>
                      <a:noFill/>
                    </a:lnB>
                    <a:noFill/>
                  </a:tcPr>
                </a:tc>
                <a:tc>
                  <a:txBody>
                    <a:bodyPr/>
                    <a:lstStyle/>
                    <a:p>
                      <a:pPr>
                        <a:buNone/>
                      </a:pPr>
                      <a:r>
                        <a:rPr lang="el-GR" sz="1400"/>
                        <a:t>Δημιουργεί τις φυσικές συνθήκες υγείας και ασφάλειας — επιτρέπει την επιβίωση και τη λειτουργία· συνδέεται με τις έννοιες της καθαρότητας, της θερμοκρασίας και της υγιεινής</a:t>
                      </a:r>
                    </a:p>
                  </a:txBody>
                  <a:tcPr anchor="ctr">
                    <a:lnL>
                      <a:noFill/>
                    </a:lnL>
                    <a:lnR>
                      <a:noFill/>
                    </a:lnR>
                    <a:lnT>
                      <a:noFill/>
                    </a:lnT>
                    <a:lnB>
                      <a:noFill/>
                    </a:lnB>
                    <a:noFill/>
                  </a:tcPr>
                </a:tc>
                <a:extLst>
                  <a:ext uri="{0D108BD9-81ED-4DB2-BD59-A6C34878D82A}">
                    <a16:rowId xmlns:a16="http://schemas.microsoft.com/office/drawing/2014/main" val="1158956937"/>
                  </a:ext>
                </a:extLst>
              </a:tr>
              <a:tr h="1173296">
                <a:tc>
                  <a:txBody>
                    <a:bodyPr/>
                    <a:lstStyle/>
                    <a:p>
                      <a:pPr>
                        <a:buNone/>
                      </a:pPr>
                      <a:r>
                        <a:rPr lang="el-GR" sz="1400" b="1"/>
                        <a:t>Κοινωνικό</a:t>
                      </a:r>
                      <a:endParaRPr lang="el-GR" sz="1400"/>
                    </a:p>
                  </a:txBody>
                  <a:tcPr anchor="ctr">
                    <a:lnL>
                      <a:noFill/>
                    </a:lnL>
                    <a:lnR>
                      <a:noFill/>
                    </a:lnR>
                    <a:lnT>
                      <a:noFill/>
                    </a:lnT>
                    <a:lnB>
                      <a:noFill/>
                    </a:lnB>
                    <a:noFill/>
                  </a:tcPr>
                </a:tc>
                <a:tc>
                  <a:txBody>
                    <a:bodyPr/>
                    <a:lstStyle/>
                    <a:p>
                      <a:pPr>
                        <a:buNone/>
                      </a:pPr>
                      <a:r>
                        <a:rPr lang="el-GR" sz="1400"/>
                        <a:t>Ασθενείς, γιατροί, νοσηλευτές, διοίκηση, αξίες φροντίδας, ηθική, εμπιστοσύνη, επικοινωνία, ιεραρχίες, πρωτόκολλα, οικογένειες ασθενών</a:t>
                      </a:r>
                    </a:p>
                  </a:txBody>
                  <a:tcPr anchor="ctr">
                    <a:lnL>
                      <a:noFill/>
                    </a:lnL>
                    <a:lnR>
                      <a:noFill/>
                    </a:lnR>
                    <a:lnT>
                      <a:noFill/>
                    </a:lnT>
                    <a:lnB>
                      <a:noFill/>
                    </a:lnB>
                    <a:noFill/>
                  </a:tcPr>
                </a:tc>
                <a:tc>
                  <a:txBody>
                    <a:bodyPr/>
                    <a:lstStyle/>
                    <a:p>
                      <a:pPr>
                        <a:buNone/>
                      </a:pPr>
                      <a:r>
                        <a:rPr lang="el-GR" sz="1400"/>
                        <a:t>Παρέχει τον κοινωνικό και ηθικό προσανατολισμό του συστήματος — καθορίζει τι σημαίνει “φροντίδα”, “ευθύνη” και “ανθρώπινη σχέση” μέσα στο πλαίσιο της υγείας</a:t>
                      </a:r>
                    </a:p>
                  </a:txBody>
                  <a:tcPr anchor="ctr">
                    <a:lnL>
                      <a:noFill/>
                    </a:lnL>
                    <a:lnR>
                      <a:noFill/>
                    </a:lnR>
                    <a:lnT>
                      <a:noFill/>
                    </a:lnT>
                    <a:lnB>
                      <a:noFill/>
                    </a:lnB>
                    <a:noFill/>
                  </a:tcPr>
                </a:tc>
                <a:extLst>
                  <a:ext uri="{0D108BD9-81ED-4DB2-BD59-A6C34878D82A}">
                    <a16:rowId xmlns:a16="http://schemas.microsoft.com/office/drawing/2014/main" val="632504078"/>
                  </a:ext>
                </a:extLst>
              </a:tr>
              <a:tr h="1173296">
                <a:tc>
                  <a:txBody>
                    <a:bodyPr/>
                    <a:lstStyle/>
                    <a:p>
                      <a:pPr>
                        <a:buNone/>
                      </a:pPr>
                      <a:r>
                        <a:rPr lang="el-GR" sz="1400" b="1"/>
                        <a:t>Τεχνολογικό</a:t>
                      </a:r>
                      <a:endParaRPr lang="el-GR" sz="1400"/>
                    </a:p>
                  </a:txBody>
                  <a:tcPr anchor="ctr">
                    <a:lnL>
                      <a:noFill/>
                    </a:lnL>
                    <a:lnR>
                      <a:noFill/>
                    </a:lnR>
                    <a:lnT>
                      <a:noFill/>
                    </a:lnT>
                    <a:lnB>
                      <a:noFill/>
                    </a:lnB>
                    <a:noFill/>
                  </a:tcPr>
                </a:tc>
                <a:tc>
                  <a:txBody>
                    <a:bodyPr/>
                    <a:lstStyle/>
                    <a:p>
                      <a:pPr>
                        <a:buNone/>
                      </a:pPr>
                      <a:r>
                        <a:rPr lang="el-GR" sz="1400"/>
                        <a:t>Ιατρικά μηχανήματα, συστήματα παρακολούθησης, εργαστηριακός εξοπλισμός, ψηφιακά αρχεία, τηλεϊατρική, δίκτυα δεδομένων, συστήματα HVAC και ενέργειας</a:t>
                      </a:r>
                    </a:p>
                  </a:txBody>
                  <a:tcPr anchor="ctr">
                    <a:lnL>
                      <a:noFill/>
                    </a:lnL>
                    <a:lnR>
                      <a:noFill/>
                    </a:lnR>
                    <a:lnT>
                      <a:noFill/>
                    </a:lnT>
                    <a:lnB>
                      <a:noFill/>
                    </a:lnB>
                    <a:noFill/>
                  </a:tcPr>
                </a:tc>
                <a:tc>
                  <a:txBody>
                    <a:bodyPr/>
                    <a:lstStyle/>
                    <a:p>
                      <a:pPr>
                        <a:buNone/>
                      </a:pPr>
                      <a:r>
                        <a:rPr lang="el-GR" sz="1400" dirty="0"/>
                        <a:t>Επιτρέπει τη διάγνωση, τη θεραπεία και τον συντονισμό· αυξάνει την ακρίβεια, την ταχύτητα και την ασφάλεια· διασφαλίζει τη λειτουργία του συστήματος 24/7</a:t>
                      </a:r>
                    </a:p>
                  </a:txBody>
                  <a:tcPr anchor="ctr">
                    <a:lnL>
                      <a:noFill/>
                    </a:lnL>
                    <a:lnR>
                      <a:noFill/>
                    </a:lnR>
                    <a:lnT>
                      <a:noFill/>
                    </a:lnT>
                    <a:lnB>
                      <a:noFill/>
                    </a:lnB>
                    <a:noFill/>
                  </a:tcPr>
                </a:tc>
                <a:extLst>
                  <a:ext uri="{0D108BD9-81ED-4DB2-BD59-A6C34878D82A}">
                    <a16:rowId xmlns:a16="http://schemas.microsoft.com/office/drawing/2014/main" val="2865455590"/>
                  </a:ext>
                </a:extLst>
              </a:tr>
            </a:tbl>
          </a:graphicData>
        </a:graphic>
      </p:graphicFrame>
      <p:sp>
        <p:nvSpPr>
          <p:cNvPr id="5" name="TextBox 4">
            <a:extLst>
              <a:ext uri="{FF2B5EF4-FFF2-40B4-BE49-F238E27FC236}">
                <a16:creationId xmlns:a16="http://schemas.microsoft.com/office/drawing/2014/main" id="{A3B97EDC-965F-8A71-4CC6-750CA7181435}"/>
              </a:ext>
            </a:extLst>
          </p:cNvPr>
          <p:cNvSpPr txBox="1"/>
          <p:nvPr/>
        </p:nvSpPr>
        <p:spPr>
          <a:xfrm>
            <a:off x="296214" y="5870680"/>
            <a:ext cx="6135178" cy="1600438"/>
          </a:xfrm>
          <a:prstGeom prst="rect">
            <a:avLst/>
          </a:prstGeom>
          <a:noFill/>
        </p:spPr>
        <p:txBody>
          <a:bodyPr wrap="square">
            <a:spAutoFit/>
          </a:bodyPr>
          <a:lstStyle/>
          <a:p>
            <a:pPr>
              <a:buNone/>
            </a:pPr>
            <a:r>
              <a:rPr lang="el-GR" dirty="0"/>
              <a:t>➤ Ποιο από τα τρία επίπεδα θεωρείτε πιο “αόρατο” στην καθημερινή λειτουργία του νοσοκομείου, αλλά απολύτως κρίσιμο για την ανθεκτικότητά του;</a:t>
            </a:r>
          </a:p>
          <a:p>
            <a:pPr>
              <a:buNone/>
            </a:pPr>
            <a:r>
              <a:rPr lang="el-GR" i="1" dirty="0"/>
              <a:t>(Συνήθεις απαντήσεις: το κοινωνικό – δηλαδή η εμπιστοσύνη, η συνεργασία, η φροντίδα· ή το φυσικό – δηλαδή η ποιότητα του αέρα, ο φωτισμός, η ενέργεια. Αυτές οι απαντήσεις μπορούν να ανοίξουν συζήτηση για τη βιωσιμότητα των νοσοκομείων.)</a:t>
            </a:r>
            <a:endParaRPr lang="el-GR" dirty="0"/>
          </a:p>
        </p:txBody>
      </p:sp>
      <p:sp>
        <p:nvSpPr>
          <p:cNvPr id="8" name="TextBox 7">
            <a:extLst>
              <a:ext uri="{FF2B5EF4-FFF2-40B4-BE49-F238E27FC236}">
                <a16:creationId xmlns:a16="http://schemas.microsoft.com/office/drawing/2014/main" id="{637EF9A3-8989-DE17-A1AF-23F265C4FCC8}"/>
              </a:ext>
            </a:extLst>
          </p:cNvPr>
          <p:cNvSpPr txBox="1"/>
          <p:nvPr/>
        </p:nvSpPr>
        <p:spPr>
          <a:xfrm>
            <a:off x="393122" y="2017423"/>
            <a:ext cx="6503831" cy="523220"/>
          </a:xfrm>
          <a:prstGeom prst="rect">
            <a:avLst/>
          </a:prstGeom>
          <a:noFill/>
        </p:spPr>
        <p:txBody>
          <a:bodyPr wrap="square">
            <a:spAutoFit/>
          </a:bodyPr>
          <a:lstStyle/>
          <a:p>
            <a:r>
              <a:rPr lang="el-GR" dirty="0"/>
              <a:t>Το νοσοκομείο λειτουργεί </a:t>
            </a:r>
            <a:r>
              <a:rPr lang="el-GR" b="1" dirty="0"/>
              <a:t>ως οργανισμός που ενώνει τρεις διαφορετικούς “κόσμους”</a:t>
            </a:r>
            <a:r>
              <a:rPr lang="el-GR" dirty="0"/>
              <a:t>:</a:t>
            </a:r>
            <a:endParaRPr lang="en-GB" dirty="0"/>
          </a:p>
        </p:txBody>
      </p:sp>
      <p:sp>
        <p:nvSpPr>
          <p:cNvPr id="10" name="TextBox 9">
            <a:extLst>
              <a:ext uri="{FF2B5EF4-FFF2-40B4-BE49-F238E27FC236}">
                <a16:creationId xmlns:a16="http://schemas.microsoft.com/office/drawing/2014/main" id="{1CAF6A3C-7DAD-BB3F-9702-4FC2888ABF72}"/>
              </a:ext>
            </a:extLst>
          </p:cNvPr>
          <p:cNvSpPr txBox="1"/>
          <p:nvPr/>
        </p:nvSpPr>
        <p:spPr>
          <a:xfrm>
            <a:off x="393122" y="2985968"/>
            <a:ext cx="6135178" cy="1169551"/>
          </a:xfrm>
          <a:prstGeom prst="rect">
            <a:avLst/>
          </a:prstGeom>
          <a:noFill/>
        </p:spPr>
        <p:txBody>
          <a:bodyPr wrap="square">
            <a:spAutoFit/>
          </a:bodyPr>
          <a:lstStyle/>
          <a:p>
            <a:pPr>
              <a:buNone/>
            </a:pPr>
            <a:r>
              <a:rPr lang="el-GR" dirty="0"/>
              <a:t>Οι ροές αυτές </a:t>
            </a:r>
            <a:r>
              <a:rPr lang="el-GR" b="1" dirty="0"/>
              <a:t>δεν λειτουργούν ανεξάρτητα</a:t>
            </a:r>
            <a:r>
              <a:rPr lang="el-GR" dirty="0"/>
              <a:t>· για παράδειγμα:</a:t>
            </a:r>
          </a:p>
          <a:p>
            <a:pPr>
              <a:buFont typeface="Arial" panose="020B0604020202020204" pitchFamily="34" charset="0"/>
              <a:buChar char="•"/>
            </a:pPr>
            <a:r>
              <a:rPr lang="el-GR" dirty="0"/>
              <a:t>Η τεχνολογία (μηχανήματα αναπνοής, αισθητήρες, συστήματα καθαρού αέρα) εξαρτάται από φυσικούς πόρους και ενέργεια.</a:t>
            </a:r>
          </a:p>
          <a:p>
            <a:pPr>
              <a:buFont typeface="Arial" panose="020B0604020202020204" pitchFamily="34" charset="0"/>
              <a:buChar char="•"/>
            </a:pPr>
            <a:r>
              <a:rPr lang="el-GR" dirty="0"/>
              <a:t>Η κοινωνική εμπιστοσύνη των ασθενών εξαρτάται από την τεχνολογική αξιοπιστία και τη φυσική καθαρότητα του περιβάλλοντος.</a:t>
            </a:r>
          </a:p>
        </p:txBody>
      </p:sp>
      <p:sp>
        <p:nvSpPr>
          <p:cNvPr id="12" name="TextBox 11">
            <a:extLst>
              <a:ext uri="{FF2B5EF4-FFF2-40B4-BE49-F238E27FC236}">
                <a16:creationId xmlns:a16="http://schemas.microsoft.com/office/drawing/2014/main" id="{3AA214CB-D3D1-4615-755F-9ADD7A9A9DA3}"/>
              </a:ext>
            </a:extLst>
          </p:cNvPr>
          <p:cNvSpPr txBox="1"/>
          <p:nvPr/>
        </p:nvSpPr>
        <p:spPr>
          <a:xfrm>
            <a:off x="296214" y="4406184"/>
            <a:ext cx="6135178" cy="954107"/>
          </a:xfrm>
          <a:prstGeom prst="rect">
            <a:avLst/>
          </a:prstGeom>
          <a:noFill/>
        </p:spPr>
        <p:txBody>
          <a:bodyPr wrap="square">
            <a:spAutoFit/>
          </a:bodyPr>
          <a:lstStyle/>
          <a:p>
            <a:pPr>
              <a:buNone/>
            </a:pPr>
            <a:r>
              <a:rPr lang="el-GR" dirty="0"/>
              <a:t>Αν ένα από τα τρία επίπεδα αποτύχει, το σύστημα καταρρέει:</a:t>
            </a:r>
          </a:p>
          <a:p>
            <a:pPr>
              <a:buFont typeface="Arial" panose="020B0604020202020204" pitchFamily="34" charset="0"/>
              <a:buChar char="•"/>
            </a:pPr>
            <a:r>
              <a:rPr lang="el-GR" dirty="0"/>
              <a:t>κακή </a:t>
            </a:r>
            <a:r>
              <a:rPr lang="el-GR" dirty="0" err="1"/>
              <a:t>αεροποίηση</a:t>
            </a:r>
            <a:r>
              <a:rPr lang="el-GR" dirty="0"/>
              <a:t> ή μόλυνση → φυσική κρίση,</a:t>
            </a:r>
          </a:p>
          <a:p>
            <a:pPr>
              <a:buFont typeface="Arial" panose="020B0604020202020204" pitchFamily="34" charset="0"/>
              <a:buChar char="•"/>
            </a:pPr>
            <a:r>
              <a:rPr lang="el-GR" dirty="0"/>
              <a:t>έλλειψη εμπιστοσύνης ή ηθικής → κοινωνική κρίση,</a:t>
            </a:r>
          </a:p>
          <a:p>
            <a:pPr>
              <a:buFont typeface="Arial" panose="020B0604020202020204" pitchFamily="34" charset="0"/>
              <a:buChar char="•"/>
            </a:pPr>
            <a:r>
              <a:rPr lang="el-GR" dirty="0"/>
              <a:t>τεχνική αστοχία → λειτουργική κρίση.</a:t>
            </a:r>
          </a:p>
        </p:txBody>
      </p:sp>
    </p:spTree>
    <p:extLst>
      <p:ext uri="{BB962C8B-B14F-4D97-AF65-F5344CB8AC3E}">
        <p14:creationId xmlns:p14="http://schemas.microsoft.com/office/powerpoint/2010/main" val="616981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38a2def6c57_0_8"/>
          <p:cNvSpPr/>
          <p:nvPr/>
        </p:nvSpPr>
        <p:spPr>
          <a:xfrm>
            <a:off x="793790" y="1074182"/>
            <a:ext cx="80838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Οριοθέτηση του Συστήματος</a:t>
            </a:r>
            <a:endParaRPr sz="4450" b="0" i="0" u="none" strike="noStrike" cap="none">
              <a:solidFill>
                <a:srgbClr val="000000"/>
              </a:solidFill>
              <a:latin typeface="Arial"/>
              <a:ea typeface="Arial"/>
              <a:cs typeface="Arial"/>
              <a:sym typeface="Arial"/>
            </a:endParaRPr>
          </a:p>
        </p:txBody>
      </p:sp>
      <p:sp>
        <p:nvSpPr>
          <p:cNvPr id="172" name="Google Shape;172;g38a2def6c57_0_8"/>
          <p:cNvSpPr/>
          <p:nvPr/>
        </p:nvSpPr>
        <p:spPr>
          <a:xfrm>
            <a:off x="793790" y="2123122"/>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Ο καθορισμός των ορίων ενός συστήματος είναι μια κρίσιμη πρώτη ενέργεια για κάθε σχεδιαστή.</a:t>
            </a:r>
            <a:endParaRPr sz="1750" b="0" i="0" u="none" strike="noStrike" cap="none">
              <a:solidFill>
                <a:srgbClr val="000000"/>
              </a:solidFill>
              <a:latin typeface="Arial"/>
              <a:ea typeface="Arial"/>
              <a:cs typeface="Arial"/>
              <a:sym typeface="Arial"/>
            </a:endParaRPr>
          </a:p>
        </p:txBody>
      </p:sp>
      <p:sp>
        <p:nvSpPr>
          <p:cNvPr id="173" name="Google Shape;173;g38a2def6c57_0_8"/>
          <p:cNvSpPr/>
          <p:nvPr/>
        </p:nvSpPr>
        <p:spPr>
          <a:xfrm>
            <a:off x="793790" y="2741176"/>
            <a:ext cx="6408000" cy="2093700"/>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38a2def6c57_0_8"/>
          <p:cNvSpPr/>
          <p:nvPr/>
        </p:nvSpPr>
        <p:spPr>
          <a:xfrm>
            <a:off x="763310" y="2741176"/>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38a2def6c57_0_8"/>
          <p:cNvSpPr/>
          <p:nvPr/>
        </p:nvSpPr>
        <p:spPr>
          <a:xfrm>
            <a:off x="1142524" y="2998470"/>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Εντός vs. Εκτός</a:t>
            </a:r>
            <a:endParaRPr sz="2200" b="0" i="0" u="none" strike="noStrike" cap="none">
              <a:solidFill>
                <a:srgbClr val="000000"/>
              </a:solidFill>
              <a:latin typeface="Arial"/>
              <a:ea typeface="Arial"/>
              <a:cs typeface="Arial"/>
              <a:sym typeface="Arial"/>
            </a:endParaRPr>
          </a:p>
        </p:txBody>
      </p:sp>
      <p:sp>
        <p:nvSpPr>
          <p:cNvPr id="176" name="Google Shape;176;g38a2def6c57_0_8"/>
          <p:cNvSpPr/>
          <p:nvPr/>
        </p:nvSpPr>
        <p:spPr>
          <a:xfrm>
            <a:off x="1142524"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Καθορίζουμε ρητά τι συμπεριλαμβάνεται σε ένα σύστημα και τι μένει έξω, ώστε να έχουμε σαφές πεδίο μελέτης.</a:t>
            </a:r>
            <a:endParaRPr sz="1750" b="0" i="0" u="none" strike="noStrike" cap="none">
              <a:solidFill>
                <a:srgbClr val="000000"/>
              </a:solidFill>
              <a:latin typeface="Arial"/>
              <a:ea typeface="Arial"/>
              <a:cs typeface="Arial"/>
              <a:sym typeface="Arial"/>
            </a:endParaRPr>
          </a:p>
        </p:txBody>
      </p:sp>
      <p:sp>
        <p:nvSpPr>
          <p:cNvPr id="177" name="Google Shape;177;g38a2def6c57_0_8"/>
          <p:cNvSpPr/>
          <p:nvPr/>
        </p:nvSpPr>
        <p:spPr>
          <a:xfrm>
            <a:off x="7428548" y="2741176"/>
            <a:ext cx="6408000" cy="2093700"/>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38a2def6c57_0_8"/>
          <p:cNvSpPr/>
          <p:nvPr/>
        </p:nvSpPr>
        <p:spPr>
          <a:xfrm>
            <a:off x="7398067" y="2741176"/>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38a2def6c57_0_8"/>
          <p:cNvSpPr/>
          <p:nvPr/>
        </p:nvSpPr>
        <p:spPr>
          <a:xfrm>
            <a:off x="7777282" y="2998470"/>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Πολύ Στενά Όρια</a:t>
            </a:r>
            <a:endParaRPr sz="2200" b="0" i="0" u="none" strike="noStrike" cap="none">
              <a:solidFill>
                <a:srgbClr val="000000"/>
              </a:solidFill>
              <a:latin typeface="Arial"/>
              <a:ea typeface="Arial"/>
              <a:cs typeface="Arial"/>
              <a:sym typeface="Arial"/>
            </a:endParaRPr>
          </a:p>
        </p:txBody>
      </p:sp>
      <p:sp>
        <p:nvSpPr>
          <p:cNvPr id="180" name="Google Shape;180;g38a2def6c57_0_8"/>
          <p:cNvSpPr/>
          <p:nvPr/>
        </p:nvSpPr>
        <p:spPr>
          <a:xfrm>
            <a:off x="7777282"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Αν τραβήξουμε τα όρια πολύ στενά, κινδυνεύουμε να αγνοήσουμε κρίσιμες εισροές/εκροές από το περιβάλλον και να προτείνουμε ελλιπείς λύσεις.</a:t>
            </a:r>
            <a:endParaRPr sz="1750" b="0" i="0" u="none" strike="noStrike" cap="none">
              <a:solidFill>
                <a:srgbClr val="000000"/>
              </a:solidFill>
              <a:latin typeface="Arial"/>
              <a:ea typeface="Arial"/>
              <a:cs typeface="Arial"/>
              <a:sym typeface="Arial"/>
            </a:endParaRPr>
          </a:p>
        </p:txBody>
      </p:sp>
      <p:sp>
        <p:nvSpPr>
          <p:cNvPr id="181" name="Google Shape;181;g38a2def6c57_0_8"/>
          <p:cNvSpPr/>
          <p:nvPr/>
        </p:nvSpPr>
        <p:spPr>
          <a:xfrm>
            <a:off x="793790" y="5061704"/>
            <a:ext cx="6408000" cy="2093700"/>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38a2def6c57_0_8"/>
          <p:cNvSpPr/>
          <p:nvPr/>
        </p:nvSpPr>
        <p:spPr>
          <a:xfrm>
            <a:off x="763310" y="5061704"/>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38a2def6c57_0_8"/>
          <p:cNvSpPr/>
          <p:nvPr/>
        </p:nvSpPr>
        <p:spPr>
          <a:xfrm>
            <a:off x="1142524" y="5318998"/>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Πολύ Ευρεία Όρια</a:t>
            </a:r>
            <a:endParaRPr sz="2200" b="0" i="0" u="none" strike="noStrike" cap="none">
              <a:solidFill>
                <a:srgbClr val="000000"/>
              </a:solidFill>
              <a:latin typeface="Arial"/>
              <a:ea typeface="Arial"/>
              <a:cs typeface="Arial"/>
              <a:sym typeface="Arial"/>
            </a:endParaRPr>
          </a:p>
        </p:txBody>
      </p:sp>
      <p:sp>
        <p:nvSpPr>
          <p:cNvPr id="184" name="Google Shape;184;g38a2def6c57_0_8"/>
          <p:cNvSpPr/>
          <p:nvPr/>
        </p:nvSpPr>
        <p:spPr>
          <a:xfrm>
            <a:off x="1142525" y="5809425"/>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Αν πάλι θέσουμε πολύ ευρεία όρια, δυσκολευόμαστε να εστιάσουμε – το σύστημα γίνεται θολό και δυσνόητο, καθιστώντας δυσκολότερη τη δράση.</a:t>
            </a:r>
            <a:endParaRPr sz="1750" b="0" i="0" u="none" strike="noStrike" cap="none">
              <a:solidFill>
                <a:srgbClr val="000000"/>
              </a:solidFill>
              <a:latin typeface="Arial"/>
              <a:ea typeface="Arial"/>
              <a:cs typeface="Arial"/>
              <a:sym typeface="Arial"/>
            </a:endParaRPr>
          </a:p>
        </p:txBody>
      </p:sp>
      <p:sp>
        <p:nvSpPr>
          <p:cNvPr id="185" name="Google Shape;185;g38a2def6c57_0_8"/>
          <p:cNvSpPr/>
          <p:nvPr/>
        </p:nvSpPr>
        <p:spPr>
          <a:xfrm>
            <a:off x="7428548" y="5061704"/>
            <a:ext cx="6408000" cy="2093700"/>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38a2def6c57_0_8"/>
          <p:cNvSpPr/>
          <p:nvPr/>
        </p:nvSpPr>
        <p:spPr>
          <a:xfrm>
            <a:off x="7398067" y="5061704"/>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38a2def6c57_0_8"/>
          <p:cNvSpPr/>
          <p:nvPr/>
        </p:nvSpPr>
        <p:spPr>
          <a:xfrm>
            <a:off x="7777282" y="5318998"/>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Συνειδητή Επιλογή</a:t>
            </a:r>
            <a:endParaRPr sz="2200" b="0" i="0" u="none" strike="noStrike" cap="none">
              <a:solidFill>
                <a:srgbClr val="000000"/>
              </a:solidFill>
              <a:latin typeface="Arial"/>
              <a:ea typeface="Arial"/>
              <a:cs typeface="Arial"/>
              <a:sym typeface="Arial"/>
            </a:endParaRPr>
          </a:p>
        </p:txBody>
      </p:sp>
      <p:sp>
        <p:nvSpPr>
          <p:cNvPr id="188" name="Google Shape;188;g38a2def6c57_0_8"/>
          <p:cNvSpPr/>
          <p:nvPr/>
        </p:nvSpPr>
        <p:spPr>
          <a:xfrm>
            <a:off x="7777282" y="5809417"/>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Ο σχεδιαστής πρέπει να θέτει όρια κατάλληλα για το πρόβλημα, γνωρίζοντας όμως ότι τα συστήματα δεν είναι απομονωμένα από το περιβάλλον τους.</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E32B8FC7-C6F2-6B03-2CFC-43900A7D353F}"/>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F5CF5C16-37AB-C58B-28DE-08D20059BECA}"/>
              </a:ext>
            </a:extLst>
          </p:cNvPr>
          <p:cNvSpPr/>
          <p:nvPr/>
        </p:nvSpPr>
        <p:spPr>
          <a:xfrm>
            <a:off x="793790" y="1074182"/>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173" name="Google Shape;173;g38a2def6c57_0_8">
            <a:extLst>
              <a:ext uri="{FF2B5EF4-FFF2-40B4-BE49-F238E27FC236}">
                <a16:creationId xmlns:a16="http://schemas.microsoft.com/office/drawing/2014/main" id="{5BA13033-084D-5C62-EBC1-985524348D49}"/>
              </a:ext>
            </a:extLst>
          </p:cNvPr>
          <p:cNvSpPr/>
          <p:nvPr/>
        </p:nvSpPr>
        <p:spPr>
          <a:xfrm>
            <a:off x="1499238" y="1905410"/>
            <a:ext cx="10605077" cy="1984011"/>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r>
              <a:rPr lang="el-GR" sz="2000" dirty="0"/>
              <a:t>Εξετάστε το </a:t>
            </a:r>
            <a:r>
              <a:rPr lang="el-GR" sz="2000" b="1" dirty="0"/>
              <a:t>σύστημα ενός δημόσιου πάρκου</a:t>
            </a:r>
            <a:r>
              <a:rPr lang="el-GR" sz="2000" dirty="0"/>
              <a:t>.</a:t>
            </a:r>
          </a:p>
          <a:p>
            <a:r>
              <a:rPr lang="el-GR" sz="2000" dirty="0"/>
              <a:t>Φανταστείτε ότι είστε μια ομάδα σχεδιαστών που έχει αναλάβει να βελτιώσει τη λειτουργία του — την εμπειρία των χρηστών, τη βιωσιμότητα και τη συντήρηση.</a:t>
            </a:r>
          </a:p>
          <a:p>
            <a:r>
              <a:rPr lang="el-GR" sz="2000" dirty="0"/>
              <a:t>Για να ξεκινήσετε, πρέπει να αποφασίσετε </a:t>
            </a:r>
            <a:r>
              <a:rPr lang="el-GR" sz="2000" b="1" dirty="0"/>
              <a:t>ποια είναι τα όρια</a:t>
            </a:r>
            <a:r>
              <a:rPr lang="el-GR" sz="2000" dirty="0"/>
              <a:t> του συστήματος.</a:t>
            </a:r>
            <a:endParaRPr sz="1400" b="0" i="0" u="none" strike="noStrike" cap="none" dirty="0">
              <a:solidFill>
                <a:srgbClr val="000000"/>
              </a:solidFill>
              <a:latin typeface="Arial"/>
              <a:ea typeface="Arial"/>
              <a:cs typeface="Arial"/>
              <a:sym typeface="Arial"/>
            </a:endParaRPr>
          </a:p>
        </p:txBody>
      </p:sp>
      <p:sp>
        <p:nvSpPr>
          <p:cNvPr id="174" name="Google Shape;174;g38a2def6c57_0_8">
            <a:extLst>
              <a:ext uri="{FF2B5EF4-FFF2-40B4-BE49-F238E27FC236}">
                <a16:creationId xmlns:a16="http://schemas.microsoft.com/office/drawing/2014/main" id="{6F7543E0-911D-F343-F841-8E3097CFE01E}"/>
              </a:ext>
            </a:extLst>
          </p:cNvPr>
          <p:cNvSpPr/>
          <p:nvPr/>
        </p:nvSpPr>
        <p:spPr>
          <a:xfrm>
            <a:off x="1177887" y="1906921"/>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38a2def6c57_0_8">
            <a:extLst>
              <a:ext uri="{FF2B5EF4-FFF2-40B4-BE49-F238E27FC236}">
                <a16:creationId xmlns:a16="http://schemas.microsoft.com/office/drawing/2014/main" id="{A13A58AC-5E70-F807-2880-389D23088EAE}"/>
              </a:ext>
            </a:extLst>
          </p:cNvPr>
          <p:cNvSpPr/>
          <p:nvPr/>
        </p:nvSpPr>
        <p:spPr>
          <a:xfrm>
            <a:off x="1142524"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endParaRPr sz="1750" b="0" i="0" u="none" strike="noStrike" cap="none" dirty="0">
              <a:solidFill>
                <a:srgbClr val="000000"/>
              </a:solidFill>
              <a:latin typeface="Arial"/>
              <a:ea typeface="Arial"/>
              <a:cs typeface="Arial"/>
              <a:sym typeface="Arial"/>
            </a:endParaRPr>
          </a:p>
        </p:txBody>
      </p:sp>
      <p:sp>
        <p:nvSpPr>
          <p:cNvPr id="178" name="Google Shape;178;g38a2def6c57_0_8">
            <a:extLst>
              <a:ext uri="{FF2B5EF4-FFF2-40B4-BE49-F238E27FC236}">
                <a16:creationId xmlns:a16="http://schemas.microsoft.com/office/drawing/2014/main" id="{16515079-3D2B-E27E-7958-68A5EF51CC96}"/>
              </a:ext>
            </a:extLst>
          </p:cNvPr>
          <p:cNvSpPr/>
          <p:nvPr/>
        </p:nvSpPr>
        <p:spPr>
          <a:xfrm>
            <a:off x="12192705" y="1905410"/>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id="{DC121BE3-7F53-B8A8-A839-EB881BF02EC3}"/>
              </a:ext>
            </a:extLst>
          </p:cNvPr>
          <p:cNvGraphicFramePr>
            <a:graphicFrameLocks noGrp="1"/>
          </p:cNvGraphicFramePr>
          <p:nvPr>
            <p:extLst>
              <p:ext uri="{D42A27DB-BD31-4B8C-83A1-F6EECF244321}">
                <p14:modId xmlns:p14="http://schemas.microsoft.com/office/powerpoint/2010/main" val="1869861672"/>
              </p:ext>
            </p:extLst>
          </p:nvPr>
        </p:nvGraphicFramePr>
        <p:xfrm>
          <a:off x="1006475" y="4228980"/>
          <a:ext cx="12617450" cy="3840480"/>
        </p:xfrm>
        <a:graphic>
          <a:graphicData uri="http://schemas.openxmlformats.org/drawingml/2006/table">
            <a:tbl>
              <a:tblPr/>
              <a:tblGrid>
                <a:gridCol w="2779914">
                  <a:extLst>
                    <a:ext uri="{9D8B030D-6E8A-4147-A177-3AD203B41FA5}">
                      <a16:colId xmlns:a16="http://schemas.microsoft.com/office/drawing/2014/main" val="2870745120"/>
                    </a:ext>
                  </a:extLst>
                </a:gridCol>
                <a:gridCol w="9837536">
                  <a:extLst>
                    <a:ext uri="{9D8B030D-6E8A-4147-A177-3AD203B41FA5}">
                      <a16:colId xmlns:a16="http://schemas.microsoft.com/office/drawing/2014/main" val="1596058389"/>
                    </a:ext>
                  </a:extLst>
                </a:gridCol>
              </a:tblGrid>
              <a:tr h="0">
                <a:tc>
                  <a:txBody>
                    <a:bodyPr/>
                    <a:lstStyle/>
                    <a:p>
                      <a:pPr>
                        <a:buNone/>
                      </a:pPr>
                      <a:r>
                        <a:rPr lang="el-GR" sz="1800" b="1"/>
                        <a:t>Ερώτηση</a:t>
                      </a:r>
                      <a:endParaRPr lang="el-GR" sz="1800"/>
                    </a:p>
                  </a:txBody>
                  <a:tcPr anchor="ctr">
                    <a:lnL>
                      <a:noFill/>
                    </a:lnL>
                    <a:lnR>
                      <a:noFill/>
                    </a:lnR>
                    <a:lnT>
                      <a:noFill/>
                    </a:lnT>
                    <a:lnB>
                      <a:noFill/>
                    </a:lnB>
                    <a:noFill/>
                  </a:tcPr>
                </a:tc>
                <a:tc>
                  <a:txBody>
                    <a:bodyPr/>
                    <a:lstStyle/>
                    <a:p>
                      <a:pPr>
                        <a:buNone/>
                      </a:pPr>
                      <a:r>
                        <a:rPr lang="el-GR" sz="1800" b="1"/>
                        <a:t>Απάντηση (Παράδειγμα)</a:t>
                      </a:r>
                      <a:endParaRPr lang="el-GR" sz="1800"/>
                    </a:p>
                  </a:txBody>
                  <a:tcPr anchor="ctr">
                    <a:lnL>
                      <a:noFill/>
                    </a:lnL>
                    <a:lnR>
                      <a:noFill/>
                    </a:lnR>
                    <a:lnT>
                      <a:noFill/>
                    </a:lnT>
                    <a:lnB>
                      <a:noFill/>
                    </a:lnB>
                    <a:noFill/>
                  </a:tcPr>
                </a:tc>
                <a:extLst>
                  <a:ext uri="{0D108BD9-81ED-4DB2-BD59-A6C34878D82A}">
                    <a16:rowId xmlns:a16="http://schemas.microsoft.com/office/drawing/2014/main" val="4175546296"/>
                  </a:ext>
                </a:extLst>
              </a:tr>
              <a:tr h="0">
                <a:tc>
                  <a:txBody>
                    <a:bodyPr/>
                    <a:lstStyle/>
                    <a:p>
                      <a:pPr>
                        <a:buNone/>
                      </a:pPr>
                      <a:r>
                        <a:rPr lang="el-GR" sz="1800" b="1"/>
                        <a:t>Εντός του συστήματος</a:t>
                      </a:r>
                      <a:endParaRPr lang="el-GR" sz="1800"/>
                    </a:p>
                  </a:txBody>
                  <a:tcPr anchor="ctr">
                    <a:lnL>
                      <a:noFill/>
                    </a:lnL>
                    <a:lnR>
                      <a:noFill/>
                    </a:lnR>
                    <a:lnT>
                      <a:noFill/>
                    </a:lnT>
                    <a:lnB>
                      <a:noFill/>
                    </a:lnB>
                    <a:noFill/>
                  </a:tcPr>
                </a:tc>
                <a:tc>
                  <a:txBody>
                    <a:bodyPr/>
                    <a:lstStyle/>
                    <a:p>
                      <a:pPr>
                        <a:buNone/>
                      </a:pPr>
                      <a:r>
                        <a:rPr lang="el-GR" sz="1800"/>
                        <a:t>Φυσικός χώρος του πάρκου, βλάστηση, φωτισμός, καθιστικά, ροές επισκεπτών, συνεργεία συντήρησης, τοπική αυτοδιοίκηση που το διαχειρίζεται</a:t>
                      </a:r>
                    </a:p>
                  </a:txBody>
                  <a:tcPr anchor="ctr">
                    <a:lnL>
                      <a:noFill/>
                    </a:lnL>
                    <a:lnR>
                      <a:noFill/>
                    </a:lnR>
                    <a:lnT>
                      <a:noFill/>
                    </a:lnT>
                    <a:lnB>
                      <a:noFill/>
                    </a:lnB>
                    <a:noFill/>
                  </a:tcPr>
                </a:tc>
                <a:extLst>
                  <a:ext uri="{0D108BD9-81ED-4DB2-BD59-A6C34878D82A}">
                    <a16:rowId xmlns:a16="http://schemas.microsoft.com/office/drawing/2014/main" val="3819525234"/>
                  </a:ext>
                </a:extLst>
              </a:tr>
              <a:tr h="0">
                <a:tc>
                  <a:txBody>
                    <a:bodyPr/>
                    <a:lstStyle/>
                    <a:p>
                      <a:pPr>
                        <a:buNone/>
                      </a:pPr>
                      <a:r>
                        <a:rPr lang="el-GR" sz="1800" b="1" dirty="0"/>
                        <a:t>Εκτός του συστήματος</a:t>
                      </a:r>
                      <a:endParaRPr lang="el-GR" sz="1800" dirty="0"/>
                    </a:p>
                  </a:txBody>
                  <a:tcPr anchor="ctr">
                    <a:lnL>
                      <a:noFill/>
                    </a:lnL>
                    <a:lnR>
                      <a:noFill/>
                    </a:lnR>
                    <a:lnT>
                      <a:noFill/>
                    </a:lnT>
                    <a:lnB>
                      <a:noFill/>
                    </a:lnB>
                    <a:noFill/>
                  </a:tcPr>
                </a:tc>
                <a:tc>
                  <a:txBody>
                    <a:bodyPr/>
                    <a:lstStyle/>
                    <a:p>
                      <a:pPr>
                        <a:buNone/>
                      </a:pPr>
                      <a:r>
                        <a:rPr lang="el-GR" sz="1800"/>
                        <a:t>Κεντρική κυβερνητική πολιτική, παγκόσμια κλιματική στρατηγική, ιδιωτικά ακίνητα γύρω από το πάρκο (εκτός αν επηρεάζουν άμεσα)</a:t>
                      </a:r>
                    </a:p>
                  </a:txBody>
                  <a:tcPr anchor="ctr">
                    <a:lnL>
                      <a:noFill/>
                    </a:lnL>
                    <a:lnR>
                      <a:noFill/>
                    </a:lnR>
                    <a:lnT>
                      <a:noFill/>
                    </a:lnT>
                    <a:lnB>
                      <a:noFill/>
                    </a:lnB>
                    <a:noFill/>
                  </a:tcPr>
                </a:tc>
                <a:extLst>
                  <a:ext uri="{0D108BD9-81ED-4DB2-BD59-A6C34878D82A}">
                    <a16:rowId xmlns:a16="http://schemas.microsoft.com/office/drawing/2014/main" val="3671744177"/>
                  </a:ext>
                </a:extLst>
              </a:tr>
              <a:tr h="0">
                <a:tc>
                  <a:txBody>
                    <a:bodyPr/>
                    <a:lstStyle/>
                    <a:p>
                      <a:pPr>
                        <a:buNone/>
                      </a:pPr>
                      <a:r>
                        <a:rPr lang="el-GR" sz="1800" b="1"/>
                        <a:t>Αν τα όρια είναι πολύ στενά</a:t>
                      </a:r>
                      <a:endParaRPr lang="el-GR" sz="1800"/>
                    </a:p>
                  </a:txBody>
                  <a:tcPr anchor="ctr">
                    <a:lnL>
                      <a:noFill/>
                    </a:lnL>
                    <a:lnR>
                      <a:noFill/>
                    </a:lnR>
                    <a:lnT>
                      <a:noFill/>
                    </a:lnT>
                    <a:lnB>
                      <a:noFill/>
                    </a:lnB>
                    <a:noFill/>
                  </a:tcPr>
                </a:tc>
                <a:tc>
                  <a:txBody>
                    <a:bodyPr/>
                    <a:lstStyle/>
                    <a:p>
                      <a:pPr>
                        <a:buNone/>
                      </a:pPr>
                      <a:r>
                        <a:rPr lang="el-GR" sz="1800"/>
                        <a:t>Αγνοούμε κρίσιμες ροές (π.χ. πρόσβαση, απορρίμματα, κυκλοφορία γειτονιάς) και καταλήγουμε σε λύσεις που δεν λειτουργούν μακροπρόθεσμα</a:t>
                      </a:r>
                    </a:p>
                  </a:txBody>
                  <a:tcPr anchor="ctr">
                    <a:lnL>
                      <a:noFill/>
                    </a:lnL>
                    <a:lnR>
                      <a:noFill/>
                    </a:lnR>
                    <a:lnT>
                      <a:noFill/>
                    </a:lnT>
                    <a:lnB>
                      <a:noFill/>
                    </a:lnB>
                    <a:noFill/>
                  </a:tcPr>
                </a:tc>
                <a:extLst>
                  <a:ext uri="{0D108BD9-81ED-4DB2-BD59-A6C34878D82A}">
                    <a16:rowId xmlns:a16="http://schemas.microsoft.com/office/drawing/2014/main" val="2757948811"/>
                  </a:ext>
                </a:extLst>
              </a:tr>
              <a:tr h="0">
                <a:tc>
                  <a:txBody>
                    <a:bodyPr/>
                    <a:lstStyle/>
                    <a:p>
                      <a:pPr>
                        <a:buNone/>
                      </a:pPr>
                      <a:r>
                        <a:rPr lang="el-GR" sz="1800" b="1"/>
                        <a:t>Αν τα όρια είναι πολύ ευρεία</a:t>
                      </a:r>
                      <a:endParaRPr lang="el-GR" sz="1800"/>
                    </a:p>
                  </a:txBody>
                  <a:tcPr anchor="ctr">
                    <a:lnL>
                      <a:noFill/>
                    </a:lnL>
                    <a:lnR>
                      <a:noFill/>
                    </a:lnR>
                    <a:lnT>
                      <a:noFill/>
                    </a:lnT>
                    <a:lnB>
                      <a:noFill/>
                    </a:lnB>
                    <a:noFill/>
                  </a:tcPr>
                </a:tc>
                <a:tc>
                  <a:txBody>
                    <a:bodyPr/>
                    <a:lstStyle/>
                    <a:p>
                      <a:pPr>
                        <a:buNone/>
                      </a:pPr>
                      <a:r>
                        <a:rPr lang="el-GR" sz="1800"/>
                        <a:t>Το σύστημα γίνεται θολό — περιλαμβάνει τόσους παράγοντες (κλίμα, πόλη, κοινωνία) που δεν μπορούμε να εστιάσουμε σε ρεαλιστική δράση</a:t>
                      </a:r>
                    </a:p>
                  </a:txBody>
                  <a:tcPr anchor="ctr">
                    <a:lnL>
                      <a:noFill/>
                    </a:lnL>
                    <a:lnR>
                      <a:noFill/>
                    </a:lnR>
                    <a:lnT>
                      <a:noFill/>
                    </a:lnT>
                    <a:lnB>
                      <a:noFill/>
                    </a:lnB>
                    <a:noFill/>
                  </a:tcPr>
                </a:tc>
                <a:extLst>
                  <a:ext uri="{0D108BD9-81ED-4DB2-BD59-A6C34878D82A}">
                    <a16:rowId xmlns:a16="http://schemas.microsoft.com/office/drawing/2014/main" val="1337447925"/>
                  </a:ext>
                </a:extLst>
              </a:tr>
              <a:tr h="0">
                <a:tc>
                  <a:txBody>
                    <a:bodyPr/>
                    <a:lstStyle/>
                    <a:p>
                      <a:pPr>
                        <a:buNone/>
                      </a:pPr>
                      <a:r>
                        <a:rPr lang="el-GR" sz="1800" b="1" dirty="0"/>
                        <a:t>Ιδανική οριοθέτηση</a:t>
                      </a:r>
                      <a:endParaRPr lang="el-GR" sz="1800" dirty="0"/>
                    </a:p>
                  </a:txBody>
                  <a:tcPr anchor="ctr">
                    <a:lnL>
                      <a:noFill/>
                    </a:lnL>
                    <a:lnR>
                      <a:noFill/>
                    </a:lnR>
                    <a:lnT>
                      <a:noFill/>
                    </a:lnT>
                    <a:lnB>
                      <a:noFill/>
                    </a:lnB>
                    <a:noFill/>
                  </a:tcPr>
                </a:tc>
                <a:tc>
                  <a:txBody>
                    <a:bodyPr/>
                    <a:lstStyle/>
                    <a:p>
                      <a:pPr>
                        <a:buNone/>
                      </a:pPr>
                      <a:r>
                        <a:rPr lang="el-GR" sz="1800" dirty="0"/>
                        <a:t>Περιλαμβάνει το πάρκο και τη ζώνη αλληλεπίδρασης με τη γειτονιά (πρόσβαση, τοπικοί κάτοικοι, δημοτικές υπηρεσίες). Αρκετά ευρεία για να δει κοινωνικές και φυσικές ροές, αλλά εστιασμένη στη λειτουργία και εμπειρία του χώρου.</a:t>
                      </a:r>
                    </a:p>
                  </a:txBody>
                  <a:tcPr anchor="ctr">
                    <a:lnL>
                      <a:noFill/>
                    </a:lnL>
                    <a:lnR>
                      <a:noFill/>
                    </a:lnR>
                    <a:lnT>
                      <a:noFill/>
                    </a:lnT>
                    <a:lnB>
                      <a:noFill/>
                    </a:lnB>
                    <a:noFill/>
                  </a:tcPr>
                </a:tc>
                <a:extLst>
                  <a:ext uri="{0D108BD9-81ED-4DB2-BD59-A6C34878D82A}">
                    <a16:rowId xmlns:a16="http://schemas.microsoft.com/office/drawing/2014/main" val="2141507761"/>
                  </a:ext>
                </a:extLst>
              </a:tr>
            </a:tbl>
          </a:graphicData>
        </a:graphic>
      </p:graphicFrame>
      <p:sp>
        <p:nvSpPr>
          <p:cNvPr id="3" name="Google Shape;172;g38a2def6c57_0_8">
            <a:extLst>
              <a:ext uri="{FF2B5EF4-FFF2-40B4-BE49-F238E27FC236}">
                <a16:creationId xmlns:a16="http://schemas.microsoft.com/office/drawing/2014/main" id="{E751DEFF-8E11-74F1-5B86-FD3D74859B3E}"/>
              </a:ext>
            </a:extLst>
          </p:cNvPr>
          <p:cNvSpPr/>
          <p:nvPr/>
        </p:nvSpPr>
        <p:spPr>
          <a:xfrm>
            <a:off x="1628026" y="1879633"/>
            <a:ext cx="8198554" cy="299156"/>
          </a:xfrm>
          <a:prstGeom prst="rect">
            <a:avLst/>
          </a:prstGeom>
          <a:noFill/>
          <a:ln>
            <a:noFill/>
          </a:ln>
        </p:spPr>
        <p:txBody>
          <a:bodyPr spcFirstLastPara="1" wrap="square" lIns="0" tIns="0" rIns="0" bIns="0" anchor="t" anchorCtr="0">
            <a:noAutofit/>
          </a:bodyPr>
          <a:lstStyle/>
          <a:p>
            <a:pPr lvl="0">
              <a:lnSpc>
                <a:spcPct val="162857"/>
              </a:lnSpc>
              <a:buClr>
                <a:srgbClr val="272525"/>
              </a:buClr>
              <a:buSzPts val="1750"/>
            </a:pPr>
            <a:r>
              <a:rPr lang="en-US" sz="1750" b="1" i="0" u="none" strike="noStrike" cap="none" dirty="0">
                <a:solidFill>
                  <a:srgbClr val="272525"/>
                </a:solidFill>
                <a:latin typeface="Inter"/>
                <a:ea typeface="Inter"/>
                <a:cs typeface="Inter"/>
                <a:sym typeface="Inter"/>
              </a:rPr>
              <a:t> </a:t>
            </a:r>
            <a:r>
              <a:rPr lang="el-GR" sz="1800" b="1" dirty="0"/>
              <a:t>Οριοθέτηση του Συστήματος – Παράδειγμα Δημόσιου Πάρκου</a:t>
            </a:r>
            <a:r>
              <a:rPr lang="en-US" sz="1750" b="0" i="0" u="none" strike="noStrike" cap="none" dirty="0">
                <a:solidFill>
                  <a:srgbClr val="272525"/>
                </a:solidFill>
                <a:latin typeface="Inter"/>
                <a:ea typeface="Inter"/>
                <a:cs typeface="Inter"/>
                <a:sym typeface="Inter"/>
              </a:rPr>
              <a:t>.</a:t>
            </a:r>
            <a:endParaRPr sz="175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4623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E03C15B7-32CF-3A41-F76A-E7FDAD43D744}"/>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D053125F-9FD5-FD11-F902-310B6DCAEE15}"/>
              </a:ext>
            </a:extLst>
          </p:cNvPr>
          <p:cNvSpPr/>
          <p:nvPr/>
        </p:nvSpPr>
        <p:spPr>
          <a:xfrm>
            <a:off x="793790" y="1074182"/>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173" name="Google Shape;173;g38a2def6c57_0_8">
            <a:extLst>
              <a:ext uri="{FF2B5EF4-FFF2-40B4-BE49-F238E27FC236}">
                <a16:creationId xmlns:a16="http://schemas.microsoft.com/office/drawing/2014/main" id="{B415F2F6-8F75-E410-E577-9AD0DDB3163A}"/>
              </a:ext>
            </a:extLst>
          </p:cNvPr>
          <p:cNvSpPr/>
          <p:nvPr/>
        </p:nvSpPr>
        <p:spPr>
          <a:xfrm>
            <a:off x="1499238" y="1905410"/>
            <a:ext cx="10605077" cy="1984011"/>
          </a:xfrm>
          <a:prstGeom prst="roundRect">
            <a:avLst>
              <a:gd name="adj" fmla="val 6988"/>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r>
              <a:rPr lang="el-GR"/>
              <a:t>Θέλουμε να κατανοήσουμε </a:t>
            </a:r>
            <a:r>
              <a:rPr lang="el-GR" b="1"/>
              <a:t>πώς λειτουργεί</a:t>
            </a:r>
            <a:r>
              <a:rPr lang="el-GR"/>
              <a:t> και </a:t>
            </a:r>
            <a:r>
              <a:rPr lang="el-GR" b="1"/>
              <a:t>ποια είναι τα όριά του</a:t>
            </a:r>
            <a:r>
              <a:rPr lang="el-GR"/>
              <a:t> — δηλαδή τι περιλαμβάνει και τι όχι.</a:t>
            </a:r>
          </a:p>
          <a:p>
            <a:r>
              <a:rPr lang="el-GR"/>
              <a:t>Σκεφτείτε ποια στοιχεία, σχέσεις και ροές βρίσκονται </a:t>
            </a:r>
            <a:r>
              <a:rPr lang="el-GR" i="1"/>
              <a:t>εντός</a:t>
            </a:r>
            <a:r>
              <a:rPr lang="el-GR"/>
              <a:t> του συστήματος.</a:t>
            </a:r>
          </a:p>
          <a:p>
            <a:r>
              <a:rPr lang="el-GR"/>
              <a:t>Ποια στοιχεία ανήκουν </a:t>
            </a:r>
            <a:r>
              <a:rPr lang="el-GR" i="1"/>
              <a:t>εκτός</a:t>
            </a:r>
            <a:r>
              <a:rPr lang="el-GR"/>
              <a:t>, αλλά το επηρεάζουν;</a:t>
            </a:r>
          </a:p>
          <a:p>
            <a:r>
              <a:rPr lang="el-GR"/>
              <a:t>Στη συνέχεια, αποτυπώστε το </a:t>
            </a:r>
            <a:r>
              <a:rPr lang="el-GR" b="1"/>
              <a:t>οπτικά</a:t>
            </a:r>
            <a:r>
              <a:rPr lang="el-GR"/>
              <a:t> — σχεδιάστε τα όρια του συστήματος.</a:t>
            </a:r>
          </a:p>
        </p:txBody>
      </p:sp>
      <p:sp>
        <p:nvSpPr>
          <p:cNvPr id="174" name="Google Shape;174;g38a2def6c57_0_8">
            <a:extLst>
              <a:ext uri="{FF2B5EF4-FFF2-40B4-BE49-F238E27FC236}">
                <a16:creationId xmlns:a16="http://schemas.microsoft.com/office/drawing/2014/main" id="{B14B484E-F1CC-1BE3-8B54-F5A301A77B77}"/>
              </a:ext>
            </a:extLst>
          </p:cNvPr>
          <p:cNvSpPr/>
          <p:nvPr/>
        </p:nvSpPr>
        <p:spPr>
          <a:xfrm>
            <a:off x="1177887" y="1906921"/>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38a2def6c57_0_8">
            <a:extLst>
              <a:ext uri="{FF2B5EF4-FFF2-40B4-BE49-F238E27FC236}">
                <a16:creationId xmlns:a16="http://schemas.microsoft.com/office/drawing/2014/main" id="{DF4CA6D0-845F-7CA1-EEFA-67B1D0B8724D}"/>
              </a:ext>
            </a:extLst>
          </p:cNvPr>
          <p:cNvSpPr/>
          <p:nvPr/>
        </p:nvSpPr>
        <p:spPr>
          <a:xfrm>
            <a:off x="1142524"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endParaRPr sz="1750" b="0" i="0" u="none" strike="noStrike" cap="none" dirty="0">
              <a:solidFill>
                <a:srgbClr val="000000"/>
              </a:solidFill>
              <a:latin typeface="Arial"/>
              <a:ea typeface="Arial"/>
              <a:cs typeface="Arial"/>
              <a:sym typeface="Arial"/>
            </a:endParaRPr>
          </a:p>
        </p:txBody>
      </p:sp>
      <p:sp>
        <p:nvSpPr>
          <p:cNvPr id="178" name="Google Shape;178;g38a2def6c57_0_8">
            <a:extLst>
              <a:ext uri="{FF2B5EF4-FFF2-40B4-BE49-F238E27FC236}">
                <a16:creationId xmlns:a16="http://schemas.microsoft.com/office/drawing/2014/main" id="{CEBB92FB-7823-03C6-32B3-5EDB59DA5FBF}"/>
              </a:ext>
            </a:extLst>
          </p:cNvPr>
          <p:cNvSpPr/>
          <p:nvPr/>
        </p:nvSpPr>
        <p:spPr>
          <a:xfrm>
            <a:off x="12192705" y="1905410"/>
            <a:ext cx="121800" cy="209370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172;g38a2def6c57_0_8">
            <a:extLst>
              <a:ext uri="{FF2B5EF4-FFF2-40B4-BE49-F238E27FC236}">
                <a16:creationId xmlns:a16="http://schemas.microsoft.com/office/drawing/2014/main" id="{57373417-7F73-7DC0-8430-3AAF4B8D70CC}"/>
              </a:ext>
            </a:extLst>
          </p:cNvPr>
          <p:cNvSpPr/>
          <p:nvPr/>
        </p:nvSpPr>
        <p:spPr>
          <a:xfrm>
            <a:off x="1628026" y="1879633"/>
            <a:ext cx="8198554" cy="299156"/>
          </a:xfrm>
          <a:prstGeom prst="rect">
            <a:avLst/>
          </a:prstGeom>
          <a:noFill/>
          <a:ln>
            <a:noFill/>
          </a:ln>
        </p:spPr>
        <p:txBody>
          <a:bodyPr spcFirstLastPara="1" wrap="square" lIns="0" tIns="0" rIns="0" bIns="0" anchor="t" anchorCtr="0">
            <a:noAutofit/>
          </a:bodyPr>
          <a:lstStyle/>
          <a:p>
            <a:pPr lvl="0">
              <a:lnSpc>
                <a:spcPct val="162857"/>
              </a:lnSpc>
              <a:buClr>
                <a:srgbClr val="272525"/>
              </a:buClr>
              <a:buSzPts val="1750"/>
            </a:pPr>
            <a:r>
              <a:rPr lang="en-US" sz="1750" b="1" i="0" u="none" strike="noStrike" cap="none" dirty="0">
                <a:solidFill>
                  <a:srgbClr val="272525"/>
                </a:solidFill>
                <a:latin typeface="Inter"/>
                <a:ea typeface="Inter"/>
                <a:cs typeface="Inter"/>
                <a:sym typeface="Inter"/>
              </a:rPr>
              <a:t> </a:t>
            </a:r>
            <a:r>
              <a:rPr lang="el-GR" sz="1800" dirty="0"/>
              <a:t>Οριοθέτηση ενός Συστήματος – </a:t>
            </a:r>
            <a:r>
              <a:rPr lang="el-GR" sz="1800" i="1" dirty="0"/>
              <a:t>Η Περίπτωση του Πανεπιστημίου</a:t>
            </a:r>
            <a:endParaRPr sz="1750" b="0" i="0"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24C4136F-D8A0-E649-EF9C-E6CB5F16DB76}"/>
              </a:ext>
            </a:extLst>
          </p:cNvPr>
          <p:cNvSpPr txBox="1"/>
          <p:nvPr/>
        </p:nvSpPr>
        <p:spPr>
          <a:xfrm>
            <a:off x="1390918" y="4548859"/>
            <a:ext cx="12234930" cy="2246769"/>
          </a:xfrm>
          <a:prstGeom prst="rect">
            <a:avLst/>
          </a:prstGeom>
          <a:noFill/>
        </p:spPr>
        <p:txBody>
          <a:bodyPr wrap="square">
            <a:spAutoFit/>
          </a:bodyPr>
          <a:lstStyle/>
          <a:p>
            <a:pPr>
              <a:buNone/>
            </a:pPr>
            <a:r>
              <a:rPr lang="el-GR" b="1" dirty="0"/>
              <a:t>Οδηγίες για τη Γραφική Αναπαράσταση</a:t>
            </a:r>
          </a:p>
          <a:p>
            <a:pPr>
              <a:buFont typeface="+mj-lt"/>
              <a:buAutoNum type="arabicPeriod"/>
            </a:pPr>
            <a:r>
              <a:rPr lang="el-GR" b="1" dirty="0"/>
              <a:t>Σχεδιάστε έναν κύκλο</a:t>
            </a:r>
            <a:r>
              <a:rPr lang="el-GR" dirty="0"/>
              <a:t> στο κέντρο της σελίδας — αυτός είναι το </a:t>
            </a:r>
            <a:r>
              <a:rPr lang="el-GR" i="1" dirty="0"/>
              <a:t>σύστημά σας</a:t>
            </a:r>
            <a:r>
              <a:rPr lang="el-GR" dirty="0"/>
              <a:t> (το πανεπιστήμιο).</a:t>
            </a:r>
          </a:p>
          <a:p>
            <a:pPr>
              <a:buFont typeface="+mj-lt"/>
              <a:buAutoNum type="arabicPeriod"/>
            </a:pPr>
            <a:r>
              <a:rPr lang="el-GR" b="1" dirty="0"/>
              <a:t>Μέσα στον κύκλο</a:t>
            </a:r>
            <a:r>
              <a:rPr lang="el-GR" dirty="0"/>
              <a:t>, τοποθετήστε </a:t>
            </a:r>
            <a:r>
              <a:rPr lang="el-GR" i="1" dirty="0"/>
              <a:t>ό,τι θεωρείτε “εντός”</a:t>
            </a:r>
            <a:r>
              <a:rPr lang="el-GR" dirty="0"/>
              <a:t>:</a:t>
            </a:r>
          </a:p>
          <a:p>
            <a:pPr marL="742950" lvl="1" indent="-285750">
              <a:buFont typeface="+mj-lt"/>
              <a:buAutoNum type="arabicPeriod"/>
            </a:pPr>
            <a:r>
              <a:rPr lang="el-GR" dirty="0"/>
              <a:t>φοιτητές, καθηγητές, μαθήματα, υποδομές, διοίκηση, πλατφόρμες e-</a:t>
            </a:r>
            <a:r>
              <a:rPr lang="el-GR" dirty="0" err="1"/>
              <a:t>class</a:t>
            </a:r>
            <a:r>
              <a:rPr lang="el-GR" dirty="0"/>
              <a:t>.</a:t>
            </a:r>
          </a:p>
          <a:p>
            <a:pPr>
              <a:buFont typeface="+mj-lt"/>
              <a:buAutoNum type="arabicPeriod"/>
            </a:pPr>
            <a:r>
              <a:rPr lang="el-GR" b="1" dirty="0"/>
              <a:t>Γύρω από τον κύκλο</a:t>
            </a:r>
            <a:r>
              <a:rPr lang="el-GR" dirty="0"/>
              <a:t>, τοποθετήστε </a:t>
            </a:r>
            <a:r>
              <a:rPr lang="el-GR" i="1" dirty="0"/>
              <a:t>ό,τι είναι “εκτός”</a:t>
            </a:r>
            <a:r>
              <a:rPr lang="el-GR" dirty="0"/>
              <a:t> αλλά το επηρεάζει:</a:t>
            </a:r>
          </a:p>
          <a:p>
            <a:pPr marL="742950" lvl="1" indent="-285750">
              <a:buFont typeface="+mj-lt"/>
              <a:buAutoNum type="arabicPeriod"/>
            </a:pPr>
            <a:r>
              <a:rPr lang="el-GR" dirty="0"/>
              <a:t>υπουργείο, χρηματοδότηση, αγορά εργασίας, κοινωνία, περιβάλλον.</a:t>
            </a:r>
          </a:p>
          <a:p>
            <a:pPr>
              <a:buFont typeface="+mj-lt"/>
              <a:buAutoNum type="arabicPeriod"/>
            </a:pPr>
            <a:r>
              <a:rPr lang="el-GR" b="1" dirty="0"/>
              <a:t>Σχεδιάστε βέλη</a:t>
            </a:r>
            <a:r>
              <a:rPr lang="el-GR" dirty="0"/>
              <a:t> που δείχνουν τις </a:t>
            </a:r>
            <a:r>
              <a:rPr lang="el-GR" i="1" dirty="0"/>
              <a:t>εισροές και εκροές</a:t>
            </a:r>
            <a:r>
              <a:rPr lang="el-GR" dirty="0"/>
              <a:t> (πληροφορία, χρήματα, αξίες, πολιτικές, ροές φοιτητών).</a:t>
            </a:r>
          </a:p>
          <a:p>
            <a:pPr>
              <a:buFont typeface="+mj-lt"/>
              <a:buAutoNum type="arabicPeriod"/>
            </a:pPr>
            <a:r>
              <a:rPr lang="el-GR" dirty="0"/>
              <a:t>Προσθέστε </a:t>
            </a:r>
            <a:r>
              <a:rPr lang="el-GR" b="1" dirty="0"/>
              <a:t>διαφορετικά χρώματα ή πάχη γραμμής</a:t>
            </a:r>
            <a:r>
              <a:rPr lang="el-GR" dirty="0"/>
              <a:t> για να δείξετε:</a:t>
            </a:r>
          </a:p>
          <a:p>
            <a:pPr marL="742950" lvl="1" indent="-285750">
              <a:buFont typeface="+mj-lt"/>
              <a:buAutoNum type="arabicPeriod"/>
            </a:pPr>
            <a:r>
              <a:rPr lang="el-GR" dirty="0"/>
              <a:t>ποια όρια είναι “στενά” (π.χ. μόνο το ίδρυμα),</a:t>
            </a:r>
          </a:p>
          <a:p>
            <a:pPr marL="742950" lvl="1" indent="-285750">
              <a:buFont typeface="+mj-lt"/>
              <a:buAutoNum type="arabicPeriod"/>
            </a:pPr>
            <a:r>
              <a:rPr lang="el-GR" dirty="0"/>
              <a:t>ποια “ευρύτερα” (π.χ. πανεπιστήμιο ως κοινωνικό οικοσύστημα).</a:t>
            </a:r>
          </a:p>
        </p:txBody>
      </p:sp>
    </p:spTree>
    <p:extLst>
      <p:ext uri="{BB962C8B-B14F-4D97-AF65-F5344CB8AC3E}">
        <p14:creationId xmlns:p14="http://schemas.microsoft.com/office/powerpoint/2010/main" val="231582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59FA9FF8-D4AE-9927-2DFA-CB68E10D7F02}"/>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62AAE49B-43B7-3E37-3F1D-A279FBD5760A}"/>
              </a:ext>
            </a:extLst>
          </p:cNvPr>
          <p:cNvSpPr/>
          <p:nvPr/>
        </p:nvSpPr>
        <p:spPr>
          <a:xfrm>
            <a:off x="344033" y="220202"/>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176" name="Google Shape;176;g38a2def6c57_0_8">
            <a:extLst>
              <a:ext uri="{FF2B5EF4-FFF2-40B4-BE49-F238E27FC236}">
                <a16:creationId xmlns:a16="http://schemas.microsoft.com/office/drawing/2014/main" id="{A0EEA13F-831F-06C0-B12C-93FD8BA58D8D}"/>
              </a:ext>
            </a:extLst>
          </p:cNvPr>
          <p:cNvSpPr/>
          <p:nvPr/>
        </p:nvSpPr>
        <p:spPr>
          <a:xfrm>
            <a:off x="344033" y="1204621"/>
            <a:ext cx="8516631" cy="891696"/>
          </a:xfrm>
          <a:prstGeom prst="rect">
            <a:avLst/>
          </a:prstGeom>
          <a:noFill/>
          <a:ln>
            <a:noFill/>
          </a:ln>
        </p:spPr>
        <p:txBody>
          <a:bodyPr spcFirstLastPara="1" wrap="square" lIns="0" tIns="0" rIns="0" bIns="0" anchor="t" anchorCtr="0">
            <a:noAutofit/>
          </a:bodyPr>
          <a:lstStyle/>
          <a:p>
            <a:r>
              <a:rPr lang="el-GR" sz="1800" b="1" dirty="0"/>
              <a:t> </a:t>
            </a:r>
            <a:r>
              <a:rPr lang="en-US" sz="1800" b="1" dirty="0"/>
              <a:t>1.</a:t>
            </a:r>
            <a:r>
              <a:rPr lang="el-GR" sz="1800" b="1" dirty="0"/>
              <a:t>Οπτική Αναπαράσταση (Περιγραφή)</a:t>
            </a:r>
            <a:r>
              <a:rPr lang="en-US" sz="1800" b="1" dirty="0"/>
              <a:t>: </a:t>
            </a:r>
            <a:r>
              <a:rPr lang="el-GR" sz="1800" dirty="0"/>
              <a:t>Η γραφική αναπαράσταση</a:t>
            </a:r>
            <a:r>
              <a:rPr lang="en-US" sz="1800" dirty="0"/>
              <a:t> </a:t>
            </a:r>
            <a:r>
              <a:rPr lang="el-GR" sz="1800" dirty="0" err="1"/>
              <a:t>περιλαμβάνει:έναν</a:t>
            </a:r>
            <a:r>
              <a:rPr lang="el-GR" sz="1800" dirty="0"/>
              <a:t> </a:t>
            </a:r>
            <a:r>
              <a:rPr lang="el-GR" sz="1800" b="1" dirty="0"/>
              <a:t>εσωτερικό κύκλο</a:t>
            </a:r>
            <a:r>
              <a:rPr lang="el-GR" sz="1800" dirty="0"/>
              <a:t> (“Εντός Συστήματος”),μια </a:t>
            </a:r>
            <a:r>
              <a:rPr lang="el-GR" sz="1800" b="1" dirty="0" err="1"/>
              <a:t>περιβάλλουσα</a:t>
            </a:r>
            <a:r>
              <a:rPr lang="el-GR" sz="1800" b="1" dirty="0"/>
              <a:t> περιοχή</a:t>
            </a:r>
            <a:r>
              <a:rPr lang="el-GR" sz="1800" dirty="0"/>
              <a:t> (“Εκτός Συστήματος”),και </a:t>
            </a:r>
            <a:r>
              <a:rPr lang="el-GR" sz="1800" b="1" dirty="0"/>
              <a:t>βέλη εισροών/εκροών</a:t>
            </a:r>
            <a:r>
              <a:rPr lang="el-GR" sz="1800" dirty="0"/>
              <a:t> που συνδέουν τα δύο.</a:t>
            </a:r>
          </a:p>
        </p:txBody>
      </p:sp>
      <p:sp>
        <p:nvSpPr>
          <p:cNvPr id="14" name="TextBox 13">
            <a:extLst>
              <a:ext uri="{FF2B5EF4-FFF2-40B4-BE49-F238E27FC236}">
                <a16:creationId xmlns:a16="http://schemas.microsoft.com/office/drawing/2014/main" id="{210388F8-2913-461C-86FC-7E8BD9527146}"/>
              </a:ext>
            </a:extLst>
          </p:cNvPr>
          <p:cNvSpPr txBox="1"/>
          <p:nvPr/>
        </p:nvSpPr>
        <p:spPr>
          <a:xfrm>
            <a:off x="218942" y="2244909"/>
            <a:ext cx="8268235" cy="3139321"/>
          </a:xfrm>
          <a:prstGeom prst="rect">
            <a:avLst/>
          </a:prstGeom>
          <a:noFill/>
        </p:spPr>
        <p:txBody>
          <a:bodyPr wrap="square">
            <a:spAutoFit/>
          </a:bodyPr>
          <a:lstStyle/>
          <a:p>
            <a:pPr>
              <a:buNone/>
            </a:pPr>
            <a:r>
              <a:rPr lang="en-US" sz="1800" b="1" dirty="0"/>
              <a:t>2</a:t>
            </a:r>
            <a:r>
              <a:rPr lang="el-GR" sz="1800" b="1" dirty="0"/>
              <a:t>. Εντός του Συστήματος</a:t>
            </a:r>
          </a:p>
          <a:p>
            <a:pPr>
              <a:buNone/>
            </a:pPr>
            <a:r>
              <a:rPr lang="el-GR" sz="1800" dirty="0"/>
              <a:t>Στοιχεία που βρίσκονται </a:t>
            </a:r>
            <a:r>
              <a:rPr lang="el-GR" sz="1800" i="1" dirty="0"/>
              <a:t>μέσα</a:t>
            </a:r>
            <a:r>
              <a:rPr lang="el-GR" sz="1800" dirty="0"/>
              <a:t> στον κύκλο, δηλαδή το εσωτερικό οικοσύστημα του πανεπιστημίου:</a:t>
            </a:r>
          </a:p>
          <a:p>
            <a:pPr>
              <a:buFont typeface="Arial" panose="020B0604020202020204" pitchFamily="34" charset="0"/>
              <a:buChar char="•"/>
            </a:pPr>
            <a:r>
              <a:rPr lang="el-GR" sz="1800" dirty="0"/>
              <a:t>Φοιτητές</a:t>
            </a:r>
          </a:p>
          <a:p>
            <a:pPr>
              <a:buFont typeface="Arial" panose="020B0604020202020204" pitchFamily="34" charset="0"/>
              <a:buChar char="•"/>
            </a:pPr>
            <a:r>
              <a:rPr lang="el-GR" sz="1800" dirty="0"/>
              <a:t>Καθηγητές &amp; ερευνητές</a:t>
            </a:r>
          </a:p>
          <a:p>
            <a:pPr>
              <a:buFont typeface="Arial" panose="020B0604020202020204" pitchFamily="34" charset="0"/>
              <a:buChar char="•"/>
            </a:pPr>
            <a:r>
              <a:rPr lang="el-GR" sz="1800" dirty="0"/>
              <a:t>Μαθήματα &amp; προγράμματα σπουδών</a:t>
            </a:r>
          </a:p>
          <a:p>
            <a:pPr>
              <a:buFont typeface="Arial" panose="020B0604020202020204" pitchFamily="34" charset="0"/>
              <a:buChar char="•"/>
            </a:pPr>
            <a:r>
              <a:rPr lang="el-GR" sz="1800" dirty="0"/>
              <a:t>Διοικητικό προσωπικό</a:t>
            </a:r>
          </a:p>
          <a:p>
            <a:pPr>
              <a:buFont typeface="Arial" panose="020B0604020202020204" pitchFamily="34" charset="0"/>
              <a:buChar char="•"/>
            </a:pPr>
            <a:r>
              <a:rPr lang="el-GR" sz="1800" dirty="0"/>
              <a:t>Υποδομές (αίθουσες, εργαστήρια, βιβλιοθήκη)</a:t>
            </a:r>
          </a:p>
          <a:p>
            <a:pPr>
              <a:buFont typeface="Arial" panose="020B0604020202020204" pitchFamily="34" charset="0"/>
              <a:buChar char="•"/>
            </a:pPr>
            <a:r>
              <a:rPr lang="el-GR" sz="1800" dirty="0"/>
              <a:t>Ψηφιακές πλατφόρμες (e-</a:t>
            </a:r>
            <a:r>
              <a:rPr lang="el-GR" sz="1800" dirty="0" err="1"/>
              <a:t>class</a:t>
            </a:r>
            <a:r>
              <a:rPr lang="el-GR" sz="1800" dirty="0"/>
              <a:t>, email, e-</a:t>
            </a:r>
            <a:r>
              <a:rPr lang="el-GR" sz="1800" dirty="0" err="1"/>
              <a:t>secretary</a:t>
            </a:r>
            <a:r>
              <a:rPr lang="el-GR" sz="1800" dirty="0"/>
              <a:t>)</a:t>
            </a:r>
          </a:p>
          <a:p>
            <a:pPr>
              <a:buFont typeface="Arial" panose="020B0604020202020204" pitchFamily="34" charset="0"/>
              <a:buChar char="•"/>
            </a:pPr>
            <a:r>
              <a:rPr lang="el-GR" sz="1800" dirty="0"/>
              <a:t>Εσωτερική οργάνωση και διαδικασίες</a:t>
            </a:r>
          </a:p>
          <a:p>
            <a:pPr>
              <a:buFont typeface="Arial" panose="020B0604020202020204" pitchFamily="34" charset="0"/>
              <a:buChar char="•"/>
            </a:pPr>
            <a:r>
              <a:rPr lang="el-GR" sz="1800" dirty="0"/>
              <a:t>Πολιτισμός του ιδρύματος (αξίες, κοινότητα, κανόνες)</a:t>
            </a:r>
          </a:p>
        </p:txBody>
      </p:sp>
      <p:sp>
        <p:nvSpPr>
          <p:cNvPr id="16" name="TextBox 15">
            <a:extLst>
              <a:ext uri="{FF2B5EF4-FFF2-40B4-BE49-F238E27FC236}">
                <a16:creationId xmlns:a16="http://schemas.microsoft.com/office/drawing/2014/main" id="{01CEED4E-45A2-C3A7-939C-8FCCBFBFC680}"/>
              </a:ext>
            </a:extLst>
          </p:cNvPr>
          <p:cNvSpPr txBox="1"/>
          <p:nvPr/>
        </p:nvSpPr>
        <p:spPr>
          <a:xfrm>
            <a:off x="218942" y="5384230"/>
            <a:ext cx="13187965" cy="2862322"/>
          </a:xfrm>
          <a:prstGeom prst="rect">
            <a:avLst/>
          </a:prstGeom>
          <a:noFill/>
        </p:spPr>
        <p:txBody>
          <a:bodyPr wrap="square">
            <a:spAutoFit/>
          </a:bodyPr>
          <a:lstStyle/>
          <a:p>
            <a:pPr>
              <a:buNone/>
            </a:pPr>
            <a:r>
              <a:rPr lang="en-US" sz="1800" b="1" dirty="0"/>
              <a:t>3</a:t>
            </a:r>
            <a:r>
              <a:rPr lang="el-GR" sz="1800" b="1" dirty="0"/>
              <a:t>. Εκτός του Συστήματος</a:t>
            </a:r>
          </a:p>
          <a:p>
            <a:pPr>
              <a:buNone/>
            </a:pPr>
            <a:r>
              <a:rPr lang="el-GR" sz="1800" dirty="0"/>
              <a:t>Στοιχεία που δεν ανήκουν οργανικά στο πανεπιστήμιο, αλλά το</a:t>
            </a:r>
            <a:endParaRPr lang="en-US" sz="1800" dirty="0"/>
          </a:p>
          <a:p>
            <a:pPr>
              <a:buNone/>
            </a:pPr>
            <a:r>
              <a:rPr lang="el-GR" sz="1800" dirty="0"/>
              <a:t> </a:t>
            </a:r>
            <a:r>
              <a:rPr lang="el-GR" sz="1800" b="1" dirty="0"/>
              <a:t>επηρεάζουν ουσιαστικά</a:t>
            </a:r>
            <a:r>
              <a:rPr lang="el-GR" sz="1800" dirty="0"/>
              <a:t>:</a:t>
            </a:r>
          </a:p>
          <a:p>
            <a:pPr>
              <a:buFont typeface="Arial" panose="020B0604020202020204" pitchFamily="34" charset="0"/>
              <a:buChar char="•"/>
            </a:pPr>
            <a:r>
              <a:rPr lang="el-GR" sz="1800" dirty="0"/>
              <a:t>Υπουργείο Παιδείας (θεσμικό πλαίσιο, νομοθεσία, χρηματοδότηση)</a:t>
            </a:r>
          </a:p>
          <a:p>
            <a:pPr>
              <a:buFont typeface="Arial" panose="020B0604020202020204" pitchFamily="34" charset="0"/>
              <a:buChar char="•"/>
            </a:pPr>
            <a:r>
              <a:rPr lang="el-GR" sz="1800" dirty="0"/>
              <a:t>Κοινωνία &amp; τοπική κοινότητα (προσδοκίες, ανάγκες, συνεργασίες)</a:t>
            </a:r>
          </a:p>
          <a:p>
            <a:pPr>
              <a:buFont typeface="Arial" panose="020B0604020202020204" pitchFamily="34" charset="0"/>
              <a:buChar char="•"/>
            </a:pPr>
            <a:r>
              <a:rPr lang="el-GR" sz="1800" dirty="0"/>
              <a:t>Αγορά εργασίας (προσφορά/ζήτηση δεξιοτήτων)</a:t>
            </a:r>
          </a:p>
          <a:p>
            <a:pPr>
              <a:buFont typeface="Arial" panose="020B0604020202020204" pitchFamily="34" charset="0"/>
              <a:buChar char="•"/>
            </a:pPr>
            <a:r>
              <a:rPr lang="el-GR" sz="1800" dirty="0"/>
              <a:t>Ερευνητικά δίκτυα και διεθνείς συνεργασίες</a:t>
            </a:r>
          </a:p>
          <a:p>
            <a:pPr>
              <a:buFont typeface="Arial" panose="020B0604020202020204" pitchFamily="34" charset="0"/>
              <a:buChar char="•"/>
            </a:pPr>
            <a:r>
              <a:rPr lang="el-GR" sz="1800" dirty="0"/>
              <a:t>Οικονομία και πολιτική σταθερότητα</a:t>
            </a:r>
          </a:p>
          <a:p>
            <a:pPr>
              <a:buFont typeface="Arial" panose="020B0604020202020204" pitchFamily="34" charset="0"/>
              <a:buChar char="•"/>
            </a:pPr>
            <a:r>
              <a:rPr lang="el-GR" sz="1800" dirty="0"/>
              <a:t>Περιβαλλοντικοί και ενεργειακοί παράγοντες</a:t>
            </a:r>
          </a:p>
          <a:p>
            <a:pPr>
              <a:buFont typeface="Arial" panose="020B0604020202020204" pitchFamily="34" charset="0"/>
              <a:buChar char="•"/>
            </a:pPr>
            <a:r>
              <a:rPr lang="el-GR" sz="1800" dirty="0"/>
              <a:t>Πολιτισμικό πλαίσιο και αξίες</a:t>
            </a:r>
          </a:p>
        </p:txBody>
      </p:sp>
      <p:graphicFrame>
        <p:nvGraphicFramePr>
          <p:cNvPr id="17" name="Table 16">
            <a:extLst>
              <a:ext uri="{FF2B5EF4-FFF2-40B4-BE49-F238E27FC236}">
                <a16:creationId xmlns:a16="http://schemas.microsoft.com/office/drawing/2014/main" id="{78C6C023-C724-EFB9-F4FC-169A852DFDCC}"/>
              </a:ext>
            </a:extLst>
          </p:cNvPr>
          <p:cNvGraphicFramePr>
            <a:graphicFrameLocks noGrp="1"/>
          </p:cNvGraphicFramePr>
          <p:nvPr>
            <p:extLst>
              <p:ext uri="{D42A27DB-BD31-4B8C-83A1-F6EECF244321}">
                <p14:modId xmlns:p14="http://schemas.microsoft.com/office/powerpoint/2010/main" val="1105975473"/>
              </p:ext>
            </p:extLst>
          </p:nvPr>
        </p:nvGraphicFramePr>
        <p:xfrm>
          <a:off x="8345510" y="1737863"/>
          <a:ext cx="5940858" cy="5654610"/>
        </p:xfrm>
        <a:graphic>
          <a:graphicData uri="http://schemas.openxmlformats.org/drawingml/2006/table">
            <a:tbl>
              <a:tblPr/>
              <a:tblGrid>
                <a:gridCol w="2970429">
                  <a:extLst>
                    <a:ext uri="{9D8B030D-6E8A-4147-A177-3AD203B41FA5}">
                      <a16:colId xmlns:a16="http://schemas.microsoft.com/office/drawing/2014/main" val="2262692418"/>
                    </a:ext>
                  </a:extLst>
                </a:gridCol>
                <a:gridCol w="2970429">
                  <a:extLst>
                    <a:ext uri="{9D8B030D-6E8A-4147-A177-3AD203B41FA5}">
                      <a16:colId xmlns:a16="http://schemas.microsoft.com/office/drawing/2014/main" val="647956271"/>
                    </a:ext>
                  </a:extLst>
                </a:gridCol>
              </a:tblGrid>
              <a:tr h="415717">
                <a:tc>
                  <a:txBody>
                    <a:bodyPr/>
                    <a:lstStyle/>
                    <a:p>
                      <a:pPr>
                        <a:buNone/>
                      </a:pPr>
                      <a:r>
                        <a:rPr lang="el-GR" b="1"/>
                        <a:t>Ροή</a:t>
                      </a:r>
                      <a:endParaRPr lang="el-GR"/>
                    </a:p>
                  </a:txBody>
                  <a:tcPr anchor="ctr">
                    <a:lnL>
                      <a:noFill/>
                    </a:lnL>
                    <a:lnR>
                      <a:noFill/>
                    </a:lnR>
                    <a:lnT>
                      <a:noFill/>
                    </a:lnT>
                    <a:lnB>
                      <a:noFill/>
                    </a:lnB>
                    <a:noFill/>
                  </a:tcPr>
                </a:tc>
                <a:tc>
                  <a:txBody>
                    <a:bodyPr/>
                    <a:lstStyle/>
                    <a:p>
                      <a:pPr>
                        <a:buNone/>
                      </a:pPr>
                      <a:r>
                        <a:rPr lang="el-GR" b="1"/>
                        <a:t>Περιγραφή</a:t>
                      </a:r>
                      <a:endParaRPr lang="el-GR"/>
                    </a:p>
                  </a:txBody>
                  <a:tcPr anchor="ctr">
                    <a:lnL>
                      <a:noFill/>
                    </a:lnL>
                    <a:lnR>
                      <a:noFill/>
                    </a:lnR>
                    <a:lnT>
                      <a:noFill/>
                    </a:lnT>
                    <a:lnB>
                      <a:noFill/>
                    </a:lnB>
                    <a:noFill/>
                  </a:tcPr>
                </a:tc>
                <a:extLst>
                  <a:ext uri="{0D108BD9-81ED-4DB2-BD59-A6C34878D82A}">
                    <a16:rowId xmlns:a16="http://schemas.microsoft.com/office/drawing/2014/main" val="835757374"/>
                  </a:ext>
                </a:extLst>
              </a:tr>
              <a:tr h="990027">
                <a:tc>
                  <a:txBody>
                    <a:bodyPr/>
                    <a:lstStyle/>
                    <a:p>
                      <a:pPr>
                        <a:buNone/>
                      </a:pPr>
                      <a:r>
                        <a:rPr lang="en-GB"/>
                        <a:t>🎓 </a:t>
                      </a:r>
                      <a:r>
                        <a:rPr lang="el-GR" i="1"/>
                        <a:t>Φοιτητές → Απόφοιτοι</a:t>
                      </a:r>
                      <a:endParaRPr lang="el-GR"/>
                    </a:p>
                  </a:txBody>
                  <a:tcPr anchor="ctr">
                    <a:lnL>
                      <a:noFill/>
                    </a:lnL>
                    <a:lnR>
                      <a:noFill/>
                    </a:lnR>
                    <a:lnT>
                      <a:noFill/>
                    </a:lnT>
                    <a:lnB>
                      <a:noFill/>
                    </a:lnB>
                    <a:noFill/>
                  </a:tcPr>
                </a:tc>
                <a:tc>
                  <a:txBody>
                    <a:bodyPr/>
                    <a:lstStyle/>
                    <a:p>
                      <a:pPr>
                        <a:buNone/>
                      </a:pPr>
                      <a:r>
                        <a:rPr lang="el-GR"/>
                        <a:t>Εκροή γνώσης και ανθρώπινου δυναμικού προς την κοινωνία και την αγορά.</a:t>
                      </a:r>
                    </a:p>
                  </a:txBody>
                  <a:tcPr anchor="ctr">
                    <a:lnL>
                      <a:noFill/>
                    </a:lnL>
                    <a:lnR>
                      <a:noFill/>
                    </a:lnR>
                    <a:lnT>
                      <a:noFill/>
                    </a:lnT>
                    <a:lnB>
                      <a:noFill/>
                    </a:lnB>
                    <a:noFill/>
                  </a:tcPr>
                </a:tc>
                <a:extLst>
                  <a:ext uri="{0D108BD9-81ED-4DB2-BD59-A6C34878D82A}">
                    <a16:rowId xmlns:a16="http://schemas.microsoft.com/office/drawing/2014/main" val="3231668488"/>
                  </a:ext>
                </a:extLst>
              </a:tr>
              <a:tr h="701269">
                <a:tc>
                  <a:txBody>
                    <a:bodyPr/>
                    <a:lstStyle/>
                    <a:p>
                      <a:pPr>
                        <a:buNone/>
                      </a:pPr>
                      <a:r>
                        <a:rPr lang="en-GB"/>
                        <a:t>💶 </a:t>
                      </a:r>
                      <a:r>
                        <a:rPr lang="el-GR" i="1"/>
                        <a:t>Χρηματοδότηση → Πανεπιστήμιο</a:t>
                      </a:r>
                      <a:endParaRPr lang="el-GR"/>
                    </a:p>
                  </a:txBody>
                  <a:tcPr anchor="ctr">
                    <a:lnL>
                      <a:noFill/>
                    </a:lnL>
                    <a:lnR>
                      <a:noFill/>
                    </a:lnR>
                    <a:lnT>
                      <a:noFill/>
                    </a:lnT>
                    <a:lnB>
                      <a:noFill/>
                    </a:lnB>
                    <a:noFill/>
                  </a:tcPr>
                </a:tc>
                <a:tc>
                  <a:txBody>
                    <a:bodyPr/>
                    <a:lstStyle/>
                    <a:p>
                      <a:pPr>
                        <a:buNone/>
                      </a:pPr>
                      <a:r>
                        <a:rPr lang="el-GR"/>
                        <a:t>Εισροή από κράτος, ΕΕ, δωρεές ή έργα έρευνας.</a:t>
                      </a:r>
                    </a:p>
                  </a:txBody>
                  <a:tcPr anchor="ctr">
                    <a:lnL>
                      <a:noFill/>
                    </a:lnL>
                    <a:lnR>
                      <a:noFill/>
                    </a:lnR>
                    <a:lnT>
                      <a:noFill/>
                    </a:lnT>
                    <a:lnB>
                      <a:noFill/>
                    </a:lnB>
                    <a:noFill/>
                  </a:tcPr>
                </a:tc>
                <a:extLst>
                  <a:ext uri="{0D108BD9-81ED-4DB2-BD59-A6C34878D82A}">
                    <a16:rowId xmlns:a16="http://schemas.microsoft.com/office/drawing/2014/main" val="3054714092"/>
                  </a:ext>
                </a:extLst>
              </a:tr>
              <a:tr h="1567543">
                <a:tc>
                  <a:txBody>
                    <a:bodyPr/>
                    <a:lstStyle/>
                    <a:p>
                      <a:pPr>
                        <a:buNone/>
                      </a:pPr>
                      <a:r>
                        <a:rPr lang="en-GB" dirty="0"/>
                        <a:t>🔄 </a:t>
                      </a:r>
                      <a:r>
                        <a:rPr lang="el-GR" i="1" dirty="0"/>
                        <a:t>Έρευνα ↔ Κοινωνία</a:t>
                      </a:r>
                      <a:endParaRPr lang="el-GR" dirty="0"/>
                    </a:p>
                  </a:txBody>
                  <a:tcPr anchor="ctr">
                    <a:lnL>
                      <a:noFill/>
                    </a:lnL>
                    <a:lnR>
                      <a:noFill/>
                    </a:lnR>
                    <a:lnT>
                      <a:noFill/>
                    </a:lnT>
                    <a:lnB>
                      <a:noFill/>
                    </a:lnB>
                    <a:noFill/>
                  </a:tcPr>
                </a:tc>
                <a:tc>
                  <a:txBody>
                    <a:bodyPr/>
                    <a:lstStyle/>
                    <a:p>
                      <a:pPr>
                        <a:buNone/>
                      </a:pPr>
                      <a:r>
                        <a:rPr lang="el-GR"/>
                        <a:t>Διπλή ροή: το πανεπιστήμιο παράγει γνώση και λαμβάνει κοινωνικές ανάγκες ή προβλήματα ως ερευνητικά ερεθίσματα.</a:t>
                      </a:r>
                    </a:p>
                  </a:txBody>
                  <a:tcPr anchor="ctr">
                    <a:lnL>
                      <a:noFill/>
                    </a:lnL>
                    <a:lnR>
                      <a:noFill/>
                    </a:lnR>
                    <a:lnT>
                      <a:noFill/>
                    </a:lnT>
                    <a:lnB>
                      <a:noFill/>
                    </a:lnB>
                    <a:noFill/>
                  </a:tcPr>
                </a:tc>
                <a:extLst>
                  <a:ext uri="{0D108BD9-81ED-4DB2-BD59-A6C34878D82A}">
                    <a16:rowId xmlns:a16="http://schemas.microsoft.com/office/drawing/2014/main" val="3307966698"/>
                  </a:ext>
                </a:extLst>
              </a:tr>
              <a:tr h="990027">
                <a:tc>
                  <a:txBody>
                    <a:bodyPr/>
                    <a:lstStyle/>
                    <a:p>
                      <a:pPr>
                        <a:buNone/>
                      </a:pPr>
                      <a:r>
                        <a:rPr lang="el-GR"/>
                        <a:t>⚙️ </a:t>
                      </a:r>
                      <a:r>
                        <a:rPr lang="el-GR" i="1"/>
                        <a:t>Πολιτικές ↔ Διοίκηση</a:t>
                      </a:r>
                      <a:endParaRPr lang="el-GR"/>
                    </a:p>
                  </a:txBody>
                  <a:tcPr anchor="ctr">
                    <a:lnL>
                      <a:noFill/>
                    </a:lnL>
                    <a:lnR>
                      <a:noFill/>
                    </a:lnR>
                    <a:lnT>
                      <a:noFill/>
                    </a:lnT>
                    <a:lnB>
                      <a:noFill/>
                    </a:lnB>
                    <a:noFill/>
                  </a:tcPr>
                </a:tc>
                <a:tc>
                  <a:txBody>
                    <a:bodyPr/>
                    <a:lstStyle/>
                    <a:p>
                      <a:pPr>
                        <a:buNone/>
                      </a:pPr>
                      <a:r>
                        <a:rPr lang="el-GR"/>
                        <a:t>Το κράτος θέτει κανόνες, ενώ το ίδρυμα ανατροφοδοτεί με δεδομένα και αποτελέσματα.</a:t>
                      </a:r>
                    </a:p>
                  </a:txBody>
                  <a:tcPr anchor="ctr">
                    <a:lnL>
                      <a:noFill/>
                    </a:lnL>
                    <a:lnR>
                      <a:noFill/>
                    </a:lnR>
                    <a:lnT>
                      <a:noFill/>
                    </a:lnT>
                    <a:lnB>
                      <a:noFill/>
                    </a:lnB>
                    <a:noFill/>
                  </a:tcPr>
                </a:tc>
                <a:extLst>
                  <a:ext uri="{0D108BD9-81ED-4DB2-BD59-A6C34878D82A}">
                    <a16:rowId xmlns:a16="http://schemas.microsoft.com/office/drawing/2014/main" val="4146395084"/>
                  </a:ext>
                </a:extLst>
              </a:tr>
              <a:tr h="990027">
                <a:tc>
                  <a:txBody>
                    <a:bodyPr/>
                    <a:lstStyle/>
                    <a:p>
                      <a:pPr>
                        <a:buNone/>
                      </a:pPr>
                      <a:r>
                        <a:rPr lang="en-GB"/>
                        <a:t>🌍 </a:t>
                      </a:r>
                      <a:r>
                        <a:rPr lang="el-GR" i="1"/>
                        <a:t>Διεθνείς συνεργασίες ↔ Ιδρυμα</a:t>
                      </a:r>
                      <a:endParaRPr lang="el-GR"/>
                    </a:p>
                  </a:txBody>
                  <a:tcPr anchor="ctr">
                    <a:lnL>
                      <a:noFill/>
                    </a:lnL>
                    <a:lnR>
                      <a:noFill/>
                    </a:lnR>
                    <a:lnT>
                      <a:noFill/>
                    </a:lnT>
                    <a:lnB>
                      <a:noFill/>
                    </a:lnB>
                    <a:noFill/>
                  </a:tcPr>
                </a:tc>
                <a:tc>
                  <a:txBody>
                    <a:bodyPr/>
                    <a:lstStyle/>
                    <a:p>
                      <a:pPr>
                        <a:buNone/>
                      </a:pPr>
                      <a:r>
                        <a:rPr lang="el-GR" dirty="0"/>
                        <a:t>Ροές γνώσης, ανταλλαγών και επιρροών μεταξύ πανεπιστημίων.</a:t>
                      </a:r>
                    </a:p>
                  </a:txBody>
                  <a:tcPr anchor="ctr">
                    <a:lnL>
                      <a:noFill/>
                    </a:lnL>
                    <a:lnR>
                      <a:noFill/>
                    </a:lnR>
                    <a:lnT>
                      <a:noFill/>
                    </a:lnT>
                    <a:lnB>
                      <a:noFill/>
                    </a:lnB>
                    <a:noFill/>
                  </a:tcPr>
                </a:tc>
                <a:extLst>
                  <a:ext uri="{0D108BD9-81ED-4DB2-BD59-A6C34878D82A}">
                    <a16:rowId xmlns:a16="http://schemas.microsoft.com/office/drawing/2014/main" val="1230300067"/>
                  </a:ext>
                </a:extLst>
              </a:tr>
            </a:tbl>
          </a:graphicData>
        </a:graphic>
      </p:graphicFrame>
      <p:sp>
        <p:nvSpPr>
          <p:cNvPr id="19" name="TextBox 18">
            <a:extLst>
              <a:ext uri="{FF2B5EF4-FFF2-40B4-BE49-F238E27FC236}">
                <a16:creationId xmlns:a16="http://schemas.microsoft.com/office/drawing/2014/main" id="{36CDF3F8-DD51-2A76-E145-9560272C15A3}"/>
              </a:ext>
            </a:extLst>
          </p:cNvPr>
          <p:cNvSpPr txBox="1"/>
          <p:nvPr/>
        </p:nvSpPr>
        <p:spPr>
          <a:xfrm>
            <a:off x="9156878" y="1204621"/>
            <a:ext cx="7315200" cy="307777"/>
          </a:xfrm>
          <a:prstGeom prst="rect">
            <a:avLst/>
          </a:prstGeom>
          <a:noFill/>
        </p:spPr>
        <p:txBody>
          <a:bodyPr wrap="square">
            <a:spAutoFit/>
          </a:bodyPr>
          <a:lstStyle/>
          <a:p>
            <a:r>
              <a:rPr lang="en-US" b="1" dirty="0"/>
              <a:t>4.</a:t>
            </a:r>
            <a:r>
              <a:rPr lang="el-GR" b="1" dirty="0"/>
              <a:t>. Ροές Εισροών και Εκροών</a:t>
            </a:r>
            <a:endParaRPr lang="en-GB" b="1" dirty="0"/>
          </a:p>
        </p:txBody>
      </p:sp>
    </p:spTree>
    <p:extLst>
      <p:ext uri="{BB962C8B-B14F-4D97-AF65-F5344CB8AC3E}">
        <p14:creationId xmlns:p14="http://schemas.microsoft.com/office/powerpoint/2010/main" val="975702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993DB566-3EB1-2003-37CC-579F5CC01D15}"/>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149C6142-B4D3-4935-2476-3063D9AD0CF8}"/>
              </a:ext>
            </a:extLst>
          </p:cNvPr>
          <p:cNvSpPr/>
          <p:nvPr/>
        </p:nvSpPr>
        <p:spPr>
          <a:xfrm>
            <a:off x="793790" y="293965"/>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176" name="Google Shape;176;g38a2def6c57_0_8">
            <a:extLst>
              <a:ext uri="{FF2B5EF4-FFF2-40B4-BE49-F238E27FC236}">
                <a16:creationId xmlns:a16="http://schemas.microsoft.com/office/drawing/2014/main" id="{FD11A986-428C-07FA-126A-FF14C45E1D0E}"/>
              </a:ext>
            </a:extLst>
          </p:cNvPr>
          <p:cNvSpPr/>
          <p:nvPr/>
        </p:nvSpPr>
        <p:spPr>
          <a:xfrm>
            <a:off x="1142524"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endParaRPr sz="1750" b="0" i="0" u="none" strike="noStrike" cap="none"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6BE99CCD-DB20-F03B-6E09-726B495016C0}"/>
              </a:ext>
            </a:extLst>
          </p:cNvPr>
          <p:cNvSpPr txBox="1"/>
          <p:nvPr/>
        </p:nvSpPr>
        <p:spPr>
          <a:xfrm>
            <a:off x="793790" y="1234613"/>
            <a:ext cx="7315200" cy="307777"/>
          </a:xfrm>
          <a:prstGeom prst="rect">
            <a:avLst/>
          </a:prstGeom>
          <a:noFill/>
        </p:spPr>
        <p:txBody>
          <a:bodyPr wrap="square">
            <a:spAutoFit/>
          </a:bodyPr>
          <a:lstStyle/>
          <a:p>
            <a:r>
              <a:rPr lang="el-GR" b="1" dirty="0"/>
              <a:t>Στενά Όρια του Συστήματος</a:t>
            </a:r>
            <a:endParaRPr lang="en-GB" b="1" dirty="0"/>
          </a:p>
        </p:txBody>
      </p:sp>
      <p:sp>
        <p:nvSpPr>
          <p:cNvPr id="13" name="TextBox 12">
            <a:extLst>
              <a:ext uri="{FF2B5EF4-FFF2-40B4-BE49-F238E27FC236}">
                <a16:creationId xmlns:a16="http://schemas.microsoft.com/office/drawing/2014/main" id="{E68C42E6-F3E2-05EE-E482-BCAFDDB71322}"/>
              </a:ext>
            </a:extLst>
          </p:cNvPr>
          <p:cNvSpPr txBox="1"/>
          <p:nvPr/>
        </p:nvSpPr>
        <p:spPr>
          <a:xfrm>
            <a:off x="440232" y="4658439"/>
            <a:ext cx="5602310" cy="1600438"/>
          </a:xfrm>
          <a:prstGeom prst="rect">
            <a:avLst/>
          </a:prstGeom>
          <a:noFill/>
        </p:spPr>
        <p:txBody>
          <a:bodyPr wrap="square">
            <a:spAutoFit/>
          </a:bodyPr>
          <a:lstStyle/>
          <a:p>
            <a:pPr>
              <a:buNone/>
            </a:pPr>
            <a:r>
              <a:rPr lang="el-GR" b="1" dirty="0"/>
              <a:t>🎯 Πλεονεκτήματα</a:t>
            </a:r>
          </a:p>
          <a:p>
            <a:pPr>
              <a:buFont typeface="Arial" panose="020B0604020202020204" pitchFamily="34" charset="0"/>
              <a:buChar char="•"/>
            </a:pPr>
            <a:r>
              <a:rPr lang="el-GR" dirty="0"/>
              <a:t>Καθαρή εικόνα της </a:t>
            </a:r>
            <a:r>
              <a:rPr lang="el-GR" b="1" dirty="0"/>
              <a:t>οργάνωσης και αποδοτικότητας</a:t>
            </a:r>
            <a:r>
              <a:rPr lang="el-GR" dirty="0"/>
              <a:t>.</a:t>
            </a:r>
          </a:p>
          <a:p>
            <a:pPr>
              <a:buFont typeface="Arial" panose="020B0604020202020204" pitchFamily="34" charset="0"/>
              <a:buChar char="•"/>
            </a:pPr>
            <a:r>
              <a:rPr lang="el-GR" dirty="0"/>
              <a:t>Επιτρέπει </a:t>
            </a:r>
            <a:r>
              <a:rPr lang="el-GR" b="1" dirty="0"/>
              <a:t>βελτιστοποίηση διαδικασιών</a:t>
            </a:r>
            <a:r>
              <a:rPr lang="el-GR" dirty="0"/>
              <a:t> (π.χ. λειτουργία, διαχείριση, δομές).</a:t>
            </a:r>
          </a:p>
          <a:p>
            <a:pPr>
              <a:buFont typeface="Arial" panose="020B0604020202020204" pitchFamily="34" charset="0"/>
              <a:buChar char="•"/>
            </a:pPr>
            <a:r>
              <a:rPr lang="el-GR" dirty="0"/>
              <a:t>Εύκολη χαρτογράφηση, σαφή δεδομένα, περιορισμένη πολυπλοκότητα.</a:t>
            </a:r>
          </a:p>
          <a:p>
            <a:pPr>
              <a:buNone/>
            </a:pPr>
            <a:endParaRPr lang="el-GR" dirty="0"/>
          </a:p>
        </p:txBody>
      </p:sp>
      <p:sp>
        <p:nvSpPr>
          <p:cNvPr id="16" name="TextBox 15">
            <a:extLst>
              <a:ext uri="{FF2B5EF4-FFF2-40B4-BE49-F238E27FC236}">
                <a16:creationId xmlns:a16="http://schemas.microsoft.com/office/drawing/2014/main" id="{0EBE30F2-7D53-6D14-98C7-BAEB0064535A}"/>
              </a:ext>
            </a:extLst>
          </p:cNvPr>
          <p:cNvSpPr txBox="1"/>
          <p:nvPr/>
        </p:nvSpPr>
        <p:spPr>
          <a:xfrm>
            <a:off x="6293858" y="2949362"/>
            <a:ext cx="8336542" cy="523220"/>
          </a:xfrm>
          <a:prstGeom prst="rect">
            <a:avLst/>
          </a:prstGeom>
          <a:noFill/>
        </p:spPr>
        <p:txBody>
          <a:bodyPr wrap="square">
            <a:spAutoFit/>
          </a:bodyPr>
          <a:lstStyle/>
          <a:p>
            <a:pPr>
              <a:buNone/>
            </a:pPr>
            <a:r>
              <a:rPr lang="el-GR" b="1" dirty="0"/>
              <a:t>🔄 Ροές</a:t>
            </a:r>
            <a:r>
              <a:rPr lang="en-US" b="1" dirty="0"/>
              <a:t>: </a:t>
            </a:r>
            <a:r>
              <a:rPr lang="el-GR" i="1" dirty="0"/>
              <a:t>απλές και γραμμικές.</a:t>
            </a:r>
            <a:r>
              <a:rPr lang="en-US" i="1" dirty="0"/>
              <a:t> </a:t>
            </a:r>
            <a:r>
              <a:rPr lang="el-GR" dirty="0"/>
              <a:t>Η κύρια δυναμική είναι </a:t>
            </a:r>
            <a:r>
              <a:rPr lang="el-GR" b="1" dirty="0"/>
              <a:t>“εισροή – επεξεργασία – εκροή”</a:t>
            </a:r>
            <a:r>
              <a:rPr lang="el-GR" dirty="0"/>
              <a:t>, σαν εργοστάσιο γνώσης.</a:t>
            </a:r>
            <a:endParaRPr lang="el-GR" b="1" dirty="0"/>
          </a:p>
        </p:txBody>
      </p:sp>
      <p:sp>
        <p:nvSpPr>
          <p:cNvPr id="18" name="TextBox 17">
            <a:extLst>
              <a:ext uri="{FF2B5EF4-FFF2-40B4-BE49-F238E27FC236}">
                <a16:creationId xmlns:a16="http://schemas.microsoft.com/office/drawing/2014/main" id="{22202DB4-7F31-BEA3-7188-02AA3BC5A7D2}"/>
              </a:ext>
            </a:extLst>
          </p:cNvPr>
          <p:cNvSpPr txBox="1"/>
          <p:nvPr/>
        </p:nvSpPr>
        <p:spPr>
          <a:xfrm>
            <a:off x="440232" y="6339728"/>
            <a:ext cx="5448374" cy="1600438"/>
          </a:xfrm>
          <a:prstGeom prst="rect">
            <a:avLst/>
          </a:prstGeom>
          <a:noFill/>
        </p:spPr>
        <p:txBody>
          <a:bodyPr wrap="square">
            <a:spAutoFit/>
          </a:bodyPr>
          <a:lstStyle/>
          <a:p>
            <a:pPr>
              <a:buNone/>
            </a:pPr>
            <a:r>
              <a:rPr lang="el-GR" b="1" dirty="0"/>
              <a:t>⚠️ Περιορισμοί</a:t>
            </a:r>
          </a:p>
          <a:p>
            <a:pPr>
              <a:buFont typeface="Arial" panose="020B0604020202020204" pitchFamily="34" charset="0"/>
              <a:buChar char="•"/>
            </a:pPr>
            <a:r>
              <a:rPr lang="el-GR" dirty="0"/>
              <a:t>Αγνοεί </a:t>
            </a:r>
            <a:r>
              <a:rPr lang="el-GR" b="1" dirty="0"/>
              <a:t>το κοινωνικό πλαίσιο</a:t>
            </a:r>
            <a:r>
              <a:rPr lang="el-GR" dirty="0"/>
              <a:t>, τη σχέση με την πόλη, τους αποφοίτους ή την κοινωνία.</a:t>
            </a:r>
          </a:p>
          <a:p>
            <a:pPr>
              <a:buFont typeface="Arial" panose="020B0604020202020204" pitchFamily="34" charset="0"/>
              <a:buChar char="•"/>
            </a:pPr>
            <a:r>
              <a:rPr lang="el-GR" dirty="0"/>
              <a:t>Κίνδυνος “διοικητικής τύφλωσης”: βλέπουμε το ίδρυμα ως μηχανή και όχι ως ζωντανό οργανισμό.</a:t>
            </a:r>
          </a:p>
          <a:p>
            <a:pPr>
              <a:buFont typeface="Arial" panose="020B0604020202020204" pitchFamily="34" charset="0"/>
              <a:buChar char="•"/>
            </a:pPr>
            <a:r>
              <a:rPr lang="el-GR" dirty="0"/>
              <a:t>Δεν λαμβάνει υπόψη την </a:t>
            </a:r>
            <a:r>
              <a:rPr lang="el-GR" b="1" dirty="0"/>
              <a:t>ανθεκτικότητα</a:t>
            </a:r>
            <a:r>
              <a:rPr lang="el-GR" dirty="0"/>
              <a:t> ή τη </a:t>
            </a:r>
            <a:r>
              <a:rPr lang="el-GR" b="1" dirty="0"/>
              <a:t>βιωσιμότητα</a:t>
            </a:r>
            <a:r>
              <a:rPr lang="el-GR" dirty="0"/>
              <a:t> (λειτουργεί μόνο στο παρόν).</a:t>
            </a:r>
            <a:endParaRPr lang="en-GB" dirty="0"/>
          </a:p>
        </p:txBody>
      </p:sp>
      <p:sp>
        <p:nvSpPr>
          <p:cNvPr id="20" name="TextBox 19">
            <a:extLst>
              <a:ext uri="{FF2B5EF4-FFF2-40B4-BE49-F238E27FC236}">
                <a16:creationId xmlns:a16="http://schemas.microsoft.com/office/drawing/2014/main" id="{56600A9F-E97C-0B87-C749-44E8315D143D}"/>
              </a:ext>
            </a:extLst>
          </p:cNvPr>
          <p:cNvSpPr txBox="1"/>
          <p:nvPr/>
        </p:nvSpPr>
        <p:spPr>
          <a:xfrm>
            <a:off x="793790" y="1606782"/>
            <a:ext cx="12355540" cy="738664"/>
          </a:xfrm>
          <a:prstGeom prst="rect">
            <a:avLst/>
          </a:prstGeom>
          <a:noFill/>
        </p:spPr>
        <p:txBody>
          <a:bodyPr wrap="square">
            <a:spAutoFit/>
          </a:bodyPr>
          <a:lstStyle/>
          <a:p>
            <a:r>
              <a:rPr lang="el-GR" b="1" dirty="0"/>
              <a:t>Το πανεπιστήμιο αντιμετωπίζεται σαν “οργανισμός”</a:t>
            </a:r>
            <a:r>
              <a:rPr lang="el-GR" dirty="0"/>
              <a:t> που έχει ως στόχο τη λειτουργική αποδοτικότητα: να παρέχει εκπαίδευση και να παράγει αποφοίτους.</a:t>
            </a:r>
            <a:br>
              <a:rPr lang="el-GR" dirty="0"/>
            </a:br>
            <a:r>
              <a:rPr lang="el-GR" dirty="0"/>
              <a:t>Οι ροές είναι κυρίως </a:t>
            </a:r>
            <a:r>
              <a:rPr lang="el-GR" b="1" dirty="0"/>
              <a:t>διοικητικές, οικονομικές και γνωσιακές</a:t>
            </a:r>
            <a:r>
              <a:rPr lang="el-GR" dirty="0"/>
              <a:t>.</a:t>
            </a:r>
            <a:endParaRPr lang="en-GB" dirty="0"/>
          </a:p>
        </p:txBody>
      </p:sp>
      <p:sp>
        <p:nvSpPr>
          <p:cNvPr id="22" name="TextBox 21">
            <a:extLst>
              <a:ext uri="{FF2B5EF4-FFF2-40B4-BE49-F238E27FC236}">
                <a16:creationId xmlns:a16="http://schemas.microsoft.com/office/drawing/2014/main" id="{10E97A8B-2B86-25A0-9183-0756FE14945D}"/>
              </a:ext>
            </a:extLst>
          </p:cNvPr>
          <p:cNvSpPr txBox="1"/>
          <p:nvPr/>
        </p:nvSpPr>
        <p:spPr>
          <a:xfrm>
            <a:off x="613703" y="2781093"/>
            <a:ext cx="5169127" cy="1815882"/>
          </a:xfrm>
          <a:prstGeom prst="rect">
            <a:avLst/>
          </a:prstGeom>
          <a:noFill/>
        </p:spPr>
        <p:txBody>
          <a:bodyPr wrap="square">
            <a:spAutoFit/>
          </a:bodyPr>
          <a:lstStyle/>
          <a:p>
            <a:pPr>
              <a:buNone/>
            </a:pPr>
            <a:r>
              <a:rPr lang="el-GR" b="1" dirty="0"/>
              <a:t>🧩 Εντός του Συστήματος</a:t>
            </a:r>
          </a:p>
          <a:p>
            <a:r>
              <a:rPr lang="el-GR" dirty="0"/>
              <a:t>Φοιτητές, καθηγητές, μαθήματα</a:t>
            </a:r>
          </a:p>
          <a:p>
            <a:r>
              <a:rPr lang="el-GR" dirty="0"/>
              <a:t>Υποδομές (αίθουσες, βιβλιοθήκη, e-</a:t>
            </a:r>
            <a:r>
              <a:rPr lang="el-GR" dirty="0" err="1"/>
              <a:t>class</a:t>
            </a:r>
            <a:r>
              <a:rPr lang="el-GR" dirty="0"/>
              <a:t>)</a:t>
            </a:r>
          </a:p>
          <a:p>
            <a:r>
              <a:rPr lang="el-GR" dirty="0"/>
              <a:t>Διοικητικές υπηρεσίες</a:t>
            </a:r>
          </a:p>
          <a:p>
            <a:r>
              <a:rPr lang="el-GR" dirty="0"/>
              <a:t>Εσωτερική οργάνωση και κανονισμοί</a:t>
            </a:r>
          </a:p>
          <a:p>
            <a:r>
              <a:rPr lang="el-GR" b="1" dirty="0"/>
              <a:t>🔹 Εκτός του Συστήματος</a:t>
            </a:r>
          </a:p>
          <a:p>
            <a:pPr>
              <a:buNone/>
            </a:pPr>
            <a:r>
              <a:rPr lang="el-GR" b="1" dirty="0"/>
              <a:t>🧩 Εκτός του Συστήματος</a:t>
            </a:r>
          </a:p>
          <a:p>
            <a:pPr>
              <a:buNone/>
            </a:pPr>
            <a:r>
              <a:rPr lang="el-GR" dirty="0"/>
              <a:t>Υπουργείο, αγορά εργασίας, κοινωνία, πόλη, διεθνή δίκτυα.</a:t>
            </a:r>
          </a:p>
        </p:txBody>
      </p:sp>
      <p:graphicFrame>
        <p:nvGraphicFramePr>
          <p:cNvPr id="2" name="Table 1">
            <a:extLst>
              <a:ext uri="{FF2B5EF4-FFF2-40B4-BE49-F238E27FC236}">
                <a16:creationId xmlns:a16="http://schemas.microsoft.com/office/drawing/2014/main" id="{3F15F894-CC1D-28A1-05A9-F03FD9F43F6B}"/>
              </a:ext>
            </a:extLst>
          </p:cNvPr>
          <p:cNvGraphicFramePr>
            <a:graphicFrameLocks noGrp="1"/>
          </p:cNvGraphicFramePr>
          <p:nvPr>
            <p:extLst>
              <p:ext uri="{D42A27DB-BD31-4B8C-83A1-F6EECF244321}">
                <p14:modId xmlns:p14="http://schemas.microsoft.com/office/powerpoint/2010/main" val="2919248507"/>
              </p:ext>
            </p:extLst>
          </p:nvPr>
        </p:nvGraphicFramePr>
        <p:xfrm>
          <a:off x="5888606" y="3471295"/>
          <a:ext cx="8509976" cy="3779520"/>
        </p:xfrm>
        <a:graphic>
          <a:graphicData uri="http://schemas.openxmlformats.org/drawingml/2006/table">
            <a:tbl>
              <a:tblPr/>
              <a:tblGrid>
                <a:gridCol w="2127494">
                  <a:extLst>
                    <a:ext uri="{9D8B030D-6E8A-4147-A177-3AD203B41FA5}">
                      <a16:colId xmlns:a16="http://schemas.microsoft.com/office/drawing/2014/main" val="287923679"/>
                    </a:ext>
                  </a:extLst>
                </a:gridCol>
                <a:gridCol w="2127494">
                  <a:extLst>
                    <a:ext uri="{9D8B030D-6E8A-4147-A177-3AD203B41FA5}">
                      <a16:colId xmlns:a16="http://schemas.microsoft.com/office/drawing/2014/main" val="3035229415"/>
                    </a:ext>
                  </a:extLst>
                </a:gridCol>
                <a:gridCol w="2127494">
                  <a:extLst>
                    <a:ext uri="{9D8B030D-6E8A-4147-A177-3AD203B41FA5}">
                      <a16:colId xmlns:a16="http://schemas.microsoft.com/office/drawing/2014/main" val="4124021328"/>
                    </a:ext>
                  </a:extLst>
                </a:gridCol>
                <a:gridCol w="2127494">
                  <a:extLst>
                    <a:ext uri="{9D8B030D-6E8A-4147-A177-3AD203B41FA5}">
                      <a16:colId xmlns:a16="http://schemas.microsoft.com/office/drawing/2014/main" val="696468358"/>
                    </a:ext>
                  </a:extLst>
                </a:gridCol>
              </a:tblGrid>
              <a:tr h="304800">
                <a:tc>
                  <a:txBody>
                    <a:bodyPr/>
                    <a:lstStyle/>
                    <a:p>
                      <a:pPr>
                        <a:buNone/>
                      </a:pPr>
                      <a:r>
                        <a:rPr lang="el-GR" sz="1400"/>
                        <a:t>Ροή</a:t>
                      </a:r>
                    </a:p>
                  </a:txBody>
                  <a:tcPr anchor="ctr">
                    <a:lnL>
                      <a:noFill/>
                    </a:lnL>
                    <a:lnR>
                      <a:noFill/>
                    </a:lnR>
                    <a:lnT>
                      <a:noFill/>
                    </a:lnT>
                    <a:lnB>
                      <a:noFill/>
                    </a:lnB>
                    <a:noFill/>
                  </a:tcPr>
                </a:tc>
                <a:tc>
                  <a:txBody>
                    <a:bodyPr/>
                    <a:lstStyle/>
                    <a:p>
                      <a:pPr>
                        <a:buNone/>
                      </a:pPr>
                      <a:r>
                        <a:rPr lang="el-GR" sz="1400"/>
                        <a:t>Από–Προς</a:t>
                      </a:r>
                    </a:p>
                  </a:txBody>
                  <a:tcPr anchor="ctr">
                    <a:lnL>
                      <a:noFill/>
                    </a:lnL>
                    <a:lnR>
                      <a:noFill/>
                    </a:lnR>
                    <a:lnT>
                      <a:noFill/>
                    </a:lnT>
                    <a:lnB>
                      <a:noFill/>
                    </a:lnB>
                    <a:noFill/>
                  </a:tcPr>
                </a:tc>
                <a:tc>
                  <a:txBody>
                    <a:bodyPr/>
                    <a:lstStyle/>
                    <a:p>
                      <a:pPr>
                        <a:buNone/>
                      </a:pPr>
                      <a:r>
                        <a:rPr lang="el-GR" sz="1400"/>
                        <a:t>Τύπος</a:t>
                      </a:r>
                    </a:p>
                  </a:txBody>
                  <a:tcPr anchor="ctr">
                    <a:lnL>
                      <a:noFill/>
                    </a:lnL>
                    <a:lnR>
                      <a:noFill/>
                    </a:lnR>
                    <a:lnT>
                      <a:noFill/>
                    </a:lnT>
                    <a:lnB>
                      <a:noFill/>
                    </a:lnB>
                    <a:noFill/>
                  </a:tcPr>
                </a:tc>
                <a:tc>
                  <a:txBody>
                    <a:bodyPr/>
                    <a:lstStyle/>
                    <a:p>
                      <a:pPr>
                        <a:buNone/>
                      </a:pPr>
                      <a:r>
                        <a:rPr lang="el-GR" sz="1400"/>
                        <a:t>Περιγραφή</a:t>
                      </a:r>
                    </a:p>
                  </a:txBody>
                  <a:tcPr anchor="ctr">
                    <a:lnL>
                      <a:noFill/>
                    </a:lnL>
                    <a:lnR>
                      <a:noFill/>
                    </a:lnR>
                    <a:lnT>
                      <a:noFill/>
                    </a:lnT>
                    <a:lnB>
                      <a:noFill/>
                    </a:lnB>
                    <a:noFill/>
                  </a:tcPr>
                </a:tc>
                <a:extLst>
                  <a:ext uri="{0D108BD9-81ED-4DB2-BD59-A6C34878D82A}">
                    <a16:rowId xmlns:a16="http://schemas.microsoft.com/office/drawing/2014/main" val="1032582761"/>
                  </a:ext>
                </a:extLst>
              </a:tr>
              <a:tr h="1158240">
                <a:tc>
                  <a:txBody>
                    <a:bodyPr/>
                    <a:lstStyle/>
                    <a:p>
                      <a:pPr>
                        <a:buNone/>
                      </a:pPr>
                      <a:r>
                        <a:rPr lang="en-GB" sz="1400"/>
                        <a:t>🎓 </a:t>
                      </a:r>
                      <a:r>
                        <a:rPr lang="el-GR" sz="1400"/>
                        <a:t>Φοιτητές → Απόφοιτοι</a:t>
                      </a:r>
                    </a:p>
                  </a:txBody>
                  <a:tcPr anchor="ctr">
                    <a:lnL>
                      <a:noFill/>
                    </a:lnL>
                    <a:lnR>
                      <a:noFill/>
                    </a:lnR>
                    <a:lnT>
                      <a:noFill/>
                    </a:lnT>
                    <a:lnB>
                      <a:noFill/>
                    </a:lnB>
                    <a:noFill/>
                  </a:tcPr>
                </a:tc>
                <a:tc>
                  <a:txBody>
                    <a:bodyPr/>
                    <a:lstStyle/>
                    <a:p>
                      <a:pPr>
                        <a:buNone/>
                      </a:pPr>
                      <a:r>
                        <a:rPr lang="el-GR" sz="1400"/>
                        <a:t>Κοινωνία → Πανεπιστήμιο → Αγορά</a:t>
                      </a:r>
                    </a:p>
                  </a:txBody>
                  <a:tcPr anchor="ctr">
                    <a:lnL>
                      <a:noFill/>
                    </a:lnL>
                    <a:lnR>
                      <a:noFill/>
                    </a:lnR>
                    <a:lnT>
                      <a:noFill/>
                    </a:lnT>
                    <a:lnB>
                      <a:noFill/>
                    </a:lnB>
                    <a:noFill/>
                  </a:tcPr>
                </a:tc>
                <a:tc>
                  <a:txBody>
                    <a:bodyPr/>
                    <a:lstStyle/>
                    <a:p>
                      <a:pPr>
                        <a:buNone/>
                      </a:pPr>
                      <a:r>
                        <a:rPr lang="el-GR" sz="1400"/>
                        <a:t>Εκροή ανθρώπινου δυναμικού</a:t>
                      </a:r>
                    </a:p>
                  </a:txBody>
                  <a:tcPr anchor="ctr">
                    <a:lnL>
                      <a:noFill/>
                    </a:lnL>
                    <a:lnR>
                      <a:noFill/>
                    </a:lnR>
                    <a:lnT>
                      <a:noFill/>
                    </a:lnT>
                    <a:lnB>
                      <a:noFill/>
                    </a:lnB>
                    <a:noFill/>
                  </a:tcPr>
                </a:tc>
                <a:tc>
                  <a:txBody>
                    <a:bodyPr/>
                    <a:lstStyle/>
                    <a:p>
                      <a:pPr>
                        <a:buNone/>
                      </a:pPr>
                      <a:r>
                        <a:rPr lang="el-GR" sz="1400"/>
                        <a:t>Οι φοιτητές μπαίνουν, εκπαιδεύονται, φεύγουν. Δεν υπάρχει ανατροφοδότηση για το αν η εκπαίδευση ανταποκρίνεται στις κοινωνικές ανάγκες.</a:t>
                      </a:r>
                    </a:p>
                  </a:txBody>
                  <a:tcPr anchor="ctr">
                    <a:lnL>
                      <a:noFill/>
                    </a:lnL>
                    <a:lnR>
                      <a:noFill/>
                    </a:lnR>
                    <a:lnT>
                      <a:noFill/>
                    </a:lnT>
                    <a:lnB>
                      <a:noFill/>
                    </a:lnB>
                    <a:noFill/>
                  </a:tcPr>
                </a:tc>
                <a:extLst>
                  <a:ext uri="{0D108BD9-81ED-4DB2-BD59-A6C34878D82A}">
                    <a16:rowId xmlns:a16="http://schemas.microsoft.com/office/drawing/2014/main" val="3727725575"/>
                  </a:ext>
                </a:extLst>
              </a:tr>
              <a:tr h="518160">
                <a:tc>
                  <a:txBody>
                    <a:bodyPr/>
                    <a:lstStyle/>
                    <a:p>
                      <a:pPr>
                        <a:buNone/>
                      </a:pPr>
                      <a:r>
                        <a:rPr lang="en-GB" sz="1400"/>
                        <a:t>💶 </a:t>
                      </a:r>
                      <a:r>
                        <a:rPr lang="el-GR" sz="1400"/>
                        <a:t>Χρηματοδότηση → Πανεπιστήμιο</a:t>
                      </a:r>
                    </a:p>
                  </a:txBody>
                  <a:tcPr anchor="ctr">
                    <a:lnL>
                      <a:noFill/>
                    </a:lnL>
                    <a:lnR>
                      <a:noFill/>
                    </a:lnR>
                    <a:lnT>
                      <a:noFill/>
                    </a:lnT>
                    <a:lnB>
                      <a:noFill/>
                    </a:lnB>
                    <a:noFill/>
                  </a:tcPr>
                </a:tc>
                <a:tc>
                  <a:txBody>
                    <a:bodyPr/>
                    <a:lstStyle/>
                    <a:p>
                      <a:pPr>
                        <a:buNone/>
                      </a:pPr>
                      <a:r>
                        <a:rPr lang="el-GR" sz="1400"/>
                        <a:t>Κράτος → Ίδρυμα</a:t>
                      </a:r>
                    </a:p>
                  </a:txBody>
                  <a:tcPr anchor="ctr">
                    <a:lnL>
                      <a:noFill/>
                    </a:lnL>
                    <a:lnR>
                      <a:noFill/>
                    </a:lnR>
                    <a:lnT>
                      <a:noFill/>
                    </a:lnT>
                    <a:lnB>
                      <a:noFill/>
                    </a:lnB>
                    <a:noFill/>
                  </a:tcPr>
                </a:tc>
                <a:tc>
                  <a:txBody>
                    <a:bodyPr/>
                    <a:lstStyle/>
                    <a:p>
                      <a:pPr>
                        <a:buNone/>
                      </a:pPr>
                      <a:r>
                        <a:rPr lang="el-GR" sz="1400"/>
                        <a:t>Εισροή πόρων</a:t>
                      </a:r>
                    </a:p>
                  </a:txBody>
                  <a:tcPr anchor="ctr">
                    <a:lnL>
                      <a:noFill/>
                    </a:lnL>
                    <a:lnR>
                      <a:noFill/>
                    </a:lnR>
                    <a:lnT>
                      <a:noFill/>
                    </a:lnT>
                    <a:lnB>
                      <a:noFill/>
                    </a:lnB>
                    <a:noFill/>
                  </a:tcPr>
                </a:tc>
                <a:tc>
                  <a:txBody>
                    <a:bodyPr/>
                    <a:lstStyle/>
                    <a:p>
                      <a:pPr>
                        <a:buNone/>
                      </a:pPr>
                      <a:r>
                        <a:rPr lang="el-GR" sz="1400"/>
                        <a:t>Το πανεπιστήμιο λαμβάνει πόρους χωρίς αξιολόγηση ή διάλογο.</a:t>
                      </a:r>
                    </a:p>
                  </a:txBody>
                  <a:tcPr anchor="ctr">
                    <a:lnL>
                      <a:noFill/>
                    </a:lnL>
                    <a:lnR>
                      <a:noFill/>
                    </a:lnR>
                    <a:lnT>
                      <a:noFill/>
                    </a:lnT>
                    <a:lnB>
                      <a:noFill/>
                    </a:lnB>
                    <a:noFill/>
                  </a:tcPr>
                </a:tc>
                <a:extLst>
                  <a:ext uri="{0D108BD9-81ED-4DB2-BD59-A6C34878D82A}">
                    <a16:rowId xmlns:a16="http://schemas.microsoft.com/office/drawing/2014/main" val="4116891315"/>
                  </a:ext>
                </a:extLst>
              </a:tr>
              <a:tr h="731520">
                <a:tc>
                  <a:txBody>
                    <a:bodyPr/>
                    <a:lstStyle/>
                    <a:p>
                      <a:pPr>
                        <a:buNone/>
                      </a:pPr>
                      <a:r>
                        <a:rPr lang="en-GB" sz="1400"/>
                        <a:t>🔬 </a:t>
                      </a:r>
                      <a:r>
                        <a:rPr lang="el-GR" sz="1400"/>
                        <a:t>Έρευνα → Δημοσιεύσεις</a:t>
                      </a:r>
                    </a:p>
                  </a:txBody>
                  <a:tcPr anchor="ctr">
                    <a:lnL>
                      <a:noFill/>
                    </a:lnL>
                    <a:lnR>
                      <a:noFill/>
                    </a:lnR>
                    <a:lnT>
                      <a:noFill/>
                    </a:lnT>
                    <a:lnB>
                      <a:noFill/>
                    </a:lnB>
                    <a:noFill/>
                  </a:tcPr>
                </a:tc>
                <a:tc>
                  <a:txBody>
                    <a:bodyPr/>
                    <a:lstStyle/>
                    <a:p>
                      <a:pPr>
                        <a:buNone/>
                      </a:pPr>
                      <a:r>
                        <a:rPr lang="el-GR" sz="1400"/>
                        <a:t>Πανεπιστήμιο → Επιστημονική κοινότητα</a:t>
                      </a:r>
                    </a:p>
                  </a:txBody>
                  <a:tcPr anchor="ctr">
                    <a:lnL>
                      <a:noFill/>
                    </a:lnL>
                    <a:lnR>
                      <a:noFill/>
                    </a:lnR>
                    <a:lnT>
                      <a:noFill/>
                    </a:lnT>
                    <a:lnB>
                      <a:noFill/>
                    </a:lnB>
                    <a:noFill/>
                  </a:tcPr>
                </a:tc>
                <a:tc>
                  <a:txBody>
                    <a:bodyPr/>
                    <a:lstStyle/>
                    <a:p>
                      <a:pPr>
                        <a:buNone/>
                      </a:pPr>
                      <a:r>
                        <a:rPr lang="el-GR" sz="1400"/>
                        <a:t>Εκροή γνώσης</a:t>
                      </a:r>
                    </a:p>
                  </a:txBody>
                  <a:tcPr anchor="ctr">
                    <a:lnL>
                      <a:noFill/>
                    </a:lnL>
                    <a:lnR>
                      <a:noFill/>
                    </a:lnR>
                    <a:lnT>
                      <a:noFill/>
                    </a:lnT>
                    <a:lnB>
                      <a:noFill/>
                    </a:lnB>
                    <a:noFill/>
                  </a:tcPr>
                </a:tc>
                <a:tc>
                  <a:txBody>
                    <a:bodyPr/>
                    <a:lstStyle/>
                    <a:p>
                      <a:pPr>
                        <a:buNone/>
                      </a:pPr>
                      <a:r>
                        <a:rPr lang="el-GR" sz="1400" dirty="0"/>
                        <a:t>Η γνώση κυκλοφορεί μόνο σε ακαδημαϊκό επίπεδο, χωρίς σύνδεση με κοινωνικές εφαρμογές.</a:t>
                      </a:r>
                    </a:p>
                  </a:txBody>
                  <a:tcPr anchor="ctr">
                    <a:lnL>
                      <a:noFill/>
                    </a:lnL>
                    <a:lnR>
                      <a:noFill/>
                    </a:lnR>
                    <a:lnT>
                      <a:noFill/>
                    </a:lnT>
                    <a:lnB>
                      <a:noFill/>
                    </a:lnB>
                    <a:noFill/>
                  </a:tcPr>
                </a:tc>
                <a:extLst>
                  <a:ext uri="{0D108BD9-81ED-4DB2-BD59-A6C34878D82A}">
                    <a16:rowId xmlns:a16="http://schemas.microsoft.com/office/drawing/2014/main" val="3910908556"/>
                  </a:ext>
                </a:extLst>
              </a:tr>
            </a:tbl>
          </a:graphicData>
        </a:graphic>
      </p:graphicFrame>
      <p:sp>
        <p:nvSpPr>
          <p:cNvPr id="3" name="Rectangle 1">
            <a:extLst>
              <a:ext uri="{FF2B5EF4-FFF2-40B4-BE49-F238E27FC236}">
                <a16:creationId xmlns:a16="http://schemas.microsoft.com/office/drawing/2014/main" id="{79AE7D06-3E2C-CE64-F26E-E57DA7D46FBA}"/>
              </a:ext>
            </a:extLst>
          </p:cNvPr>
          <p:cNvSpPr>
            <a:spLocks noChangeArrowheads="1"/>
          </p:cNvSpPr>
          <p:nvPr/>
        </p:nvSpPr>
        <p:spPr bwMode="auto">
          <a:xfrm>
            <a:off x="0" y="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Κράτος και πολιτικές αποφάσεις</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Κοινωνία, τοπική κοινότητα, αγορά εργασίας</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Διεθνείς συνεργασίες και δίκτυα</a:t>
            </a:r>
          </a:p>
        </p:txBody>
      </p:sp>
    </p:spTree>
    <p:extLst>
      <p:ext uri="{BB962C8B-B14F-4D97-AF65-F5344CB8AC3E}">
        <p14:creationId xmlns:p14="http://schemas.microsoft.com/office/powerpoint/2010/main" val="3709050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38c0c685371_1_14"/>
          <p:cNvSpPr/>
          <p:nvPr/>
        </p:nvSpPr>
        <p:spPr>
          <a:xfrm>
            <a:off x="793790" y="1306008"/>
            <a:ext cx="4958400" cy="5670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550" b="1" i="0" u="none" strike="noStrike" cap="none">
                <a:solidFill>
                  <a:srgbClr val="000000"/>
                </a:solidFill>
                <a:latin typeface="Inter"/>
                <a:ea typeface="Inter"/>
                <a:cs typeface="Inter"/>
                <a:sym typeface="Inter"/>
              </a:rPr>
              <a:t>Τι εξετάζει το μάθημα</a:t>
            </a:r>
            <a:endParaRPr sz="3550" b="0" i="0" u="none" strike="noStrike" cap="none">
              <a:solidFill>
                <a:srgbClr val="000000"/>
              </a:solidFill>
              <a:latin typeface="Arial"/>
              <a:ea typeface="Arial"/>
              <a:cs typeface="Arial"/>
              <a:sym typeface="Arial"/>
            </a:endParaRPr>
          </a:p>
        </p:txBody>
      </p:sp>
      <p:sp>
        <p:nvSpPr>
          <p:cNvPr id="114" name="Google Shape;114;g38c0c685371_1_14"/>
          <p:cNvSpPr/>
          <p:nvPr/>
        </p:nvSpPr>
        <p:spPr>
          <a:xfrm>
            <a:off x="793790" y="2326612"/>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115" name="Google Shape;115;g38c0c685371_1_14"/>
          <p:cNvSpPr/>
          <p:nvPr/>
        </p:nvSpPr>
        <p:spPr>
          <a:xfrm>
            <a:off x="793790" y="3133417"/>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Το μάθημα εστιάζει στη </a:t>
            </a:r>
            <a:r>
              <a:rPr lang="en-US" sz="1750" b="1" i="0" u="none" strike="noStrike" cap="none">
                <a:solidFill>
                  <a:srgbClr val="272525"/>
                </a:solidFill>
                <a:latin typeface="Inter"/>
                <a:ea typeface="Inter"/>
                <a:cs typeface="Inter"/>
                <a:sym typeface="Inter"/>
              </a:rPr>
              <a:t>διασύνδεση ανθρώπινων και μη ανθρώπινων οικοσυστημάτων.</a:t>
            </a:r>
            <a:endParaRPr sz="1750" b="0" i="0" u="none" strike="noStrike" cap="none">
              <a:solidFill>
                <a:srgbClr val="000000"/>
              </a:solidFill>
              <a:latin typeface="Arial"/>
              <a:ea typeface="Arial"/>
              <a:cs typeface="Arial"/>
              <a:sym typeface="Arial"/>
            </a:endParaRPr>
          </a:p>
        </p:txBody>
      </p:sp>
      <p:sp>
        <p:nvSpPr>
          <p:cNvPr id="116" name="Google Shape;116;g38c0c685371_1_14"/>
          <p:cNvSpPr/>
          <p:nvPr/>
        </p:nvSpPr>
        <p:spPr>
          <a:xfrm>
            <a:off x="793790" y="3751470"/>
            <a:ext cx="13042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Οι φοιτητές μαθαίνουν να αναλύουν, να κατανοούν και να σχεδιάζουν μέσα σε </a:t>
            </a:r>
            <a:r>
              <a:rPr lang="en-US" sz="1750" b="1" i="0" u="none" strike="noStrike" cap="none">
                <a:solidFill>
                  <a:srgbClr val="272525"/>
                </a:solidFill>
                <a:latin typeface="Inter"/>
                <a:ea typeface="Inter"/>
                <a:cs typeface="Inter"/>
                <a:sym typeface="Inter"/>
              </a:rPr>
              <a:t>πολύπλοκα κοινωνο-οικολογικά περιβάλλοντα,</a:t>
            </a:r>
            <a:r>
              <a:rPr lang="en-US" sz="1750" b="0" i="0" u="none" strike="noStrike" cap="none">
                <a:solidFill>
                  <a:srgbClr val="272525"/>
                </a:solidFill>
                <a:latin typeface="Inter"/>
                <a:ea typeface="Inter"/>
                <a:cs typeface="Inter"/>
                <a:sym typeface="Inter"/>
              </a:rPr>
              <a:t> όπου:</a:t>
            </a:r>
            <a:endParaRPr sz="1750" b="0" i="0" u="none" strike="noStrike" cap="none">
              <a:solidFill>
                <a:srgbClr val="000000"/>
              </a:solidFill>
              <a:latin typeface="Arial"/>
              <a:ea typeface="Arial"/>
              <a:cs typeface="Arial"/>
              <a:sym typeface="Arial"/>
            </a:endParaRPr>
          </a:p>
        </p:txBody>
      </p:sp>
      <p:sp>
        <p:nvSpPr>
          <p:cNvPr id="117" name="Google Shape;117;g38c0c685371_1_14"/>
          <p:cNvSpPr/>
          <p:nvPr/>
        </p:nvSpPr>
        <p:spPr>
          <a:xfrm>
            <a:off x="793790" y="4732426"/>
            <a:ext cx="13042800" cy="363000"/>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Η φύση και η κοινωνία συνυπάρχουν ως αλληλεξαρτώμενα συστήματα.</a:t>
            </a:r>
            <a:endParaRPr sz="1750" b="0" i="0" u="none" strike="noStrike" cap="none">
              <a:solidFill>
                <a:srgbClr val="272525"/>
              </a:solidFill>
              <a:latin typeface="Inter"/>
              <a:ea typeface="Inter"/>
              <a:cs typeface="Inter"/>
              <a:sym typeface="Inter"/>
            </a:endParaRPr>
          </a:p>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Ο σχεδιασμός λειτουργεί ως </a:t>
            </a:r>
            <a:r>
              <a:rPr lang="en-US" sz="1750" b="1" i="0" u="none" strike="noStrike" cap="none">
                <a:solidFill>
                  <a:srgbClr val="272525"/>
                </a:solidFill>
                <a:latin typeface="Inter"/>
                <a:ea typeface="Inter"/>
                <a:cs typeface="Inter"/>
                <a:sym typeface="Inter"/>
              </a:rPr>
              <a:t>πράξη οικολογικής συμμετοχής.</a:t>
            </a:r>
            <a:endParaRPr sz="1750" b="1" i="0" u="none" strike="noStrike" cap="none">
              <a:solidFill>
                <a:srgbClr val="272525"/>
              </a:solidFill>
              <a:latin typeface="Inter"/>
              <a:ea typeface="Inter"/>
              <a:cs typeface="Inter"/>
              <a:sym typeface="Inter"/>
            </a:endParaRPr>
          </a:p>
          <a:p>
            <a:pPr marL="342900" marR="0" lvl="0" indent="-342900" algn="l" rtl="0">
              <a:lnSpc>
                <a:spcPct val="162857"/>
              </a:lnSpc>
              <a:spcBef>
                <a:spcPts val="0"/>
              </a:spcBef>
              <a:spcAft>
                <a:spcPts val="0"/>
              </a:spcAft>
              <a:buClr>
                <a:srgbClr val="272525"/>
              </a:buClr>
              <a:buSzPts val="1750"/>
              <a:buFont typeface="Inter"/>
              <a:buChar char="•"/>
            </a:pPr>
            <a:r>
              <a:rPr lang="en-US" sz="1750" b="0" i="0" u="none" strike="noStrike" cap="none">
                <a:solidFill>
                  <a:srgbClr val="272525"/>
                </a:solidFill>
                <a:latin typeface="Inter"/>
                <a:ea typeface="Inter"/>
                <a:cs typeface="Inter"/>
                <a:sym typeface="Inter"/>
              </a:rPr>
              <a:t>Κάθε επιλογή επηρεάζει ροές ενέργειας, υλικών και σχέσεων.</a:t>
            </a:r>
            <a:endParaRPr sz="1750" b="1" i="0" u="none" strike="noStrike" cap="none">
              <a:solidFill>
                <a:srgbClr val="272525"/>
              </a:solidFill>
              <a:latin typeface="Inter"/>
              <a:ea typeface="Inter"/>
              <a:cs typeface="Inter"/>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42F013A4-AEB7-0340-052F-5CA8D5E18711}"/>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080F62A0-2275-02AA-27EA-EC4205B83ADE}"/>
              </a:ext>
            </a:extLst>
          </p:cNvPr>
          <p:cNvSpPr/>
          <p:nvPr/>
        </p:nvSpPr>
        <p:spPr>
          <a:xfrm>
            <a:off x="793790" y="526194"/>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176" name="Google Shape;176;g38a2def6c57_0_8">
            <a:extLst>
              <a:ext uri="{FF2B5EF4-FFF2-40B4-BE49-F238E27FC236}">
                <a16:creationId xmlns:a16="http://schemas.microsoft.com/office/drawing/2014/main" id="{8237CCD2-E0F4-D365-61D8-7E17A2F42B21}"/>
              </a:ext>
            </a:extLst>
          </p:cNvPr>
          <p:cNvSpPr/>
          <p:nvPr/>
        </p:nvSpPr>
        <p:spPr>
          <a:xfrm>
            <a:off x="1142524" y="3488888"/>
            <a:ext cx="5802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endParaRPr sz="1750" b="0" i="0" u="none" strike="noStrike" cap="none"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73D18AF8-CE26-7D2C-8F89-A98109E08905}"/>
              </a:ext>
            </a:extLst>
          </p:cNvPr>
          <p:cNvSpPr txBox="1"/>
          <p:nvPr/>
        </p:nvSpPr>
        <p:spPr>
          <a:xfrm>
            <a:off x="793789" y="1507635"/>
            <a:ext cx="7315200" cy="307777"/>
          </a:xfrm>
          <a:prstGeom prst="rect">
            <a:avLst/>
          </a:prstGeom>
          <a:noFill/>
        </p:spPr>
        <p:txBody>
          <a:bodyPr wrap="square">
            <a:spAutoFit/>
          </a:bodyPr>
          <a:lstStyle/>
          <a:p>
            <a:r>
              <a:rPr lang="el-GR" b="1" dirty="0"/>
              <a:t>Ευρύτερα Όρια του Συστήματος</a:t>
            </a:r>
            <a:endParaRPr lang="en-GB" b="1" dirty="0"/>
          </a:p>
        </p:txBody>
      </p:sp>
      <p:sp>
        <p:nvSpPr>
          <p:cNvPr id="3" name="TextBox 2">
            <a:extLst>
              <a:ext uri="{FF2B5EF4-FFF2-40B4-BE49-F238E27FC236}">
                <a16:creationId xmlns:a16="http://schemas.microsoft.com/office/drawing/2014/main" id="{0AD53831-C4D2-BA33-6367-C03247DA48B9}"/>
              </a:ext>
            </a:extLst>
          </p:cNvPr>
          <p:cNvSpPr txBox="1"/>
          <p:nvPr/>
        </p:nvSpPr>
        <p:spPr>
          <a:xfrm>
            <a:off x="793789" y="1913486"/>
            <a:ext cx="14351766" cy="523220"/>
          </a:xfrm>
          <a:prstGeom prst="rect">
            <a:avLst/>
          </a:prstGeom>
          <a:noFill/>
        </p:spPr>
        <p:txBody>
          <a:bodyPr wrap="square">
            <a:spAutoFit/>
          </a:bodyPr>
          <a:lstStyle/>
          <a:p>
            <a:r>
              <a:rPr lang="el-GR" dirty="0"/>
              <a:t>Στην ευρύτερη οριοθέτηση, το πανεπιστήμιο λειτουργεί </a:t>
            </a:r>
            <a:r>
              <a:rPr lang="el-GR" b="1" dirty="0"/>
              <a:t>ως ανοιχτό οικοσύστημα</a:t>
            </a:r>
            <a:r>
              <a:rPr lang="el-GR" dirty="0"/>
              <a:t> μέσα στην κοινωνία. Οι ροές πλέον περιλαμβάνουν </a:t>
            </a:r>
            <a:r>
              <a:rPr lang="el-GR" b="1" dirty="0"/>
              <a:t>ανταλλαγές αξίας, πολιτισμού, περιβάλλοντος και τεχνολογίας</a:t>
            </a:r>
            <a:r>
              <a:rPr lang="el-GR" dirty="0"/>
              <a:t>. Δεν έχουμε απλώς “εκπαίδευση”, αλλά </a:t>
            </a:r>
            <a:r>
              <a:rPr lang="el-GR" i="1" dirty="0" err="1"/>
              <a:t>συνδιαμόρφωση</a:t>
            </a:r>
            <a:r>
              <a:rPr lang="el-GR" i="1" dirty="0"/>
              <a:t> κοινωνικής γνώσης</a:t>
            </a:r>
            <a:r>
              <a:rPr lang="el-GR" dirty="0"/>
              <a:t>..</a:t>
            </a:r>
            <a:endParaRPr lang="en-GB" dirty="0"/>
          </a:p>
        </p:txBody>
      </p:sp>
      <p:sp>
        <p:nvSpPr>
          <p:cNvPr id="10" name="TextBox 9">
            <a:extLst>
              <a:ext uri="{FF2B5EF4-FFF2-40B4-BE49-F238E27FC236}">
                <a16:creationId xmlns:a16="http://schemas.microsoft.com/office/drawing/2014/main" id="{DD6E1BC4-0B61-B959-B867-F9D0CEBA9DEA}"/>
              </a:ext>
            </a:extLst>
          </p:cNvPr>
          <p:cNvSpPr txBox="1"/>
          <p:nvPr/>
        </p:nvSpPr>
        <p:spPr>
          <a:xfrm>
            <a:off x="385924" y="5201542"/>
            <a:ext cx="5255022" cy="2462213"/>
          </a:xfrm>
          <a:prstGeom prst="rect">
            <a:avLst/>
          </a:prstGeom>
          <a:noFill/>
        </p:spPr>
        <p:txBody>
          <a:bodyPr wrap="square">
            <a:spAutoFit/>
          </a:bodyPr>
          <a:lstStyle/>
          <a:p>
            <a:pPr>
              <a:buNone/>
            </a:pPr>
            <a:r>
              <a:rPr lang="el-GR" b="1" dirty="0"/>
              <a:t>🎯 Πλεονεκτήματα</a:t>
            </a:r>
          </a:p>
          <a:p>
            <a:pPr>
              <a:buFont typeface="Arial" panose="020B0604020202020204" pitchFamily="34" charset="0"/>
              <a:buChar char="•"/>
            </a:pPr>
            <a:r>
              <a:rPr lang="el-GR" dirty="0"/>
              <a:t>Συνδυάζει </a:t>
            </a:r>
            <a:r>
              <a:rPr lang="el-GR" b="1" dirty="0"/>
              <a:t>ρεαλισμό</a:t>
            </a:r>
            <a:r>
              <a:rPr lang="el-GR" dirty="0"/>
              <a:t> και </a:t>
            </a:r>
            <a:r>
              <a:rPr lang="el-GR" b="1" dirty="0"/>
              <a:t>συστημική οπτική</a:t>
            </a:r>
            <a:r>
              <a:rPr lang="el-GR" dirty="0"/>
              <a:t>.</a:t>
            </a:r>
          </a:p>
          <a:p>
            <a:pPr>
              <a:buFont typeface="Arial" panose="020B0604020202020204" pitchFamily="34" charset="0"/>
              <a:buChar char="•"/>
            </a:pPr>
            <a:r>
              <a:rPr lang="el-GR" dirty="0"/>
              <a:t>Διευκολύνει τον </a:t>
            </a:r>
            <a:r>
              <a:rPr lang="el-GR" b="1" dirty="0"/>
              <a:t>σχεδιασμό βιώσιμων παρεμβάσεων</a:t>
            </a:r>
            <a:r>
              <a:rPr lang="el-GR" dirty="0"/>
              <a:t> (π.χ. κοινόχρηστοι χώροι, συμμετοχικά προγράμματα).</a:t>
            </a:r>
          </a:p>
          <a:p>
            <a:pPr>
              <a:buFont typeface="Arial" panose="020B0604020202020204" pitchFamily="34" charset="0"/>
              <a:buChar char="•"/>
            </a:pPr>
            <a:r>
              <a:rPr lang="el-GR" dirty="0"/>
              <a:t>Αναδεικνύει τη δυναμική </a:t>
            </a:r>
            <a:r>
              <a:rPr lang="el-GR" b="1" dirty="0"/>
              <a:t>μεταξύ φυσικού, κοινωνικού και τεχνολογικού επιπέδου</a:t>
            </a:r>
            <a:r>
              <a:rPr lang="el-GR" dirty="0"/>
              <a:t>.</a:t>
            </a:r>
          </a:p>
          <a:p>
            <a:pPr>
              <a:buFont typeface="Arial" panose="020B0604020202020204" pitchFamily="34" charset="0"/>
              <a:buChar char="•"/>
            </a:pPr>
            <a:endParaRPr lang="el-GR" dirty="0"/>
          </a:p>
          <a:p>
            <a:pPr>
              <a:buNone/>
            </a:pPr>
            <a:r>
              <a:rPr lang="el-GR" b="1" dirty="0"/>
              <a:t>⚠️ Περιορισμοί</a:t>
            </a:r>
          </a:p>
          <a:p>
            <a:pPr>
              <a:buFont typeface="Arial" panose="020B0604020202020204" pitchFamily="34" charset="0"/>
              <a:buChar char="•"/>
            </a:pPr>
            <a:r>
              <a:rPr lang="el-GR" dirty="0"/>
              <a:t>Απαιτεί κρίση για να αποφασιστεί ποιοι παράγοντες μένουν “εντός”.</a:t>
            </a:r>
          </a:p>
          <a:p>
            <a:pPr>
              <a:buFont typeface="Arial" panose="020B0604020202020204" pitchFamily="34" charset="0"/>
              <a:buChar char="•"/>
            </a:pPr>
            <a:r>
              <a:rPr lang="el-GR" dirty="0"/>
              <a:t>Χρειάζεται συνεχή αναθεώρηση καθώς αλλάζουν οι συνθήκες.</a:t>
            </a:r>
          </a:p>
        </p:txBody>
      </p:sp>
      <p:graphicFrame>
        <p:nvGraphicFramePr>
          <p:cNvPr id="11" name="Table 10">
            <a:extLst>
              <a:ext uri="{FF2B5EF4-FFF2-40B4-BE49-F238E27FC236}">
                <a16:creationId xmlns:a16="http://schemas.microsoft.com/office/drawing/2014/main" id="{1473BD8B-2692-18F5-04A2-4CA9748A6AA1}"/>
              </a:ext>
            </a:extLst>
          </p:cNvPr>
          <p:cNvGraphicFramePr>
            <a:graphicFrameLocks noGrp="1"/>
          </p:cNvGraphicFramePr>
          <p:nvPr>
            <p:extLst>
              <p:ext uri="{D42A27DB-BD31-4B8C-83A1-F6EECF244321}">
                <p14:modId xmlns:p14="http://schemas.microsoft.com/office/powerpoint/2010/main" val="1049523900"/>
              </p:ext>
            </p:extLst>
          </p:nvPr>
        </p:nvGraphicFramePr>
        <p:xfrm>
          <a:off x="6397546" y="3330542"/>
          <a:ext cx="8242479" cy="4267200"/>
        </p:xfrm>
        <a:graphic>
          <a:graphicData uri="http://schemas.openxmlformats.org/drawingml/2006/table">
            <a:tbl>
              <a:tblPr/>
              <a:tblGrid>
                <a:gridCol w="2260654">
                  <a:extLst>
                    <a:ext uri="{9D8B030D-6E8A-4147-A177-3AD203B41FA5}">
                      <a16:colId xmlns:a16="http://schemas.microsoft.com/office/drawing/2014/main" val="2968033589"/>
                    </a:ext>
                  </a:extLst>
                </a:gridCol>
                <a:gridCol w="2700655">
                  <a:extLst>
                    <a:ext uri="{9D8B030D-6E8A-4147-A177-3AD203B41FA5}">
                      <a16:colId xmlns:a16="http://schemas.microsoft.com/office/drawing/2014/main" val="3358850235"/>
                    </a:ext>
                  </a:extLst>
                </a:gridCol>
                <a:gridCol w="3281170">
                  <a:extLst>
                    <a:ext uri="{9D8B030D-6E8A-4147-A177-3AD203B41FA5}">
                      <a16:colId xmlns:a16="http://schemas.microsoft.com/office/drawing/2014/main" val="2391842108"/>
                    </a:ext>
                  </a:extLst>
                </a:gridCol>
              </a:tblGrid>
              <a:tr h="304800">
                <a:tc>
                  <a:txBody>
                    <a:bodyPr/>
                    <a:lstStyle/>
                    <a:p>
                      <a:pPr>
                        <a:buNone/>
                      </a:pPr>
                      <a:r>
                        <a:rPr lang="el-GR" sz="1400" b="1"/>
                        <a:t>Από → Προς</a:t>
                      </a:r>
                      <a:endParaRPr lang="el-GR" sz="1400"/>
                    </a:p>
                  </a:txBody>
                  <a:tcPr anchor="ctr">
                    <a:lnL>
                      <a:noFill/>
                    </a:lnL>
                    <a:lnR>
                      <a:noFill/>
                    </a:lnR>
                    <a:lnT>
                      <a:noFill/>
                    </a:lnT>
                    <a:lnB>
                      <a:noFill/>
                    </a:lnB>
                    <a:noFill/>
                  </a:tcPr>
                </a:tc>
                <a:tc>
                  <a:txBody>
                    <a:bodyPr/>
                    <a:lstStyle/>
                    <a:p>
                      <a:pPr>
                        <a:buNone/>
                      </a:pPr>
                      <a:r>
                        <a:rPr lang="el-GR" sz="1400" b="1"/>
                        <a:t>Τι Ρέει</a:t>
                      </a:r>
                      <a:endParaRPr lang="el-GR" sz="1400"/>
                    </a:p>
                  </a:txBody>
                  <a:tcPr anchor="ctr">
                    <a:lnL>
                      <a:noFill/>
                    </a:lnL>
                    <a:lnR>
                      <a:noFill/>
                    </a:lnR>
                    <a:lnT>
                      <a:noFill/>
                    </a:lnT>
                    <a:lnB>
                      <a:noFill/>
                    </a:lnB>
                    <a:noFill/>
                  </a:tcPr>
                </a:tc>
                <a:tc>
                  <a:txBody>
                    <a:bodyPr/>
                    <a:lstStyle/>
                    <a:p>
                      <a:pPr>
                        <a:buNone/>
                      </a:pPr>
                      <a:r>
                        <a:rPr lang="el-GR" sz="1400" b="1"/>
                        <a:t>Περιγραφή</a:t>
                      </a:r>
                      <a:endParaRPr lang="el-GR" sz="1400"/>
                    </a:p>
                  </a:txBody>
                  <a:tcPr anchor="ctr">
                    <a:lnL>
                      <a:noFill/>
                    </a:lnL>
                    <a:lnR>
                      <a:noFill/>
                    </a:lnR>
                    <a:lnT>
                      <a:noFill/>
                    </a:lnT>
                    <a:lnB>
                      <a:noFill/>
                    </a:lnB>
                    <a:noFill/>
                  </a:tcPr>
                </a:tc>
                <a:extLst>
                  <a:ext uri="{0D108BD9-81ED-4DB2-BD59-A6C34878D82A}">
                    <a16:rowId xmlns:a16="http://schemas.microsoft.com/office/drawing/2014/main" val="1221692026"/>
                  </a:ext>
                </a:extLst>
              </a:tr>
              <a:tr h="518160">
                <a:tc>
                  <a:txBody>
                    <a:bodyPr/>
                    <a:lstStyle/>
                    <a:p>
                      <a:pPr>
                        <a:buNone/>
                      </a:pPr>
                      <a:r>
                        <a:rPr lang="el-GR" sz="1400"/>
                        <a:t>Κοινωνία → Πανεπιστήμιο</a:t>
                      </a:r>
                    </a:p>
                  </a:txBody>
                  <a:tcPr anchor="ctr">
                    <a:lnL>
                      <a:noFill/>
                    </a:lnL>
                    <a:lnR>
                      <a:noFill/>
                    </a:lnR>
                    <a:lnT>
                      <a:noFill/>
                    </a:lnT>
                    <a:lnB>
                      <a:noFill/>
                    </a:lnB>
                    <a:noFill/>
                  </a:tcPr>
                </a:tc>
                <a:tc>
                  <a:txBody>
                    <a:bodyPr/>
                    <a:lstStyle/>
                    <a:p>
                      <a:pPr>
                        <a:buNone/>
                      </a:pPr>
                      <a:r>
                        <a:rPr lang="el-GR" sz="1400"/>
                        <a:t>🧠 Κοινωνικά προβλήματα, αξίες, ανάγκες</a:t>
                      </a:r>
                    </a:p>
                  </a:txBody>
                  <a:tcPr anchor="ctr">
                    <a:lnL>
                      <a:noFill/>
                    </a:lnL>
                    <a:lnR>
                      <a:noFill/>
                    </a:lnR>
                    <a:lnT>
                      <a:noFill/>
                    </a:lnT>
                    <a:lnB>
                      <a:noFill/>
                    </a:lnB>
                    <a:noFill/>
                  </a:tcPr>
                </a:tc>
                <a:tc>
                  <a:txBody>
                    <a:bodyPr/>
                    <a:lstStyle/>
                    <a:p>
                      <a:pPr>
                        <a:buNone/>
                      </a:pPr>
                      <a:r>
                        <a:rPr lang="el-GR" sz="1400"/>
                        <a:t>Η κοινωνία θέτει ερωτήματα που γίνονται ερευνητικά θέματα.</a:t>
                      </a:r>
                    </a:p>
                  </a:txBody>
                  <a:tcPr anchor="ctr">
                    <a:lnL>
                      <a:noFill/>
                    </a:lnL>
                    <a:lnR>
                      <a:noFill/>
                    </a:lnR>
                    <a:lnT>
                      <a:noFill/>
                    </a:lnT>
                    <a:lnB>
                      <a:noFill/>
                    </a:lnB>
                    <a:noFill/>
                  </a:tcPr>
                </a:tc>
                <a:extLst>
                  <a:ext uri="{0D108BD9-81ED-4DB2-BD59-A6C34878D82A}">
                    <a16:rowId xmlns:a16="http://schemas.microsoft.com/office/drawing/2014/main" val="1088805329"/>
                  </a:ext>
                </a:extLst>
              </a:tr>
              <a:tr h="518160">
                <a:tc>
                  <a:txBody>
                    <a:bodyPr/>
                    <a:lstStyle/>
                    <a:p>
                      <a:pPr>
                        <a:buNone/>
                      </a:pPr>
                      <a:r>
                        <a:rPr lang="el-GR" sz="1400"/>
                        <a:t>Πανεπιστήμιο → Κοινωνία</a:t>
                      </a:r>
                    </a:p>
                  </a:txBody>
                  <a:tcPr anchor="ctr">
                    <a:lnL>
                      <a:noFill/>
                    </a:lnL>
                    <a:lnR>
                      <a:noFill/>
                    </a:lnR>
                    <a:lnT>
                      <a:noFill/>
                    </a:lnT>
                    <a:lnB>
                      <a:noFill/>
                    </a:lnB>
                    <a:noFill/>
                  </a:tcPr>
                </a:tc>
                <a:tc>
                  <a:txBody>
                    <a:bodyPr/>
                    <a:lstStyle/>
                    <a:p>
                      <a:pPr>
                        <a:buNone/>
                      </a:pPr>
                      <a:r>
                        <a:rPr lang="en-GB" sz="1400"/>
                        <a:t>💬 </a:t>
                      </a:r>
                      <a:r>
                        <a:rPr lang="el-GR" sz="1400"/>
                        <a:t>Γνώση, λύσεις, πολιτισμός</a:t>
                      </a:r>
                    </a:p>
                  </a:txBody>
                  <a:tcPr anchor="ctr">
                    <a:lnL>
                      <a:noFill/>
                    </a:lnL>
                    <a:lnR>
                      <a:noFill/>
                    </a:lnR>
                    <a:lnT>
                      <a:noFill/>
                    </a:lnT>
                    <a:lnB>
                      <a:noFill/>
                    </a:lnB>
                    <a:noFill/>
                  </a:tcPr>
                </a:tc>
                <a:tc>
                  <a:txBody>
                    <a:bodyPr/>
                    <a:lstStyle/>
                    <a:p>
                      <a:pPr>
                        <a:buNone/>
                      </a:pPr>
                      <a:r>
                        <a:rPr lang="el-GR" sz="1400"/>
                        <a:t>Μεταφορά καινοτομίας, κοινωνικών προγραμμάτων, δράσεων.</a:t>
                      </a:r>
                    </a:p>
                  </a:txBody>
                  <a:tcPr anchor="ctr">
                    <a:lnL>
                      <a:noFill/>
                    </a:lnL>
                    <a:lnR>
                      <a:noFill/>
                    </a:lnR>
                    <a:lnT>
                      <a:noFill/>
                    </a:lnT>
                    <a:lnB>
                      <a:noFill/>
                    </a:lnB>
                    <a:noFill/>
                  </a:tcPr>
                </a:tc>
                <a:extLst>
                  <a:ext uri="{0D108BD9-81ED-4DB2-BD59-A6C34878D82A}">
                    <a16:rowId xmlns:a16="http://schemas.microsoft.com/office/drawing/2014/main" val="2159491815"/>
                  </a:ext>
                </a:extLst>
              </a:tr>
              <a:tr h="731520">
                <a:tc>
                  <a:txBody>
                    <a:bodyPr/>
                    <a:lstStyle/>
                    <a:p>
                      <a:pPr>
                        <a:buNone/>
                      </a:pPr>
                      <a:r>
                        <a:rPr lang="el-GR" sz="1400" dirty="0"/>
                        <a:t>Αγορά Εργασίας ↔ Πανεπιστήμιο</a:t>
                      </a:r>
                    </a:p>
                  </a:txBody>
                  <a:tcPr anchor="ctr">
                    <a:lnL>
                      <a:noFill/>
                    </a:lnL>
                    <a:lnR>
                      <a:noFill/>
                    </a:lnR>
                    <a:lnT>
                      <a:noFill/>
                    </a:lnT>
                    <a:lnB>
                      <a:noFill/>
                    </a:lnB>
                    <a:noFill/>
                  </a:tcPr>
                </a:tc>
                <a:tc>
                  <a:txBody>
                    <a:bodyPr/>
                    <a:lstStyle/>
                    <a:p>
                      <a:pPr>
                        <a:buNone/>
                      </a:pPr>
                      <a:r>
                        <a:rPr lang="el-GR" sz="1400"/>
                        <a:t>💼 Δεξιότητες και επαγγελματικές ανάγκες</a:t>
                      </a:r>
                    </a:p>
                  </a:txBody>
                  <a:tcPr anchor="ctr">
                    <a:lnL>
                      <a:noFill/>
                    </a:lnL>
                    <a:lnR>
                      <a:noFill/>
                    </a:lnR>
                    <a:lnT>
                      <a:noFill/>
                    </a:lnT>
                    <a:lnB>
                      <a:noFill/>
                    </a:lnB>
                    <a:noFill/>
                  </a:tcPr>
                </a:tc>
                <a:tc>
                  <a:txBody>
                    <a:bodyPr/>
                    <a:lstStyle/>
                    <a:p>
                      <a:pPr>
                        <a:buNone/>
                      </a:pPr>
                      <a:r>
                        <a:rPr lang="el-GR" sz="1400"/>
                        <a:t>Το πανεπιστήμιο προσαρμόζει τα προγράμματα στις ανάγκες της αγοράς και παρέχει απόφοιτους με νέες δεξιότητες.</a:t>
                      </a:r>
                    </a:p>
                  </a:txBody>
                  <a:tcPr anchor="ctr">
                    <a:lnL>
                      <a:noFill/>
                    </a:lnL>
                    <a:lnR>
                      <a:noFill/>
                    </a:lnR>
                    <a:lnT>
                      <a:noFill/>
                    </a:lnT>
                    <a:lnB>
                      <a:noFill/>
                    </a:lnB>
                    <a:noFill/>
                  </a:tcPr>
                </a:tc>
                <a:extLst>
                  <a:ext uri="{0D108BD9-81ED-4DB2-BD59-A6C34878D82A}">
                    <a16:rowId xmlns:a16="http://schemas.microsoft.com/office/drawing/2014/main" val="2107938735"/>
                  </a:ext>
                </a:extLst>
              </a:tr>
              <a:tr h="518160">
                <a:tc>
                  <a:txBody>
                    <a:bodyPr/>
                    <a:lstStyle/>
                    <a:p>
                      <a:pPr>
                        <a:buNone/>
                      </a:pPr>
                      <a:r>
                        <a:rPr lang="el-GR" sz="1400"/>
                        <a:t>Περιβάλλον → Πανεπιστήμιο</a:t>
                      </a:r>
                    </a:p>
                  </a:txBody>
                  <a:tcPr anchor="ctr">
                    <a:lnL>
                      <a:noFill/>
                    </a:lnL>
                    <a:lnR>
                      <a:noFill/>
                    </a:lnR>
                    <a:lnT>
                      <a:noFill/>
                    </a:lnT>
                    <a:lnB>
                      <a:noFill/>
                    </a:lnB>
                    <a:noFill/>
                  </a:tcPr>
                </a:tc>
                <a:tc>
                  <a:txBody>
                    <a:bodyPr/>
                    <a:lstStyle/>
                    <a:p>
                      <a:pPr>
                        <a:buNone/>
                      </a:pPr>
                      <a:r>
                        <a:rPr lang="el-GR" sz="1400"/>
                        <a:t>🌿 Ενεργειακές και οικολογικές ροές</a:t>
                      </a:r>
                    </a:p>
                  </a:txBody>
                  <a:tcPr anchor="ctr">
                    <a:lnL>
                      <a:noFill/>
                    </a:lnL>
                    <a:lnR>
                      <a:noFill/>
                    </a:lnR>
                    <a:lnT>
                      <a:noFill/>
                    </a:lnT>
                    <a:lnB>
                      <a:noFill/>
                    </a:lnB>
                    <a:noFill/>
                  </a:tcPr>
                </a:tc>
                <a:tc>
                  <a:txBody>
                    <a:bodyPr/>
                    <a:lstStyle/>
                    <a:p>
                      <a:pPr>
                        <a:buNone/>
                      </a:pPr>
                      <a:r>
                        <a:rPr lang="el-GR" sz="1400"/>
                        <a:t>Οικολογικοί περιορισμοί (ενέργεια, πόροι) επηρεάζουν τη λειτουργία του campus.</a:t>
                      </a:r>
                    </a:p>
                  </a:txBody>
                  <a:tcPr anchor="ctr">
                    <a:lnL>
                      <a:noFill/>
                    </a:lnL>
                    <a:lnR>
                      <a:noFill/>
                    </a:lnR>
                    <a:lnT>
                      <a:noFill/>
                    </a:lnT>
                    <a:lnB>
                      <a:noFill/>
                    </a:lnB>
                    <a:noFill/>
                  </a:tcPr>
                </a:tc>
                <a:extLst>
                  <a:ext uri="{0D108BD9-81ED-4DB2-BD59-A6C34878D82A}">
                    <a16:rowId xmlns:a16="http://schemas.microsoft.com/office/drawing/2014/main" val="3819674195"/>
                  </a:ext>
                </a:extLst>
              </a:tr>
              <a:tr h="518160">
                <a:tc>
                  <a:txBody>
                    <a:bodyPr/>
                    <a:lstStyle/>
                    <a:p>
                      <a:pPr>
                        <a:buNone/>
                      </a:pPr>
                      <a:r>
                        <a:rPr lang="el-GR" sz="1400"/>
                        <a:t>Πανεπιστήμιο → Περιβάλλον</a:t>
                      </a:r>
                    </a:p>
                  </a:txBody>
                  <a:tcPr anchor="ctr">
                    <a:lnL>
                      <a:noFill/>
                    </a:lnL>
                    <a:lnR>
                      <a:noFill/>
                    </a:lnR>
                    <a:lnT>
                      <a:noFill/>
                    </a:lnT>
                    <a:lnB>
                      <a:noFill/>
                    </a:lnB>
                    <a:noFill/>
                  </a:tcPr>
                </a:tc>
                <a:tc>
                  <a:txBody>
                    <a:bodyPr/>
                    <a:lstStyle/>
                    <a:p>
                      <a:pPr>
                        <a:buNone/>
                      </a:pPr>
                      <a:r>
                        <a:rPr lang="el-GR" sz="1400"/>
                        <a:t>🔋 Απόβλητα, εκπομπές, περιβαλλοντικό αποτύπωμα</a:t>
                      </a:r>
                    </a:p>
                  </a:txBody>
                  <a:tcPr anchor="ctr">
                    <a:lnL>
                      <a:noFill/>
                    </a:lnL>
                    <a:lnR>
                      <a:noFill/>
                    </a:lnR>
                    <a:lnT>
                      <a:noFill/>
                    </a:lnT>
                    <a:lnB>
                      <a:noFill/>
                    </a:lnB>
                    <a:noFill/>
                  </a:tcPr>
                </a:tc>
                <a:tc>
                  <a:txBody>
                    <a:bodyPr/>
                    <a:lstStyle/>
                    <a:p>
                      <a:pPr>
                        <a:buNone/>
                      </a:pPr>
                      <a:r>
                        <a:rPr lang="el-GR" sz="1400"/>
                        <a:t>Η λειτουργία του ιδρύματος επηρεάζει τον φυσικό κύκλο.</a:t>
                      </a:r>
                    </a:p>
                  </a:txBody>
                  <a:tcPr anchor="ctr">
                    <a:lnL>
                      <a:noFill/>
                    </a:lnL>
                    <a:lnR>
                      <a:noFill/>
                    </a:lnR>
                    <a:lnT>
                      <a:noFill/>
                    </a:lnT>
                    <a:lnB>
                      <a:noFill/>
                    </a:lnB>
                    <a:noFill/>
                  </a:tcPr>
                </a:tc>
                <a:extLst>
                  <a:ext uri="{0D108BD9-81ED-4DB2-BD59-A6C34878D82A}">
                    <a16:rowId xmlns:a16="http://schemas.microsoft.com/office/drawing/2014/main" val="819927596"/>
                  </a:ext>
                </a:extLst>
              </a:tr>
              <a:tr h="518160">
                <a:tc>
                  <a:txBody>
                    <a:bodyPr/>
                    <a:lstStyle/>
                    <a:p>
                      <a:pPr>
                        <a:buNone/>
                      </a:pPr>
                      <a:r>
                        <a:rPr lang="el-GR" sz="1400"/>
                        <a:t>Διεθνείς Οργανισμοί ↔ Πανεπιστήμιο</a:t>
                      </a:r>
                    </a:p>
                  </a:txBody>
                  <a:tcPr anchor="ctr">
                    <a:lnL>
                      <a:noFill/>
                    </a:lnL>
                    <a:lnR>
                      <a:noFill/>
                    </a:lnR>
                    <a:lnT>
                      <a:noFill/>
                    </a:lnT>
                    <a:lnB>
                      <a:noFill/>
                    </a:lnB>
                    <a:noFill/>
                  </a:tcPr>
                </a:tc>
                <a:tc>
                  <a:txBody>
                    <a:bodyPr/>
                    <a:lstStyle/>
                    <a:p>
                      <a:pPr>
                        <a:buNone/>
                      </a:pPr>
                      <a:r>
                        <a:rPr lang="en-GB" sz="1400"/>
                        <a:t>🌍 </a:t>
                      </a:r>
                      <a:r>
                        <a:rPr lang="el-GR" sz="1400"/>
                        <a:t>Δεδομένα, δίκτυα, προγράμματα</a:t>
                      </a:r>
                    </a:p>
                  </a:txBody>
                  <a:tcPr anchor="ctr">
                    <a:lnL>
                      <a:noFill/>
                    </a:lnL>
                    <a:lnR>
                      <a:noFill/>
                    </a:lnR>
                    <a:lnT>
                      <a:noFill/>
                    </a:lnT>
                    <a:lnB>
                      <a:noFill/>
                    </a:lnB>
                    <a:noFill/>
                  </a:tcPr>
                </a:tc>
                <a:tc>
                  <a:txBody>
                    <a:bodyPr/>
                    <a:lstStyle/>
                    <a:p>
                      <a:pPr>
                        <a:buNone/>
                      </a:pPr>
                      <a:r>
                        <a:rPr lang="el-GR" sz="1400" dirty="0"/>
                        <a:t>Ανταλλαγές μέσω </a:t>
                      </a:r>
                      <a:r>
                        <a:rPr lang="el-GR" sz="1400" dirty="0" err="1"/>
                        <a:t>Erasmus</a:t>
                      </a:r>
                      <a:r>
                        <a:rPr lang="el-GR" sz="1400" dirty="0"/>
                        <a:t>, </a:t>
                      </a:r>
                      <a:r>
                        <a:rPr lang="el-GR" sz="1400" dirty="0" err="1"/>
                        <a:t>Horizon</a:t>
                      </a:r>
                      <a:r>
                        <a:rPr lang="el-GR" sz="1400" dirty="0"/>
                        <a:t> Europe, διεθνών ερευνητικών κοινοπραξιών.</a:t>
                      </a:r>
                    </a:p>
                  </a:txBody>
                  <a:tcPr anchor="ctr">
                    <a:lnL>
                      <a:noFill/>
                    </a:lnL>
                    <a:lnR>
                      <a:noFill/>
                    </a:lnR>
                    <a:lnT>
                      <a:noFill/>
                    </a:lnT>
                    <a:lnB>
                      <a:noFill/>
                    </a:lnB>
                    <a:noFill/>
                  </a:tcPr>
                </a:tc>
                <a:extLst>
                  <a:ext uri="{0D108BD9-81ED-4DB2-BD59-A6C34878D82A}">
                    <a16:rowId xmlns:a16="http://schemas.microsoft.com/office/drawing/2014/main" val="3870873545"/>
                  </a:ext>
                </a:extLst>
              </a:tr>
            </a:tbl>
          </a:graphicData>
        </a:graphic>
      </p:graphicFrame>
      <p:sp>
        <p:nvSpPr>
          <p:cNvPr id="14" name="TextBox 13">
            <a:extLst>
              <a:ext uri="{FF2B5EF4-FFF2-40B4-BE49-F238E27FC236}">
                <a16:creationId xmlns:a16="http://schemas.microsoft.com/office/drawing/2014/main" id="{8FF4AA59-B10A-5528-AA99-CB3AFE19E64C}"/>
              </a:ext>
            </a:extLst>
          </p:cNvPr>
          <p:cNvSpPr txBox="1"/>
          <p:nvPr/>
        </p:nvSpPr>
        <p:spPr>
          <a:xfrm>
            <a:off x="6397546" y="2837457"/>
            <a:ext cx="8232854" cy="523220"/>
          </a:xfrm>
          <a:prstGeom prst="rect">
            <a:avLst/>
          </a:prstGeom>
          <a:noFill/>
        </p:spPr>
        <p:txBody>
          <a:bodyPr wrap="square">
            <a:spAutoFit/>
          </a:bodyPr>
          <a:lstStyle/>
          <a:p>
            <a:pPr>
              <a:buNone/>
            </a:pPr>
            <a:r>
              <a:rPr lang="el-GR" b="1" dirty="0"/>
              <a:t>🔄 Ροές</a:t>
            </a:r>
            <a:r>
              <a:rPr lang="en-US" b="1" dirty="0"/>
              <a:t>: </a:t>
            </a:r>
            <a:r>
              <a:rPr lang="el-GR" i="1" dirty="0" err="1"/>
              <a:t>πολυεπίπεδες</a:t>
            </a:r>
            <a:r>
              <a:rPr lang="el-GR" i="1" dirty="0"/>
              <a:t> και αμφίδρομες</a:t>
            </a:r>
            <a:r>
              <a:rPr lang="en-US" i="1" dirty="0"/>
              <a:t>. </a:t>
            </a:r>
            <a:r>
              <a:rPr lang="el-GR" dirty="0"/>
              <a:t>Το πανεπιστήμιο λειτουργεί </a:t>
            </a:r>
            <a:r>
              <a:rPr lang="el-GR" b="1" dirty="0"/>
              <a:t>ως κόμβος συντονισμού</a:t>
            </a:r>
            <a:r>
              <a:rPr lang="el-GR" dirty="0"/>
              <a:t> μεταξύ κοινωνικών, τεχνολογικών και φυσικών συστημάτων.</a:t>
            </a:r>
            <a:endParaRPr lang="el-GR" b="1" dirty="0"/>
          </a:p>
        </p:txBody>
      </p:sp>
      <p:sp>
        <p:nvSpPr>
          <p:cNvPr id="16" name="TextBox 15">
            <a:extLst>
              <a:ext uri="{FF2B5EF4-FFF2-40B4-BE49-F238E27FC236}">
                <a16:creationId xmlns:a16="http://schemas.microsoft.com/office/drawing/2014/main" id="{0AFE1695-3BBB-A4D4-EBD3-D1EA680E1D23}"/>
              </a:ext>
            </a:extLst>
          </p:cNvPr>
          <p:cNvSpPr txBox="1"/>
          <p:nvPr/>
        </p:nvSpPr>
        <p:spPr>
          <a:xfrm>
            <a:off x="385924" y="3135239"/>
            <a:ext cx="5048961" cy="1384995"/>
          </a:xfrm>
          <a:prstGeom prst="rect">
            <a:avLst/>
          </a:prstGeom>
          <a:noFill/>
        </p:spPr>
        <p:txBody>
          <a:bodyPr wrap="square">
            <a:spAutoFit/>
          </a:bodyPr>
          <a:lstStyle/>
          <a:p>
            <a:pPr>
              <a:buNone/>
            </a:pPr>
            <a:r>
              <a:rPr lang="el-GR" b="1" dirty="0"/>
              <a:t>🧩 Εντός του Συστήματος</a:t>
            </a:r>
          </a:p>
          <a:p>
            <a:pPr>
              <a:buNone/>
            </a:pPr>
            <a:r>
              <a:rPr lang="el-GR" dirty="0"/>
              <a:t>Πανεπιστήμιο, δίκτυα συνεργασίας, τοπική κοινότητα, πολιτιστικοί φορείς, οικολογικές και τεχνολογικές ροές.</a:t>
            </a:r>
          </a:p>
          <a:p>
            <a:pPr>
              <a:buNone/>
            </a:pPr>
            <a:r>
              <a:rPr lang="el-GR" b="1" dirty="0"/>
              <a:t>🧩 Εκτός του Συστήματος</a:t>
            </a:r>
          </a:p>
          <a:p>
            <a:pPr>
              <a:buNone/>
            </a:pPr>
            <a:r>
              <a:rPr lang="el-GR" dirty="0"/>
              <a:t>Κράτος, διεθνείς οργανισμοί, βιομηχανία, παγκόσμια ερευνητικά δίκτυα, πολίτες, περιβάλλον.</a:t>
            </a:r>
          </a:p>
        </p:txBody>
      </p:sp>
    </p:spTree>
    <p:extLst>
      <p:ext uri="{BB962C8B-B14F-4D97-AF65-F5344CB8AC3E}">
        <p14:creationId xmlns:p14="http://schemas.microsoft.com/office/powerpoint/2010/main" val="1185405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53777AD7-A33E-4B3F-F3BB-B007DA8B7205}"/>
            </a:ext>
          </a:extLst>
        </p:cNvPr>
        <p:cNvGrpSpPr/>
        <p:nvPr/>
      </p:nvGrpSpPr>
      <p:grpSpPr>
        <a:xfrm>
          <a:off x="0" y="0"/>
          <a:ext cx="0" cy="0"/>
          <a:chOff x="0" y="0"/>
          <a:chExt cx="0" cy="0"/>
        </a:xfrm>
      </p:grpSpPr>
      <p:sp>
        <p:nvSpPr>
          <p:cNvPr id="171" name="Google Shape;171;g38a2def6c57_0_8">
            <a:extLst>
              <a:ext uri="{FF2B5EF4-FFF2-40B4-BE49-F238E27FC236}">
                <a16:creationId xmlns:a16="http://schemas.microsoft.com/office/drawing/2014/main" id="{0BDFBA8C-58D0-F142-CF1D-50DC747A1FAA}"/>
              </a:ext>
            </a:extLst>
          </p:cNvPr>
          <p:cNvSpPr/>
          <p:nvPr/>
        </p:nvSpPr>
        <p:spPr>
          <a:xfrm>
            <a:off x="793790" y="275536"/>
            <a:ext cx="12600238"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Οριοθέτηση</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του</a:t>
            </a:r>
            <a:r>
              <a:rPr lang="en-US" sz="4450" b="1" i="0" u="none" strike="noStrike" cap="none" dirty="0">
                <a:solidFill>
                  <a:srgbClr val="000000"/>
                </a:solidFill>
                <a:latin typeface="Inter"/>
                <a:ea typeface="Inter"/>
                <a:cs typeface="Inter"/>
                <a:sym typeface="Inter"/>
              </a:rPr>
              <a:t> </a:t>
            </a:r>
            <a:r>
              <a:rPr lang="en-US" sz="4450" b="1" i="0" u="none" strike="noStrike" cap="none" dirty="0" err="1">
                <a:solidFill>
                  <a:srgbClr val="000000"/>
                </a:solidFill>
                <a:latin typeface="Inter"/>
                <a:ea typeface="Inter"/>
                <a:cs typeface="Inter"/>
                <a:sym typeface="Inter"/>
              </a:rPr>
              <a:t>Συστήμ</a:t>
            </a:r>
            <a:r>
              <a:rPr lang="en-US" sz="4450" b="1" i="0" u="none" strike="noStrike" cap="none" dirty="0">
                <a:solidFill>
                  <a:srgbClr val="000000"/>
                </a:solidFill>
                <a:latin typeface="Inter"/>
                <a:ea typeface="Inter"/>
                <a:cs typeface="Inter"/>
                <a:sym typeface="Inter"/>
              </a:rPr>
              <a:t>ατος- </a:t>
            </a:r>
            <a:r>
              <a:rPr lang="el-GR" sz="4450" b="1" i="0" u="none" strike="noStrike" cap="none" dirty="0">
                <a:solidFill>
                  <a:srgbClr val="000000"/>
                </a:solidFill>
                <a:latin typeface="Inter"/>
                <a:ea typeface="Inter"/>
                <a:cs typeface="Inter"/>
                <a:sym typeface="Inter"/>
              </a:rPr>
              <a:t>Παράδειγμα</a:t>
            </a:r>
            <a:endParaRPr sz="4450" b="0" i="0" u="none" strike="noStrike" cap="none"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EC46A85D-CAE0-A7C5-F50D-80315BA6A7F1}"/>
              </a:ext>
            </a:extLst>
          </p:cNvPr>
          <p:cNvSpPr txBox="1"/>
          <p:nvPr/>
        </p:nvSpPr>
        <p:spPr>
          <a:xfrm>
            <a:off x="587728" y="1371238"/>
            <a:ext cx="7315200" cy="307777"/>
          </a:xfrm>
          <a:prstGeom prst="rect">
            <a:avLst/>
          </a:prstGeom>
          <a:noFill/>
        </p:spPr>
        <p:txBody>
          <a:bodyPr wrap="square">
            <a:spAutoFit/>
          </a:bodyPr>
          <a:lstStyle/>
          <a:p>
            <a:r>
              <a:rPr lang="el-GR" dirty="0"/>
              <a:t>Ενδιάμεσο Όριο (Ισορροπημένη Οριοθέτηση)</a:t>
            </a:r>
            <a:endParaRPr lang="en-GB" dirty="0"/>
          </a:p>
        </p:txBody>
      </p:sp>
      <p:sp>
        <p:nvSpPr>
          <p:cNvPr id="3" name="TextBox 2">
            <a:extLst>
              <a:ext uri="{FF2B5EF4-FFF2-40B4-BE49-F238E27FC236}">
                <a16:creationId xmlns:a16="http://schemas.microsoft.com/office/drawing/2014/main" id="{0B882B58-0713-0AEB-4877-8B934EDE1805}"/>
              </a:ext>
            </a:extLst>
          </p:cNvPr>
          <p:cNvSpPr txBox="1"/>
          <p:nvPr/>
        </p:nvSpPr>
        <p:spPr>
          <a:xfrm>
            <a:off x="429092" y="1958096"/>
            <a:ext cx="13329634" cy="523220"/>
          </a:xfrm>
          <a:prstGeom prst="rect">
            <a:avLst/>
          </a:prstGeom>
          <a:noFill/>
        </p:spPr>
        <p:txBody>
          <a:bodyPr wrap="square">
            <a:spAutoFit/>
          </a:bodyPr>
          <a:lstStyle/>
          <a:p>
            <a:r>
              <a:rPr lang="el-GR" dirty="0" err="1"/>
              <a:t>ίΗ</a:t>
            </a:r>
            <a:r>
              <a:rPr lang="el-GR" dirty="0"/>
              <a:t> ενδιάμεση προσέγγιση εστιάζει στη </a:t>
            </a:r>
            <a:r>
              <a:rPr lang="el-GR" b="1" dirty="0"/>
              <a:t>σχέση του πανεπιστημίου με το άμεσο περιβάλλον του</a:t>
            </a:r>
            <a:r>
              <a:rPr lang="el-GR" dirty="0"/>
              <a:t> – την πόλη, την κοινότητα και την τοπική οικονομία. Είναι η πιο χρήσιμη για </a:t>
            </a:r>
            <a:r>
              <a:rPr lang="el-GR" b="1" dirty="0"/>
              <a:t>συστημικό σχεδιασμό</a:t>
            </a:r>
            <a:r>
              <a:rPr lang="el-GR" dirty="0"/>
              <a:t> και </a:t>
            </a:r>
            <a:r>
              <a:rPr lang="el-GR" b="1" dirty="0"/>
              <a:t>πολιτικές βιωσιμότητας</a:t>
            </a:r>
            <a:r>
              <a:rPr lang="el-GR" dirty="0"/>
              <a:t>.</a:t>
            </a:r>
            <a:endParaRPr lang="en-GB" dirty="0"/>
          </a:p>
        </p:txBody>
      </p:sp>
      <p:sp>
        <p:nvSpPr>
          <p:cNvPr id="5" name="TextBox 4">
            <a:extLst>
              <a:ext uri="{FF2B5EF4-FFF2-40B4-BE49-F238E27FC236}">
                <a16:creationId xmlns:a16="http://schemas.microsoft.com/office/drawing/2014/main" id="{CB75D767-EAC8-DE2B-3FE7-2F5BA529D3B3}"/>
              </a:ext>
            </a:extLst>
          </p:cNvPr>
          <p:cNvSpPr txBox="1"/>
          <p:nvPr/>
        </p:nvSpPr>
        <p:spPr>
          <a:xfrm>
            <a:off x="218940" y="5340949"/>
            <a:ext cx="5769735" cy="2246769"/>
          </a:xfrm>
          <a:prstGeom prst="rect">
            <a:avLst/>
          </a:prstGeom>
          <a:noFill/>
        </p:spPr>
        <p:txBody>
          <a:bodyPr wrap="square">
            <a:spAutoFit/>
          </a:bodyPr>
          <a:lstStyle/>
          <a:p>
            <a:pPr>
              <a:buNone/>
            </a:pPr>
            <a:r>
              <a:rPr lang="el-GR" b="1" dirty="0"/>
              <a:t>🎯 Πλεονεκτήματα</a:t>
            </a:r>
          </a:p>
          <a:p>
            <a:pPr>
              <a:buFont typeface="Arial" panose="020B0604020202020204" pitchFamily="34" charset="0"/>
              <a:buChar char="•"/>
            </a:pPr>
            <a:r>
              <a:rPr lang="el-GR" dirty="0"/>
              <a:t>Συνδυάζει </a:t>
            </a:r>
            <a:r>
              <a:rPr lang="el-GR" b="1" dirty="0"/>
              <a:t>ρεαλισμό</a:t>
            </a:r>
            <a:r>
              <a:rPr lang="el-GR" dirty="0"/>
              <a:t> και </a:t>
            </a:r>
            <a:r>
              <a:rPr lang="el-GR" b="1" dirty="0"/>
              <a:t>συστημική οπτική</a:t>
            </a:r>
            <a:r>
              <a:rPr lang="el-GR" dirty="0"/>
              <a:t>.</a:t>
            </a:r>
          </a:p>
          <a:p>
            <a:pPr>
              <a:buFont typeface="Arial" panose="020B0604020202020204" pitchFamily="34" charset="0"/>
              <a:buChar char="•"/>
            </a:pPr>
            <a:r>
              <a:rPr lang="el-GR" dirty="0"/>
              <a:t>Διευκολύνει τον </a:t>
            </a:r>
            <a:r>
              <a:rPr lang="el-GR" b="1" dirty="0"/>
              <a:t>σχεδιασμό βιώσιμων παρεμβάσεων</a:t>
            </a:r>
            <a:r>
              <a:rPr lang="el-GR" dirty="0"/>
              <a:t> (π.χ. κοινόχρηστοι χώροι, συμμετοχικά προγράμματα).</a:t>
            </a:r>
          </a:p>
          <a:p>
            <a:pPr>
              <a:buFont typeface="Arial" panose="020B0604020202020204" pitchFamily="34" charset="0"/>
              <a:buChar char="•"/>
            </a:pPr>
            <a:r>
              <a:rPr lang="el-GR" dirty="0"/>
              <a:t>Αναδεικνύει τη δυναμική </a:t>
            </a:r>
            <a:r>
              <a:rPr lang="el-GR" b="1" dirty="0"/>
              <a:t>μεταξύ φυσικού, κοινωνικού και τεχνολογικού επιπέδου</a:t>
            </a:r>
            <a:r>
              <a:rPr lang="el-GR" dirty="0"/>
              <a:t>.</a:t>
            </a:r>
          </a:p>
          <a:p>
            <a:pPr>
              <a:buFont typeface="Arial" panose="020B0604020202020204" pitchFamily="34" charset="0"/>
              <a:buChar char="•"/>
            </a:pPr>
            <a:endParaRPr lang="el-GR" dirty="0"/>
          </a:p>
          <a:p>
            <a:pPr>
              <a:buNone/>
            </a:pPr>
            <a:r>
              <a:rPr lang="el-GR" b="1" dirty="0"/>
              <a:t>⚠️ Περιορισμοί</a:t>
            </a:r>
          </a:p>
          <a:p>
            <a:pPr>
              <a:buFont typeface="Arial" panose="020B0604020202020204" pitchFamily="34" charset="0"/>
              <a:buChar char="•"/>
            </a:pPr>
            <a:r>
              <a:rPr lang="el-GR" dirty="0"/>
              <a:t>Απαιτεί κρίση για να αποφασιστεί ποιοι παράγοντες μένουν “εντός”.</a:t>
            </a:r>
          </a:p>
          <a:p>
            <a:pPr>
              <a:buFont typeface="Arial" panose="020B0604020202020204" pitchFamily="34" charset="0"/>
              <a:buChar char="•"/>
            </a:pPr>
            <a:r>
              <a:rPr lang="el-GR" dirty="0"/>
              <a:t>Χρειάζεται συνεχή αναθεώρηση καθώς αλλάζουν οι συνθήκες.</a:t>
            </a:r>
          </a:p>
        </p:txBody>
      </p:sp>
      <p:sp>
        <p:nvSpPr>
          <p:cNvPr id="8" name="TextBox 7">
            <a:extLst>
              <a:ext uri="{FF2B5EF4-FFF2-40B4-BE49-F238E27FC236}">
                <a16:creationId xmlns:a16="http://schemas.microsoft.com/office/drawing/2014/main" id="{136C8AFB-1DAA-EF04-A76C-F0275573DDD6}"/>
              </a:ext>
            </a:extLst>
          </p:cNvPr>
          <p:cNvSpPr txBox="1"/>
          <p:nvPr/>
        </p:nvSpPr>
        <p:spPr>
          <a:xfrm>
            <a:off x="429092" y="2943488"/>
            <a:ext cx="4636395" cy="1600438"/>
          </a:xfrm>
          <a:prstGeom prst="rect">
            <a:avLst/>
          </a:prstGeom>
          <a:noFill/>
        </p:spPr>
        <p:txBody>
          <a:bodyPr wrap="square">
            <a:spAutoFit/>
          </a:bodyPr>
          <a:lstStyle/>
          <a:p>
            <a:pPr>
              <a:buNone/>
            </a:pPr>
            <a:r>
              <a:rPr lang="el-GR" b="1" dirty="0"/>
              <a:t>🧩 Εντός του Συστήματος</a:t>
            </a:r>
          </a:p>
          <a:p>
            <a:pPr>
              <a:buNone/>
            </a:pPr>
            <a:r>
              <a:rPr lang="el-GR" dirty="0"/>
              <a:t>Πανεπιστήμιο, φοιτητές, προσωπικό, τοπική κοινότητα, δημοτικές υπηρεσίες, επιχειρήσεις συνεργασίας, φυσικοί πόροι του </a:t>
            </a:r>
            <a:r>
              <a:rPr lang="el-GR" dirty="0" err="1"/>
              <a:t>campus</a:t>
            </a:r>
            <a:r>
              <a:rPr lang="el-GR" dirty="0"/>
              <a:t>.</a:t>
            </a:r>
          </a:p>
          <a:p>
            <a:pPr>
              <a:buNone/>
            </a:pPr>
            <a:r>
              <a:rPr lang="el-GR" b="1" dirty="0"/>
              <a:t>🧩 Εκτός του Συστήματος</a:t>
            </a:r>
          </a:p>
          <a:p>
            <a:pPr>
              <a:buNone/>
            </a:pPr>
            <a:r>
              <a:rPr lang="el-GR" dirty="0"/>
              <a:t>Κεντρική κυβέρνηση, διεθνείς δρώντες, παγκόσμια αγορά.</a:t>
            </a:r>
          </a:p>
        </p:txBody>
      </p:sp>
      <p:graphicFrame>
        <p:nvGraphicFramePr>
          <p:cNvPr id="9" name="Table 8">
            <a:extLst>
              <a:ext uri="{FF2B5EF4-FFF2-40B4-BE49-F238E27FC236}">
                <a16:creationId xmlns:a16="http://schemas.microsoft.com/office/drawing/2014/main" id="{921F2A89-3C1F-B99D-9F3A-4FDC71E77061}"/>
              </a:ext>
            </a:extLst>
          </p:cNvPr>
          <p:cNvGraphicFramePr>
            <a:graphicFrameLocks noGrp="1"/>
          </p:cNvGraphicFramePr>
          <p:nvPr>
            <p:extLst>
              <p:ext uri="{D42A27DB-BD31-4B8C-83A1-F6EECF244321}">
                <p14:modId xmlns:p14="http://schemas.microsoft.com/office/powerpoint/2010/main" val="1505261621"/>
              </p:ext>
            </p:extLst>
          </p:nvPr>
        </p:nvGraphicFramePr>
        <p:xfrm>
          <a:off x="6351206" y="3290913"/>
          <a:ext cx="8279194" cy="4630488"/>
        </p:xfrm>
        <a:graphic>
          <a:graphicData uri="http://schemas.openxmlformats.org/drawingml/2006/table">
            <a:tbl>
              <a:tblPr/>
              <a:tblGrid>
                <a:gridCol w="2179027">
                  <a:extLst>
                    <a:ext uri="{9D8B030D-6E8A-4147-A177-3AD203B41FA5}">
                      <a16:colId xmlns:a16="http://schemas.microsoft.com/office/drawing/2014/main" val="1916184371"/>
                    </a:ext>
                  </a:extLst>
                </a:gridCol>
                <a:gridCol w="2678882">
                  <a:extLst>
                    <a:ext uri="{9D8B030D-6E8A-4147-A177-3AD203B41FA5}">
                      <a16:colId xmlns:a16="http://schemas.microsoft.com/office/drawing/2014/main" val="2826080471"/>
                    </a:ext>
                  </a:extLst>
                </a:gridCol>
                <a:gridCol w="3421285">
                  <a:extLst>
                    <a:ext uri="{9D8B030D-6E8A-4147-A177-3AD203B41FA5}">
                      <a16:colId xmlns:a16="http://schemas.microsoft.com/office/drawing/2014/main" val="1359693570"/>
                    </a:ext>
                  </a:extLst>
                </a:gridCol>
              </a:tblGrid>
              <a:tr h="413436">
                <a:tc>
                  <a:txBody>
                    <a:bodyPr/>
                    <a:lstStyle/>
                    <a:p>
                      <a:pPr>
                        <a:buNone/>
                      </a:pPr>
                      <a:r>
                        <a:rPr lang="el-GR" sz="1400" b="1"/>
                        <a:t>Από → Προς</a:t>
                      </a:r>
                      <a:endParaRPr lang="el-GR" sz="1400"/>
                    </a:p>
                  </a:txBody>
                  <a:tcPr anchor="ctr">
                    <a:lnL>
                      <a:noFill/>
                    </a:lnL>
                    <a:lnR>
                      <a:noFill/>
                    </a:lnR>
                    <a:lnT>
                      <a:noFill/>
                    </a:lnT>
                    <a:lnB>
                      <a:noFill/>
                    </a:lnB>
                    <a:noFill/>
                  </a:tcPr>
                </a:tc>
                <a:tc>
                  <a:txBody>
                    <a:bodyPr/>
                    <a:lstStyle/>
                    <a:p>
                      <a:pPr>
                        <a:buNone/>
                      </a:pPr>
                      <a:r>
                        <a:rPr lang="el-GR" sz="1400" b="1"/>
                        <a:t>Τι Ρέει</a:t>
                      </a:r>
                      <a:endParaRPr lang="el-GR" sz="1400"/>
                    </a:p>
                  </a:txBody>
                  <a:tcPr anchor="ctr">
                    <a:lnL>
                      <a:noFill/>
                    </a:lnL>
                    <a:lnR>
                      <a:noFill/>
                    </a:lnR>
                    <a:lnT>
                      <a:noFill/>
                    </a:lnT>
                    <a:lnB>
                      <a:noFill/>
                    </a:lnB>
                    <a:noFill/>
                  </a:tcPr>
                </a:tc>
                <a:tc>
                  <a:txBody>
                    <a:bodyPr/>
                    <a:lstStyle/>
                    <a:p>
                      <a:pPr>
                        <a:buNone/>
                      </a:pPr>
                      <a:r>
                        <a:rPr lang="el-GR" sz="1400" b="1"/>
                        <a:t>Περιγραφή</a:t>
                      </a:r>
                      <a:endParaRPr lang="el-GR" sz="1400"/>
                    </a:p>
                  </a:txBody>
                  <a:tcPr anchor="ctr">
                    <a:lnL>
                      <a:noFill/>
                    </a:lnL>
                    <a:lnR>
                      <a:noFill/>
                    </a:lnR>
                    <a:lnT>
                      <a:noFill/>
                    </a:lnT>
                    <a:lnB>
                      <a:noFill/>
                    </a:lnB>
                    <a:noFill/>
                  </a:tcPr>
                </a:tc>
                <a:extLst>
                  <a:ext uri="{0D108BD9-81ED-4DB2-BD59-A6C34878D82A}">
                    <a16:rowId xmlns:a16="http://schemas.microsoft.com/office/drawing/2014/main" val="630617373"/>
                  </a:ext>
                </a:extLst>
              </a:tr>
              <a:tr h="702842">
                <a:tc>
                  <a:txBody>
                    <a:bodyPr/>
                    <a:lstStyle/>
                    <a:p>
                      <a:pPr>
                        <a:buNone/>
                      </a:pPr>
                      <a:r>
                        <a:rPr lang="el-GR" sz="1400"/>
                        <a:t>Δήμος / Τοπική Κοινωνία → Πανεπιστήμιο</a:t>
                      </a:r>
                    </a:p>
                  </a:txBody>
                  <a:tcPr anchor="ctr">
                    <a:lnL>
                      <a:noFill/>
                    </a:lnL>
                    <a:lnR>
                      <a:noFill/>
                    </a:lnR>
                    <a:lnT>
                      <a:noFill/>
                    </a:lnT>
                    <a:lnB>
                      <a:noFill/>
                    </a:lnB>
                    <a:noFill/>
                  </a:tcPr>
                </a:tc>
                <a:tc>
                  <a:txBody>
                    <a:bodyPr/>
                    <a:lstStyle/>
                    <a:p>
                      <a:pPr>
                        <a:buNone/>
                      </a:pPr>
                      <a:r>
                        <a:rPr lang="en-GB" sz="1400"/>
                        <a:t>🏙️ </a:t>
                      </a:r>
                      <a:r>
                        <a:rPr lang="el-GR" sz="1400"/>
                        <a:t>Ανάγκες, συνεργασίες, προκλήσεις</a:t>
                      </a:r>
                    </a:p>
                  </a:txBody>
                  <a:tcPr anchor="ctr">
                    <a:lnL>
                      <a:noFill/>
                    </a:lnL>
                    <a:lnR>
                      <a:noFill/>
                    </a:lnR>
                    <a:lnT>
                      <a:noFill/>
                    </a:lnT>
                    <a:lnB>
                      <a:noFill/>
                    </a:lnB>
                    <a:noFill/>
                  </a:tcPr>
                </a:tc>
                <a:tc>
                  <a:txBody>
                    <a:bodyPr/>
                    <a:lstStyle/>
                    <a:p>
                      <a:pPr>
                        <a:buNone/>
                      </a:pPr>
                      <a:r>
                        <a:rPr lang="el-GR" sz="1400"/>
                        <a:t>Τοπικά προβλήματα γίνονται πεδία εφαρμογής για projects και έρευνα.</a:t>
                      </a:r>
                    </a:p>
                  </a:txBody>
                  <a:tcPr anchor="ctr">
                    <a:lnL>
                      <a:noFill/>
                    </a:lnL>
                    <a:lnR>
                      <a:noFill/>
                    </a:lnR>
                    <a:lnT>
                      <a:noFill/>
                    </a:lnT>
                    <a:lnB>
                      <a:noFill/>
                    </a:lnB>
                    <a:noFill/>
                  </a:tcPr>
                </a:tc>
                <a:extLst>
                  <a:ext uri="{0D108BD9-81ED-4DB2-BD59-A6C34878D82A}">
                    <a16:rowId xmlns:a16="http://schemas.microsoft.com/office/drawing/2014/main" val="316396948"/>
                  </a:ext>
                </a:extLst>
              </a:tr>
              <a:tr h="702842">
                <a:tc>
                  <a:txBody>
                    <a:bodyPr/>
                    <a:lstStyle/>
                    <a:p>
                      <a:pPr>
                        <a:buNone/>
                      </a:pPr>
                      <a:r>
                        <a:rPr lang="el-GR" sz="1400"/>
                        <a:t>Πανεπιστήμιο → Τοπική Κοινωνία</a:t>
                      </a:r>
                    </a:p>
                  </a:txBody>
                  <a:tcPr anchor="ctr">
                    <a:lnL>
                      <a:noFill/>
                    </a:lnL>
                    <a:lnR>
                      <a:noFill/>
                    </a:lnR>
                    <a:lnT>
                      <a:noFill/>
                    </a:lnT>
                    <a:lnB>
                      <a:noFill/>
                    </a:lnB>
                    <a:noFill/>
                  </a:tcPr>
                </a:tc>
                <a:tc>
                  <a:txBody>
                    <a:bodyPr/>
                    <a:lstStyle/>
                    <a:p>
                      <a:pPr>
                        <a:buNone/>
                      </a:pPr>
                      <a:r>
                        <a:rPr lang="el-GR" sz="1400"/>
                        <a:t>🧩 Καινοτόμες υπηρεσίες, εθελοντισμός, πολιτισμός</a:t>
                      </a:r>
                    </a:p>
                  </a:txBody>
                  <a:tcPr anchor="ctr">
                    <a:lnL>
                      <a:noFill/>
                    </a:lnL>
                    <a:lnR>
                      <a:noFill/>
                    </a:lnR>
                    <a:lnT>
                      <a:noFill/>
                    </a:lnT>
                    <a:lnB>
                      <a:noFill/>
                    </a:lnB>
                    <a:noFill/>
                  </a:tcPr>
                </a:tc>
                <a:tc>
                  <a:txBody>
                    <a:bodyPr/>
                    <a:lstStyle/>
                    <a:p>
                      <a:pPr>
                        <a:buNone/>
                      </a:pPr>
                      <a:r>
                        <a:rPr lang="el-GR" sz="1400"/>
                        <a:t>Εκδηλώσεις, συνεργατικά προγράμματα, υποστήριξη πολιτών.</a:t>
                      </a:r>
                    </a:p>
                  </a:txBody>
                  <a:tcPr anchor="ctr">
                    <a:lnL>
                      <a:noFill/>
                    </a:lnL>
                    <a:lnR>
                      <a:noFill/>
                    </a:lnR>
                    <a:lnT>
                      <a:noFill/>
                    </a:lnT>
                    <a:lnB>
                      <a:noFill/>
                    </a:lnB>
                    <a:noFill/>
                  </a:tcPr>
                </a:tc>
                <a:extLst>
                  <a:ext uri="{0D108BD9-81ED-4DB2-BD59-A6C34878D82A}">
                    <a16:rowId xmlns:a16="http://schemas.microsoft.com/office/drawing/2014/main" val="3219874771"/>
                  </a:ext>
                </a:extLst>
              </a:tr>
              <a:tr h="702842">
                <a:tc>
                  <a:txBody>
                    <a:bodyPr/>
                    <a:lstStyle/>
                    <a:p>
                      <a:pPr>
                        <a:buNone/>
                      </a:pPr>
                      <a:r>
                        <a:rPr lang="el-GR" sz="1400"/>
                        <a:t>Πανεπιστήμιο → Επιχειρήσεις</a:t>
                      </a:r>
                    </a:p>
                  </a:txBody>
                  <a:tcPr anchor="ctr">
                    <a:lnL>
                      <a:noFill/>
                    </a:lnL>
                    <a:lnR>
                      <a:noFill/>
                    </a:lnR>
                    <a:lnT>
                      <a:noFill/>
                    </a:lnT>
                    <a:lnB>
                      <a:noFill/>
                    </a:lnB>
                    <a:noFill/>
                  </a:tcPr>
                </a:tc>
                <a:tc>
                  <a:txBody>
                    <a:bodyPr/>
                    <a:lstStyle/>
                    <a:p>
                      <a:pPr>
                        <a:buNone/>
                      </a:pPr>
                      <a:r>
                        <a:rPr lang="en-GB" sz="1400"/>
                        <a:t>🚀 </a:t>
                      </a:r>
                      <a:r>
                        <a:rPr lang="el-GR" sz="1400"/>
                        <a:t>Έρευνα, πρωτότυπα, δεξιότητες</a:t>
                      </a:r>
                    </a:p>
                  </a:txBody>
                  <a:tcPr anchor="ctr">
                    <a:lnL>
                      <a:noFill/>
                    </a:lnL>
                    <a:lnR>
                      <a:noFill/>
                    </a:lnR>
                    <a:lnT>
                      <a:noFill/>
                    </a:lnT>
                    <a:lnB>
                      <a:noFill/>
                    </a:lnB>
                    <a:noFill/>
                  </a:tcPr>
                </a:tc>
                <a:tc>
                  <a:txBody>
                    <a:bodyPr/>
                    <a:lstStyle/>
                    <a:p>
                      <a:pPr>
                        <a:buNone/>
                      </a:pPr>
                      <a:r>
                        <a:rPr lang="el-GR" sz="1400"/>
                        <a:t>Μεταφορά τεχνογνωσίας και ανθρώπινου δυναμικού.</a:t>
                      </a:r>
                    </a:p>
                  </a:txBody>
                  <a:tcPr anchor="ctr">
                    <a:lnL>
                      <a:noFill/>
                    </a:lnL>
                    <a:lnR>
                      <a:noFill/>
                    </a:lnR>
                    <a:lnT>
                      <a:noFill/>
                    </a:lnT>
                    <a:lnB>
                      <a:noFill/>
                    </a:lnB>
                    <a:noFill/>
                  </a:tcPr>
                </a:tc>
                <a:extLst>
                  <a:ext uri="{0D108BD9-81ED-4DB2-BD59-A6C34878D82A}">
                    <a16:rowId xmlns:a16="http://schemas.microsoft.com/office/drawing/2014/main" val="1905705350"/>
                  </a:ext>
                </a:extLst>
              </a:tr>
              <a:tr h="702842">
                <a:tc>
                  <a:txBody>
                    <a:bodyPr/>
                    <a:lstStyle/>
                    <a:p>
                      <a:pPr>
                        <a:buNone/>
                      </a:pPr>
                      <a:r>
                        <a:rPr lang="el-GR" sz="1400"/>
                        <a:t>Επιχειρήσεις → Πανεπιστήμιο</a:t>
                      </a:r>
                    </a:p>
                  </a:txBody>
                  <a:tcPr anchor="ctr">
                    <a:lnL>
                      <a:noFill/>
                    </a:lnL>
                    <a:lnR>
                      <a:noFill/>
                    </a:lnR>
                    <a:lnT>
                      <a:noFill/>
                    </a:lnT>
                    <a:lnB>
                      <a:noFill/>
                    </a:lnB>
                    <a:noFill/>
                  </a:tcPr>
                </a:tc>
                <a:tc>
                  <a:txBody>
                    <a:bodyPr/>
                    <a:lstStyle/>
                    <a:p>
                      <a:pPr>
                        <a:buNone/>
                      </a:pPr>
                      <a:r>
                        <a:rPr lang="el-GR" sz="1400"/>
                        <a:t>💶 Χρηματοδότηση, πρακτική άσκηση, ανατροφοδότηση</a:t>
                      </a:r>
                    </a:p>
                  </a:txBody>
                  <a:tcPr anchor="ctr">
                    <a:lnL>
                      <a:noFill/>
                    </a:lnL>
                    <a:lnR>
                      <a:noFill/>
                    </a:lnR>
                    <a:lnT>
                      <a:noFill/>
                    </a:lnT>
                    <a:lnB>
                      <a:noFill/>
                    </a:lnB>
                    <a:noFill/>
                  </a:tcPr>
                </a:tc>
                <a:tc>
                  <a:txBody>
                    <a:bodyPr/>
                    <a:lstStyle/>
                    <a:p>
                      <a:pPr>
                        <a:buNone/>
                      </a:pPr>
                      <a:r>
                        <a:rPr lang="el-GR" sz="1400"/>
                        <a:t>Υποστηρίζουν ερευνητικά έργα και αξιολογούν αποφοίτους.</a:t>
                      </a:r>
                    </a:p>
                  </a:txBody>
                  <a:tcPr anchor="ctr">
                    <a:lnL>
                      <a:noFill/>
                    </a:lnL>
                    <a:lnR>
                      <a:noFill/>
                    </a:lnR>
                    <a:lnT>
                      <a:noFill/>
                    </a:lnT>
                    <a:lnB>
                      <a:noFill/>
                    </a:lnB>
                    <a:noFill/>
                  </a:tcPr>
                </a:tc>
                <a:extLst>
                  <a:ext uri="{0D108BD9-81ED-4DB2-BD59-A6C34878D82A}">
                    <a16:rowId xmlns:a16="http://schemas.microsoft.com/office/drawing/2014/main" val="3372527542"/>
                  </a:ext>
                </a:extLst>
              </a:tr>
              <a:tr h="702842">
                <a:tc>
                  <a:txBody>
                    <a:bodyPr/>
                    <a:lstStyle/>
                    <a:p>
                      <a:pPr>
                        <a:buNone/>
                      </a:pPr>
                      <a:r>
                        <a:rPr lang="el-GR" sz="1400"/>
                        <a:t>Πανεπιστήμιο ↔ Περιβάλλον</a:t>
                      </a:r>
                    </a:p>
                  </a:txBody>
                  <a:tcPr anchor="ctr">
                    <a:lnL>
                      <a:noFill/>
                    </a:lnL>
                    <a:lnR>
                      <a:noFill/>
                    </a:lnR>
                    <a:lnT>
                      <a:noFill/>
                    </a:lnT>
                    <a:lnB>
                      <a:noFill/>
                    </a:lnB>
                    <a:noFill/>
                  </a:tcPr>
                </a:tc>
                <a:tc>
                  <a:txBody>
                    <a:bodyPr/>
                    <a:lstStyle/>
                    <a:p>
                      <a:pPr>
                        <a:buNone/>
                      </a:pPr>
                      <a:r>
                        <a:rPr lang="el-GR" sz="1400"/>
                        <a:t>🌱 Ροές ενέργειας, νερού, αποβλήτων</a:t>
                      </a:r>
                    </a:p>
                  </a:txBody>
                  <a:tcPr anchor="ctr">
                    <a:lnL>
                      <a:noFill/>
                    </a:lnL>
                    <a:lnR>
                      <a:noFill/>
                    </a:lnR>
                    <a:lnT>
                      <a:noFill/>
                    </a:lnT>
                    <a:lnB>
                      <a:noFill/>
                    </a:lnB>
                    <a:noFill/>
                  </a:tcPr>
                </a:tc>
                <a:tc>
                  <a:txBody>
                    <a:bodyPr/>
                    <a:lstStyle/>
                    <a:p>
                      <a:pPr>
                        <a:buNone/>
                      </a:pPr>
                      <a:r>
                        <a:rPr lang="el-GR" sz="1400"/>
                        <a:t>Ενσωμάτωση οικολογικών πρακτικών, ενεργειακή ανακύκλωση.</a:t>
                      </a:r>
                    </a:p>
                  </a:txBody>
                  <a:tcPr anchor="ctr">
                    <a:lnL>
                      <a:noFill/>
                    </a:lnL>
                    <a:lnR>
                      <a:noFill/>
                    </a:lnR>
                    <a:lnT>
                      <a:noFill/>
                    </a:lnT>
                    <a:lnB>
                      <a:noFill/>
                    </a:lnB>
                    <a:noFill/>
                  </a:tcPr>
                </a:tc>
                <a:extLst>
                  <a:ext uri="{0D108BD9-81ED-4DB2-BD59-A6C34878D82A}">
                    <a16:rowId xmlns:a16="http://schemas.microsoft.com/office/drawing/2014/main" val="782625287"/>
                  </a:ext>
                </a:extLst>
              </a:tr>
              <a:tr h="702842">
                <a:tc>
                  <a:txBody>
                    <a:bodyPr/>
                    <a:lstStyle/>
                    <a:p>
                      <a:pPr>
                        <a:buNone/>
                      </a:pPr>
                      <a:r>
                        <a:rPr lang="el-GR" sz="1400"/>
                        <a:t>Πανεπιστήμιο ↔ Φοιτητές</a:t>
                      </a:r>
                    </a:p>
                  </a:txBody>
                  <a:tcPr anchor="ctr">
                    <a:lnL>
                      <a:noFill/>
                    </a:lnL>
                    <a:lnR>
                      <a:noFill/>
                    </a:lnR>
                    <a:lnT>
                      <a:noFill/>
                    </a:lnT>
                    <a:lnB>
                      <a:noFill/>
                    </a:lnB>
                    <a:noFill/>
                  </a:tcPr>
                </a:tc>
                <a:tc>
                  <a:txBody>
                    <a:bodyPr/>
                    <a:lstStyle/>
                    <a:p>
                      <a:pPr>
                        <a:buNone/>
                      </a:pPr>
                      <a:r>
                        <a:rPr lang="en-GB" sz="1400"/>
                        <a:t>💬 </a:t>
                      </a:r>
                      <a:r>
                        <a:rPr lang="el-GR" sz="1400"/>
                        <a:t>Μάθηση, ιδέες, συμμετοχή</a:t>
                      </a:r>
                    </a:p>
                  </a:txBody>
                  <a:tcPr anchor="ctr">
                    <a:lnL>
                      <a:noFill/>
                    </a:lnL>
                    <a:lnR>
                      <a:noFill/>
                    </a:lnR>
                    <a:lnT>
                      <a:noFill/>
                    </a:lnT>
                    <a:lnB>
                      <a:noFill/>
                    </a:lnB>
                    <a:noFill/>
                  </a:tcPr>
                </a:tc>
                <a:tc>
                  <a:txBody>
                    <a:bodyPr/>
                    <a:lstStyle/>
                    <a:p>
                      <a:pPr>
                        <a:buNone/>
                      </a:pPr>
                      <a:r>
                        <a:rPr lang="el-GR" sz="1400" dirty="0"/>
                        <a:t>Ενεργή συμμετοχή στη </a:t>
                      </a:r>
                      <a:r>
                        <a:rPr lang="el-GR" sz="1400" dirty="0" err="1"/>
                        <a:t>συνδιαμόρφωση</a:t>
                      </a:r>
                      <a:r>
                        <a:rPr lang="el-GR" sz="1400" dirty="0"/>
                        <a:t> πολιτικών </a:t>
                      </a:r>
                      <a:r>
                        <a:rPr lang="el-GR" sz="1400" dirty="0" err="1"/>
                        <a:t>campus</a:t>
                      </a:r>
                      <a:r>
                        <a:rPr lang="el-GR" sz="1400" dirty="0"/>
                        <a:t>.</a:t>
                      </a:r>
                    </a:p>
                  </a:txBody>
                  <a:tcPr anchor="ctr">
                    <a:lnL>
                      <a:noFill/>
                    </a:lnL>
                    <a:lnR>
                      <a:noFill/>
                    </a:lnR>
                    <a:lnT>
                      <a:noFill/>
                    </a:lnT>
                    <a:lnB>
                      <a:noFill/>
                    </a:lnB>
                    <a:noFill/>
                  </a:tcPr>
                </a:tc>
                <a:extLst>
                  <a:ext uri="{0D108BD9-81ED-4DB2-BD59-A6C34878D82A}">
                    <a16:rowId xmlns:a16="http://schemas.microsoft.com/office/drawing/2014/main" val="2220306224"/>
                  </a:ext>
                </a:extLst>
              </a:tr>
            </a:tbl>
          </a:graphicData>
        </a:graphic>
      </p:graphicFrame>
      <p:sp>
        <p:nvSpPr>
          <p:cNvPr id="12" name="TextBox 11">
            <a:extLst>
              <a:ext uri="{FF2B5EF4-FFF2-40B4-BE49-F238E27FC236}">
                <a16:creationId xmlns:a16="http://schemas.microsoft.com/office/drawing/2014/main" id="{B7148E45-E5AA-399F-BBD1-FA64BF9C0278}"/>
              </a:ext>
            </a:extLst>
          </p:cNvPr>
          <p:cNvSpPr txBox="1"/>
          <p:nvPr/>
        </p:nvSpPr>
        <p:spPr>
          <a:xfrm>
            <a:off x="6351206" y="2801054"/>
            <a:ext cx="7315200" cy="523220"/>
          </a:xfrm>
          <a:prstGeom prst="rect">
            <a:avLst/>
          </a:prstGeom>
          <a:noFill/>
        </p:spPr>
        <p:txBody>
          <a:bodyPr wrap="square">
            <a:spAutoFit/>
          </a:bodyPr>
          <a:lstStyle/>
          <a:p>
            <a:r>
              <a:rPr lang="en-GB" dirty="0"/>
              <a:t>🔄 </a:t>
            </a:r>
            <a:r>
              <a:rPr lang="el-GR" dirty="0"/>
              <a:t>Ροές </a:t>
            </a:r>
            <a:r>
              <a:rPr lang="en-US" dirty="0"/>
              <a:t>: </a:t>
            </a:r>
            <a:r>
              <a:rPr lang="el-GR" i="1" dirty="0"/>
              <a:t>ανθρώπινες” και “τοπικές”</a:t>
            </a:r>
            <a:r>
              <a:rPr lang="el-GR" dirty="0"/>
              <a:t>.</a:t>
            </a:r>
            <a:r>
              <a:rPr lang="en-US" dirty="0"/>
              <a:t>. </a:t>
            </a:r>
            <a:r>
              <a:rPr lang="el-GR" dirty="0"/>
              <a:t>Δείχνουν τη </a:t>
            </a:r>
            <a:r>
              <a:rPr lang="el-GR" b="1" dirty="0"/>
              <a:t>ζωντανή αλληλεπίδραση</a:t>
            </a:r>
            <a:r>
              <a:rPr lang="el-GR" dirty="0"/>
              <a:t> του πανεπιστημίου με την κοινωνία γύρω του.</a:t>
            </a:r>
            <a:endParaRPr lang="en-GB" dirty="0"/>
          </a:p>
        </p:txBody>
      </p:sp>
    </p:spTree>
    <p:extLst>
      <p:ext uri="{BB962C8B-B14F-4D97-AF65-F5344CB8AC3E}">
        <p14:creationId xmlns:p14="http://schemas.microsoft.com/office/powerpoint/2010/main" val="1289311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
          <p:cNvSpPr/>
          <p:nvPr/>
        </p:nvSpPr>
        <p:spPr>
          <a:xfrm>
            <a:off x="775216" y="610553"/>
            <a:ext cx="9528453"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a:solidFill>
                  <a:srgbClr val="000000"/>
                </a:solidFill>
                <a:latin typeface="Inter"/>
                <a:ea typeface="Inter"/>
                <a:cs typeface="Inter"/>
                <a:sym typeface="Inter"/>
              </a:rPr>
              <a:t>Ο Κόσμος ως Πλέγμα Συστημάτων</a:t>
            </a:r>
            <a:endParaRPr sz="4350" b="0" i="0" u="none" strike="noStrike" cap="none">
              <a:solidFill>
                <a:srgbClr val="000000"/>
              </a:solidFill>
              <a:latin typeface="Arial"/>
              <a:ea typeface="Arial"/>
              <a:cs typeface="Arial"/>
              <a:sym typeface="Arial"/>
            </a:endParaRPr>
          </a:p>
        </p:txBody>
      </p:sp>
      <p:sp>
        <p:nvSpPr>
          <p:cNvPr id="195" name="Google Shape;195;p4"/>
          <p:cNvSpPr/>
          <p:nvPr/>
        </p:nvSpPr>
        <p:spPr>
          <a:xfrm>
            <a:off x="775216" y="1745575"/>
            <a:ext cx="13079968" cy="3543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Κάθε σύστημα είναι </a:t>
            </a:r>
            <a:r>
              <a:rPr lang="en-US" sz="1700" b="0" i="0" u="none" strike="noStrike" cap="none">
                <a:solidFill>
                  <a:srgbClr val="4950BC"/>
                </a:solidFill>
                <a:latin typeface="Inter"/>
                <a:ea typeface="Inter"/>
                <a:cs typeface="Inter"/>
                <a:sym typeface="Inter"/>
              </a:rPr>
              <a:t>μέρος ενός μεγαλύτερου</a:t>
            </a:r>
            <a:r>
              <a:rPr lang="en-US" sz="1700" b="0" i="0" u="none" strike="noStrike" cap="none">
                <a:solidFill>
                  <a:srgbClr val="272525"/>
                </a:solidFill>
                <a:latin typeface="Inter"/>
                <a:ea typeface="Inter"/>
                <a:cs typeface="Inter"/>
                <a:sym typeface="Inter"/>
              </a:rPr>
              <a:t> - τα συστήματα ζουν μέσα σε άλλα συστήματα.</a:t>
            </a:r>
            <a:endParaRPr sz="1700" b="0" i="0" u="none" strike="noStrike" cap="none">
              <a:solidFill>
                <a:srgbClr val="000000"/>
              </a:solidFill>
              <a:latin typeface="Arial"/>
              <a:ea typeface="Arial"/>
              <a:cs typeface="Arial"/>
              <a:sym typeface="Arial"/>
            </a:endParaRPr>
          </a:p>
        </p:txBody>
      </p:sp>
      <p:pic>
        <p:nvPicPr>
          <p:cNvPr id="196" name="Google Shape;196;p4" descr="preencoded.png"/>
          <p:cNvPicPr preferRelativeResize="0"/>
          <p:nvPr/>
        </p:nvPicPr>
        <p:blipFill rotWithShape="1">
          <a:blip r:embed="rId3">
            <a:alphaModFix/>
          </a:blip>
          <a:srcRect/>
          <a:stretch/>
        </p:blipFill>
        <p:spPr>
          <a:xfrm>
            <a:off x="775216" y="2598063"/>
            <a:ext cx="7826097" cy="3581519"/>
          </a:xfrm>
          <a:prstGeom prst="rect">
            <a:avLst/>
          </a:prstGeom>
          <a:noFill/>
          <a:ln>
            <a:noFill/>
          </a:ln>
        </p:spPr>
      </p:pic>
      <p:sp>
        <p:nvSpPr>
          <p:cNvPr id="197" name="Google Shape;197;p4"/>
          <p:cNvSpPr/>
          <p:nvPr/>
        </p:nvSpPr>
        <p:spPr>
          <a:xfrm>
            <a:off x="6507835" y="2857240"/>
            <a:ext cx="1908151" cy="432796"/>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Clr>
                <a:srgbClr val="272525"/>
              </a:buClr>
              <a:buSzPts val="1350"/>
              <a:buFont typeface="Inter"/>
              <a:buNone/>
            </a:pPr>
            <a:r>
              <a:rPr lang="en-US" sz="1350" b="1" i="0" u="none" strike="noStrike" cap="none">
                <a:solidFill>
                  <a:srgbClr val="272525"/>
                </a:solidFill>
                <a:latin typeface="Inter"/>
                <a:ea typeface="Inter"/>
                <a:cs typeface="Inter"/>
                <a:sym typeface="Inter"/>
              </a:rPr>
              <a:t>Κοινότητα / Πόλη / Γη</a:t>
            </a:r>
            <a:endParaRPr sz="1350" b="0" i="0" u="none" strike="noStrike" cap="none">
              <a:solidFill>
                <a:srgbClr val="000000"/>
              </a:solidFill>
              <a:latin typeface="Arial"/>
              <a:ea typeface="Arial"/>
              <a:cs typeface="Arial"/>
              <a:sym typeface="Arial"/>
            </a:endParaRPr>
          </a:p>
        </p:txBody>
      </p:sp>
      <p:sp>
        <p:nvSpPr>
          <p:cNvPr id="198" name="Google Shape;198;p4"/>
          <p:cNvSpPr/>
          <p:nvPr/>
        </p:nvSpPr>
        <p:spPr>
          <a:xfrm>
            <a:off x="6507835" y="3351590"/>
            <a:ext cx="1908151" cy="519356"/>
          </a:xfrm>
          <a:prstGeom prst="rect">
            <a:avLst/>
          </a:prstGeom>
          <a:noFill/>
          <a:ln>
            <a:noFill/>
          </a:ln>
        </p:spPr>
        <p:txBody>
          <a:bodyPr spcFirstLastPara="1" wrap="square" lIns="0" tIns="0" rIns="0" bIns="0" anchor="t" anchorCtr="0">
            <a:noAutofit/>
          </a:bodyPr>
          <a:lstStyle/>
          <a:p>
            <a:pPr marL="0" marR="0" lvl="0" indent="0" algn="l" rtl="0">
              <a:lnSpc>
                <a:spcPct val="128571"/>
              </a:lnSpc>
              <a:spcBef>
                <a:spcPts val="0"/>
              </a:spcBef>
              <a:spcAft>
                <a:spcPts val="0"/>
              </a:spcAft>
              <a:buClr>
                <a:srgbClr val="272525"/>
              </a:buClr>
              <a:buSzPts val="1050"/>
              <a:buFont typeface="Inter"/>
              <a:buNone/>
            </a:pPr>
            <a:r>
              <a:rPr lang="en-US" sz="1050" b="0" i="0" u="none" strike="noStrike" cap="none">
                <a:solidFill>
                  <a:srgbClr val="272525"/>
                </a:solidFill>
                <a:latin typeface="Inter"/>
                <a:ea typeface="Inter"/>
                <a:cs typeface="Inter"/>
                <a:sym typeface="Inter"/>
              </a:rPr>
              <a:t>Ενσωματωμένα, αλληλοσυνδεδεμένα συστήματα σε μεγαλύτερη κλίμακα</a:t>
            </a:r>
            <a:endParaRPr sz="1050" b="0" i="0" u="none" strike="noStrike" cap="none">
              <a:solidFill>
                <a:srgbClr val="000000"/>
              </a:solidFill>
              <a:latin typeface="Arial"/>
              <a:ea typeface="Arial"/>
              <a:cs typeface="Arial"/>
              <a:sym typeface="Arial"/>
            </a:endParaRPr>
          </a:p>
        </p:txBody>
      </p:sp>
      <p:sp>
        <p:nvSpPr>
          <p:cNvPr id="199" name="Google Shape;199;p4"/>
          <p:cNvSpPr/>
          <p:nvPr/>
        </p:nvSpPr>
        <p:spPr>
          <a:xfrm>
            <a:off x="983430" y="4229205"/>
            <a:ext cx="1731185" cy="216398"/>
          </a:xfrm>
          <a:prstGeom prst="rect">
            <a:avLst/>
          </a:prstGeom>
          <a:noFill/>
          <a:ln>
            <a:noFill/>
          </a:ln>
        </p:spPr>
        <p:txBody>
          <a:bodyPr spcFirstLastPara="1" wrap="square" lIns="0" tIns="0" rIns="0" bIns="0" anchor="t" anchorCtr="0">
            <a:noAutofit/>
          </a:bodyPr>
          <a:lstStyle/>
          <a:p>
            <a:pPr marL="0" marR="0" lvl="0" indent="0" algn="r" rtl="0">
              <a:lnSpc>
                <a:spcPct val="122222"/>
              </a:lnSpc>
              <a:spcBef>
                <a:spcPts val="0"/>
              </a:spcBef>
              <a:spcAft>
                <a:spcPts val="0"/>
              </a:spcAft>
              <a:buClr>
                <a:srgbClr val="272525"/>
              </a:buClr>
              <a:buSzPts val="1350"/>
              <a:buFont typeface="Inter"/>
              <a:buNone/>
            </a:pPr>
            <a:r>
              <a:rPr lang="en-US" sz="1350" b="1" i="0" u="none" strike="noStrike" cap="none">
                <a:solidFill>
                  <a:srgbClr val="272525"/>
                </a:solidFill>
                <a:latin typeface="Inter"/>
                <a:ea typeface="Inter"/>
                <a:cs typeface="Inter"/>
                <a:sym typeface="Inter"/>
              </a:rPr>
              <a:t>Οργανισμός</a:t>
            </a:r>
            <a:endParaRPr sz="1350" b="0" i="0" u="none" strike="noStrike" cap="none">
              <a:solidFill>
                <a:srgbClr val="000000"/>
              </a:solidFill>
              <a:latin typeface="Arial"/>
              <a:ea typeface="Arial"/>
              <a:cs typeface="Arial"/>
              <a:sym typeface="Arial"/>
            </a:endParaRPr>
          </a:p>
        </p:txBody>
      </p:sp>
      <p:sp>
        <p:nvSpPr>
          <p:cNvPr id="200" name="Google Shape;200;p4"/>
          <p:cNvSpPr/>
          <p:nvPr/>
        </p:nvSpPr>
        <p:spPr>
          <a:xfrm>
            <a:off x="960347" y="4507157"/>
            <a:ext cx="1754268" cy="346237"/>
          </a:xfrm>
          <a:prstGeom prst="rect">
            <a:avLst/>
          </a:prstGeom>
          <a:noFill/>
          <a:ln>
            <a:noFill/>
          </a:ln>
        </p:spPr>
        <p:txBody>
          <a:bodyPr spcFirstLastPara="1" wrap="square" lIns="0" tIns="0" rIns="0" bIns="0" anchor="t" anchorCtr="0">
            <a:noAutofit/>
          </a:bodyPr>
          <a:lstStyle/>
          <a:p>
            <a:pPr marL="0" marR="0" lvl="0" indent="0" algn="r" rtl="0">
              <a:lnSpc>
                <a:spcPct val="128571"/>
              </a:lnSpc>
              <a:spcBef>
                <a:spcPts val="0"/>
              </a:spcBef>
              <a:spcAft>
                <a:spcPts val="0"/>
              </a:spcAft>
              <a:buClr>
                <a:srgbClr val="272525"/>
              </a:buClr>
              <a:buSzPts val="1050"/>
              <a:buFont typeface="Inter"/>
              <a:buNone/>
            </a:pPr>
            <a:r>
              <a:rPr lang="en-US" sz="1050" b="0" i="0" u="none" strike="noStrike" cap="none">
                <a:solidFill>
                  <a:srgbClr val="272525"/>
                </a:solidFill>
                <a:latin typeface="Inter"/>
                <a:ea typeface="Inter"/>
                <a:cs typeface="Inter"/>
                <a:sym typeface="Inter"/>
              </a:rPr>
              <a:t>Σύστημα πολλών κυττάρων</a:t>
            </a:r>
            <a:endParaRPr sz="1050" b="0" i="0" u="none" strike="noStrike" cap="none">
              <a:solidFill>
                <a:srgbClr val="000000"/>
              </a:solidFill>
              <a:latin typeface="Arial"/>
              <a:ea typeface="Arial"/>
              <a:cs typeface="Arial"/>
              <a:sym typeface="Arial"/>
            </a:endParaRPr>
          </a:p>
        </p:txBody>
      </p:sp>
      <p:sp>
        <p:nvSpPr>
          <p:cNvPr id="201" name="Google Shape;201;p4"/>
          <p:cNvSpPr/>
          <p:nvPr/>
        </p:nvSpPr>
        <p:spPr>
          <a:xfrm>
            <a:off x="6507835" y="4923603"/>
            <a:ext cx="1731185" cy="216398"/>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Clr>
                <a:srgbClr val="272525"/>
              </a:buClr>
              <a:buSzPts val="1350"/>
              <a:buFont typeface="Inter"/>
              <a:buNone/>
            </a:pPr>
            <a:r>
              <a:rPr lang="en-US" sz="1350" b="1" i="0" u="none" strike="noStrike" cap="none">
                <a:solidFill>
                  <a:srgbClr val="272525"/>
                </a:solidFill>
                <a:latin typeface="Inter"/>
                <a:ea typeface="Inter"/>
                <a:cs typeface="Inter"/>
                <a:sym typeface="Inter"/>
              </a:rPr>
              <a:t>Κύτταρο</a:t>
            </a:r>
            <a:endParaRPr sz="1350" b="0" i="0" u="none" strike="noStrike" cap="none">
              <a:solidFill>
                <a:srgbClr val="000000"/>
              </a:solidFill>
              <a:latin typeface="Arial"/>
              <a:ea typeface="Arial"/>
              <a:cs typeface="Arial"/>
              <a:sym typeface="Arial"/>
            </a:endParaRPr>
          </a:p>
        </p:txBody>
      </p:sp>
      <p:sp>
        <p:nvSpPr>
          <p:cNvPr id="202" name="Google Shape;202;p4"/>
          <p:cNvSpPr/>
          <p:nvPr/>
        </p:nvSpPr>
        <p:spPr>
          <a:xfrm>
            <a:off x="6507835" y="5201554"/>
            <a:ext cx="1908151" cy="173119"/>
          </a:xfrm>
          <a:prstGeom prst="rect">
            <a:avLst/>
          </a:prstGeom>
          <a:noFill/>
          <a:ln>
            <a:noFill/>
          </a:ln>
        </p:spPr>
        <p:txBody>
          <a:bodyPr spcFirstLastPara="1" wrap="square" lIns="0" tIns="0" rIns="0" bIns="0" anchor="t" anchorCtr="0">
            <a:noAutofit/>
          </a:bodyPr>
          <a:lstStyle/>
          <a:p>
            <a:pPr marL="0" marR="0" lvl="0" indent="0" algn="l" rtl="0">
              <a:lnSpc>
                <a:spcPct val="128571"/>
              </a:lnSpc>
              <a:spcBef>
                <a:spcPts val="0"/>
              </a:spcBef>
              <a:spcAft>
                <a:spcPts val="0"/>
              </a:spcAft>
              <a:buClr>
                <a:srgbClr val="272525"/>
              </a:buClr>
              <a:buSzPts val="1050"/>
              <a:buFont typeface="Inter"/>
              <a:buNone/>
            </a:pPr>
            <a:r>
              <a:rPr lang="en-US" sz="1050" b="0" i="0" u="none" strike="noStrike" cap="none">
                <a:solidFill>
                  <a:srgbClr val="272525"/>
                </a:solidFill>
                <a:latin typeface="Inter"/>
                <a:ea typeface="Inter"/>
                <a:cs typeface="Inter"/>
                <a:sym typeface="Inter"/>
              </a:rPr>
              <a:t>Βασική μονάδα ζωής</a:t>
            </a:r>
            <a:endParaRPr sz="1050" b="0" i="0" u="none" strike="noStrike" cap="none">
              <a:solidFill>
                <a:srgbClr val="000000"/>
              </a:solidFill>
              <a:latin typeface="Arial"/>
              <a:ea typeface="Arial"/>
              <a:cs typeface="Arial"/>
              <a:sym typeface="Arial"/>
            </a:endParaRPr>
          </a:p>
        </p:txBody>
      </p:sp>
      <p:sp>
        <p:nvSpPr>
          <p:cNvPr id="203" name="Google Shape;203;p4"/>
          <p:cNvSpPr/>
          <p:nvPr/>
        </p:nvSpPr>
        <p:spPr>
          <a:xfrm>
            <a:off x="9363549" y="2570450"/>
            <a:ext cx="4270200" cy="34590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2150"/>
              <a:buFont typeface="Inter"/>
              <a:buNone/>
            </a:pPr>
            <a:r>
              <a:rPr lang="en-US" sz="2750" b="1" i="0" u="none" strike="noStrike" cap="none">
                <a:solidFill>
                  <a:srgbClr val="000000"/>
                </a:solidFill>
                <a:latin typeface="Inter"/>
                <a:ea typeface="Inter"/>
                <a:cs typeface="Inter"/>
                <a:sym typeface="Inter"/>
              </a:rPr>
              <a:t>Nested Systems</a:t>
            </a:r>
            <a:endParaRPr sz="2750" b="0" i="0" u="none" strike="noStrike" cap="none">
              <a:solidFill>
                <a:srgbClr val="000000"/>
              </a:solidFill>
              <a:latin typeface="Arial"/>
              <a:ea typeface="Arial"/>
              <a:cs typeface="Arial"/>
              <a:sym typeface="Arial"/>
            </a:endParaRPr>
          </a:p>
        </p:txBody>
      </p:sp>
      <p:sp>
        <p:nvSpPr>
          <p:cNvPr id="204" name="Google Shape;204;p4"/>
          <p:cNvSpPr/>
          <p:nvPr/>
        </p:nvSpPr>
        <p:spPr>
          <a:xfrm>
            <a:off x="9363551" y="3395067"/>
            <a:ext cx="4499100" cy="3543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Το κύτταρο είναι σύστημα → </a:t>
            </a:r>
            <a:endParaRPr sz="1700" b="0" i="0" u="none" strike="noStrike" cap="none">
              <a:solidFill>
                <a:srgbClr val="000000"/>
              </a:solidFill>
              <a:latin typeface="Arial"/>
              <a:ea typeface="Arial"/>
              <a:cs typeface="Arial"/>
              <a:sym typeface="Arial"/>
            </a:endParaRPr>
          </a:p>
        </p:txBody>
      </p:sp>
      <p:sp>
        <p:nvSpPr>
          <p:cNvPr id="205" name="Google Shape;205;p4"/>
          <p:cNvSpPr/>
          <p:nvPr/>
        </p:nvSpPr>
        <p:spPr>
          <a:xfrm>
            <a:off x="9363551" y="3948708"/>
            <a:ext cx="4499100" cy="3543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Ο οργανισμός είναι σύστημα κυττάρων → </a:t>
            </a:r>
            <a:endParaRPr sz="1700" b="0" i="0" u="none" strike="noStrike" cap="none">
              <a:solidFill>
                <a:srgbClr val="000000"/>
              </a:solidFill>
              <a:latin typeface="Arial"/>
              <a:ea typeface="Arial"/>
              <a:cs typeface="Arial"/>
              <a:sym typeface="Arial"/>
            </a:endParaRPr>
          </a:p>
        </p:txBody>
      </p:sp>
      <p:sp>
        <p:nvSpPr>
          <p:cNvPr id="206" name="Google Shape;206;p4"/>
          <p:cNvSpPr/>
          <p:nvPr/>
        </p:nvSpPr>
        <p:spPr>
          <a:xfrm>
            <a:off x="9363551" y="4502348"/>
            <a:ext cx="4499100" cy="3543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Η κοινότητα είναι σύστημα οργανισμών →</a:t>
            </a:r>
            <a:endParaRPr sz="1700" b="0" i="0" u="none" strike="noStrike" cap="none">
              <a:solidFill>
                <a:srgbClr val="000000"/>
              </a:solidFill>
              <a:latin typeface="Arial"/>
              <a:ea typeface="Arial"/>
              <a:cs typeface="Arial"/>
              <a:sym typeface="Arial"/>
            </a:endParaRPr>
          </a:p>
        </p:txBody>
      </p:sp>
      <p:sp>
        <p:nvSpPr>
          <p:cNvPr id="207" name="Google Shape;207;p4"/>
          <p:cNvSpPr/>
          <p:nvPr/>
        </p:nvSpPr>
        <p:spPr>
          <a:xfrm>
            <a:off x="9363551" y="5055989"/>
            <a:ext cx="4499100" cy="3543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Η πόλη είναι σύστημα κοινοτήτων → …</a:t>
            </a:r>
            <a:endParaRPr sz="1700" b="0" i="0" u="none" strike="noStrike" cap="none">
              <a:solidFill>
                <a:srgbClr val="000000"/>
              </a:solidFill>
              <a:latin typeface="Arial"/>
              <a:ea typeface="Arial"/>
              <a:cs typeface="Arial"/>
              <a:sym typeface="Arial"/>
            </a:endParaRPr>
          </a:p>
        </p:txBody>
      </p:sp>
      <p:sp>
        <p:nvSpPr>
          <p:cNvPr id="208" name="Google Shape;208;p4"/>
          <p:cNvSpPr/>
          <p:nvPr/>
        </p:nvSpPr>
        <p:spPr>
          <a:xfrm>
            <a:off x="775216" y="6677739"/>
            <a:ext cx="13079968" cy="941189"/>
          </a:xfrm>
          <a:prstGeom prst="roundRect">
            <a:avLst>
              <a:gd name="adj" fmla="val 9884"/>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p4" descr="preencoded.png"/>
          <p:cNvPicPr preferRelativeResize="0"/>
          <p:nvPr/>
        </p:nvPicPr>
        <p:blipFill rotWithShape="1">
          <a:blip r:embed="rId4">
            <a:alphaModFix/>
          </a:blip>
          <a:srcRect/>
          <a:stretch/>
        </p:blipFill>
        <p:spPr>
          <a:xfrm>
            <a:off x="996672" y="7012186"/>
            <a:ext cx="276820" cy="221456"/>
          </a:xfrm>
          <a:prstGeom prst="rect">
            <a:avLst/>
          </a:prstGeom>
          <a:noFill/>
          <a:ln>
            <a:noFill/>
          </a:ln>
        </p:spPr>
      </p:pic>
      <p:sp>
        <p:nvSpPr>
          <p:cNvPr id="210" name="Google Shape;210;p4"/>
          <p:cNvSpPr/>
          <p:nvPr/>
        </p:nvSpPr>
        <p:spPr>
          <a:xfrm>
            <a:off x="1494949" y="6954560"/>
            <a:ext cx="12138779" cy="3543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Inter"/>
              <a:buNone/>
            </a:pPr>
            <a:r>
              <a:rPr lang="en-US" sz="1700" b="1" i="0" u="none" strike="noStrike" cap="none">
                <a:solidFill>
                  <a:srgbClr val="000000"/>
                </a:solidFill>
                <a:latin typeface="Inter"/>
                <a:ea typeface="Inter"/>
                <a:cs typeface="Inter"/>
                <a:sym typeface="Inter"/>
              </a:rPr>
              <a:t>Πού τελειώνει ένα σύστημα;</a:t>
            </a:r>
            <a:r>
              <a:rPr lang="en-US" sz="1700" b="0" i="0" u="none" strike="noStrike" cap="none">
                <a:solidFill>
                  <a:srgbClr val="000000"/>
                </a:solidFill>
                <a:latin typeface="Inter"/>
                <a:ea typeface="Inter"/>
                <a:cs typeface="Inter"/>
                <a:sym typeface="Inter"/>
              </a:rPr>
              <a:t> </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8a2def6c57_0_16"/>
          <p:cNvSpPr/>
          <p:nvPr/>
        </p:nvSpPr>
        <p:spPr>
          <a:xfrm>
            <a:off x="793790" y="1391602"/>
            <a:ext cx="103962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Αλληλεπιδράσεις Μεταξύ Κλιμάκων</a:t>
            </a:r>
            <a:endParaRPr sz="4450" b="0" i="0" u="none" strike="noStrike" cap="none">
              <a:solidFill>
                <a:srgbClr val="000000"/>
              </a:solidFill>
              <a:latin typeface="Arial"/>
              <a:ea typeface="Arial"/>
              <a:cs typeface="Arial"/>
              <a:sym typeface="Arial"/>
            </a:endParaRPr>
          </a:p>
        </p:txBody>
      </p:sp>
      <p:sp>
        <p:nvSpPr>
          <p:cNvPr id="217" name="Google Shape;217;g38a2def6c57_0_16"/>
          <p:cNvSpPr/>
          <p:nvPr/>
        </p:nvSpPr>
        <p:spPr>
          <a:xfrm>
            <a:off x="793790" y="2554010"/>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Τα συστήματα δεν λειτουργούν απομονωμένα. Υπάρχει μια συνεχής ροή επίδρασης μεταξύ διαφορετικών κλιμάκων.</a:t>
            </a:r>
            <a:endParaRPr sz="1750" b="1" i="0" u="none" strike="noStrike" cap="none">
              <a:solidFill>
                <a:srgbClr val="000000"/>
              </a:solidFill>
            </a:endParaRPr>
          </a:p>
        </p:txBody>
      </p:sp>
      <p:pic>
        <p:nvPicPr>
          <p:cNvPr id="218" name="Google Shape;218;g38a2def6c57_0_16" descr="preencoded.png"/>
          <p:cNvPicPr preferRelativeResize="0"/>
          <p:nvPr/>
        </p:nvPicPr>
        <p:blipFill rotWithShape="1">
          <a:blip r:embed="rId3">
            <a:alphaModFix/>
          </a:blip>
          <a:srcRect/>
          <a:stretch/>
        </p:blipFill>
        <p:spPr>
          <a:xfrm>
            <a:off x="793790" y="3172063"/>
            <a:ext cx="4347568" cy="907256"/>
          </a:xfrm>
          <a:prstGeom prst="rect">
            <a:avLst/>
          </a:prstGeom>
          <a:noFill/>
          <a:ln>
            <a:noFill/>
          </a:ln>
        </p:spPr>
      </p:pic>
      <p:sp>
        <p:nvSpPr>
          <p:cNvPr id="219" name="Google Shape;219;g38a2def6c57_0_16"/>
          <p:cNvSpPr/>
          <p:nvPr/>
        </p:nvSpPr>
        <p:spPr>
          <a:xfrm>
            <a:off x="1020604" y="4306133"/>
            <a:ext cx="3894000" cy="70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Υποσ</a:t>
            </a:r>
            <a:r>
              <a:rPr lang="en-US" sz="2200" b="1">
                <a:solidFill>
                  <a:srgbClr val="272525"/>
                </a:solidFill>
                <a:latin typeface="Inter"/>
                <a:ea typeface="Inter"/>
                <a:cs typeface="Inter"/>
                <a:sym typeface="Inter"/>
              </a:rPr>
              <a:t>ύ</a:t>
            </a:r>
            <a:r>
              <a:rPr lang="en-US" sz="2200" b="1" i="0" u="none" strike="noStrike" cap="none">
                <a:solidFill>
                  <a:srgbClr val="272525"/>
                </a:solidFill>
                <a:latin typeface="Inter"/>
                <a:ea typeface="Inter"/>
                <a:cs typeface="Inter"/>
                <a:sym typeface="Inter"/>
              </a:rPr>
              <a:t>στ</a:t>
            </a:r>
            <a:r>
              <a:rPr lang="en-US" sz="2200" b="1">
                <a:solidFill>
                  <a:srgbClr val="272525"/>
                </a:solidFill>
                <a:latin typeface="Inter"/>
                <a:ea typeface="Inter"/>
                <a:cs typeface="Inter"/>
                <a:sym typeface="Inter"/>
              </a:rPr>
              <a:t>η</a:t>
            </a:r>
            <a:r>
              <a:rPr lang="en-US" sz="2200" b="1" i="0" u="none" strike="noStrike" cap="none">
                <a:solidFill>
                  <a:srgbClr val="272525"/>
                </a:solidFill>
                <a:latin typeface="Inter"/>
                <a:ea typeface="Inter"/>
                <a:cs typeface="Inter"/>
                <a:sym typeface="Inter"/>
              </a:rPr>
              <a:t>μα ➜ Υπερσ</a:t>
            </a:r>
            <a:r>
              <a:rPr lang="en-US" sz="2200" b="1">
                <a:solidFill>
                  <a:srgbClr val="272525"/>
                </a:solidFill>
                <a:latin typeface="Inter"/>
                <a:ea typeface="Inter"/>
                <a:cs typeface="Inter"/>
                <a:sym typeface="Inter"/>
              </a:rPr>
              <a:t>ύ</a:t>
            </a:r>
            <a:r>
              <a:rPr lang="en-US" sz="2200" b="1" i="0" u="none" strike="noStrike" cap="none">
                <a:solidFill>
                  <a:srgbClr val="272525"/>
                </a:solidFill>
                <a:latin typeface="Inter"/>
                <a:ea typeface="Inter"/>
                <a:cs typeface="Inter"/>
                <a:sym typeface="Inter"/>
              </a:rPr>
              <a:t>στ</a:t>
            </a:r>
            <a:r>
              <a:rPr lang="en-US" sz="2200" b="1">
                <a:solidFill>
                  <a:srgbClr val="272525"/>
                </a:solidFill>
                <a:latin typeface="Inter"/>
                <a:ea typeface="Inter"/>
                <a:cs typeface="Inter"/>
                <a:sym typeface="Inter"/>
              </a:rPr>
              <a:t>η</a:t>
            </a:r>
            <a:r>
              <a:rPr lang="en-US" sz="2200" b="1" i="0" u="none" strike="noStrike" cap="none">
                <a:solidFill>
                  <a:srgbClr val="272525"/>
                </a:solidFill>
                <a:latin typeface="Inter"/>
                <a:ea typeface="Inter"/>
                <a:cs typeface="Inter"/>
                <a:sym typeface="Inter"/>
              </a:rPr>
              <a:t>ματα</a:t>
            </a:r>
            <a:endParaRPr sz="2200" b="0" i="0" u="none" strike="noStrike" cap="none">
              <a:solidFill>
                <a:srgbClr val="000000"/>
              </a:solidFill>
              <a:latin typeface="Arial"/>
              <a:ea typeface="Arial"/>
              <a:cs typeface="Arial"/>
              <a:sym typeface="Arial"/>
            </a:endParaRPr>
          </a:p>
        </p:txBody>
      </p:sp>
      <p:sp>
        <p:nvSpPr>
          <p:cNvPr id="220" name="Google Shape;220;g38a2def6c57_0_16"/>
          <p:cNvSpPr/>
          <p:nvPr/>
        </p:nvSpPr>
        <p:spPr>
          <a:xfrm>
            <a:off x="1020604" y="5235433"/>
            <a:ext cx="3894000" cy="1451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Οι μικρές κλίμακες επηρεάζουν τις μεγάλες. (Π.χ. μια τοπική οικολογική αλλαγή – ένα δάσος που καταστρέφεται – μπορεί να έχει περιφερειακές ή και παγκόσμιες επιπτώσεις.)</a:t>
            </a:r>
            <a:endParaRPr sz="1750" b="0" i="0" u="none" strike="noStrike" cap="none">
              <a:solidFill>
                <a:srgbClr val="000000"/>
              </a:solidFill>
              <a:latin typeface="Arial"/>
              <a:ea typeface="Arial"/>
              <a:cs typeface="Arial"/>
              <a:sym typeface="Arial"/>
            </a:endParaRPr>
          </a:p>
        </p:txBody>
      </p:sp>
      <p:pic>
        <p:nvPicPr>
          <p:cNvPr id="221" name="Google Shape;221;g38a2def6c57_0_16" descr="preencoded.png"/>
          <p:cNvPicPr preferRelativeResize="0"/>
          <p:nvPr/>
        </p:nvPicPr>
        <p:blipFill rotWithShape="1">
          <a:blip r:embed="rId4">
            <a:alphaModFix/>
          </a:blip>
          <a:srcRect/>
          <a:stretch/>
        </p:blipFill>
        <p:spPr>
          <a:xfrm>
            <a:off x="5141357" y="3172063"/>
            <a:ext cx="4347568" cy="907256"/>
          </a:xfrm>
          <a:prstGeom prst="rect">
            <a:avLst/>
          </a:prstGeom>
          <a:noFill/>
          <a:ln>
            <a:noFill/>
          </a:ln>
        </p:spPr>
      </p:pic>
      <p:sp>
        <p:nvSpPr>
          <p:cNvPr id="222" name="Google Shape;222;g38a2def6c57_0_16"/>
          <p:cNvSpPr/>
          <p:nvPr/>
        </p:nvSpPr>
        <p:spPr>
          <a:xfrm>
            <a:off x="5368171" y="4306133"/>
            <a:ext cx="3894000" cy="708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Μακροσύστημα ➜ Τοπικό Σύστημα</a:t>
            </a:r>
            <a:endParaRPr sz="2200" b="0" i="0" u="none" strike="noStrike" cap="none">
              <a:solidFill>
                <a:srgbClr val="000000"/>
              </a:solidFill>
              <a:latin typeface="Arial"/>
              <a:ea typeface="Arial"/>
              <a:cs typeface="Arial"/>
              <a:sym typeface="Arial"/>
            </a:endParaRPr>
          </a:p>
        </p:txBody>
      </p:sp>
      <p:sp>
        <p:nvSpPr>
          <p:cNvPr id="223" name="Google Shape;223;g38a2def6c57_0_16"/>
          <p:cNvSpPr/>
          <p:nvPr/>
        </p:nvSpPr>
        <p:spPr>
          <a:xfrm>
            <a:off x="5368171" y="5235433"/>
            <a:ext cx="38940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Μεγάλες κλίμακες επηρεάζουν τις μικρές. (Π.χ. μια εθνική πολιτική ή μια παγκόσμια κρίση μπορεί να μεταβάλει δραστικά τις συνθήκες σε μια πόλη ή κοινότητα.)</a:t>
            </a:r>
            <a:endParaRPr sz="1750" b="0" i="0" u="none" strike="noStrike" cap="none">
              <a:solidFill>
                <a:srgbClr val="000000"/>
              </a:solidFill>
              <a:latin typeface="Arial"/>
              <a:ea typeface="Arial"/>
              <a:cs typeface="Arial"/>
              <a:sym typeface="Arial"/>
            </a:endParaRPr>
          </a:p>
        </p:txBody>
      </p:sp>
      <p:pic>
        <p:nvPicPr>
          <p:cNvPr id="224" name="Google Shape;224;g38a2def6c57_0_16" descr="preencoded.png"/>
          <p:cNvPicPr preferRelativeResize="0"/>
          <p:nvPr/>
        </p:nvPicPr>
        <p:blipFill rotWithShape="1">
          <a:blip r:embed="rId5">
            <a:alphaModFix/>
          </a:blip>
          <a:srcRect/>
          <a:stretch/>
        </p:blipFill>
        <p:spPr>
          <a:xfrm>
            <a:off x="9488924" y="3172063"/>
            <a:ext cx="4347568" cy="907256"/>
          </a:xfrm>
          <a:prstGeom prst="rect">
            <a:avLst/>
          </a:prstGeom>
          <a:noFill/>
          <a:ln>
            <a:noFill/>
          </a:ln>
        </p:spPr>
      </p:pic>
      <p:sp>
        <p:nvSpPr>
          <p:cNvPr id="225" name="Google Shape;225;g38a2def6c57_0_16"/>
          <p:cNvSpPr/>
          <p:nvPr/>
        </p:nvSpPr>
        <p:spPr>
          <a:xfrm>
            <a:off x="9715738" y="4306133"/>
            <a:ext cx="38775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Σχεδιασμός με Διασύνδεση</a:t>
            </a:r>
            <a:endParaRPr sz="2200" b="0" i="0" u="none" strike="noStrike" cap="none">
              <a:solidFill>
                <a:srgbClr val="000000"/>
              </a:solidFill>
              <a:latin typeface="Arial"/>
              <a:ea typeface="Arial"/>
              <a:cs typeface="Arial"/>
              <a:sym typeface="Arial"/>
            </a:endParaRPr>
          </a:p>
        </p:txBody>
      </p:sp>
      <p:sp>
        <p:nvSpPr>
          <p:cNvPr id="226" name="Google Shape;226;g38a2def6c57_0_16"/>
          <p:cNvSpPr/>
          <p:nvPr/>
        </p:nvSpPr>
        <p:spPr>
          <a:xfrm>
            <a:off x="9715738" y="4881103"/>
            <a:ext cx="3894000" cy="18144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Αναγνωρίζουμε αυτές τις αμφίδρομες επιδράσεις. Κάθε τοπική παρέμβαση την εξετάζουμε στο πλαίσιο ενός ευρύτερου πολυεπίπεδου συστήματος.</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5"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233" name="Google Shape;233;p5"/>
          <p:cNvSpPr/>
          <p:nvPr/>
        </p:nvSpPr>
        <p:spPr>
          <a:xfrm>
            <a:off x="6267926" y="614839"/>
            <a:ext cx="6112669" cy="697825"/>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a:solidFill>
                  <a:srgbClr val="000000"/>
                </a:solidFill>
                <a:latin typeface="Inter"/>
                <a:ea typeface="Inter"/>
                <a:cs typeface="Inter"/>
                <a:sym typeface="Inter"/>
              </a:rPr>
              <a:t>Τι είναι Οικοσύστημα;</a:t>
            </a:r>
            <a:endParaRPr sz="4350" b="0" i="0" u="none" strike="noStrike" cap="none">
              <a:solidFill>
                <a:srgbClr val="000000"/>
              </a:solidFill>
              <a:latin typeface="Arial"/>
              <a:ea typeface="Arial"/>
              <a:cs typeface="Arial"/>
              <a:sym typeface="Arial"/>
            </a:endParaRPr>
          </a:p>
        </p:txBody>
      </p:sp>
      <p:sp>
        <p:nvSpPr>
          <p:cNvPr id="234" name="Google Shape;234;p5"/>
          <p:cNvSpPr/>
          <p:nvPr/>
        </p:nvSpPr>
        <p:spPr>
          <a:xfrm>
            <a:off x="6267926" y="1647587"/>
            <a:ext cx="3678793" cy="2365296"/>
          </a:xfrm>
          <a:prstGeom prst="roundRect">
            <a:avLst>
              <a:gd name="adj" fmla="val 3965"/>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5"/>
          <p:cNvSpPr/>
          <p:nvPr/>
        </p:nvSpPr>
        <p:spPr>
          <a:xfrm>
            <a:off x="6498788" y="1878449"/>
            <a:ext cx="3217069" cy="697706"/>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Οργανισμοί + Περιβάλλον</a:t>
            </a:r>
            <a:endParaRPr sz="2150" b="0" i="0" u="none" strike="noStrike" cap="none">
              <a:solidFill>
                <a:srgbClr val="000000"/>
              </a:solidFill>
              <a:latin typeface="Arial"/>
              <a:ea typeface="Arial"/>
              <a:cs typeface="Arial"/>
              <a:sym typeface="Arial"/>
            </a:endParaRPr>
          </a:p>
        </p:txBody>
      </p:sp>
      <p:sp>
        <p:nvSpPr>
          <p:cNvPr id="236" name="Google Shape;236;p5"/>
          <p:cNvSpPr/>
          <p:nvPr/>
        </p:nvSpPr>
        <p:spPr>
          <a:xfrm>
            <a:off x="6498788" y="2710101"/>
            <a:ext cx="3217069" cy="107192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Ζωντανά όντα και το φυσικό τους περιβάλλον σε συνεχή αλληλεπίδραση</a:t>
            </a:r>
            <a:endParaRPr sz="1750" b="0" i="0" u="none" strike="noStrike" cap="none">
              <a:solidFill>
                <a:srgbClr val="000000"/>
              </a:solidFill>
              <a:latin typeface="Arial"/>
              <a:ea typeface="Arial"/>
              <a:cs typeface="Arial"/>
              <a:sym typeface="Arial"/>
            </a:endParaRPr>
          </a:p>
        </p:txBody>
      </p:sp>
      <p:sp>
        <p:nvSpPr>
          <p:cNvPr id="237" name="Google Shape;237;p5"/>
          <p:cNvSpPr/>
          <p:nvPr/>
        </p:nvSpPr>
        <p:spPr>
          <a:xfrm>
            <a:off x="10169962" y="1647587"/>
            <a:ext cx="3678912" cy="2365296"/>
          </a:xfrm>
          <a:prstGeom prst="roundRect">
            <a:avLst>
              <a:gd name="adj" fmla="val 3965"/>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5"/>
          <p:cNvSpPr/>
          <p:nvPr/>
        </p:nvSpPr>
        <p:spPr>
          <a:xfrm>
            <a:off x="10400824" y="1878449"/>
            <a:ext cx="2791301" cy="34885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Ανταλλαγές</a:t>
            </a:r>
            <a:endParaRPr sz="2150" b="0" i="0" u="none" strike="noStrike" cap="none">
              <a:solidFill>
                <a:srgbClr val="000000"/>
              </a:solidFill>
              <a:latin typeface="Arial"/>
              <a:ea typeface="Arial"/>
              <a:cs typeface="Arial"/>
              <a:sym typeface="Arial"/>
            </a:endParaRPr>
          </a:p>
        </p:txBody>
      </p:sp>
      <p:sp>
        <p:nvSpPr>
          <p:cNvPr id="239" name="Google Shape;239;p5"/>
          <p:cNvSpPr/>
          <p:nvPr/>
        </p:nvSpPr>
        <p:spPr>
          <a:xfrm>
            <a:off x="10400824" y="2361248"/>
            <a:ext cx="3217188" cy="107192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Ροές ενέργειας, ύλης και πληροφορίας που διατηρούν τη ζωή</a:t>
            </a:r>
            <a:endParaRPr sz="1750" b="0" i="0" u="none" strike="noStrike" cap="none">
              <a:solidFill>
                <a:srgbClr val="000000"/>
              </a:solidFill>
              <a:latin typeface="Arial"/>
              <a:ea typeface="Arial"/>
              <a:cs typeface="Arial"/>
              <a:sym typeface="Arial"/>
            </a:endParaRPr>
          </a:p>
        </p:txBody>
      </p:sp>
      <p:sp>
        <p:nvSpPr>
          <p:cNvPr id="240" name="Google Shape;240;p5"/>
          <p:cNvSpPr/>
          <p:nvPr/>
        </p:nvSpPr>
        <p:spPr>
          <a:xfrm>
            <a:off x="6267926" y="4236125"/>
            <a:ext cx="7580948" cy="1301829"/>
          </a:xfrm>
          <a:prstGeom prst="roundRect">
            <a:avLst>
              <a:gd name="adj" fmla="val 7205"/>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5"/>
          <p:cNvSpPr/>
          <p:nvPr/>
        </p:nvSpPr>
        <p:spPr>
          <a:xfrm>
            <a:off x="6498788" y="4466987"/>
            <a:ext cx="2811780" cy="34885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Δυναμική Ισορροπία</a:t>
            </a:r>
            <a:endParaRPr sz="2150" b="0" i="0" u="none" strike="noStrike" cap="none">
              <a:solidFill>
                <a:srgbClr val="000000"/>
              </a:solidFill>
              <a:latin typeface="Arial"/>
              <a:ea typeface="Arial"/>
              <a:cs typeface="Arial"/>
              <a:sym typeface="Arial"/>
            </a:endParaRPr>
          </a:p>
        </p:txBody>
      </p:sp>
      <p:sp>
        <p:nvSpPr>
          <p:cNvPr id="242" name="Google Shape;242;p5"/>
          <p:cNvSpPr/>
          <p:nvPr/>
        </p:nvSpPr>
        <p:spPr>
          <a:xfrm>
            <a:off x="6498788" y="4949785"/>
            <a:ext cx="7119223" cy="35730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Διαρκής κίνηση και προσαρμογή - όχι στατική κατάσταση</a:t>
            </a:r>
            <a:endParaRPr sz="1750" b="0" i="0" u="none" strike="noStrike" cap="none">
              <a:solidFill>
                <a:srgbClr val="000000"/>
              </a:solidFill>
              <a:latin typeface="Arial"/>
              <a:ea typeface="Arial"/>
              <a:cs typeface="Arial"/>
              <a:sym typeface="Arial"/>
            </a:endParaRPr>
          </a:p>
        </p:txBody>
      </p:sp>
      <p:sp>
        <p:nvSpPr>
          <p:cNvPr id="243" name="Google Shape;243;p5"/>
          <p:cNvSpPr/>
          <p:nvPr/>
        </p:nvSpPr>
        <p:spPr>
          <a:xfrm>
            <a:off x="6267926" y="5789176"/>
            <a:ext cx="7580948" cy="35730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Το οικοσύστημα δεν είναι σταθερό. Είναι μια </a:t>
            </a:r>
            <a:r>
              <a:rPr lang="en-US" sz="1750" b="0" i="0" u="none" strike="noStrike" cap="none">
                <a:solidFill>
                  <a:srgbClr val="4950BC"/>
                </a:solidFill>
                <a:latin typeface="Inter"/>
                <a:ea typeface="Inter"/>
                <a:cs typeface="Inter"/>
                <a:sym typeface="Inter"/>
              </a:rPr>
              <a:t>διαρκής ροή</a:t>
            </a:r>
            <a:r>
              <a:rPr lang="en-US" sz="1750" b="0" i="0" u="none" strike="noStrike" cap="none">
                <a:solidFill>
                  <a:srgbClr val="272525"/>
                </a:solidFill>
                <a:latin typeface="Inter"/>
                <a:ea typeface="Inter"/>
                <a:cs typeface="Inter"/>
                <a:sym typeface="Inter"/>
              </a:rPr>
              <a:t>.</a:t>
            </a:r>
            <a:endParaRPr sz="1750" b="0" i="0" u="none" strike="noStrike" cap="none">
              <a:solidFill>
                <a:srgbClr val="000000"/>
              </a:solidFill>
              <a:latin typeface="Arial"/>
              <a:ea typeface="Arial"/>
              <a:cs typeface="Arial"/>
              <a:sym typeface="Arial"/>
            </a:endParaRPr>
          </a:p>
        </p:txBody>
      </p:sp>
      <p:sp>
        <p:nvSpPr>
          <p:cNvPr id="244" name="Google Shape;244;p5"/>
          <p:cNvSpPr/>
          <p:nvPr/>
        </p:nvSpPr>
        <p:spPr>
          <a:xfrm>
            <a:off x="6602849" y="6648926"/>
            <a:ext cx="7246025" cy="714613"/>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000000"/>
              </a:buClr>
              <a:buSzPts val="1750"/>
              <a:buFont typeface="Inter"/>
              <a:buNone/>
            </a:pPr>
            <a:r>
              <a:rPr lang="en-US" sz="1750" b="0" i="0" u="none" strike="noStrike" cap="none">
                <a:solidFill>
                  <a:srgbClr val="000000"/>
                </a:solidFill>
                <a:latin typeface="Inter"/>
                <a:ea typeface="Inter"/>
                <a:cs typeface="Inter"/>
                <a:sym typeface="Inter"/>
              </a:rPr>
              <a:t>💭</a:t>
            </a:r>
            <a:r>
              <a:rPr lang="en-US" sz="1750" b="0" i="0" u="none" strike="noStrike" cap="none">
                <a:solidFill>
                  <a:srgbClr val="272525"/>
                </a:solidFill>
                <a:latin typeface="Inter"/>
                <a:ea typeface="Inter"/>
                <a:cs typeface="Inter"/>
                <a:sym typeface="Inter"/>
              </a:rPr>
              <a:t> Αν αφαιρέσουμε ένα κομμάτι από ένα οικοσύστημα (π.χ. τα ψάρια από μια λίμνη), τι συμβαίνει στα υπόλοιπα;</a:t>
            </a:r>
            <a:endParaRPr sz="1750" b="0" i="0" u="none" strike="noStrike" cap="none">
              <a:solidFill>
                <a:srgbClr val="000000"/>
              </a:solidFill>
              <a:latin typeface="Arial"/>
              <a:ea typeface="Arial"/>
              <a:cs typeface="Arial"/>
              <a:sym typeface="Arial"/>
            </a:endParaRPr>
          </a:p>
        </p:txBody>
      </p:sp>
      <p:sp>
        <p:nvSpPr>
          <p:cNvPr id="245" name="Google Shape;245;p5"/>
          <p:cNvSpPr/>
          <p:nvPr/>
        </p:nvSpPr>
        <p:spPr>
          <a:xfrm>
            <a:off x="6267926" y="6397704"/>
            <a:ext cx="30480" cy="1217057"/>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p:nvPr/>
        </p:nvSpPr>
        <p:spPr>
          <a:xfrm>
            <a:off x="785098" y="616863"/>
            <a:ext cx="9159597" cy="700921"/>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4400"/>
              <a:buFont typeface="Inter"/>
              <a:buNone/>
            </a:pPr>
            <a:r>
              <a:rPr lang="en-US" sz="4400" b="1" i="0" u="none" strike="noStrike" cap="none">
                <a:solidFill>
                  <a:srgbClr val="000000"/>
                </a:solidFill>
                <a:latin typeface="Inter"/>
                <a:ea typeface="Inter"/>
                <a:cs typeface="Inter"/>
                <a:sym typeface="Inter"/>
              </a:rPr>
              <a:t>Κοινωνο-Οικολογικά Συστήματα</a:t>
            </a:r>
            <a:endParaRPr sz="4400" b="0" i="0" u="none" strike="noStrike" cap="none">
              <a:solidFill>
                <a:srgbClr val="000000"/>
              </a:solidFill>
              <a:latin typeface="Arial"/>
              <a:ea typeface="Arial"/>
              <a:cs typeface="Arial"/>
              <a:sym typeface="Arial"/>
            </a:endParaRPr>
          </a:p>
        </p:txBody>
      </p:sp>
      <p:sp>
        <p:nvSpPr>
          <p:cNvPr id="252" name="Google Shape;252;p6"/>
          <p:cNvSpPr/>
          <p:nvPr/>
        </p:nvSpPr>
        <p:spPr>
          <a:xfrm>
            <a:off x="785098" y="2165925"/>
            <a:ext cx="4452342" cy="350401"/>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200"/>
              <a:buFont typeface="Inter"/>
              <a:buNone/>
            </a:pPr>
            <a:r>
              <a:rPr lang="en-US" sz="2200" b="1" i="0" u="none" strike="noStrike" cap="none" dirty="0">
                <a:solidFill>
                  <a:srgbClr val="000000"/>
                </a:solidFill>
                <a:latin typeface="Inter"/>
                <a:ea typeface="Inter"/>
                <a:cs typeface="Inter"/>
                <a:sym typeface="Inter"/>
              </a:rPr>
              <a:t>Social-Ecological Systems (SES)</a:t>
            </a:r>
            <a:endParaRPr sz="2200" b="0" i="0" u="none" strike="noStrike" cap="none" dirty="0">
              <a:solidFill>
                <a:srgbClr val="000000"/>
              </a:solidFill>
              <a:latin typeface="Arial"/>
              <a:ea typeface="Arial"/>
              <a:cs typeface="Arial"/>
              <a:sym typeface="Arial"/>
            </a:endParaRPr>
          </a:p>
        </p:txBody>
      </p:sp>
      <p:pic>
        <p:nvPicPr>
          <p:cNvPr id="253" name="Google Shape;253;p6" descr="preencoded.png"/>
          <p:cNvPicPr preferRelativeResize="0"/>
          <p:nvPr/>
        </p:nvPicPr>
        <p:blipFill rotWithShape="1">
          <a:blip r:embed="rId3">
            <a:alphaModFix/>
          </a:blip>
          <a:srcRect/>
          <a:stretch/>
        </p:blipFill>
        <p:spPr>
          <a:xfrm>
            <a:off x="785098" y="2593419"/>
            <a:ext cx="4215289" cy="4215289"/>
          </a:xfrm>
          <a:prstGeom prst="rect">
            <a:avLst/>
          </a:prstGeom>
          <a:noFill/>
          <a:ln>
            <a:noFill/>
          </a:ln>
        </p:spPr>
      </p:pic>
      <p:sp>
        <p:nvSpPr>
          <p:cNvPr id="254" name="Google Shape;254;p6"/>
          <p:cNvSpPr/>
          <p:nvPr/>
        </p:nvSpPr>
        <p:spPr>
          <a:xfrm>
            <a:off x="5555218" y="2542937"/>
            <a:ext cx="8297585" cy="35885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Στην κλασική σκέψη, η φύση και ο άνθρωπος αντιμετωπίζονταν ξεχωριστά.</a:t>
            </a:r>
            <a:endParaRPr sz="1750" b="0" i="0" u="none" strike="noStrike" cap="none">
              <a:solidFill>
                <a:srgbClr val="000000"/>
              </a:solidFill>
              <a:latin typeface="Arial"/>
              <a:ea typeface="Arial"/>
              <a:cs typeface="Arial"/>
              <a:sym typeface="Arial"/>
            </a:endParaRPr>
          </a:p>
        </p:txBody>
      </p:sp>
      <p:sp>
        <p:nvSpPr>
          <p:cNvPr id="255" name="Google Shape;255;p6"/>
          <p:cNvSpPr/>
          <p:nvPr/>
        </p:nvSpPr>
        <p:spPr>
          <a:xfrm>
            <a:off x="5555218" y="3154085"/>
            <a:ext cx="4036576" cy="1802011"/>
          </a:xfrm>
          <a:prstGeom prst="roundRect">
            <a:avLst>
              <a:gd name="adj" fmla="val 5229"/>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6"/>
          <p:cNvSpPr/>
          <p:nvPr/>
        </p:nvSpPr>
        <p:spPr>
          <a:xfrm>
            <a:off x="5804833" y="3278565"/>
            <a:ext cx="3206829" cy="350401"/>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dirty="0">
                <a:solidFill>
                  <a:srgbClr val="272525"/>
                </a:solidFill>
                <a:latin typeface="Inter"/>
                <a:ea typeface="Inter"/>
                <a:cs typeface="Inter"/>
                <a:sym typeface="Inter"/>
              </a:rPr>
              <a:t>Ο </a:t>
            </a:r>
            <a:r>
              <a:rPr lang="en-US" sz="2200" b="1" i="0" u="none" strike="noStrike" cap="none" dirty="0" err="1">
                <a:solidFill>
                  <a:srgbClr val="272525"/>
                </a:solidFill>
                <a:latin typeface="Inter"/>
                <a:ea typeface="Inter"/>
                <a:cs typeface="Inter"/>
                <a:sym typeface="Inter"/>
              </a:rPr>
              <a:t>Άνθρω</a:t>
            </a:r>
            <a:r>
              <a:rPr lang="en-US" sz="2200" b="1" i="0" u="none" strike="noStrike" cap="none" dirty="0">
                <a:solidFill>
                  <a:srgbClr val="272525"/>
                </a:solidFill>
                <a:latin typeface="Inter"/>
                <a:ea typeface="Inter"/>
                <a:cs typeface="Inter"/>
                <a:sym typeface="Inter"/>
              </a:rPr>
              <a:t>πος ως Μέρος</a:t>
            </a:r>
            <a:endParaRPr sz="2200" b="0" i="0" u="none" strike="noStrike" cap="none" dirty="0">
              <a:solidFill>
                <a:srgbClr val="000000"/>
              </a:solidFill>
              <a:latin typeface="Arial"/>
              <a:ea typeface="Arial"/>
              <a:cs typeface="Arial"/>
              <a:sym typeface="Arial"/>
            </a:endParaRPr>
          </a:p>
        </p:txBody>
      </p:sp>
      <p:sp>
        <p:nvSpPr>
          <p:cNvPr id="257" name="Google Shape;257;p6"/>
          <p:cNvSpPr/>
          <p:nvPr/>
        </p:nvSpPr>
        <p:spPr>
          <a:xfrm>
            <a:off x="5810012" y="3983593"/>
            <a:ext cx="3526988" cy="71770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Δεν είμαστε έξω από τη φύση - είμαστε </a:t>
            </a:r>
            <a:r>
              <a:rPr lang="en-US" sz="1750" b="1" i="0" u="none" strike="noStrike" cap="none">
                <a:solidFill>
                  <a:srgbClr val="272525"/>
                </a:solidFill>
                <a:latin typeface="Inter"/>
                <a:ea typeface="Inter"/>
                <a:cs typeface="Inter"/>
                <a:sym typeface="Inter"/>
              </a:rPr>
              <a:t>μέσα</a:t>
            </a:r>
            <a:r>
              <a:rPr lang="en-US" sz="1750" b="0" i="0" u="none" strike="noStrike" cap="none">
                <a:solidFill>
                  <a:srgbClr val="272525"/>
                </a:solidFill>
                <a:latin typeface="Inter"/>
                <a:ea typeface="Inter"/>
                <a:cs typeface="Inter"/>
                <a:sym typeface="Inter"/>
              </a:rPr>
              <a:t> της</a:t>
            </a:r>
            <a:endParaRPr sz="1750" b="0" i="0" u="none" strike="noStrike" cap="none">
              <a:solidFill>
                <a:srgbClr val="000000"/>
              </a:solidFill>
              <a:latin typeface="Arial"/>
              <a:ea typeface="Arial"/>
              <a:cs typeface="Arial"/>
              <a:sym typeface="Arial"/>
            </a:endParaRPr>
          </a:p>
        </p:txBody>
      </p:sp>
      <p:sp>
        <p:nvSpPr>
          <p:cNvPr id="258" name="Google Shape;258;p6"/>
          <p:cNvSpPr/>
          <p:nvPr/>
        </p:nvSpPr>
        <p:spPr>
          <a:xfrm>
            <a:off x="9816108" y="3154085"/>
            <a:ext cx="4036695" cy="1802011"/>
          </a:xfrm>
          <a:prstGeom prst="roundRect">
            <a:avLst>
              <a:gd name="adj" fmla="val 5229"/>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6"/>
          <p:cNvSpPr/>
          <p:nvPr/>
        </p:nvSpPr>
        <p:spPr>
          <a:xfrm>
            <a:off x="10070902" y="3408878"/>
            <a:ext cx="2804160" cy="350401"/>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Κοινωνία &amp; Φύση</a:t>
            </a:r>
            <a:endParaRPr sz="2200" b="0" i="0" u="none" strike="noStrike" cap="none">
              <a:solidFill>
                <a:srgbClr val="000000"/>
              </a:solidFill>
              <a:latin typeface="Arial"/>
              <a:ea typeface="Arial"/>
              <a:cs typeface="Arial"/>
              <a:sym typeface="Arial"/>
            </a:endParaRPr>
          </a:p>
        </p:txBody>
      </p:sp>
      <p:sp>
        <p:nvSpPr>
          <p:cNvPr id="260" name="Google Shape;260;p6"/>
          <p:cNvSpPr/>
          <p:nvPr/>
        </p:nvSpPr>
        <p:spPr>
          <a:xfrm>
            <a:off x="10070902" y="3983593"/>
            <a:ext cx="3527108" cy="71770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Αλληλένδετα και αλληλοεξαρτώμενα συστήματα</a:t>
            </a:r>
            <a:endParaRPr sz="1750" b="0" i="0" u="none" strike="noStrike" cap="none">
              <a:solidFill>
                <a:srgbClr val="000000"/>
              </a:solidFill>
              <a:latin typeface="Arial"/>
              <a:ea typeface="Arial"/>
              <a:cs typeface="Arial"/>
              <a:sym typeface="Arial"/>
            </a:endParaRPr>
          </a:p>
        </p:txBody>
      </p:sp>
      <p:sp>
        <p:nvSpPr>
          <p:cNvPr id="261" name="Google Shape;261;p6"/>
          <p:cNvSpPr/>
          <p:nvPr/>
        </p:nvSpPr>
        <p:spPr>
          <a:xfrm>
            <a:off x="5555218" y="5180409"/>
            <a:ext cx="8297585" cy="1443157"/>
          </a:xfrm>
          <a:prstGeom prst="roundRect">
            <a:avLst>
              <a:gd name="adj" fmla="val 6529"/>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6"/>
          <p:cNvSpPr/>
          <p:nvPr/>
        </p:nvSpPr>
        <p:spPr>
          <a:xfrm>
            <a:off x="5810012" y="5435203"/>
            <a:ext cx="2943225" cy="350401"/>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dirty="0" err="1">
                <a:solidFill>
                  <a:srgbClr val="272525"/>
                </a:solidFill>
                <a:latin typeface="Inter"/>
                <a:ea typeface="Inter"/>
                <a:cs typeface="Inter"/>
                <a:sym typeface="Inter"/>
              </a:rPr>
              <a:t>Δεν</a:t>
            </a:r>
            <a:r>
              <a:rPr lang="en-US" sz="2200" b="1" i="0" u="none" strike="noStrike" cap="none" dirty="0">
                <a:solidFill>
                  <a:srgbClr val="272525"/>
                </a:solidFill>
                <a:latin typeface="Inter"/>
                <a:ea typeface="Inter"/>
                <a:cs typeface="Inter"/>
                <a:sym typeface="Inter"/>
              </a:rPr>
              <a:t> Υπ</a:t>
            </a:r>
            <a:r>
              <a:rPr lang="en-US" sz="2200" b="1" i="0" u="none" strike="noStrike" cap="none" dirty="0" err="1">
                <a:solidFill>
                  <a:srgbClr val="272525"/>
                </a:solidFill>
                <a:latin typeface="Inter"/>
                <a:ea typeface="Inter"/>
                <a:cs typeface="Inter"/>
                <a:sym typeface="Inter"/>
              </a:rPr>
              <a:t>άρχει</a:t>
            </a:r>
            <a:r>
              <a:rPr lang="en-US" sz="2200" b="1" i="0" u="none" strike="noStrike" cap="none" dirty="0">
                <a:solidFill>
                  <a:srgbClr val="272525"/>
                </a:solidFill>
                <a:latin typeface="Inter"/>
                <a:ea typeface="Inter"/>
                <a:cs typeface="Inter"/>
                <a:sym typeface="Inter"/>
              </a:rPr>
              <a:t> "</a:t>
            </a:r>
            <a:r>
              <a:rPr lang="en-US" sz="2200" b="1" i="0" u="none" strike="noStrike" cap="none" dirty="0" err="1">
                <a:solidFill>
                  <a:srgbClr val="272525"/>
                </a:solidFill>
                <a:latin typeface="Inter"/>
                <a:ea typeface="Inter"/>
                <a:cs typeface="Inter"/>
                <a:sym typeface="Inter"/>
              </a:rPr>
              <a:t>Εκτός</a:t>
            </a:r>
            <a:r>
              <a:rPr lang="en-US" sz="2200" b="1" i="0" u="none" strike="noStrike" cap="none" dirty="0">
                <a:solidFill>
                  <a:srgbClr val="272525"/>
                </a:solidFill>
                <a:latin typeface="Inter"/>
                <a:ea typeface="Inter"/>
                <a:cs typeface="Inter"/>
                <a:sym typeface="Inter"/>
              </a:rPr>
              <a:t>"</a:t>
            </a:r>
            <a:endParaRPr sz="2200" b="0" i="0" u="none" strike="noStrike" cap="none" dirty="0">
              <a:solidFill>
                <a:srgbClr val="000000"/>
              </a:solidFill>
              <a:latin typeface="Arial"/>
              <a:ea typeface="Arial"/>
              <a:cs typeface="Arial"/>
              <a:sym typeface="Arial"/>
            </a:endParaRPr>
          </a:p>
        </p:txBody>
      </p:sp>
      <p:sp>
        <p:nvSpPr>
          <p:cNvPr id="263" name="Google Shape;263;p6"/>
          <p:cNvSpPr/>
          <p:nvPr/>
        </p:nvSpPr>
        <p:spPr>
          <a:xfrm>
            <a:off x="5810012" y="6009918"/>
            <a:ext cx="7787997" cy="35885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dirty="0" err="1">
                <a:solidFill>
                  <a:srgbClr val="272525"/>
                </a:solidFill>
                <a:latin typeface="Inter"/>
                <a:ea typeface="Inter"/>
                <a:cs typeface="Inter"/>
                <a:sym typeface="Inter"/>
              </a:rPr>
              <a:t>Κάθε</a:t>
            </a:r>
            <a:r>
              <a:rPr lang="en-US" sz="1750" b="0" i="0" u="none" strike="noStrike" cap="none" dirty="0">
                <a:solidFill>
                  <a:srgbClr val="272525"/>
                </a:solidFill>
                <a:latin typeface="Inter"/>
                <a:ea typeface="Inter"/>
                <a:cs typeface="Inter"/>
                <a:sym typeface="Inter"/>
              </a:rPr>
              <a:t> </a:t>
            </a:r>
            <a:r>
              <a:rPr lang="en-US" sz="1750" b="0" i="0" u="none" strike="noStrike" cap="none" dirty="0" err="1">
                <a:solidFill>
                  <a:srgbClr val="272525"/>
                </a:solidFill>
                <a:latin typeface="Inter"/>
                <a:ea typeface="Inter"/>
                <a:cs typeface="Inter"/>
                <a:sym typeface="Inter"/>
              </a:rPr>
              <a:t>σχεδι</a:t>
            </a:r>
            <a:r>
              <a:rPr lang="en-US" sz="1750" b="0" i="0" u="none" strike="noStrike" cap="none" dirty="0">
                <a:solidFill>
                  <a:srgbClr val="272525"/>
                </a:solidFill>
                <a:latin typeface="Inter"/>
                <a:ea typeface="Inter"/>
                <a:cs typeface="Inter"/>
                <a:sym typeface="Inter"/>
              </a:rPr>
              <a:t>αστική επιλογή αλλάζει σχέσεις και ροές</a:t>
            </a:r>
            <a:endParaRPr sz="1750" b="0" i="0" u="none" strike="noStrike" cap="none" dirty="0">
              <a:solidFill>
                <a:srgbClr val="000000"/>
              </a:solidFill>
              <a:latin typeface="Arial"/>
              <a:ea typeface="Arial"/>
              <a:cs typeface="Arial"/>
              <a:sym typeface="Arial"/>
            </a:endParaRPr>
          </a:p>
        </p:txBody>
      </p:sp>
      <p:sp>
        <p:nvSpPr>
          <p:cNvPr id="264" name="Google Shape;264;p6"/>
          <p:cNvSpPr/>
          <p:nvPr/>
        </p:nvSpPr>
        <p:spPr>
          <a:xfrm>
            <a:off x="785098" y="7313295"/>
            <a:ext cx="13060204" cy="35885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Ένα προϊόν δεν είναι μόνο αντικείμενο - είναι </a:t>
            </a:r>
            <a:r>
              <a:rPr lang="en-US" sz="1750" b="0" i="0" u="none" strike="noStrike" cap="none">
                <a:solidFill>
                  <a:srgbClr val="4950BC"/>
                </a:solidFill>
                <a:latin typeface="Inter"/>
                <a:ea typeface="Inter"/>
                <a:cs typeface="Inter"/>
                <a:sym typeface="Inter"/>
              </a:rPr>
              <a:t>πράξη οικολογικής συμμετοχής</a:t>
            </a:r>
            <a:r>
              <a:rPr lang="en-US" sz="1750" b="0" i="0" u="none" strike="noStrike" cap="none">
                <a:solidFill>
                  <a:srgbClr val="272525"/>
                </a:solidFill>
                <a:latin typeface="Inter"/>
                <a:ea typeface="Inter"/>
                <a:cs typeface="Inter"/>
                <a:sym typeface="Inter"/>
              </a:rPr>
              <a:t>.</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7"/>
          <p:cNvSpPr/>
          <p:nvPr/>
        </p:nvSpPr>
        <p:spPr>
          <a:xfrm>
            <a:off x="793813" y="965950"/>
            <a:ext cx="12992400" cy="7164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 Mini Exercise: </a:t>
            </a:r>
            <a:r>
              <a:rPr lang="en-US" sz="3850" b="1" i="0" u="none" strike="noStrike" cap="none">
                <a:solidFill>
                  <a:schemeClr val="dk1"/>
                </a:solidFill>
                <a:latin typeface="Inter"/>
                <a:ea typeface="Inter"/>
                <a:cs typeface="Inter"/>
                <a:sym typeface="Inter"/>
              </a:rPr>
              <a:t>Αναγνώριση Συστήματος</a:t>
            </a:r>
            <a:endParaRPr sz="3850" b="0" i="0" u="none" strike="noStrike" cap="none">
              <a:solidFill>
                <a:schemeClr val="dk1"/>
              </a:solidFill>
              <a:latin typeface="Arial"/>
              <a:ea typeface="Arial"/>
              <a:cs typeface="Arial"/>
              <a:sym typeface="Arial"/>
            </a:endParaRPr>
          </a:p>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 </a:t>
            </a:r>
            <a:endParaRPr sz="4450" b="0" i="0" u="none" strike="noStrike" cap="none">
              <a:solidFill>
                <a:srgbClr val="000000"/>
              </a:solidFill>
              <a:latin typeface="Arial"/>
              <a:ea typeface="Arial"/>
              <a:cs typeface="Arial"/>
              <a:sym typeface="Arial"/>
            </a:endParaRPr>
          </a:p>
        </p:txBody>
      </p:sp>
      <p:sp>
        <p:nvSpPr>
          <p:cNvPr id="271" name="Google Shape;271;p7"/>
          <p:cNvSpPr/>
          <p:nvPr/>
        </p:nvSpPr>
        <p:spPr>
          <a:xfrm>
            <a:off x="793790" y="3269813"/>
            <a:ext cx="4196358" cy="2757726"/>
          </a:xfrm>
          <a:prstGeom prst="roundRect">
            <a:avLst>
              <a:gd name="adj" fmla="val 530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7"/>
          <p:cNvSpPr/>
          <p:nvPr/>
        </p:nvSpPr>
        <p:spPr>
          <a:xfrm>
            <a:off x="793790" y="3239333"/>
            <a:ext cx="4196358" cy="12192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7"/>
          <p:cNvSpPr/>
          <p:nvPr/>
        </p:nvSpPr>
        <p:spPr>
          <a:xfrm>
            <a:off x="2551688" y="2929652"/>
            <a:ext cx="680442" cy="680442"/>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7"/>
          <p:cNvSpPr/>
          <p:nvPr/>
        </p:nvSpPr>
        <p:spPr>
          <a:xfrm>
            <a:off x="2755761" y="3099792"/>
            <a:ext cx="272177" cy="340162"/>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1</a:t>
            </a:r>
            <a:endParaRPr sz="2100" b="0" i="0" u="none" strike="noStrike" cap="none">
              <a:solidFill>
                <a:srgbClr val="000000"/>
              </a:solidFill>
              <a:latin typeface="Arial"/>
              <a:ea typeface="Arial"/>
              <a:cs typeface="Arial"/>
              <a:sym typeface="Arial"/>
            </a:endParaRPr>
          </a:p>
        </p:txBody>
      </p:sp>
      <p:sp>
        <p:nvSpPr>
          <p:cNvPr id="275" name="Google Shape;275;p7"/>
          <p:cNvSpPr/>
          <p:nvPr/>
        </p:nvSpPr>
        <p:spPr>
          <a:xfrm>
            <a:off x="1051084" y="3836789"/>
            <a:ext cx="3681770"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Επιλέξτε ένα καθημερινό αντικείμενο</a:t>
            </a:r>
            <a:endParaRPr sz="2200" b="0" i="0" u="none" strike="noStrike" cap="none">
              <a:solidFill>
                <a:srgbClr val="000000"/>
              </a:solidFill>
              <a:latin typeface="Arial"/>
              <a:ea typeface="Arial"/>
              <a:cs typeface="Arial"/>
              <a:sym typeface="Arial"/>
            </a:endParaRPr>
          </a:p>
        </p:txBody>
      </p:sp>
      <p:sp>
        <p:nvSpPr>
          <p:cNvPr id="276" name="Google Shape;276;p7"/>
          <p:cNvSpPr/>
          <p:nvPr/>
        </p:nvSpPr>
        <p:spPr>
          <a:xfrm>
            <a:off x="1051084" y="4681538"/>
            <a:ext cx="3681770"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Οποιοδήποτε αντικείμενο γύρω σας ή κάτι που χρησιμοποιείτε καθημερινά.</a:t>
            </a:r>
            <a:endParaRPr sz="1750" b="0" i="0" u="none" strike="noStrike" cap="none">
              <a:solidFill>
                <a:srgbClr val="000000"/>
              </a:solidFill>
              <a:latin typeface="Arial"/>
              <a:ea typeface="Arial"/>
              <a:cs typeface="Arial"/>
              <a:sym typeface="Arial"/>
            </a:endParaRPr>
          </a:p>
        </p:txBody>
      </p:sp>
      <p:sp>
        <p:nvSpPr>
          <p:cNvPr id="277" name="Google Shape;277;p7"/>
          <p:cNvSpPr/>
          <p:nvPr/>
        </p:nvSpPr>
        <p:spPr>
          <a:xfrm>
            <a:off x="5216962" y="3269813"/>
            <a:ext cx="4196358" cy="2757726"/>
          </a:xfrm>
          <a:prstGeom prst="roundRect">
            <a:avLst>
              <a:gd name="adj" fmla="val 530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7"/>
          <p:cNvSpPr/>
          <p:nvPr/>
        </p:nvSpPr>
        <p:spPr>
          <a:xfrm>
            <a:off x="5216962" y="3239333"/>
            <a:ext cx="4196358" cy="12192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7"/>
          <p:cNvSpPr/>
          <p:nvPr/>
        </p:nvSpPr>
        <p:spPr>
          <a:xfrm>
            <a:off x="6974860" y="2929652"/>
            <a:ext cx="680442" cy="680442"/>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7"/>
          <p:cNvSpPr/>
          <p:nvPr/>
        </p:nvSpPr>
        <p:spPr>
          <a:xfrm>
            <a:off x="7178933" y="3099792"/>
            <a:ext cx="272177" cy="340162"/>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2</a:t>
            </a:r>
            <a:endParaRPr sz="2100" b="0" i="0" u="none" strike="noStrike" cap="none">
              <a:solidFill>
                <a:srgbClr val="000000"/>
              </a:solidFill>
              <a:latin typeface="Arial"/>
              <a:ea typeface="Arial"/>
              <a:cs typeface="Arial"/>
              <a:sym typeface="Arial"/>
            </a:endParaRPr>
          </a:p>
        </p:txBody>
      </p:sp>
      <p:sp>
        <p:nvSpPr>
          <p:cNvPr id="281" name="Google Shape;281;p7"/>
          <p:cNvSpPr/>
          <p:nvPr/>
        </p:nvSpPr>
        <p:spPr>
          <a:xfrm>
            <a:off x="5474256" y="3836789"/>
            <a:ext cx="3681770"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Εντοπίστε τα μέρη του συστήματος</a:t>
            </a:r>
            <a:endParaRPr sz="2200" b="0" i="0" u="none" strike="noStrike" cap="none">
              <a:solidFill>
                <a:srgbClr val="000000"/>
              </a:solidFill>
              <a:latin typeface="Arial"/>
              <a:ea typeface="Arial"/>
              <a:cs typeface="Arial"/>
              <a:sym typeface="Arial"/>
            </a:endParaRPr>
          </a:p>
        </p:txBody>
      </p:sp>
      <p:sp>
        <p:nvSpPr>
          <p:cNvPr id="282" name="Google Shape;282;p7"/>
          <p:cNvSpPr/>
          <p:nvPr/>
        </p:nvSpPr>
        <p:spPr>
          <a:xfrm>
            <a:off x="5474256" y="4681538"/>
            <a:ext cx="3681770"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Ποιες ροές το καθιστούν δυνατό; Ενέργεια, υλικά, εργασία;</a:t>
            </a:r>
            <a:endParaRPr sz="1750" b="0" i="0" u="none" strike="noStrike" cap="none">
              <a:solidFill>
                <a:srgbClr val="000000"/>
              </a:solidFill>
              <a:latin typeface="Arial"/>
              <a:ea typeface="Arial"/>
              <a:cs typeface="Arial"/>
              <a:sym typeface="Arial"/>
            </a:endParaRPr>
          </a:p>
        </p:txBody>
      </p:sp>
      <p:sp>
        <p:nvSpPr>
          <p:cNvPr id="283" name="Google Shape;283;p7"/>
          <p:cNvSpPr/>
          <p:nvPr/>
        </p:nvSpPr>
        <p:spPr>
          <a:xfrm>
            <a:off x="9640133" y="3269813"/>
            <a:ext cx="4196358" cy="2757726"/>
          </a:xfrm>
          <a:prstGeom prst="roundRect">
            <a:avLst>
              <a:gd name="adj" fmla="val 530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7"/>
          <p:cNvSpPr/>
          <p:nvPr/>
        </p:nvSpPr>
        <p:spPr>
          <a:xfrm>
            <a:off x="9640133" y="3239333"/>
            <a:ext cx="4196358" cy="121920"/>
          </a:xfrm>
          <a:prstGeom prst="roundRect">
            <a:avLst>
              <a:gd name="adj" fmla="val 78139"/>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7"/>
          <p:cNvSpPr/>
          <p:nvPr/>
        </p:nvSpPr>
        <p:spPr>
          <a:xfrm>
            <a:off x="11398032" y="2929652"/>
            <a:ext cx="680442" cy="680442"/>
          </a:xfrm>
          <a:prstGeom prst="roundRect">
            <a:avLst>
              <a:gd name="adj" fmla="val 134383"/>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7"/>
          <p:cNvSpPr/>
          <p:nvPr/>
        </p:nvSpPr>
        <p:spPr>
          <a:xfrm>
            <a:off x="11602105" y="3099792"/>
            <a:ext cx="272177" cy="340162"/>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FFFFFF"/>
              </a:buClr>
              <a:buSzPts val="2100"/>
              <a:buFont typeface="Inter"/>
              <a:buNone/>
            </a:pPr>
            <a:r>
              <a:rPr lang="en-US" sz="2100" b="1" i="0" u="none" strike="noStrike" cap="none">
                <a:solidFill>
                  <a:srgbClr val="FFFFFF"/>
                </a:solidFill>
                <a:latin typeface="Inter"/>
                <a:ea typeface="Inter"/>
                <a:cs typeface="Inter"/>
                <a:sym typeface="Inter"/>
              </a:rPr>
              <a:t>3</a:t>
            </a:r>
            <a:endParaRPr sz="2100" b="0" i="0" u="none" strike="noStrike" cap="none">
              <a:solidFill>
                <a:srgbClr val="000000"/>
              </a:solidFill>
              <a:latin typeface="Arial"/>
              <a:ea typeface="Arial"/>
              <a:cs typeface="Arial"/>
              <a:sym typeface="Arial"/>
            </a:endParaRPr>
          </a:p>
        </p:txBody>
      </p:sp>
      <p:sp>
        <p:nvSpPr>
          <p:cNvPr id="287" name="Google Shape;287;p7"/>
          <p:cNvSpPr/>
          <p:nvPr/>
        </p:nvSpPr>
        <p:spPr>
          <a:xfrm>
            <a:off x="9897425" y="3836817"/>
            <a:ext cx="2841600" cy="8448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Βρείτε τις αλληλεπιδράσεις</a:t>
            </a:r>
            <a:endParaRPr sz="2200" b="0" i="0" u="none" strike="noStrike" cap="none">
              <a:solidFill>
                <a:srgbClr val="000000"/>
              </a:solidFill>
              <a:latin typeface="Arial"/>
              <a:ea typeface="Arial"/>
              <a:cs typeface="Arial"/>
              <a:sym typeface="Arial"/>
            </a:endParaRPr>
          </a:p>
        </p:txBody>
      </p:sp>
      <p:sp>
        <p:nvSpPr>
          <p:cNvPr id="288" name="Google Shape;288;p7"/>
          <p:cNvSpPr/>
          <p:nvPr/>
        </p:nvSpPr>
        <p:spPr>
          <a:xfrm>
            <a:off x="9897427" y="4716132"/>
            <a:ext cx="36819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Πώς επηρεάζει και επηρεάζεται από το περιβάλλον του;</a:t>
            </a:r>
            <a:endParaRPr sz="1750" b="0" i="0" u="none" strike="noStrike" cap="none">
              <a:solidFill>
                <a:srgbClr val="000000"/>
              </a:solidFill>
              <a:latin typeface="Arial"/>
              <a:ea typeface="Arial"/>
              <a:cs typeface="Arial"/>
              <a:sym typeface="Arial"/>
            </a:endParaRPr>
          </a:p>
        </p:txBody>
      </p:sp>
      <p:sp>
        <p:nvSpPr>
          <p:cNvPr id="289" name="Google Shape;289;p7"/>
          <p:cNvSpPr/>
          <p:nvPr/>
        </p:nvSpPr>
        <p:spPr>
          <a:xfrm>
            <a:off x="793790" y="6282690"/>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
        <p:nvSpPr>
          <p:cNvPr id="290" name="Google Shape;290;p7"/>
          <p:cNvSpPr/>
          <p:nvPr/>
        </p:nvSpPr>
        <p:spPr>
          <a:xfrm>
            <a:off x="793790" y="6900743"/>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Το αντικείμενο σαν </a:t>
            </a:r>
            <a:r>
              <a:rPr lang="en-US" sz="1750" b="0" i="0" u="none" strike="noStrike" cap="none">
                <a:solidFill>
                  <a:srgbClr val="4950BC"/>
                </a:solidFill>
                <a:latin typeface="Inter"/>
                <a:ea typeface="Inter"/>
                <a:cs typeface="Inter"/>
                <a:sym typeface="Inter"/>
              </a:rPr>
              <a:t>"κόμβος σχέσεων"</a:t>
            </a:r>
            <a:r>
              <a:rPr lang="en-US" sz="1750" b="0" i="0" u="none" strike="noStrike" cap="none">
                <a:solidFill>
                  <a:srgbClr val="272525"/>
                </a:solidFill>
                <a:latin typeface="Inter"/>
                <a:ea typeface="Inter"/>
                <a:cs typeface="Inter"/>
                <a:sym typeface="Inter"/>
              </a:rPr>
              <a:t>.</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8"/>
          <p:cNvSpPr/>
          <p:nvPr/>
        </p:nvSpPr>
        <p:spPr>
          <a:xfrm>
            <a:off x="769620" y="606504"/>
            <a:ext cx="5817156" cy="68711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n-US" sz="4300" b="1" i="0" u="none" strike="noStrike" cap="none">
                <a:solidFill>
                  <a:srgbClr val="000000"/>
                </a:solidFill>
                <a:latin typeface="Inter"/>
                <a:ea typeface="Inter"/>
                <a:cs typeface="Inter"/>
                <a:sym typeface="Inter"/>
              </a:rPr>
              <a:t>Τι είναι Βιωσιμότητα;</a:t>
            </a:r>
            <a:endParaRPr sz="4300" b="0" i="0" u="none" strike="noStrike" cap="none">
              <a:solidFill>
                <a:srgbClr val="000000"/>
              </a:solidFill>
              <a:latin typeface="Arial"/>
              <a:ea typeface="Arial"/>
              <a:cs typeface="Arial"/>
              <a:sym typeface="Arial"/>
            </a:endParaRPr>
          </a:p>
        </p:txBody>
      </p:sp>
      <p:sp>
        <p:nvSpPr>
          <p:cNvPr id="297" name="Google Shape;297;p8"/>
          <p:cNvSpPr/>
          <p:nvPr/>
        </p:nvSpPr>
        <p:spPr>
          <a:xfrm>
            <a:off x="769620" y="1821299"/>
            <a:ext cx="6141006" cy="70365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Η έννοια καθιερώθηκε επίσημα με την </a:t>
            </a:r>
            <a:r>
              <a:rPr lang="en-US" sz="1700" b="1" i="0" u="none" strike="noStrike" cap="none">
                <a:solidFill>
                  <a:srgbClr val="272525"/>
                </a:solidFill>
                <a:latin typeface="Inter"/>
                <a:ea typeface="Inter"/>
                <a:cs typeface="Inter"/>
                <a:sym typeface="Inter"/>
              </a:rPr>
              <a:t>Έκθεση Brundtland του ΟΗΕ (1987)</a:t>
            </a:r>
            <a:r>
              <a:rPr lang="en-US" sz="1700" b="0" i="0" u="none" strike="noStrike" cap="none">
                <a:solidFill>
                  <a:srgbClr val="272525"/>
                </a:solidFill>
                <a:latin typeface="Inter"/>
                <a:ea typeface="Inter"/>
                <a:cs typeface="Inter"/>
                <a:sym typeface="Inter"/>
              </a:rPr>
              <a:t>.</a:t>
            </a:r>
            <a:endParaRPr sz="1700" b="0" i="0" u="none" strike="noStrike" cap="none">
              <a:solidFill>
                <a:srgbClr val="000000"/>
              </a:solidFill>
              <a:latin typeface="Arial"/>
              <a:ea typeface="Arial"/>
              <a:cs typeface="Arial"/>
              <a:sym typeface="Arial"/>
            </a:endParaRPr>
          </a:p>
        </p:txBody>
      </p:sp>
      <p:sp>
        <p:nvSpPr>
          <p:cNvPr id="298" name="Google Shape;298;p8"/>
          <p:cNvSpPr/>
          <p:nvPr/>
        </p:nvSpPr>
        <p:spPr>
          <a:xfrm>
            <a:off x="769620" y="2722840"/>
            <a:ext cx="6141006" cy="3518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299" name="Google Shape;299;p8"/>
          <p:cNvSpPr/>
          <p:nvPr/>
        </p:nvSpPr>
        <p:spPr>
          <a:xfrm>
            <a:off x="769620" y="3272552"/>
            <a:ext cx="6141006" cy="105548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"Να καλύπτουμε τις ανάγκες του παρόντος χωρίς να υπονομεύουμε τη δυνατότητα των μελλοντικών γενιών να καλύψουν τις δικές τους."</a:t>
            </a:r>
            <a:endParaRPr sz="1700" b="0" i="0" u="none" strike="noStrike" cap="none">
              <a:solidFill>
                <a:srgbClr val="000000"/>
              </a:solidFill>
              <a:latin typeface="Arial"/>
              <a:ea typeface="Arial"/>
              <a:cs typeface="Arial"/>
              <a:sym typeface="Arial"/>
            </a:endParaRPr>
          </a:p>
        </p:txBody>
      </p:sp>
      <p:sp>
        <p:nvSpPr>
          <p:cNvPr id="300" name="Google Shape;300;p8"/>
          <p:cNvSpPr/>
          <p:nvPr/>
        </p:nvSpPr>
        <p:spPr>
          <a:xfrm>
            <a:off x="769620" y="4525923"/>
            <a:ext cx="6141006" cy="3518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301" name="Google Shape;301;p8"/>
          <p:cNvSpPr/>
          <p:nvPr/>
        </p:nvSpPr>
        <p:spPr>
          <a:xfrm>
            <a:off x="769620" y="5075634"/>
            <a:ext cx="6141006" cy="3518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302" name="Google Shape;302;p8"/>
          <p:cNvSpPr/>
          <p:nvPr/>
        </p:nvSpPr>
        <p:spPr>
          <a:xfrm>
            <a:off x="769620" y="5625346"/>
            <a:ext cx="6141006" cy="703659"/>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Η βιωσιμότητα είναι μια </a:t>
            </a:r>
            <a:r>
              <a:rPr lang="en-US" sz="1700" b="0" i="0" u="none" strike="noStrike" cap="none">
                <a:solidFill>
                  <a:srgbClr val="4950BC"/>
                </a:solidFill>
                <a:latin typeface="Inter"/>
                <a:ea typeface="Inter"/>
                <a:cs typeface="Inter"/>
                <a:sym typeface="Inter"/>
              </a:rPr>
              <a:t>διαρκής πράξη εξισορρόπησης</a:t>
            </a:r>
            <a:r>
              <a:rPr lang="en-US" sz="1700" b="0" i="0" u="none" strike="noStrike" cap="none">
                <a:solidFill>
                  <a:srgbClr val="272525"/>
                </a:solidFill>
                <a:latin typeface="Inter"/>
                <a:ea typeface="Inter"/>
                <a:cs typeface="Inter"/>
                <a:sym typeface="Inter"/>
              </a:rPr>
              <a:t> - όχι στατική συνθήκη.</a:t>
            </a:r>
            <a:endParaRPr sz="1700" b="0" i="0" u="none" strike="noStrike" cap="none">
              <a:solidFill>
                <a:srgbClr val="000000"/>
              </a:solidFill>
              <a:latin typeface="Arial"/>
              <a:ea typeface="Arial"/>
              <a:cs typeface="Arial"/>
              <a:sym typeface="Arial"/>
            </a:endParaRPr>
          </a:p>
        </p:txBody>
      </p:sp>
      <p:pic>
        <p:nvPicPr>
          <p:cNvPr id="303" name="Google Shape;303;p8" descr="preencoded.png"/>
          <p:cNvPicPr preferRelativeResize="0"/>
          <p:nvPr/>
        </p:nvPicPr>
        <p:blipFill rotWithShape="1">
          <a:blip r:embed="rId3">
            <a:alphaModFix/>
          </a:blip>
          <a:srcRect/>
          <a:stretch/>
        </p:blipFill>
        <p:spPr>
          <a:xfrm>
            <a:off x="7857075" y="1217075"/>
            <a:ext cx="5658276" cy="6158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38a2def6c57_0_24"/>
          <p:cNvSpPr/>
          <p:nvPr/>
        </p:nvSpPr>
        <p:spPr>
          <a:xfrm>
            <a:off x="793790" y="1075015"/>
            <a:ext cx="83994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Διαστάσεις της Βιωσιμότητας</a:t>
            </a:r>
            <a:endParaRPr sz="4450" b="0" i="0" u="none" strike="noStrike" cap="none">
              <a:solidFill>
                <a:srgbClr val="000000"/>
              </a:solidFill>
              <a:latin typeface="Arial"/>
              <a:ea typeface="Arial"/>
              <a:cs typeface="Arial"/>
              <a:sym typeface="Arial"/>
            </a:endParaRPr>
          </a:p>
        </p:txBody>
      </p:sp>
      <p:sp>
        <p:nvSpPr>
          <p:cNvPr id="310" name="Google Shape;310;g38a2def6c57_0_24"/>
          <p:cNvSpPr/>
          <p:nvPr/>
        </p:nvSpPr>
        <p:spPr>
          <a:xfrm>
            <a:off x="793790" y="2237423"/>
            <a:ext cx="130428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Η βιώσιμη ανάπτυξη βασίζεται στην αρμονική συνύπαρξη τριών αλληλένδετων πυλώνων:</a:t>
            </a:r>
            <a:endParaRPr sz="1750" b="0" i="0" u="none" strike="noStrike" cap="none">
              <a:solidFill>
                <a:srgbClr val="000000"/>
              </a:solidFill>
              <a:latin typeface="Arial"/>
              <a:ea typeface="Arial"/>
              <a:cs typeface="Arial"/>
              <a:sym typeface="Arial"/>
            </a:endParaRPr>
          </a:p>
        </p:txBody>
      </p:sp>
      <p:sp>
        <p:nvSpPr>
          <p:cNvPr id="311" name="Google Shape;311;g38a2def6c57_0_24"/>
          <p:cNvSpPr/>
          <p:nvPr/>
        </p:nvSpPr>
        <p:spPr>
          <a:xfrm>
            <a:off x="793790" y="2855476"/>
            <a:ext cx="4196400" cy="3318300"/>
          </a:xfrm>
          <a:prstGeom prst="roundRect">
            <a:avLst>
              <a:gd name="adj" fmla="val 287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38a2def6c57_0_24"/>
          <p:cNvSpPr/>
          <p:nvPr/>
        </p:nvSpPr>
        <p:spPr>
          <a:xfrm>
            <a:off x="1028224" y="3089910"/>
            <a:ext cx="680400" cy="680400"/>
          </a:xfrm>
          <a:prstGeom prst="roundRect">
            <a:avLst>
              <a:gd name="adj" fmla="val 13436980"/>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3" name="Google Shape;313;g38a2def6c57_0_24" descr="preencoded.png"/>
          <p:cNvPicPr preferRelativeResize="0"/>
          <p:nvPr/>
        </p:nvPicPr>
        <p:blipFill rotWithShape="1">
          <a:blip r:embed="rId3">
            <a:alphaModFix/>
          </a:blip>
          <a:srcRect/>
          <a:stretch/>
        </p:blipFill>
        <p:spPr>
          <a:xfrm>
            <a:off x="1215390" y="3238738"/>
            <a:ext cx="306110" cy="382667"/>
          </a:xfrm>
          <a:prstGeom prst="rect">
            <a:avLst/>
          </a:prstGeom>
          <a:noFill/>
          <a:ln>
            <a:noFill/>
          </a:ln>
        </p:spPr>
      </p:pic>
      <p:sp>
        <p:nvSpPr>
          <p:cNvPr id="314" name="Google Shape;314;g38a2def6c57_0_24"/>
          <p:cNvSpPr/>
          <p:nvPr/>
        </p:nvSpPr>
        <p:spPr>
          <a:xfrm>
            <a:off x="1028224" y="3997166"/>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Περιβάλλον</a:t>
            </a:r>
            <a:endParaRPr sz="2200" b="0" i="0" u="none" strike="noStrike" cap="none">
              <a:solidFill>
                <a:srgbClr val="000000"/>
              </a:solidFill>
              <a:latin typeface="Arial"/>
              <a:ea typeface="Arial"/>
              <a:cs typeface="Arial"/>
              <a:sym typeface="Arial"/>
            </a:endParaRPr>
          </a:p>
        </p:txBody>
      </p:sp>
      <p:sp>
        <p:nvSpPr>
          <p:cNvPr id="315" name="Google Shape;315;g38a2def6c57_0_24"/>
          <p:cNvSpPr/>
          <p:nvPr/>
        </p:nvSpPr>
        <p:spPr>
          <a:xfrm>
            <a:off x="1028224" y="4487585"/>
            <a:ext cx="3727500" cy="1451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Προστασία οικοσυστημάτων &amp; φυσικών πόρων, διατήρηση της φέρουσας ικανότητας του πλανήτη.</a:t>
            </a:r>
            <a:endParaRPr sz="1750" b="0" i="0" u="none" strike="noStrike" cap="none">
              <a:solidFill>
                <a:srgbClr val="000000"/>
              </a:solidFill>
              <a:latin typeface="Arial"/>
              <a:ea typeface="Arial"/>
              <a:cs typeface="Arial"/>
              <a:sym typeface="Arial"/>
            </a:endParaRPr>
          </a:p>
        </p:txBody>
      </p:sp>
      <p:sp>
        <p:nvSpPr>
          <p:cNvPr id="316" name="Google Shape;316;g38a2def6c57_0_24"/>
          <p:cNvSpPr/>
          <p:nvPr/>
        </p:nvSpPr>
        <p:spPr>
          <a:xfrm>
            <a:off x="5216962" y="2855476"/>
            <a:ext cx="4196400" cy="3318300"/>
          </a:xfrm>
          <a:prstGeom prst="roundRect">
            <a:avLst>
              <a:gd name="adj" fmla="val 287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38a2def6c57_0_24"/>
          <p:cNvSpPr/>
          <p:nvPr/>
        </p:nvSpPr>
        <p:spPr>
          <a:xfrm>
            <a:off x="5451396" y="3089910"/>
            <a:ext cx="680400" cy="680400"/>
          </a:xfrm>
          <a:prstGeom prst="roundRect">
            <a:avLst>
              <a:gd name="adj" fmla="val 13436980"/>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8" name="Google Shape;318;g38a2def6c57_0_24" descr="preencoded.png"/>
          <p:cNvPicPr preferRelativeResize="0"/>
          <p:nvPr/>
        </p:nvPicPr>
        <p:blipFill rotWithShape="1">
          <a:blip r:embed="rId4">
            <a:alphaModFix/>
          </a:blip>
          <a:srcRect/>
          <a:stretch/>
        </p:blipFill>
        <p:spPr>
          <a:xfrm>
            <a:off x="5638562" y="3238738"/>
            <a:ext cx="306110" cy="382667"/>
          </a:xfrm>
          <a:prstGeom prst="rect">
            <a:avLst/>
          </a:prstGeom>
          <a:noFill/>
          <a:ln>
            <a:noFill/>
          </a:ln>
        </p:spPr>
      </p:pic>
      <p:sp>
        <p:nvSpPr>
          <p:cNvPr id="319" name="Google Shape;319;g38a2def6c57_0_24"/>
          <p:cNvSpPr/>
          <p:nvPr/>
        </p:nvSpPr>
        <p:spPr>
          <a:xfrm>
            <a:off x="5451396" y="3997166"/>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Κοινωνία</a:t>
            </a:r>
            <a:endParaRPr sz="2200" b="0" i="0" u="none" strike="noStrike" cap="none">
              <a:solidFill>
                <a:srgbClr val="000000"/>
              </a:solidFill>
              <a:latin typeface="Arial"/>
              <a:ea typeface="Arial"/>
              <a:cs typeface="Arial"/>
              <a:sym typeface="Arial"/>
            </a:endParaRPr>
          </a:p>
        </p:txBody>
      </p:sp>
      <p:sp>
        <p:nvSpPr>
          <p:cNvPr id="320" name="Google Shape;320;g38a2def6c57_0_24"/>
          <p:cNvSpPr/>
          <p:nvPr/>
        </p:nvSpPr>
        <p:spPr>
          <a:xfrm>
            <a:off x="5451396" y="4487585"/>
            <a:ext cx="37275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Ευημερία ανθρώπων, δίκαιη κατανομή πόρων &amp; διαγενεακή δικαιοσύνη.</a:t>
            </a:r>
            <a:endParaRPr sz="1750" b="0" i="0" u="none" strike="noStrike" cap="none">
              <a:solidFill>
                <a:srgbClr val="000000"/>
              </a:solidFill>
              <a:latin typeface="Arial"/>
              <a:ea typeface="Arial"/>
              <a:cs typeface="Arial"/>
              <a:sym typeface="Arial"/>
            </a:endParaRPr>
          </a:p>
        </p:txBody>
      </p:sp>
      <p:sp>
        <p:nvSpPr>
          <p:cNvPr id="321" name="Google Shape;321;g38a2def6c57_0_24"/>
          <p:cNvSpPr/>
          <p:nvPr/>
        </p:nvSpPr>
        <p:spPr>
          <a:xfrm>
            <a:off x="9640133" y="2855476"/>
            <a:ext cx="4196400" cy="3318300"/>
          </a:xfrm>
          <a:prstGeom prst="roundRect">
            <a:avLst>
              <a:gd name="adj" fmla="val 287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g38a2def6c57_0_24"/>
          <p:cNvSpPr/>
          <p:nvPr/>
        </p:nvSpPr>
        <p:spPr>
          <a:xfrm>
            <a:off x="9874568" y="3089910"/>
            <a:ext cx="680400" cy="680400"/>
          </a:xfrm>
          <a:prstGeom prst="roundRect">
            <a:avLst>
              <a:gd name="adj" fmla="val 13436980"/>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3" name="Google Shape;323;g38a2def6c57_0_24" descr="preencoded.png"/>
          <p:cNvPicPr preferRelativeResize="0"/>
          <p:nvPr/>
        </p:nvPicPr>
        <p:blipFill rotWithShape="1">
          <a:blip r:embed="rId5">
            <a:alphaModFix/>
          </a:blip>
          <a:srcRect/>
          <a:stretch/>
        </p:blipFill>
        <p:spPr>
          <a:xfrm>
            <a:off x="10061734" y="3238738"/>
            <a:ext cx="306110" cy="382667"/>
          </a:xfrm>
          <a:prstGeom prst="rect">
            <a:avLst/>
          </a:prstGeom>
          <a:noFill/>
          <a:ln>
            <a:noFill/>
          </a:ln>
        </p:spPr>
      </p:pic>
      <p:sp>
        <p:nvSpPr>
          <p:cNvPr id="324" name="Google Shape;324;g38a2def6c57_0_24"/>
          <p:cNvSpPr/>
          <p:nvPr/>
        </p:nvSpPr>
        <p:spPr>
          <a:xfrm>
            <a:off x="9874568" y="3997166"/>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Οικονομία</a:t>
            </a:r>
            <a:endParaRPr sz="2200" b="0" i="0" u="none" strike="noStrike" cap="none">
              <a:solidFill>
                <a:srgbClr val="000000"/>
              </a:solidFill>
              <a:latin typeface="Arial"/>
              <a:ea typeface="Arial"/>
              <a:cs typeface="Arial"/>
              <a:sym typeface="Arial"/>
            </a:endParaRPr>
          </a:p>
        </p:txBody>
      </p:sp>
      <p:sp>
        <p:nvSpPr>
          <p:cNvPr id="325" name="Google Shape;325;g38a2def6c57_0_24"/>
          <p:cNvSpPr/>
          <p:nvPr/>
        </p:nvSpPr>
        <p:spPr>
          <a:xfrm>
            <a:off x="9874568" y="4487585"/>
            <a:ext cx="37275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Μακροπρόθεσμη βιωσιμότητα παραγωγής/κατανάλωσης χωρίς εξάντληση πόρων.</a:t>
            </a:r>
            <a:endParaRPr sz="1750" b="0" i="0" u="none" strike="noStrike" cap="none">
              <a:solidFill>
                <a:srgbClr val="000000"/>
              </a:solidFill>
              <a:latin typeface="Arial"/>
              <a:ea typeface="Arial"/>
              <a:cs typeface="Arial"/>
              <a:sym typeface="Arial"/>
            </a:endParaRPr>
          </a:p>
        </p:txBody>
      </p:sp>
      <p:sp>
        <p:nvSpPr>
          <p:cNvPr id="326" name="Google Shape;326;g38a2def6c57_0_24"/>
          <p:cNvSpPr/>
          <p:nvPr/>
        </p:nvSpPr>
        <p:spPr>
          <a:xfrm>
            <a:off x="793790" y="6428780"/>
            <a:ext cx="13042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Η βιώσιμη ανάπτυξη επιτυγχάνεται μόνο συνδυάζοντας αρμονικά και τους τρεις αυτούς πυλώνες, αναγνωρίζοντας την αλληλεξάρτησή τους.</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9"/>
          <p:cNvSpPr/>
          <p:nvPr/>
        </p:nvSpPr>
        <p:spPr>
          <a:xfrm>
            <a:off x="727234" y="597813"/>
            <a:ext cx="6118146" cy="649248"/>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000000"/>
              </a:buClr>
              <a:buSzPts val="4050"/>
              <a:buFont typeface="Inter"/>
              <a:buNone/>
            </a:pPr>
            <a:r>
              <a:rPr lang="en-US" sz="4050" b="1" i="0" u="none" strike="noStrike" cap="none" dirty="0">
                <a:solidFill>
                  <a:srgbClr val="000000"/>
                </a:solidFill>
                <a:latin typeface="Inter"/>
                <a:ea typeface="Inter"/>
                <a:cs typeface="Inter"/>
                <a:sym typeface="Inter"/>
              </a:rPr>
              <a:t>Τα </a:t>
            </a:r>
            <a:r>
              <a:rPr lang="en-US" sz="4050" b="1" i="0" u="none" strike="noStrike" cap="none" dirty="0" err="1">
                <a:solidFill>
                  <a:srgbClr val="000000"/>
                </a:solidFill>
                <a:latin typeface="Inter"/>
                <a:ea typeface="Inter"/>
                <a:cs typeface="Inter"/>
                <a:sym typeface="Inter"/>
              </a:rPr>
              <a:t>Όρι</a:t>
            </a:r>
            <a:r>
              <a:rPr lang="en-US" sz="4050" b="1" i="0" u="none" strike="noStrike" cap="none" dirty="0">
                <a:solidFill>
                  <a:srgbClr val="000000"/>
                </a:solidFill>
                <a:latin typeface="Inter"/>
                <a:ea typeface="Inter"/>
                <a:cs typeface="Inter"/>
                <a:sym typeface="Inter"/>
              </a:rPr>
              <a:t>α της Ανάπτυξης</a:t>
            </a:r>
            <a:endParaRPr sz="4050" b="0" i="0" u="none" strike="noStrike" cap="none" dirty="0">
              <a:solidFill>
                <a:srgbClr val="000000"/>
              </a:solidFill>
              <a:latin typeface="Arial"/>
              <a:ea typeface="Arial"/>
              <a:cs typeface="Arial"/>
              <a:sym typeface="Arial"/>
            </a:endParaRPr>
          </a:p>
        </p:txBody>
      </p:sp>
      <p:sp>
        <p:nvSpPr>
          <p:cNvPr id="333" name="Google Shape;333;p9"/>
          <p:cNvSpPr/>
          <p:nvPr/>
        </p:nvSpPr>
        <p:spPr>
          <a:xfrm>
            <a:off x="727234" y="1558647"/>
            <a:ext cx="2913578"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000000"/>
              </a:buClr>
              <a:buSzPts val="2000"/>
              <a:buFont typeface="Inter"/>
              <a:buNone/>
            </a:pPr>
            <a:r>
              <a:rPr lang="en-US" sz="2000" b="1" i="0" u="none" strike="noStrike" cap="none">
                <a:solidFill>
                  <a:srgbClr val="000000"/>
                </a:solidFill>
                <a:latin typeface="Inter"/>
                <a:ea typeface="Inter"/>
                <a:cs typeface="Inter"/>
                <a:sym typeface="Inter"/>
              </a:rPr>
              <a:t>Limits to Growth (1972)</a:t>
            </a:r>
            <a:endParaRPr sz="2000" b="0" i="0" u="none" strike="noStrike" cap="none">
              <a:solidFill>
                <a:srgbClr val="000000"/>
              </a:solidFill>
              <a:latin typeface="Arial"/>
              <a:ea typeface="Arial"/>
              <a:cs typeface="Arial"/>
              <a:sym typeface="Arial"/>
            </a:endParaRPr>
          </a:p>
        </p:txBody>
      </p:sp>
      <p:sp>
        <p:nvSpPr>
          <p:cNvPr id="334" name="Google Shape;334;p9"/>
          <p:cNvSpPr/>
          <p:nvPr/>
        </p:nvSpPr>
        <p:spPr>
          <a:xfrm>
            <a:off x="727234" y="2381726"/>
            <a:ext cx="7702748" cy="664845"/>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Η ομάδα του MIT με τη Donella Meadows προσομοίωσε την παγκόσμια οικονομία ως σύστημα ροών (flows) και αποθεμάτων (stocks).</a:t>
            </a:r>
            <a:endParaRPr sz="1600" b="0" i="0" u="none" strike="noStrike" cap="none">
              <a:solidFill>
                <a:srgbClr val="000000"/>
              </a:solidFill>
              <a:latin typeface="Arial"/>
              <a:ea typeface="Arial"/>
              <a:cs typeface="Arial"/>
              <a:sym typeface="Arial"/>
            </a:endParaRPr>
          </a:p>
        </p:txBody>
      </p:sp>
      <p:pic>
        <p:nvPicPr>
          <p:cNvPr id="335" name="Google Shape;335;p9" descr="preencoded.png"/>
          <p:cNvPicPr preferRelativeResize="0"/>
          <p:nvPr/>
        </p:nvPicPr>
        <p:blipFill rotWithShape="1">
          <a:blip r:embed="rId3">
            <a:alphaModFix/>
          </a:blip>
          <a:srcRect/>
          <a:stretch/>
        </p:blipFill>
        <p:spPr>
          <a:xfrm>
            <a:off x="727234" y="3280291"/>
            <a:ext cx="1038820" cy="1280279"/>
          </a:xfrm>
          <a:prstGeom prst="rect">
            <a:avLst/>
          </a:prstGeom>
          <a:noFill/>
          <a:ln>
            <a:noFill/>
          </a:ln>
        </p:spPr>
      </p:pic>
      <p:sp>
        <p:nvSpPr>
          <p:cNvPr id="336" name="Google Shape;336;p9"/>
          <p:cNvSpPr/>
          <p:nvPr/>
        </p:nvSpPr>
        <p:spPr>
          <a:xfrm>
            <a:off x="1973818" y="3488055"/>
            <a:ext cx="2680930"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Πεπερασμένοι Πόροι</a:t>
            </a:r>
            <a:endParaRPr sz="2000" b="0" i="0" u="none" strike="noStrike" cap="none">
              <a:solidFill>
                <a:srgbClr val="000000"/>
              </a:solidFill>
              <a:latin typeface="Arial"/>
              <a:ea typeface="Arial"/>
              <a:cs typeface="Arial"/>
              <a:sym typeface="Arial"/>
            </a:endParaRPr>
          </a:p>
        </p:txBody>
      </p:sp>
      <p:sp>
        <p:nvSpPr>
          <p:cNvPr id="337" name="Google Shape;337;p9"/>
          <p:cNvSpPr/>
          <p:nvPr/>
        </p:nvSpPr>
        <p:spPr>
          <a:xfrm>
            <a:off x="1973818" y="4020383"/>
            <a:ext cx="6456164" cy="33242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Η Γη έχει όρια στους διαθέσιμους πόρους</a:t>
            </a:r>
            <a:endParaRPr sz="1600" b="0" i="0" u="none" strike="noStrike" cap="none">
              <a:solidFill>
                <a:srgbClr val="000000"/>
              </a:solidFill>
              <a:latin typeface="Arial"/>
              <a:ea typeface="Arial"/>
              <a:cs typeface="Arial"/>
              <a:sym typeface="Arial"/>
            </a:endParaRPr>
          </a:p>
        </p:txBody>
      </p:sp>
      <p:pic>
        <p:nvPicPr>
          <p:cNvPr id="338" name="Google Shape;338;p9" descr="preencoded.png"/>
          <p:cNvPicPr preferRelativeResize="0"/>
          <p:nvPr/>
        </p:nvPicPr>
        <p:blipFill rotWithShape="1">
          <a:blip r:embed="rId4">
            <a:alphaModFix/>
          </a:blip>
          <a:srcRect/>
          <a:stretch/>
        </p:blipFill>
        <p:spPr>
          <a:xfrm>
            <a:off x="727234" y="4560570"/>
            <a:ext cx="1038820" cy="1280279"/>
          </a:xfrm>
          <a:prstGeom prst="rect">
            <a:avLst/>
          </a:prstGeom>
          <a:noFill/>
          <a:ln>
            <a:noFill/>
          </a:ln>
        </p:spPr>
      </p:pic>
      <p:sp>
        <p:nvSpPr>
          <p:cNvPr id="339" name="Google Shape;339;p9"/>
          <p:cNvSpPr/>
          <p:nvPr/>
        </p:nvSpPr>
        <p:spPr>
          <a:xfrm>
            <a:off x="1973818" y="4768334"/>
            <a:ext cx="2597229"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Υπερκατανάλωση</a:t>
            </a:r>
            <a:endParaRPr sz="2000" b="0" i="0" u="none" strike="noStrike" cap="none">
              <a:solidFill>
                <a:srgbClr val="000000"/>
              </a:solidFill>
              <a:latin typeface="Arial"/>
              <a:ea typeface="Arial"/>
              <a:cs typeface="Arial"/>
              <a:sym typeface="Arial"/>
            </a:endParaRPr>
          </a:p>
        </p:txBody>
      </p:sp>
      <p:sp>
        <p:nvSpPr>
          <p:cNvPr id="340" name="Google Shape;340;p9"/>
          <p:cNvSpPr/>
          <p:nvPr/>
        </p:nvSpPr>
        <p:spPr>
          <a:xfrm>
            <a:off x="1973818" y="5300663"/>
            <a:ext cx="6456164" cy="33242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Όταν οι εκροές υπερβούν την ανανέωση</a:t>
            </a:r>
            <a:endParaRPr sz="1600" b="0" i="0" u="none" strike="noStrike" cap="none">
              <a:solidFill>
                <a:srgbClr val="000000"/>
              </a:solidFill>
              <a:latin typeface="Arial"/>
              <a:ea typeface="Arial"/>
              <a:cs typeface="Arial"/>
              <a:sym typeface="Arial"/>
            </a:endParaRPr>
          </a:p>
        </p:txBody>
      </p:sp>
      <p:pic>
        <p:nvPicPr>
          <p:cNvPr id="341" name="Google Shape;341;p9" descr="preencoded.png"/>
          <p:cNvPicPr preferRelativeResize="0"/>
          <p:nvPr/>
        </p:nvPicPr>
        <p:blipFill rotWithShape="1">
          <a:blip r:embed="rId5">
            <a:alphaModFix/>
          </a:blip>
          <a:srcRect/>
          <a:stretch/>
        </p:blipFill>
        <p:spPr>
          <a:xfrm>
            <a:off x="727234" y="5840849"/>
            <a:ext cx="1038820" cy="1280279"/>
          </a:xfrm>
          <a:prstGeom prst="rect">
            <a:avLst/>
          </a:prstGeom>
          <a:noFill/>
          <a:ln>
            <a:noFill/>
          </a:ln>
        </p:spPr>
      </p:pic>
      <p:sp>
        <p:nvSpPr>
          <p:cNvPr id="342" name="Google Shape;342;p9"/>
          <p:cNvSpPr/>
          <p:nvPr/>
        </p:nvSpPr>
        <p:spPr>
          <a:xfrm>
            <a:off x="1973818" y="6048613"/>
            <a:ext cx="2736413" cy="324564"/>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Overshoot &amp; Collapse</a:t>
            </a:r>
            <a:endParaRPr sz="2000" b="0" i="0" u="none" strike="noStrike" cap="none">
              <a:solidFill>
                <a:srgbClr val="000000"/>
              </a:solidFill>
              <a:latin typeface="Arial"/>
              <a:ea typeface="Arial"/>
              <a:cs typeface="Arial"/>
              <a:sym typeface="Arial"/>
            </a:endParaRPr>
          </a:p>
        </p:txBody>
      </p:sp>
      <p:sp>
        <p:nvSpPr>
          <p:cNvPr id="343" name="Google Shape;343;p9"/>
          <p:cNvSpPr/>
          <p:nvPr/>
        </p:nvSpPr>
        <p:spPr>
          <a:xfrm>
            <a:off x="1973818" y="6580942"/>
            <a:ext cx="6456164" cy="33242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Προσωρινή επιτυχία → μακροπρόθεσμη αποτυχία</a:t>
            </a:r>
            <a:endParaRPr sz="1600" b="0" i="0" u="none" strike="noStrike" cap="none">
              <a:solidFill>
                <a:srgbClr val="000000"/>
              </a:solidFill>
              <a:latin typeface="Arial"/>
              <a:ea typeface="Arial"/>
              <a:cs typeface="Arial"/>
              <a:sym typeface="Arial"/>
            </a:endParaRPr>
          </a:p>
        </p:txBody>
      </p:sp>
      <p:pic>
        <p:nvPicPr>
          <p:cNvPr id="344" name="Google Shape;344;p9" descr="preencoded.png"/>
          <p:cNvPicPr preferRelativeResize="0"/>
          <p:nvPr/>
        </p:nvPicPr>
        <p:blipFill rotWithShape="1">
          <a:blip r:embed="rId6">
            <a:alphaModFix/>
          </a:blip>
          <a:srcRect/>
          <a:stretch/>
        </p:blipFill>
        <p:spPr>
          <a:xfrm>
            <a:off x="8944575" y="2223097"/>
            <a:ext cx="4693551" cy="3537978"/>
          </a:xfrm>
          <a:prstGeom prst="rect">
            <a:avLst/>
          </a:prstGeom>
          <a:noFill/>
          <a:ln>
            <a:noFill/>
          </a:ln>
        </p:spPr>
      </p:pic>
      <p:sp>
        <p:nvSpPr>
          <p:cNvPr id="345" name="Google Shape;345;p9"/>
          <p:cNvSpPr/>
          <p:nvPr/>
        </p:nvSpPr>
        <p:spPr>
          <a:xfrm>
            <a:off x="8944570" y="5994797"/>
            <a:ext cx="4966097" cy="997268"/>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"Αν αφήσεις ανοιχτή τη βρύση, κάποια στιγμή η μπανιέρα θα ξεχειλίσει. Το ίδιο συμβαίνει και με τους φυσικούς πόρους."</a:t>
            </a:r>
            <a:endParaRPr sz="1600" b="0" i="0" u="none" strike="noStrike" cap="none">
              <a:solidFill>
                <a:srgbClr val="000000"/>
              </a:solidFill>
              <a:latin typeface="Arial"/>
              <a:ea typeface="Arial"/>
              <a:cs typeface="Arial"/>
              <a:sym typeface="Arial"/>
            </a:endParaRPr>
          </a:p>
        </p:txBody>
      </p:sp>
      <p:sp>
        <p:nvSpPr>
          <p:cNvPr id="346" name="Google Shape;346;p9"/>
          <p:cNvSpPr/>
          <p:nvPr/>
        </p:nvSpPr>
        <p:spPr>
          <a:xfrm>
            <a:off x="8944570" y="7178993"/>
            <a:ext cx="4966097" cy="265867"/>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8c0c685371_1_30"/>
          <p:cNvSpPr/>
          <p:nvPr/>
        </p:nvSpPr>
        <p:spPr>
          <a:xfrm>
            <a:off x="413919" y="134194"/>
            <a:ext cx="13453200" cy="34290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2150"/>
              <a:buFont typeface="Inter"/>
              <a:buNone/>
            </a:pPr>
            <a:r>
              <a:rPr lang="en-US" sz="3150" b="1" i="0" u="none" strike="noStrike" cap="none">
                <a:solidFill>
                  <a:srgbClr val="000000"/>
                </a:solidFill>
                <a:latin typeface="Inter"/>
                <a:ea typeface="Inter"/>
                <a:cs typeface="Inter"/>
                <a:sym typeface="Inter"/>
              </a:rPr>
              <a:t>Κεντρικές Θεματικές Ενότητες:</a:t>
            </a:r>
            <a:r>
              <a:rPr lang="en-US" sz="2750" b="1" i="0" u="none" strike="noStrike" cap="none">
                <a:solidFill>
                  <a:srgbClr val="000000"/>
                </a:solidFill>
                <a:latin typeface="Inter"/>
                <a:ea typeface="Inter"/>
                <a:cs typeface="Inter"/>
                <a:sym typeface="Inter"/>
              </a:rPr>
              <a:t> </a:t>
            </a:r>
            <a:r>
              <a:rPr lang="en-US" sz="2550" b="1" i="0" u="none" strike="noStrike" cap="none">
                <a:solidFill>
                  <a:srgbClr val="000000"/>
                </a:solidFill>
                <a:latin typeface="Inter"/>
                <a:ea typeface="Inter"/>
                <a:cs typeface="Inter"/>
                <a:sym typeface="Inter"/>
              </a:rPr>
              <a:t>Βιώσιμη ανάπτυξη και συστημική οικολογία</a:t>
            </a:r>
            <a:endParaRPr sz="2550" b="0" i="0" u="none" strike="noStrike" cap="none">
              <a:solidFill>
                <a:srgbClr val="000000"/>
              </a:solidFill>
              <a:latin typeface="Arial"/>
              <a:ea typeface="Arial"/>
              <a:cs typeface="Arial"/>
              <a:sym typeface="Arial"/>
            </a:endParaRPr>
          </a:p>
        </p:txBody>
      </p:sp>
      <p:sp>
        <p:nvSpPr>
          <p:cNvPr id="124" name="Google Shape;124;g38c0c685371_1_30"/>
          <p:cNvSpPr/>
          <p:nvPr/>
        </p:nvSpPr>
        <p:spPr>
          <a:xfrm>
            <a:off x="41392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g38c0c685371_1_30"/>
          <p:cNvSpPr/>
          <p:nvPr/>
        </p:nvSpPr>
        <p:spPr>
          <a:xfrm>
            <a:off x="496428" y="958090"/>
            <a:ext cx="16806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Βιώσιμη Ανάπτυξη &amp; Συστημική Οικολογία</a:t>
            </a:r>
            <a:endParaRPr sz="1100" b="0" i="0" u="none" strike="noStrike" cap="none">
              <a:solidFill>
                <a:srgbClr val="000000"/>
              </a:solidFill>
              <a:latin typeface="Arial"/>
              <a:ea typeface="Arial"/>
              <a:cs typeface="Arial"/>
              <a:sym typeface="Arial"/>
            </a:endParaRPr>
          </a:p>
        </p:txBody>
      </p:sp>
      <p:sp>
        <p:nvSpPr>
          <p:cNvPr id="126" name="Google Shape;126;g38c0c685371_1_30"/>
          <p:cNvSpPr/>
          <p:nvPr/>
        </p:nvSpPr>
        <p:spPr>
          <a:xfrm>
            <a:off x="496475" y="1567637"/>
            <a:ext cx="1680600" cy="59070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Από τη γραμμική ανάπτυξη στη συστημική ισορροπία</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Η φύση ως δυναμικό σύστημα, όχι ως πόρος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Ροές ενέργειας, ύλης και πληροφορίας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Οικολογία ως βάση σχεδιαστικής σκέψης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Βιωσιμότητα = τρόπος σκέψης, όχι μόνο στόχος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Η συστημική προσέγγιση στη διαχείριση πόρων και σχέσεων</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27" name="Google Shape;127;g38c0c685371_1_30"/>
          <p:cNvSpPr/>
          <p:nvPr/>
        </p:nvSpPr>
        <p:spPr>
          <a:xfrm>
            <a:off x="242242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g38c0c685371_1_30"/>
          <p:cNvSpPr/>
          <p:nvPr/>
        </p:nvSpPr>
        <p:spPr>
          <a:xfrm>
            <a:off x="444437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g38c0c685371_1_30"/>
          <p:cNvSpPr/>
          <p:nvPr/>
        </p:nvSpPr>
        <p:spPr>
          <a:xfrm>
            <a:off x="647212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g38c0c685371_1_30"/>
          <p:cNvSpPr/>
          <p:nvPr/>
        </p:nvSpPr>
        <p:spPr>
          <a:xfrm>
            <a:off x="848062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g38c0c685371_1_30"/>
          <p:cNvSpPr/>
          <p:nvPr/>
        </p:nvSpPr>
        <p:spPr>
          <a:xfrm>
            <a:off x="1050257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g38c0c685371_1_30"/>
          <p:cNvSpPr/>
          <p:nvPr/>
        </p:nvSpPr>
        <p:spPr>
          <a:xfrm>
            <a:off x="12524525" y="717250"/>
            <a:ext cx="1896000" cy="7361400"/>
          </a:xfrm>
          <a:prstGeom prst="roundRect">
            <a:avLst>
              <a:gd name="adj" fmla="val 3441"/>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g38c0c685371_1_30"/>
          <p:cNvSpPr/>
          <p:nvPr/>
        </p:nvSpPr>
        <p:spPr>
          <a:xfrm>
            <a:off x="2536828" y="819672"/>
            <a:ext cx="16806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Κυκλικός και αναγεννητικός σχεδιασμός</a:t>
            </a:r>
            <a:endParaRPr sz="1100" b="0" i="0" u="none" strike="noStrike" cap="none">
              <a:solidFill>
                <a:srgbClr val="000000"/>
              </a:solidFill>
              <a:latin typeface="Arial"/>
              <a:ea typeface="Arial"/>
              <a:cs typeface="Arial"/>
              <a:sym typeface="Arial"/>
            </a:endParaRPr>
          </a:p>
        </p:txBody>
      </p:sp>
      <p:sp>
        <p:nvSpPr>
          <p:cNvPr id="134" name="Google Shape;134;g38c0c685371_1_30"/>
          <p:cNvSpPr/>
          <p:nvPr/>
        </p:nvSpPr>
        <p:spPr>
          <a:xfrm>
            <a:off x="2511650" y="1567640"/>
            <a:ext cx="1781700" cy="52653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Από το “μείωσε – επανάχρησε – ανακύκλωσε” στη δημιουργική αναγέννηση</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Κυκλική οικονομία και cradle-to-cradle μοντέλα</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 σχεδιασμός ως διαδικασία που επαναφέρει αξία στα οικοσυστήματα</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Regenerative thinking: άνθρωπος ως θετικός παράγοντας στο περιβάλλον</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Παραδείγματα: ανακυκλούμενα υλικά, ενεργειακά θετικές υποδομές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Αναγέννηση = περιβαλλοντική + κοινωνική αποκατάσταση</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35" name="Google Shape;135;g38c0c685371_1_30"/>
          <p:cNvSpPr/>
          <p:nvPr/>
        </p:nvSpPr>
        <p:spPr>
          <a:xfrm>
            <a:off x="4504400" y="819672"/>
            <a:ext cx="17817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Nature-Based Solutions και οικολογική αποκατάσταση</a:t>
            </a:r>
            <a:endParaRPr sz="1100" b="0" i="0" u="none" strike="noStrike" cap="none">
              <a:solidFill>
                <a:srgbClr val="000000"/>
              </a:solidFill>
              <a:latin typeface="Arial"/>
              <a:ea typeface="Arial"/>
              <a:cs typeface="Arial"/>
              <a:sym typeface="Arial"/>
            </a:endParaRPr>
          </a:p>
        </p:txBody>
      </p:sp>
      <p:sp>
        <p:nvSpPr>
          <p:cNvPr id="136" name="Google Shape;136;g38c0c685371_1_30"/>
          <p:cNvSpPr/>
          <p:nvPr/>
        </p:nvSpPr>
        <p:spPr>
          <a:xfrm>
            <a:off x="4555000" y="1567640"/>
            <a:ext cx="1680600" cy="54288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Η φύση ως “συνεργάτης” σχεδιασμού</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Λύσεις που μιμούνται φυσικές διεργασίες (biomimicry)</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Οικολογική αποκατάσταση: λειτουργική επανασύνδεση, όχι απλή “επιστροφή”</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Ενίσχυση ανθεκτικότητας μέσω φυσικών μηχανισμών</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Συνύπαρξη οικολογίας, κοινωνίας και πολιτισμού</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37" name="Google Shape;137;g38c0c685371_1_30"/>
          <p:cNvSpPr/>
          <p:nvPr/>
        </p:nvSpPr>
        <p:spPr>
          <a:xfrm>
            <a:off x="6570178" y="958090"/>
            <a:ext cx="16806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Αρχές του New European Bauhaus</a:t>
            </a:r>
            <a:endParaRPr sz="1100" b="0" i="0" u="none" strike="noStrike" cap="none">
              <a:solidFill>
                <a:srgbClr val="000000"/>
              </a:solidFill>
              <a:latin typeface="Arial"/>
              <a:ea typeface="Arial"/>
              <a:cs typeface="Arial"/>
              <a:sym typeface="Arial"/>
            </a:endParaRPr>
          </a:p>
        </p:txBody>
      </p:sp>
      <p:sp>
        <p:nvSpPr>
          <p:cNvPr id="138" name="Google Shape;138;g38c0c685371_1_30"/>
          <p:cNvSpPr/>
          <p:nvPr/>
        </p:nvSpPr>
        <p:spPr>
          <a:xfrm>
            <a:off x="6570200" y="1567640"/>
            <a:ext cx="1680600" cy="57435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Τρεις αξίες: Ομορφιά – Βιωσιμότητα – Μαζί (Beauty, Sustainability, Togetherness)</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Το NEB ως γέφυρα ανάμεσα σε τέχνη, τεχνολογία και κοινωνία</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Συμμετοχικός και συμπεριληπτικός σχεδιασμός (co-design)</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Πολιτισμική διάσταση της βιωσιμότητας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 σχεδιασμός ως πολιτισμική πράξη αλλαγής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Παραδείγματα ευρωπαϊκών πρωτοβουλιών NEB</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39" name="Google Shape;139;g38c0c685371_1_30"/>
          <p:cNvSpPr/>
          <p:nvPr/>
        </p:nvSpPr>
        <p:spPr>
          <a:xfrm>
            <a:off x="8595028" y="819672"/>
            <a:ext cx="16806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Σχεδιασμός για ανθεκτικότητα και προσαρμογή σε κρίσεις</a:t>
            </a:r>
            <a:endParaRPr sz="1100" b="0" i="0" u="none" strike="noStrike" cap="none">
              <a:solidFill>
                <a:srgbClr val="000000"/>
              </a:solidFill>
              <a:latin typeface="Arial"/>
              <a:ea typeface="Arial"/>
              <a:cs typeface="Arial"/>
              <a:sym typeface="Arial"/>
            </a:endParaRPr>
          </a:p>
        </p:txBody>
      </p:sp>
      <p:sp>
        <p:nvSpPr>
          <p:cNvPr id="140" name="Google Shape;140;g38c0c685371_1_30"/>
          <p:cNvSpPr/>
          <p:nvPr/>
        </p:nvSpPr>
        <p:spPr>
          <a:xfrm>
            <a:off x="8595050" y="1567640"/>
            <a:ext cx="1680600" cy="55044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Ανθεκτικότητα = ικανότητα προσαρμογής και αναγέννησης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Από την “αντίσταση” στη “μάθηση μέσω κρίσης”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Complex adaptive systems και adaptive cycles</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Εργαλεία: foresight, scenario planning, resilience mapping</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Παραδείγματα: πόλεις που προσαρμόζονται σε πλημμύρες, θερμική κρίση, κοινωνικές αλλαγές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 σχεδιασμός ως εργαλείο προληπτικής και προσαρμοστικής δράσης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41" name="Google Shape;141;g38c0c685371_1_30"/>
          <p:cNvSpPr/>
          <p:nvPr/>
        </p:nvSpPr>
        <p:spPr>
          <a:xfrm>
            <a:off x="10610253" y="994966"/>
            <a:ext cx="16806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Life-Centered Design</a:t>
            </a:r>
            <a:endParaRPr sz="1100" b="0" i="0" u="none" strike="noStrike" cap="none">
              <a:solidFill>
                <a:srgbClr val="000000"/>
              </a:solidFill>
              <a:latin typeface="Arial"/>
              <a:ea typeface="Arial"/>
              <a:cs typeface="Arial"/>
              <a:sym typeface="Arial"/>
            </a:endParaRPr>
          </a:p>
        </p:txBody>
      </p:sp>
      <p:sp>
        <p:nvSpPr>
          <p:cNvPr id="142" name="Google Shape;142;g38c0c685371_1_30"/>
          <p:cNvSpPr/>
          <p:nvPr/>
        </p:nvSpPr>
        <p:spPr>
          <a:xfrm>
            <a:off x="10610300" y="1468037"/>
            <a:ext cx="1680600" cy="60066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Από το Human-Centered στο Life-Centered Design</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 σχεδιασμός ως φροντίδα για κάθε μορφή ζωής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Ηθική ευθύνη απέναντι σε ανθρώπινες και μη ανθρώπινες κοινότητες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Ανάπτυξη οικολογικής ενσυναίσθησης και συνειδητότητας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“Μαζί με ποιον και για ποια ζωή σχεδιάζουμε;”</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Παραδείγματα: σχεδιασμός για βιοποικιλότητα, φυσικά υλικά, ήπιες υποδομές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
        <p:nvSpPr>
          <p:cNvPr id="143" name="Google Shape;143;g38c0c685371_1_30"/>
          <p:cNvSpPr/>
          <p:nvPr/>
        </p:nvSpPr>
        <p:spPr>
          <a:xfrm>
            <a:off x="12574925" y="819672"/>
            <a:ext cx="1781700" cy="571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272525"/>
              </a:buClr>
              <a:buSzPts val="1800"/>
              <a:buFont typeface="Inter"/>
              <a:buNone/>
            </a:pPr>
            <a:r>
              <a:rPr lang="en-US" sz="1100" b="1" i="0" u="none" strike="noStrike" cap="none">
                <a:solidFill>
                  <a:srgbClr val="272525"/>
                </a:solidFill>
                <a:latin typeface="Inter"/>
                <a:ea typeface="Inter"/>
                <a:cs typeface="Inter"/>
                <a:sym typeface="Inter"/>
              </a:rPr>
              <a:t>One Health Approach: Ανθρώπινη, ζωική και περιβαλλοντική υγεία</a:t>
            </a:r>
            <a:endParaRPr sz="1100" b="0" i="0" u="none" strike="noStrike" cap="none">
              <a:solidFill>
                <a:srgbClr val="000000"/>
              </a:solidFill>
              <a:latin typeface="Arial"/>
              <a:ea typeface="Arial"/>
              <a:cs typeface="Arial"/>
              <a:sym typeface="Arial"/>
            </a:endParaRPr>
          </a:p>
        </p:txBody>
      </p:sp>
      <p:sp>
        <p:nvSpPr>
          <p:cNvPr id="144" name="Google Shape;144;g38c0c685371_1_30"/>
          <p:cNvSpPr/>
          <p:nvPr/>
        </p:nvSpPr>
        <p:spPr>
          <a:xfrm>
            <a:off x="12625525" y="1567640"/>
            <a:ext cx="1680600" cy="5743500"/>
          </a:xfrm>
          <a:prstGeom prst="rect">
            <a:avLst/>
          </a:prstGeom>
          <a:noFill/>
          <a:ln>
            <a:noFill/>
          </a:ln>
        </p:spPr>
        <p:txBody>
          <a:bodyPr spcFirstLastPara="1" wrap="square" lIns="0" tIns="0" rIns="0" bIns="0" anchor="t" anchorCtr="0">
            <a:noAutofit/>
          </a:bodyPr>
          <a:lstStyle/>
          <a:p>
            <a:pPr marL="0" marR="0" lvl="0" indent="0" algn="l" rtl="0">
              <a:lnSpc>
                <a:spcPct val="164285"/>
              </a:lnSpc>
              <a:spcBef>
                <a:spcPts val="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Ενιαίο σύστημα υγείας: άνθρωπος – ζώα – περιβάλλον</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Η περιβαλλοντική κρίση ως κρίση δημόσιας υγείας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Διασυνδέσεις: ρύπανση, διατροφή, κλιματική αλλαγή, πανδημίες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Ο σχεδιασμός ως εργαλείο πρόληψης και ισορροπίας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Παραδείγματα: αστικές πολιτικές για καθαρό αέρα, ανθεκτικές υποδομές νερού, βιοφιλικοί χώροι</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1000"/>
              </a:spcBef>
              <a:spcAft>
                <a:spcPts val="0"/>
              </a:spcAft>
              <a:buClr>
                <a:srgbClr val="000000"/>
              </a:buClr>
              <a:buSzPts val="1100"/>
              <a:buFont typeface="Arial"/>
              <a:buNone/>
            </a:pPr>
            <a:r>
              <a:rPr lang="en-US" sz="1100" b="0" i="0" u="none" strike="noStrike" cap="none">
                <a:solidFill>
                  <a:srgbClr val="272525"/>
                </a:solidFill>
                <a:latin typeface="Inter"/>
                <a:ea typeface="Inter"/>
                <a:cs typeface="Inter"/>
                <a:sym typeface="Inter"/>
              </a:rPr>
              <a:t>•  Συλλογική ευημερία ως νέα έννοια υγείας</a:t>
            </a:r>
            <a:endParaRPr sz="1100" b="0" i="0" u="none" strike="noStrike" cap="none">
              <a:solidFill>
                <a:srgbClr val="272525"/>
              </a:solidFill>
              <a:latin typeface="Inter"/>
              <a:ea typeface="Inter"/>
              <a:cs typeface="Inter"/>
              <a:sym typeface="Inter"/>
            </a:endParaRPr>
          </a:p>
          <a:p>
            <a:pPr marL="0" marR="0" lvl="0" indent="0" algn="l" rtl="0">
              <a:lnSpc>
                <a:spcPct val="164285"/>
              </a:lnSpc>
              <a:spcBef>
                <a:spcPts val="0"/>
              </a:spcBef>
              <a:spcAft>
                <a:spcPts val="0"/>
              </a:spcAft>
              <a:buClr>
                <a:srgbClr val="000000"/>
              </a:buClr>
              <a:buSzPts val="1100"/>
              <a:buFont typeface="Arial"/>
              <a:buNone/>
            </a:pPr>
            <a:endParaRPr sz="1100" b="0" i="0" u="none" strike="noStrike" cap="none">
              <a:solidFill>
                <a:srgbClr val="272525"/>
              </a:solidFill>
              <a:latin typeface="Inter"/>
              <a:ea typeface="Inter"/>
              <a:cs typeface="Inter"/>
              <a:sym typeface="Inte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0" descr="preencoded.png"/>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p:cNvSpPr/>
          <p:nvPr/>
        </p:nvSpPr>
        <p:spPr>
          <a:xfrm>
            <a:off x="775216" y="610314"/>
            <a:ext cx="606147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a:solidFill>
                  <a:srgbClr val="000000"/>
                </a:solidFill>
                <a:latin typeface="Inter"/>
                <a:ea typeface="Inter"/>
                <a:cs typeface="Inter"/>
                <a:sym typeface="Inter"/>
              </a:rPr>
              <a:t>Η Φέρουσα Ικανότητα</a:t>
            </a:r>
            <a:endParaRPr sz="4350" b="0" i="0" u="none" strike="noStrike" cap="none">
              <a:solidFill>
                <a:srgbClr val="000000"/>
              </a:solidFill>
              <a:latin typeface="Arial"/>
              <a:ea typeface="Arial"/>
              <a:cs typeface="Arial"/>
              <a:sym typeface="Arial"/>
            </a:endParaRPr>
          </a:p>
        </p:txBody>
      </p:sp>
      <p:sp>
        <p:nvSpPr>
          <p:cNvPr id="354" name="Google Shape;354;p10"/>
          <p:cNvSpPr/>
          <p:nvPr/>
        </p:nvSpPr>
        <p:spPr>
          <a:xfrm>
            <a:off x="775216" y="1634609"/>
            <a:ext cx="2768679" cy="345996"/>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2150"/>
              <a:buFont typeface="Inter"/>
              <a:buNone/>
            </a:pPr>
            <a:r>
              <a:rPr lang="en-US" sz="2150" b="1" i="0" u="none" strike="noStrike" cap="none">
                <a:solidFill>
                  <a:srgbClr val="000000"/>
                </a:solidFill>
                <a:latin typeface="Inter"/>
                <a:ea typeface="Inter"/>
                <a:cs typeface="Inter"/>
                <a:sym typeface="Inter"/>
              </a:rPr>
              <a:t>Carrying Capacity</a:t>
            </a:r>
            <a:endParaRPr sz="2150" b="0" i="0" u="none" strike="noStrike" cap="none">
              <a:solidFill>
                <a:srgbClr val="000000"/>
              </a:solidFill>
              <a:latin typeface="Arial"/>
              <a:ea typeface="Arial"/>
              <a:cs typeface="Arial"/>
              <a:sym typeface="Arial"/>
            </a:endParaRPr>
          </a:p>
        </p:txBody>
      </p:sp>
      <p:sp>
        <p:nvSpPr>
          <p:cNvPr id="355" name="Google Shape;355;p10"/>
          <p:cNvSpPr/>
          <p:nvPr/>
        </p:nvSpPr>
        <p:spPr>
          <a:xfrm>
            <a:off x="775216" y="2423517"/>
            <a:ext cx="4572714" cy="73092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5750"/>
              <a:buFont typeface="Inter"/>
              <a:buNone/>
            </a:pPr>
            <a:r>
              <a:rPr lang="en-US" sz="5750" b="1" i="0" u="none" strike="noStrike" cap="none">
                <a:solidFill>
                  <a:srgbClr val="272525"/>
                </a:solidFill>
                <a:latin typeface="Inter"/>
                <a:ea typeface="Inter"/>
                <a:cs typeface="Inter"/>
                <a:sym typeface="Inter"/>
              </a:rPr>
              <a:t>1.8</a:t>
            </a:r>
            <a:endParaRPr sz="5750" b="0" i="0" u="none" strike="noStrike" cap="none">
              <a:solidFill>
                <a:srgbClr val="000000"/>
              </a:solidFill>
              <a:latin typeface="Arial"/>
              <a:ea typeface="Arial"/>
              <a:cs typeface="Arial"/>
              <a:sym typeface="Arial"/>
            </a:endParaRPr>
          </a:p>
        </p:txBody>
      </p:sp>
      <p:sp>
        <p:nvSpPr>
          <p:cNvPr id="356" name="Google Shape;356;p10"/>
          <p:cNvSpPr/>
          <p:nvPr/>
        </p:nvSpPr>
        <p:spPr>
          <a:xfrm>
            <a:off x="1368981" y="3431262"/>
            <a:ext cx="3385066" cy="345996"/>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Γαίες  που χρειαζόμαστε</a:t>
            </a:r>
            <a:endParaRPr sz="2150" b="0" i="0" u="none" strike="noStrike" cap="none">
              <a:solidFill>
                <a:srgbClr val="000000"/>
              </a:solidFill>
              <a:latin typeface="Arial"/>
              <a:ea typeface="Arial"/>
              <a:cs typeface="Arial"/>
              <a:sym typeface="Arial"/>
            </a:endParaRPr>
          </a:p>
        </p:txBody>
      </p:sp>
      <p:sp>
        <p:nvSpPr>
          <p:cNvPr id="357" name="Google Shape;357;p10"/>
          <p:cNvSpPr/>
          <p:nvPr/>
        </p:nvSpPr>
        <p:spPr>
          <a:xfrm>
            <a:off x="775216" y="3910132"/>
            <a:ext cx="4572714" cy="70866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Για να υποστηρίξουμε τον σημερινό τρόπο ζωής μας</a:t>
            </a:r>
            <a:endParaRPr sz="1700" b="0" i="0" u="none" strike="noStrike" cap="none">
              <a:solidFill>
                <a:srgbClr val="000000"/>
              </a:solidFill>
              <a:latin typeface="Arial"/>
              <a:ea typeface="Arial"/>
              <a:cs typeface="Arial"/>
              <a:sym typeface="Arial"/>
            </a:endParaRPr>
          </a:p>
        </p:txBody>
      </p:sp>
      <p:sp>
        <p:nvSpPr>
          <p:cNvPr id="358" name="Google Shape;358;p10"/>
          <p:cNvSpPr/>
          <p:nvPr/>
        </p:nvSpPr>
        <p:spPr>
          <a:xfrm>
            <a:off x="5624751" y="2423517"/>
            <a:ext cx="4572833" cy="73092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72525"/>
              </a:buClr>
              <a:buSzPts val="5750"/>
              <a:buFont typeface="Inter"/>
              <a:buNone/>
            </a:pPr>
            <a:r>
              <a:rPr lang="en-US" sz="5750" b="1" i="0" u="none" strike="noStrike" cap="none">
                <a:solidFill>
                  <a:srgbClr val="272525"/>
                </a:solidFill>
                <a:latin typeface="Inter"/>
                <a:ea typeface="Inter"/>
                <a:cs typeface="Inter"/>
                <a:sym typeface="Inter"/>
              </a:rPr>
              <a:t>100%</a:t>
            </a:r>
            <a:endParaRPr sz="5750" b="0" i="0" u="none" strike="noStrike" cap="none">
              <a:solidFill>
                <a:srgbClr val="000000"/>
              </a:solidFill>
              <a:latin typeface="Arial"/>
              <a:ea typeface="Arial"/>
              <a:cs typeface="Arial"/>
              <a:sym typeface="Arial"/>
            </a:endParaRPr>
          </a:p>
        </p:txBody>
      </p:sp>
      <p:sp>
        <p:nvSpPr>
          <p:cNvPr id="359" name="Google Shape;359;p10"/>
          <p:cNvSpPr/>
          <p:nvPr/>
        </p:nvSpPr>
        <p:spPr>
          <a:xfrm>
            <a:off x="6526768" y="3431262"/>
            <a:ext cx="2768679" cy="345996"/>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Φέρουσα Ικανότητα</a:t>
            </a:r>
            <a:endParaRPr sz="2150" b="0" i="0" u="none" strike="noStrike" cap="none">
              <a:solidFill>
                <a:srgbClr val="000000"/>
              </a:solidFill>
              <a:latin typeface="Arial"/>
              <a:ea typeface="Arial"/>
              <a:cs typeface="Arial"/>
              <a:sym typeface="Arial"/>
            </a:endParaRPr>
          </a:p>
        </p:txBody>
      </p:sp>
      <p:sp>
        <p:nvSpPr>
          <p:cNvPr id="360" name="Google Shape;360;p10"/>
          <p:cNvSpPr/>
          <p:nvPr/>
        </p:nvSpPr>
        <p:spPr>
          <a:xfrm>
            <a:off x="5624751" y="3910132"/>
            <a:ext cx="4572833" cy="70866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Το μέγιστο βάρος που αντέχει ένα σύστημα</a:t>
            </a:r>
            <a:endParaRPr sz="1700" b="0" i="0" u="none" strike="noStrike" cap="none">
              <a:solidFill>
                <a:srgbClr val="000000"/>
              </a:solidFill>
              <a:latin typeface="Arial"/>
              <a:ea typeface="Arial"/>
              <a:cs typeface="Arial"/>
              <a:sym typeface="Arial"/>
            </a:endParaRPr>
          </a:p>
        </p:txBody>
      </p:sp>
      <p:sp>
        <p:nvSpPr>
          <p:cNvPr id="361" name="Google Shape;361;p10"/>
          <p:cNvSpPr/>
          <p:nvPr/>
        </p:nvSpPr>
        <p:spPr>
          <a:xfrm>
            <a:off x="775216" y="4867870"/>
            <a:ext cx="9422368" cy="70866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Κάθε οικοσύστημα έχει </a:t>
            </a:r>
            <a:r>
              <a:rPr lang="en-US" sz="1700" b="1" i="0" u="none" strike="noStrike" cap="none">
                <a:solidFill>
                  <a:srgbClr val="272525"/>
                </a:solidFill>
                <a:latin typeface="Inter"/>
                <a:ea typeface="Inter"/>
                <a:cs typeface="Inter"/>
                <a:sym typeface="Inter"/>
              </a:rPr>
              <a:t>όρια</a:t>
            </a:r>
            <a:r>
              <a:rPr lang="en-US" sz="1700" b="0" i="0" u="none" strike="noStrike" cap="none">
                <a:solidFill>
                  <a:srgbClr val="272525"/>
                </a:solidFill>
                <a:latin typeface="Inter"/>
                <a:ea typeface="Inter"/>
                <a:cs typeface="Inter"/>
                <a:sym typeface="Inter"/>
              </a:rPr>
              <a:t>. Η φέρουσα ικανότητα είναι το "μέγιστο βάρος" που μπορεί να αντέξει χωρίς να αλλοιωθεί η ισορροπία του.</a:t>
            </a:r>
            <a:endParaRPr sz="1700" b="0" i="0" u="none" strike="noStrike" cap="none">
              <a:solidFill>
                <a:srgbClr val="000000"/>
              </a:solidFill>
              <a:latin typeface="Arial"/>
              <a:ea typeface="Arial"/>
              <a:cs typeface="Arial"/>
              <a:sym typeface="Arial"/>
            </a:endParaRPr>
          </a:p>
        </p:txBody>
      </p:sp>
      <p:sp>
        <p:nvSpPr>
          <p:cNvPr id="362" name="Google Shape;362;p10"/>
          <p:cNvSpPr/>
          <p:nvPr/>
        </p:nvSpPr>
        <p:spPr>
          <a:xfrm>
            <a:off x="775216" y="6047065"/>
            <a:ext cx="3253502" cy="345996"/>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2150"/>
              <a:buFont typeface="Inter"/>
              <a:buNone/>
            </a:pPr>
            <a:r>
              <a:rPr lang="en-US" sz="2150" b="1" i="0" u="none" strike="noStrike" cap="none">
                <a:solidFill>
                  <a:srgbClr val="000000"/>
                </a:solidFill>
                <a:latin typeface="Inter"/>
                <a:ea typeface="Inter"/>
                <a:cs typeface="Inter"/>
                <a:sym typeface="Inter"/>
              </a:rPr>
              <a:t>Οικολογικό Αποτύπωμα</a:t>
            </a:r>
            <a:endParaRPr sz="2150" b="0" i="0" u="none" strike="noStrike" cap="none">
              <a:solidFill>
                <a:srgbClr val="000000"/>
              </a:solidFill>
              <a:latin typeface="Arial"/>
              <a:ea typeface="Arial"/>
              <a:cs typeface="Arial"/>
              <a:sym typeface="Arial"/>
            </a:endParaRPr>
          </a:p>
        </p:txBody>
      </p:sp>
      <p:sp>
        <p:nvSpPr>
          <p:cNvPr id="363" name="Google Shape;363;p10"/>
          <p:cNvSpPr/>
          <p:nvPr/>
        </p:nvSpPr>
        <p:spPr>
          <a:xfrm>
            <a:off x="775216" y="6614517"/>
            <a:ext cx="4042410" cy="35433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Όταν τα ξεπερνάμε → </a:t>
            </a:r>
            <a:r>
              <a:rPr lang="en-US" sz="1700" b="0" i="0" u="none" strike="noStrike" cap="none">
                <a:solidFill>
                  <a:srgbClr val="4950BC"/>
                </a:solidFill>
                <a:latin typeface="Inter"/>
                <a:ea typeface="Inter"/>
                <a:cs typeface="Inter"/>
                <a:sym typeface="Inter"/>
              </a:rPr>
              <a:t>overshoot</a:t>
            </a:r>
            <a:endParaRPr sz="1700" b="0" i="0" u="none" strike="noStrike" cap="none">
              <a:solidFill>
                <a:srgbClr val="000000"/>
              </a:solidFill>
              <a:latin typeface="Arial"/>
              <a:ea typeface="Arial"/>
              <a:cs typeface="Arial"/>
              <a:sym typeface="Arial"/>
            </a:endParaRPr>
          </a:p>
        </p:txBody>
      </p:sp>
      <p:sp>
        <p:nvSpPr>
          <p:cNvPr id="364" name="Google Shape;364;p10"/>
          <p:cNvSpPr/>
          <p:nvPr/>
        </p:nvSpPr>
        <p:spPr>
          <a:xfrm>
            <a:off x="5365552" y="6074688"/>
            <a:ext cx="4839533" cy="1295519"/>
          </a:xfrm>
          <a:prstGeom prst="roundRect">
            <a:avLst>
              <a:gd name="adj" fmla="val 7181"/>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5" name="Google Shape;365;p10" descr="preencoded.png"/>
          <p:cNvPicPr preferRelativeResize="0"/>
          <p:nvPr/>
        </p:nvPicPr>
        <p:blipFill rotWithShape="1">
          <a:blip r:embed="rId4">
            <a:alphaModFix/>
          </a:blip>
          <a:srcRect/>
          <a:stretch/>
        </p:blipFill>
        <p:spPr>
          <a:xfrm>
            <a:off x="5587008" y="6409134"/>
            <a:ext cx="276820" cy="221456"/>
          </a:xfrm>
          <a:prstGeom prst="rect">
            <a:avLst/>
          </a:prstGeom>
          <a:noFill/>
          <a:ln>
            <a:noFill/>
          </a:ln>
        </p:spPr>
      </p:pic>
      <p:sp>
        <p:nvSpPr>
          <p:cNvPr id="366" name="Google Shape;366;p10"/>
          <p:cNvSpPr/>
          <p:nvPr/>
        </p:nvSpPr>
        <p:spPr>
          <a:xfrm>
            <a:off x="6085284" y="6351508"/>
            <a:ext cx="3898344" cy="70866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Inter"/>
              <a:buNone/>
            </a:pPr>
            <a:r>
              <a:rPr lang="en-US" sz="1700" b="0" i="0" u="none" strike="noStrike" cap="none">
                <a:solidFill>
                  <a:srgbClr val="000000"/>
                </a:solidFill>
                <a:latin typeface="Inter"/>
                <a:ea typeface="Inter"/>
                <a:cs typeface="Inter"/>
                <a:sym typeface="Inter"/>
              </a:rPr>
              <a:t>💭 Πόσο "χώρο" καταλαμβάνει το αντικείμενο που σχεδιάζετε;</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13F20BAB-2201-E0DB-B0D3-4EC105DB2278}"/>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2D909B0C-6249-358F-27A8-834250672F8B}"/>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C59D9FBC-E877-7A37-4331-B5A8D34F4116}"/>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endParaRPr sz="435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211C88C8-717E-7815-17E5-323F40A1D854}"/>
              </a:ext>
            </a:extLst>
          </p:cNvPr>
          <p:cNvSpPr txBox="1"/>
          <p:nvPr/>
        </p:nvSpPr>
        <p:spPr>
          <a:xfrm>
            <a:off x="515154" y="1537297"/>
            <a:ext cx="10689465" cy="2031325"/>
          </a:xfrm>
          <a:prstGeom prst="rect">
            <a:avLst/>
          </a:prstGeom>
          <a:noFill/>
        </p:spPr>
        <p:txBody>
          <a:bodyPr wrap="square">
            <a:spAutoFit/>
          </a:bodyPr>
          <a:lstStyle/>
          <a:p>
            <a:pPr>
              <a:buNone/>
            </a:pPr>
            <a:r>
              <a:rPr lang="el-GR" sz="1800" b="1" dirty="0"/>
              <a:t>Τι μετράμε όταν μιλάμε για «φέρουσα ικανότητα»</a:t>
            </a:r>
          </a:p>
          <a:p>
            <a:pPr>
              <a:buNone/>
            </a:pPr>
            <a:r>
              <a:rPr lang="el-GR" sz="1800" dirty="0"/>
              <a:t>Η </a:t>
            </a:r>
            <a:r>
              <a:rPr lang="el-GR" sz="1800" b="1" dirty="0"/>
              <a:t>φέρουσα ικανότητα</a:t>
            </a:r>
            <a:r>
              <a:rPr lang="el-GR" sz="1800" dirty="0"/>
              <a:t> είναι θεμελιώδης έννοια στη συστημική οικολογία και χρησιμοποιείται για να εκτιμήσουμε </a:t>
            </a:r>
            <a:r>
              <a:rPr lang="el-GR" sz="1800" b="1" dirty="0"/>
              <a:t>τα όρια ενός συστήματος</a:t>
            </a:r>
            <a:r>
              <a:rPr lang="el-GR" sz="1800" dirty="0"/>
              <a:t>.</a:t>
            </a:r>
            <a:br>
              <a:rPr lang="el-GR" sz="1800" dirty="0"/>
            </a:br>
            <a:r>
              <a:rPr lang="el-GR" sz="1800" dirty="0"/>
              <a:t>Η ουσία της είναι μια </a:t>
            </a:r>
            <a:r>
              <a:rPr lang="el-GR" sz="1800" b="1" dirty="0"/>
              <a:t>ισορροπία</a:t>
            </a:r>
            <a:r>
              <a:rPr lang="el-GR" sz="1800" dirty="0"/>
              <a:t> μεταξύ:</a:t>
            </a:r>
          </a:p>
          <a:p>
            <a:pPr>
              <a:buFont typeface="Arial" panose="020B0604020202020204" pitchFamily="34" charset="0"/>
              <a:buChar char="•"/>
            </a:pPr>
            <a:r>
              <a:rPr lang="el-GR" sz="1800" b="1" dirty="0"/>
              <a:t>της διαθέσιμης προσφοράς πόρων (</a:t>
            </a:r>
            <a:r>
              <a:rPr lang="el-GR" sz="1800" b="1" dirty="0" err="1"/>
              <a:t>supply</a:t>
            </a:r>
            <a:r>
              <a:rPr lang="el-GR" sz="1800" b="1" dirty="0"/>
              <a:t>)</a:t>
            </a:r>
            <a:r>
              <a:rPr lang="el-GR" sz="1800" dirty="0"/>
              <a:t> και</a:t>
            </a:r>
          </a:p>
          <a:p>
            <a:pPr>
              <a:buFont typeface="Arial" panose="020B0604020202020204" pitchFamily="34" charset="0"/>
              <a:buChar char="•"/>
            </a:pPr>
            <a:r>
              <a:rPr lang="el-GR" sz="1800" b="1" dirty="0"/>
              <a:t>της ζήτησης/κατανάλωσης (</a:t>
            </a:r>
            <a:r>
              <a:rPr lang="el-GR" sz="1800" b="1" dirty="0" err="1"/>
              <a:t>demand</a:t>
            </a:r>
            <a:r>
              <a:rPr lang="el-GR" sz="1800" b="1" dirty="0"/>
              <a:t>)</a:t>
            </a:r>
            <a:r>
              <a:rPr lang="el-GR" sz="1800" dirty="0"/>
              <a:t> που προέρχεται από τους οργανισμούς ή τους ανθρώπους που ζουν μέσα στο σύστημα.</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89E5A30-A3E2-69F5-5875-AB6C4D8E5A36}"/>
                  </a:ext>
                </a:extLst>
              </p:cNvPr>
              <p:cNvSpPr txBox="1"/>
              <p:nvPr/>
            </p:nvSpPr>
            <p:spPr>
              <a:xfrm>
                <a:off x="594912" y="4000129"/>
                <a:ext cx="9991522" cy="3797963"/>
              </a:xfrm>
              <a:prstGeom prst="rect">
                <a:avLst/>
              </a:prstGeom>
              <a:noFill/>
            </p:spPr>
            <p:txBody>
              <a:bodyPr wrap="square">
                <a:spAutoFit/>
              </a:bodyPr>
              <a:lstStyle/>
              <a:p>
                <a:pPr>
                  <a:buNone/>
                </a:pPr>
                <a:r>
                  <a:rPr lang="el-GR" sz="1800" b="1" dirty="0"/>
                  <a:t>Οι θεωρητικές αρχές πίσω από τη μέτρηση</a:t>
                </a:r>
              </a:p>
              <a:p>
                <a:pPr>
                  <a:buNone/>
                </a:pPr>
                <a:r>
                  <a:rPr lang="el-GR" sz="1800" b="1" dirty="0"/>
                  <a:t>(α) Το σύστημα έχει αποθέματα και ροές</a:t>
                </a:r>
              </a:p>
              <a:p>
                <a:pPr>
                  <a:buNone/>
                </a:pPr>
                <a:r>
                  <a:rPr lang="el-GR" sz="1800" dirty="0"/>
                  <a:t>Κάθε οικολογικό ή </a:t>
                </a:r>
                <a:r>
                  <a:rPr lang="el-GR" sz="1800" dirty="0" err="1"/>
                  <a:t>κοινωνικο</a:t>
                </a:r>
                <a:r>
                  <a:rPr lang="el-GR" sz="1800" dirty="0"/>
                  <a:t>-οικολογικό σύστημα έχει:</a:t>
                </a:r>
              </a:p>
              <a:p>
                <a:pPr>
                  <a:buFont typeface="Arial" panose="020B0604020202020204" pitchFamily="34" charset="0"/>
                  <a:buChar char="•"/>
                </a:pPr>
                <a:r>
                  <a:rPr lang="el-GR" sz="1800" b="1" dirty="0"/>
                  <a:t>Αποθέματα (</a:t>
                </a:r>
                <a:r>
                  <a:rPr lang="en-GB" sz="1800" b="1" dirty="0"/>
                  <a:t>stocks)</a:t>
                </a:r>
                <a:r>
                  <a:rPr lang="en-GB" sz="1800" dirty="0"/>
                  <a:t>: </a:t>
                </a:r>
                <a:r>
                  <a:rPr lang="el-GR" sz="1800" dirty="0"/>
                  <a:t>ποσοτικές «δεξαμενές» πόρων — νερό, θρεπτικά, ενέργεια, πληθυσμό, χρήμα.</a:t>
                </a:r>
              </a:p>
              <a:p>
                <a:pPr>
                  <a:buFont typeface="Arial" panose="020B0604020202020204" pitchFamily="34" charset="0"/>
                  <a:buChar char="•"/>
                </a:pPr>
                <a:r>
                  <a:rPr lang="el-GR" sz="1800" b="1" dirty="0"/>
                  <a:t>Ροές (</a:t>
                </a:r>
                <a:r>
                  <a:rPr lang="en-GB" sz="1800" b="1" dirty="0"/>
                  <a:t>flows)</a:t>
                </a:r>
                <a:r>
                  <a:rPr lang="en-GB" sz="1800" dirty="0"/>
                  <a:t>: </a:t>
                </a:r>
                <a:r>
                  <a:rPr lang="el-GR" sz="1800" dirty="0"/>
                  <a:t>ρυθμούς με τους οποίους οι πόροι αυτοί ανανεώνονται (εισροές) ή καταναλώνονται (εκροές).</a:t>
                </a:r>
              </a:p>
              <a:p>
                <a:pPr>
                  <a:buNone/>
                </a:pPr>
                <a:r>
                  <a:rPr lang="el-GR" sz="1800" dirty="0"/>
                  <a:t>Η φέρουσα ικανότητα προκύπτει </a:t>
                </a:r>
                <a:r>
                  <a:rPr lang="el-GR" sz="1800" b="1" dirty="0"/>
                  <a:t>όταν οι εισροές και εκροές ισορροπούν</a:t>
                </a:r>
                <a:r>
                  <a:rPr lang="el-GR" sz="1800" dirty="0"/>
                  <a:t> έτσι ώστε το απόθεμα να </a:t>
                </a:r>
                <a:r>
                  <a:rPr lang="el-GR" sz="1800" b="1" dirty="0"/>
                  <a:t>παραμένει σταθερό στον χρόνο</a:t>
                </a:r>
                <a:r>
                  <a:rPr lang="el-GR" sz="1800" dirty="0"/>
                  <a:t>.</a:t>
                </a:r>
              </a:p>
              <a:p>
                <a:pPr>
                  <a:buNone/>
                </a:pPr>
                <a14:m>
                  <m:oMathPara xmlns:m="http://schemas.openxmlformats.org/officeDocument/2006/math">
                    <m:oMathParaPr>
                      <m:jc m:val="centerGroup"/>
                    </m:oMathParaPr>
                    <m:oMath xmlns:m="http://schemas.openxmlformats.org/officeDocument/2006/math">
                      <m:r>
                        <m:rPr>
                          <m:nor/>
                        </m:rPr>
                        <a:rPr lang="el-GR" sz="1800" b="0"/>
                        <m:t>Αναγ</m:t>
                      </m:r>
                      <m:limUpp>
                        <m:limUppPr>
                          <m:ctrlPr>
                            <a:rPr lang="ar-AE" sz="1800" b="0" i="1">
                              <a:latin typeface="Cambria Math" panose="02040503050406030204" pitchFamily="18" charset="0"/>
                            </a:rPr>
                          </m:ctrlPr>
                        </m:limUppPr>
                        <m:e>
                          <m:r>
                            <m:rPr>
                              <m:nor/>
                            </m:rPr>
                            <a:rPr lang="el-GR" sz="1800" b="0" i="1"/>
                            <m:t>ε</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ννηση</m:t>
                      </m:r>
                      <m:r>
                        <m:rPr>
                          <m:nor/>
                        </m:rPr>
                        <a:rPr lang="el-GR" sz="1800" b="0" i="1">
                          <a:latin typeface="Cambria Math" panose="02040503050406030204" pitchFamily="18" charset="0"/>
                        </a:rPr>
                        <m:t> (</m:t>
                      </m:r>
                      <m:r>
                        <m:rPr>
                          <m:nor/>
                        </m:rPr>
                        <a:rPr lang="en-GB" sz="1800" b="0" i="1">
                          <a:latin typeface="Cambria Math" panose="02040503050406030204" pitchFamily="18" charset="0"/>
                        </a:rPr>
                        <m:t>inflows</m:t>
                      </m:r>
                      <m:r>
                        <m:rPr>
                          <m:nor/>
                        </m:rPr>
                        <a:rPr lang="en-GB" sz="1800" b="0" i="1">
                          <a:latin typeface="Cambria Math" panose="02040503050406030204" pitchFamily="18" charset="0"/>
                        </a:rPr>
                        <m:t>)</m:t>
                      </m:r>
                      <m:r>
                        <a:rPr lang="en-GB" sz="1800" b="0" i="0">
                          <a:latin typeface="Cambria Math" panose="02040503050406030204" pitchFamily="18" charset="0"/>
                        </a:rPr>
                        <m:t>=</m:t>
                      </m:r>
                      <m:r>
                        <m:rPr>
                          <m:nor/>
                        </m:rPr>
                        <a:rPr lang="el-GR" sz="1800" b="0" i="1">
                          <a:latin typeface="Cambria Math" panose="02040503050406030204" pitchFamily="18" charset="0"/>
                        </a:rPr>
                        <m:t>Καταν</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α</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λωση</m:t>
                      </m:r>
                      <m:r>
                        <m:rPr>
                          <m:nor/>
                        </m:rPr>
                        <a:rPr lang="el-GR" sz="1800" b="0" i="1">
                          <a:latin typeface="Cambria Math" panose="02040503050406030204" pitchFamily="18" charset="0"/>
                        </a:rPr>
                        <m:t> (</m:t>
                      </m:r>
                      <m:r>
                        <m:rPr>
                          <m:nor/>
                        </m:rPr>
                        <a:rPr lang="en-GB" sz="1800" b="0" i="1">
                          <a:latin typeface="Cambria Math" panose="02040503050406030204" pitchFamily="18" charset="0"/>
                        </a:rPr>
                        <m:t>outflows</m:t>
                      </m:r>
                      <m:r>
                        <m:rPr>
                          <m:nor/>
                        </m:rPr>
                        <a:rPr lang="en-GB" sz="1800" b="0" i="1">
                          <a:latin typeface="Cambria Math" panose="02040503050406030204" pitchFamily="18" charset="0"/>
                        </a:rPr>
                        <m:t>)</m:t>
                      </m:r>
                    </m:oMath>
                  </m:oMathPara>
                </a14:m>
                <a:endParaRPr lang="en-GB" sz="1800" b="0" dirty="0"/>
              </a:p>
              <a:p>
                <a:pPr>
                  <a:buNone/>
                </a:pPr>
                <a:r>
                  <a:rPr lang="el-GR" sz="1800" dirty="0"/>
                  <a:t>Αν αυτή η ισότητα σπάσει:</a:t>
                </a:r>
              </a:p>
              <a:p>
                <a:pPr>
                  <a:buFont typeface="Arial" panose="020B0604020202020204" pitchFamily="34" charset="0"/>
                  <a:buChar char="•"/>
                </a:pPr>
                <a:r>
                  <a:rPr lang="el-GR" sz="1800" dirty="0"/>
                  <a:t>Αν </a:t>
                </a:r>
                <a:r>
                  <a:rPr lang="en-GB" sz="1800" dirty="0"/>
                  <a:t>inflows &gt; outflows → </a:t>
                </a:r>
                <a:r>
                  <a:rPr lang="el-GR" sz="1800" dirty="0"/>
                  <a:t>συσσώρευση (πιθανή ανάπτυξη)</a:t>
                </a:r>
              </a:p>
              <a:p>
                <a:pPr>
                  <a:buFont typeface="Arial" panose="020B0604020202020204" pitchFamily="34" charset="0"/>
                  <a:buChar char="•"/>
                </a:pPr>
                <a:r>
                  <a:rPr lang="el-GR" sz="1800" dirty="0"/>
                  <a:t>Αν </a:t>
                </a:r>
                <a:r>
                  <a:rPr lang="en-GB" sz="1800" dirty="0"/>
                  <a:t>outflows &gt; inflows → </a:t>
                </a:r>
                <a:r>
                  <a:rPr lang="el-GR" sz="1800" dirty="0"/>
                  <a:t>εξάντληση → υπέρβαση → κατάρρευση.</a:t>
                </a:r>
              </a:p>
            </p:txBody>
          </p:sp>
        </mc:Choice>
        <mc:Fallback xmlns="">
          <p:sp>
            <p:nvSpPr>
              <p:cNvPr id="5" name="TextBox 4">
                <a:extLst>
                  <a:ext uri="{FF2B5EF4-FFF2-40B4-BE49-F238E27FC236}">
                    <a16:creationId xmlns:a16="http://schemas.microsoft.com/office/drawing/2014/main" id="{B89E5A30-A3E2-69F5-5875-AB6C4D8E5A36}"/>
                  </a:ext>
                </a:extLst>
              </p:cNvPr>
              <p:cNvSpPr txBox="1">
                <a:spLocks noRot="1" noChangeAspect="1" noMove="1" noResize="1" noEditPoints="1" noAdjustHandles="1" noChangeArrowheads="1" noChangeShapeType="1" noTextEdit="1"/>
              </p:cNvSpPr>
              <p:nvPr/>
            </p:nvSpPr>
            <p:spPr>
              <a:xfrm>
                <a:off x="594912" y="4000129"/>
                <a:ext cx="9991522" cy="3797963"/>
              </a:xfrm>
              <a:prstGeom prst="rect">
                <a:avLst/>
              </a:prstGeom>
              <a:blipFill>
                <a:blip r:embed="rId4"/>
                <a:stretch>
                  <a:fillRect l="-549" t="-803" b="-1605"/>
                </a:stretch>
              </a:blipFill>
            </p:spPr>
            <p:txBody>
              <a:bodyPr/>
              <a:lstStyle/>
              <a:p>
                <a:r>
                  <a:rPr lang="en-GB">
                    <a:noFill/>
                  </a:rPr>
                  <a:t> </a:t>
                </a:r>
              </a:p>
            </p:txBody>
          </p:sp>
        </mc:Fallback>
      </mc:AlternateContent>
    </p:spTree>
    <p:extLst>
      <p:ext uri="{BB962C8B-B14F-4D97-AF65-F5344CB8AC3E}">
        <p14:creationId xmlns:p14="http://schemas.microsoft.com/office/powerpoint/2010/main" val="1739818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F9F6FAD1-7C5D-B27E-F434-E4C7E832241A}"/>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AFF6C779-AC0D-0B20-5A63-7A758A3336FA}"/>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0705FC1A-DC08-DFE7-ECB3-8A11E49B1A68}"/>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endParaRPr sz="4350" b="0" i="0" u="none" strike="noStrike" cap="none" dirty="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35EBFA6-749A-846F-D17E-66CFCA7F70DE}"/>
                  </a:ext>
                </a:extLst>
              </p:cNvPr>
              <p:cNvSpPr txBox="1"/>
              <p:nvPr/>
            </p:nvSpPr>
            <p:spPr>
              <a:xfrm>
                <a:off x="669701" y="1302424"/>
                <a:ext cx="7315200" cy="3488391"/>
              </a:xfrm>
              <a:prstGeom prst="rect">
                <a:avLst/>
              </a:prstGeom>
              <a:noFill/>
            </p:spPr>
            <p:txBody>
              <a:bodyPr wrap="square">
                <a:spAutoFit/>
              </a:bodyPr>
              <a:lstStyle/>
              <a:p>
                <a:pPr>
                  <a:buNone/>
                </a:pPr>
                <a:r>
                  <a:rPr lang="el-GR" sz="1800" b="1" dirty="0"/>
                  <a:t>Πρακτική μορφή υπολογισμού (σε πραγματικά δεδομένα)</a:t>
                </a:r>
              </a:p>
              <a:p>
                <a:pPr>
                  <a:buNone/>
                </a:pPr>
                <a:r>
                  <a:rPr lang="el-GR" sz="1800" dirty="0"/>
                  <a:t>Στην πράξη, δεν χρειάζεται πάντα η πλήρης διαφορική εξίσωση.</a:t>
                </a:r>
                <a:br>
                  <a:rPr lang="el-GR" sz="1800" dirty="0"/>
                </a:br>
                <a:r>
                  <a:rPr lang="el-GR" sz="1800" dirty="0"/>
                  <a:t>Χρησιμοποιούμε μια απλούστερη μορφή:</a:t>
                </a:r>
              </a:p>
              <a:p>
                <a:pPr>
                  <a:buNone/>
                </a:pPr>
                <a14:m>
                  <m:oMathPara xmlns:m="http://schemas.openxmlformats.org/officeDocument/2006/math">
                    <m:oMathParaPr>
                      <m:jc m:val="centerGroup"/>
                    </m:oMathParaPr>
                    <m:oMath xmlns:m="http://schemas.openxmlformats.org/officeDocument/2006/math">
                      <m:r>
                        <m:rPr>
                          <m:nor/>
                        </m:rPr>
                        <a:rPr lang="el-GR" sz="1800" b="0"/>
                        <m:t>Φ</m:t>
                      </m:r>
                      <m:limUpp>
                        <m:limUppPr>
                          <m:ctrlPr>
                            <a:rPr lang="ar-AE" sz="1800" b="0" i="1">
                              <a:latin typeface="Cambria Math" panose="02040503050406030204" pitchFamily="18" charset="0"/>
                            </a:rPr>
                          </m:ctrlPr>
                        </m:limUppPr>
                        <m:e>
                          <m:r>
                            <m:rPr>
                              <m:nor/>
                            </m:rPr>
                            <a:rPr lang="el-GR" sz="1800" b="0" i="1"/>
                            <m:t>ε</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ρουσα</m:t>
                      </m:r>
                      <m:r>
                        <m:rPr>
                          <m:nor/>
                        </m:rPr>
                        <a:rPr lang="el-GR" sz="1800" b="0" i="1">
                          <a:latin typeface="Cambria Math" panose="02040503050406030204" pitchFamily="18" charset="0"/>
                        </a:rPr>
                        <m:t> </m:t>
                      </m:r>
                      <m:r>
                        <m:rPr>
                          <m:nor/>
                        </m:rPr>
                        <a:rPr lang="el-GR" sz="1800" b="0" i="1">
                          <a:latin typeface="Cambria Math" panose="02040503050406030204" pitchFamily="18" charset="0"/>
                        </a:rPr>
                        <m:t>Ικαν</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ο</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τητα</m:t>
                      </m:r>
                      <m:r>
                        <m:rPr>
                          <m:nor/>
                        </m:rPr>
                        <a:rPr lang="el-GR" sz="1800" b="0" i="1">
                          <a:latin typeface="Cambria Math" panose="02040503050406030204" pitchFamily="18" charset="0"/>
                        </a:rPr>
                        <m:t> (</m:t>
                      </m:r>
                      <m:r>
                        <m:rPr>
                          <m:nor/>
                        </m:rPr>
                        <a:rPr lang="el-GR" sz="1800" b="0" i="1">
                          <a:latin typeface="Cambria Math" panose="02040503050406030204" pitchFamily="18" charset="0"/>
                        </a:rPr>
                        <m:t>Ν</m:t>
                      </m:r>
                      <m:r>
                        <m:rPr>
                          <m:nor/>
                        </m:rPr>
                        <a:rPr lang="en-GB" sz="1800" b="0" i="1">
                          <a:latin typeface="Cambria Math" panose="02040503050406030204" pitchFamily="18" charset="0"/>
                        </a:rPr>
                        <m:t>ₘₐₓ)</m:t>
                      </m:r>
                      <m:r>
                        <a:rPr lang="en-GB" sz="1800" b="0" i="0">
                          <a:latin typeface="Cambria Math" panose="02040503050406030204" pitchFamily="18" charset="0"/>
                        </a:rPr>
                        <m:t>=</m:t>
                      </m:r>
                      <m:f>
                        <m:fPr>
                          <m:ctrlPr>
                            <a:rPr lang="ar-AE" sz="1800" b="0" i="1">
                              <a:latin typeface="Cambria Math" panose="02040503050406030204" pitchFamily="18" charset="0"/>
                            </a:rPr>
                          </m:ctrlPr>
                        </m:fPr>
                        <m:num>
                          <m:r>
                            <m:rPr>
                              <m:nor/>
                            </m:rPr>
                            <a:rPr lang="el-GR" sz="1800" b="0" i="1">
                              <a:latin typeface="Cambria Math" panose="02040503050406030204" pitchFamily="18" charset="0"/>
                            </a:rPr>
                            <m:t>Διαθ</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ε</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σιμος</m:t>
                          </m:r>
                          <m:r>
                            <m:rPr>
                              <m:nor/>
                            </m:rPr>
                            <a:rPr lang="el-GR" sz="1800" b="0" i="1">
                              <a:latin typeface="Cambria Math" panose="02040503050406030204" pitchFamily="18" charset="0"/>
                            </a:rPr>
                            <m:t> </m:t>
                          </m:r>
                          <m:r>
                            <m:rPr>
                              <m:nor/>
                            </m:rPr>
                            <a:rPr lang="el-GR" sz="1800" b="0" i="1">
                              <a:latin typeface="Cambria Math" panose="02040503050406030204" pitchFamily="18" charset="0"/>
                            </a:rPr>
                            <m:t>ανανε</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ω</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σιμος</m:t>
                          </m:r>
                          <m:r>
                            <m:rPr>
                              <m:nor/>
                            </m:rPr>
                            <a:rPr lang="el-GR" sz="1800" b="0" i="1">
                              <a:latin typeface="Cambria Math" panose="02040503050406030204" pitchFamily="18" charset="0"/>
                            </a:rPr>
                            <m:t> </m:t>
                          </m:r>
                          <m:r>
                            <m:rPr>
                              <m:nor/>
                            </m:rPr>
                            <a:rPr lang="el-GR" sz="1800" b="0" i="1">
                              <a:latin typeface="Cambria Math" panose="02040503050406030204" pitchFamily="18" charset="0"/>
                            </a:rPr>
                            <m:t>π</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ο</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ρος</m:t>
                          </m:r>
                          <m:r>
                            <m:rPr>
                              <m:nor/>
                            </m:rPr>
                            <a:rPr lang="el-GR" sz="1800" b="0" i="1">
                              <a:latin typeface="Cambria Math" panose="02040503050406030204" pitchFamily="18" charset="0"/>
                            </a:rPr>
                            <m:t> (</m:t>
                          </m:r>
                          <m:r>
                            <m:rPr>
                              <m:nor/>
                            </m:rPr>
                            <a:rPr lang="en-GB" sz="1800" b="0" i="1">
                              <a:latin typeface="Cambria Math" panose="02040503050406030204" pitchFamily="18" charset="0"/>
                            </a:rPr>
                            <m:t>R</m:t>
                          </m:r>
                          <m:r>
                            <m:rPr>
                              <m:nor/>
                            </m:rPr>
                            <a:rPr lang="en-GB" sz="1800" b="0" i="1">
                              <a:latin typeface="Cambria Math" panose="02040503050406030204" pitchFamily="18" charset="0"/>
                            </a:rPr>
                            <m:t>)</m:t>
                          </m:r>
                        </m:num>
                        <m:den>
                          <m:r>
                            <m:rPr>
                              <m:nor/>
                            </m:rPr>
                            <a:rPr lang="el-GR" sz="1800" b="0" i="1">
                              <a:latin typeface="Cambria Math" panose="02040503050406030204" pitchFamily="18" charset="0"/>
                            </a:rPr>
                            <m:t>Καταν</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α</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λωση</m:t>
                          </m:r>
                          <m:r>
                            <m:rPr>
                              <m:nor/>
                            </m:rPr>
                            <a:rPr lang="el-GR" sz="1800" b="0" i="1">
                              <a:latin typeface="Cambria Math" panose="02040503050406030204" pitchFamily="18" charset="0"/>
                            </a:rPr>
                            <m:t> </m:t>
                          </m:r>
                          <m:r>
                            <m:rPr>
                              <m:nor/>
                            </m:rPr>
                            <a:rPr lang="el-GR" sz="1800" b="0" i="1">
                              <a:latin typeface="Cambria Math" panose="02040503050406030204" pitchFamily="18" charset="0"/>
                            </a:rPr>
                            <m:t>αν</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α</m:t>
                              </m:r>
                            </m:e>
                            <m:lim>
                              <m:r>
                                <a:rPr lang="ar-AE" sz="1800" b="0" i="0">
                                  <a:latin typeface="Cambria Math" panose="02040503050406030204" pitchFamily="18" charset="0"/>
                                </a:rPr>
                                <m:t>ˊ</m:t>
                              </m:r>
                            </m:lim>
                          </m:limUpp>
                          <m:r>
                            <m:rPr>
                              <m:nor/>
                            </m:rPr>
                            <a:rPr lang="ar-AE" sz="1800" b="0" i="1">
                              <a:latin typeface="Cambria Math" panose="02040503050406030204" pitchFamily="18" charset="0"/>
                            </a:rPr>
                            <m:t> </m:t>
                          </m:r>
                          <m:r>
                            <m:rPr>
                              <m:nor/>
                            </m:rPr>
                            <a:rPr lang="el-GR" sz="1800" b="0" i="1">
                              <a:latin typeface="Cambria Math" panose="02040503050406030204" pitchFamily="18" charset="0"/>
                            </a:rPr>
                            <m:t>μον</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α</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δα</m:t>
                          </m:r>
                          <m:r>
                            <m:rPr>
                              <m:nor/>
                            </m:rPr>
                            <a:rPr lang="el-GR" sz="1800" b="0" i="1">
                              <a:latin typeface="Cambria Math" panose="02040503050406030204" pitchFamily="18" charset="0"/>
                            </a:rPr>
                            <m:t> (</m:t>
                          </m:r>
                          <m:r>
                            <m:rPr>
                              <m:nor/>
                            </m:rPr>
                            <a:rPr lang="en-GB" sz="1800" b="0" i="1">
                              <a:latin typeface="Cambria Math" panose="02040503050406030204" pitchFamily="18" charset="0"/>
                            </a:rPr>
                            <m:t>C</m:t>
                          </m:r>
                          <m:r>
                            <m:rPr>
                              <m:nor/>
                            </m:rPr>
                            <a:rPr lang="en-GB" sz="1800" b="0" i="1">
                              <a:latin typeface="Cambria Math" panose="02040503050406030204" pitchFamily="18" charset="0"/>
                            </a:rPr>
                            <m:t>)</m:t>
                          </m:r>
                          <m:r>
                            <a:rPr lang="en-GB" sz="1800" b="0" i="0">
                              <a:latin typeface="Cambria Math" panose="02040503050406030204" pitchFamily="18" charset="0"/>
                            </a:rPr>
                            <m:t>×</m:t>
                          </m:r>
                          <m:r>
                            <m:rPr>
                              <m:nor/>
                            </m:rPr>
                            <a:rPr lang="el-GR" sz="1800" b="0" i="1">
                              <a:latin typeface="Cambria Math" panose="02040503050406030204" pitchFamily="18" charset="0"/>
                            </a:rPr>
                            <m:t>Χρ</m:t>
                          </m:r>
                          <m:limUpp>
                            <m:limUppPr>
                              <m:ctrlPr>
                                <a:rPr lang="ar-AE" sz="1800" b="0" i="1">
                                  <a:latin typeface="Cambria Math" panose="02040503050406030204" pitchFamily="18" charset="0"/>
                                </a:rPr>
                              </m:ctrlPr>
                            </m:limUppPr>
                            <m:e>
                              <m:r>
                                <m:rPr>
                                  <m:nor/>
                                </m:rPr>
                                <a:rPr lang="el-GR" sz="1800" b="0" i="1">
                                  <a:latin typeface="Cambria Math" panose="02040503050406030204" pitchFamily="18" charset="0"/>
                                </a:rPr>
                                <m:t>ο</m:t>
                              </m:r>
                            </m:e>
                            <m:lim>
                              <m:r>
                                <a:rPr lang="ar-AE" sz="1800" b="0" i="0">
                                  <a:latin typeface="Cambria Math" panose="02040503050406030204" pitchFamily="18" charset="0"/>
                                </a:rPr>
                                <m:t>ˊ</m:t>
                              </m:r>
                            </m:lim>
                          </m:limUpp>
                          <m:r>
                            <m:rPr>
                              <m:nor/>
                            </m:rPr>
                            <a:rPr lang="el-GR" sz="1800" b="0" i="1">
                              <a:latin typeface="Cambria Math" panose="02040503050406030204" pitchFamily="18" charset="0"/>
                            </a:rPr>
                            <m:t>νος</m:t>
                          </m:r>
                          <m:r>
                            <m:rPr>
                              <m:nor/>
                            </m:rPr>
                            <a:rPr lang="el-GR" sz="1800" b="0" i="1">
                              <a:latin typeface="Cambria Math" panose="02040503050406030204" pitchFamily="18" charset="0"/>
                            </a:rPr>
                            <m:t> (</m:t>
                          </m:r>
                          <m:r>
                            <m:rPr>
                              <m:nor/>
                            </m:rPr>
                            <a:rPr lang="en-GB" sz="1800" b="0" i="1">
                              <a:latin typeface="Cambria Math" panose="02040503050406030204" pitchFamily="18" charset="0"/>
                            </a:rPr>
                            <m:t>T</m:t>
                          </m:r>
                          <m:r>
                            <m:rPr>
                              <m:nor/>
                            </m:rPr>
                            <a:rPr lang="en-GB" sz="1800" b="0" i="1">
                              <a:latin typeface="Cambria Math" panose="02040503050406030204" pitchFamily="18" charset="0"/>
                            </a:rPr>
                            <m:t>)</m:t>
                          </m:r>
                        </m:den>
                      </m:f>
                    </m:oMath>
                  </m:oMathPara>
                </a14:m>
                <a:endParaRPr lang="ar-AE" sz="1800" b="0" dirty="0"/>
              </a:p>
              <a:p>
                <a:pPr>
                  <a:buNone/>
                </a:pPr>
                <a:r>
                  <a:rPr lang="el-GR" sz="1800" dirty="0"/>
                  <a:t>όπου:</a:t>
                </a:r>
              </a:p>
              <a:p>
                <a:pPr>
                  <a:buFont typeface="Arial" panose="020B0604020202020204" pitchFamily="34" charset="0"/>
                  <a:buChar char="•"/>
                </a:pPr>
                <a:r>
                  <a:rPr lang="en-GB" sz="1800" b="1" dirty="0"/>
                  <a:t>R</a:t>
                </a:r>
                <a:r>
                  <a:rPr lang="en-GB" sz="1800" dirty="0"/>
                  <a:t> = </a:t>
                </a:r>
                <a:r>
                  <a:rPr lang="el-GR" sz="1800" dirty="0"/>
                  <a:t>ποσότητα που ανανεώνεται φυσικά σε συγκεκριμένο διάστημα (π.χ. νερό, βιομάζα, ενέργεια)</a:t>
                </a:r>
              </a:p>
              <a:p>
                <a:pPr>
                  <a:buFont typeface="Arial" panose="020B0604020202020204" pitchFamily="34" charset="0"/>
                  <a:buChar char="•"/>
                </a:pPr>
                <a:r>
                  <a:rPr lang="en-GB" sz="1800" b="1" dirty="0"/>
                  <a:t>C</a:t>
                </a:r>
                <a:r>
                  <a:rPr lang="en-GB" sz="1800" dirty="0"/>
                  <a:t> = </a:t>
                </a:r>
                <a:r>
                  <a:rPr lang="el-GR" sz="1800" dirty="0"/>
                  <a:t>κατανάλωση ανά άτομο, τουρίστα, ζώο ή δραστηριότητα</a:t>
                </a:r>
              </a:p>
              <a:p>
                <a:pPr>
                  <a:buFont typeface="Arial" panose="020B0604020202020204" pitchFamily="34" charset="0"/>
                  <a:buChar char="•"/>
                </a:pPr>
                <a:r>
                  <a:rPr lang="en-GB" sz="1800" b="1" dirty="0"/>
                  <a:t>T</a:t>
                </a:r>
                <a:r>
                  <a:rPr lang="en-GB" sz="1800" dirty="0"/>
                  <a:t> = </a:t>
                </a:r>
                <a:r>
                  <a:rPr lang="el-GR" sz="1800" dirty="0"/>
                  <a:t>διάρκεια κατανάλωσης</a:t>
                </a:r>
              </a:p>
            </p:txBody>
          </p:sp>
        </mc:Choice>
        <mc:Fallback xmlns="">
          <p:sp>
            <p:nvSpPr>
              <p:cNvPr id="4" name="TextBox 3">
                <a:extLst>
                  <a:ext uri="{FF2B5EF4-FFF2-40B4-BE49-F238E27FC236}">
                    <a16:creationId xmlns:a16="http://schemas.microsoft.com/office/drawing/2014/main" id="{835EBFA6-749A-846F-D17E-66CFCA7F70DE}"/>
                  </a:ext>
                </a:extLst>
              </p:cNvPr>
              <p:cNvSpPr txBox="1">
                <a:spLocks noRot="1" noChangeAspect="1" noMove="1" noResize="1" noEditPoints="1" noAdjustHandles="1" noChangeArrowheads="1" noChangeShapeType="1" noTextEdit="1"/>
              </p:cNvSpPr>
              <p:nvPr/>
            </p:nvSpPr>
            <p:spPr>
              <a:xfrm>
                <a:off x="669701" y="1302424"/>
                <a:ext cx="7315200" cy="3488391"/>
              </a:xfrm>
              <a:prstGeom prst="rect">
                <a:avLst/>
              </a:prstGeom>
              <a:blipFill>
                <a:blip r:embed="rId4"/>
                <a:stretch>
                  <a:fillRect l="-750" t="-1049" b="-1923"/>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51CA3D1D-91D0-3196-EAD5-B324DA7D2691}"/>
              </a:ext>
            </a:extLst>
          </p:cNvPr>
          <p:cNvSpPr txBox="1"/>
          <p:nvPr/>
        </p:nvSpPr>
        <p:spPr>
          <a:xfrm>
            <a:off x="669701" y="5128743"/>
            <a:ext cx="9424852" cy="2308324"/>
          </a:xfrm>
          <a:prstGeom prst="rect">
            <a:avLst/>
          </a:prstGeom>
          <a:noFill/>
        </p:spPr>
        <p:txBody>
          <a:bodyPr wrap="square">
            <a:spAutoFit/>
          </a:bodyPr>
          <a:lstStyle/>
          <a:p>
            <a:pPr>
              <a:buNone/>
            </a:pPr>
            <a:r>
              <a:rPr lang="el-GR" sz="1800" b="1" dirty="0"/>
              <a:t>Ερμηνεία του τύπου</a:t>
            </a:r>
          </a:p>
          <a:p>
            <a:pPr>
              <a:buNone/>
            </a:pPr>
            <a:r>
              <a:rPr lang="el-GR" sz="1800" b="1" dirty="0"/>
              <a:t>Αν R αυξηθεί → αυξάνεται η φέρουσα ικανότητα</a:t>
            </a:r>
          </a:p>
          <a:p>
            <a:pPr>
              <a:buNone/>
            </a:pPr>
            <a:r>
              <a:rPr lang="el-GR" sz="1800" dirty="0"/>
              <a:t>(π.χ. περισσότερες βροχοπτώσεις, ανακύκλωση, αποδοτικότερη χρήση)</a:t>
            </a:r>
          </a:p>
          <a:p>
            <a:pPr>
              <a:buNone/>
            </a:pPr>
            <a:r>
              <a:rPr lang="el-GR" sz="1800" b="1" dirty="0"/>
              <a:t>Αν C ή T αυξηθούν → μειώνεται η φέρουσα ικανότητα</a:t>
            </a:r>
          </a:p>
          <a:p>
            <a:pPr>
              <a:buNone/>
            </a:pPr>
            <a:r>
              <a:rPr lang="el-GR" sz="1800" dirty="0"/>
              <a:t>(π.χ. περισσότερη κατανάλωση ανά άτομο ή μεγαλύτερη τουριστική περίοδος)</a:t>
            </a:r>
          </a:p>
          <a:p>
            <a:pPr>
              <a:buNone/>
            </a:pPr>
            <a:r>
              <a:rPr lang="el-GR" sz="1800" b="1" dirty="0"/>
              <a:t>Αν R &lt; C×T×N → υπέρβαση (</a:t>
            </a:r>
            <a:r>
              <a:rPr lang="el-GR" sz="1800" b="1" dirty="0" err="1"/>
              <a:t>overshoot</a:t>
            </a:r>
            <a:r>
              <a:rPr lang="el-GR" sz="1800" b="1" dirty="0"/>
              <a:t>)</a:t>
            </a:r>
          </a:p>
          <a:p>
            <a:pPr>
              <a:buNone/>
            </a:pPr>
            <a:r>
              <a:rPr lang="el-GR" sz="1800" dirty="0"/>
              <a:t>⇒ το σύστημα αρχίζει να καταναλώνει από τα αποθέματα του (</a:t>
            </a:r>
            <a:r>
              <a:rPr lang="el-GR" sz="1800" dirty="0" err="1"/>
              <a:t>stocks</a:t>
            </a:r>
            <a:r>
              <a:rPr lang="el-GR" sz="1800" dirty="0"/>
              <a:t>)</a:t>
            </a:r>
            <a:br>
              <a:rPr lang="el-GR" sz="1800" dirty="0"/>
            </a:br>
            <a:r>
              <a:rPr lang="el-GR" sz="1800" dirty="0"/>
              <a:t>⇒ αργότερα, αυτά εξαντλούνται και το σύστημα «καταρρέει» (</a:t>
            </a:r>
            <a:r>
              <a:rPr lang="el-GR" sz="1800" dirty="0" err="1"/>
              <a:t>collapse</a:t>
            </a:r>
            <a:r>
              <a:rPr lang="el-GR" sz="1800" dirty="0"/>
              <a:t>).</a:t>
            </a:r>
          </a:p>
        </p:txBody>
      </p:sp>
    </p:spTree>
    <p:extLst>
      <p:ext uri="{BB962C8B-B14F-4D97-AF65-F5344CB8AC3E}">
        <p14:creationId xmlns:p14="http://schemas.microsoft.com/office/powerpoint/2010/main" val="3966245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D9600BB2-C5DB-1552-23AA-AF8EB7EB363D}"/>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5AFCDEE8-53BF-2E5C-502B-EEBEDE327F94}"/>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B9B07356-4F59-2B7D-FA44-B2FBC8AF5426}"/>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endParaRPr sz="4350" b="0" i="0" u="none" strike="noStrike" cap="none" dirty="0">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id="{E75226D5-F8DC-8431-0E45-416EFE3D07CD}"/>
              </a:ext>
            </a:extLst>
          </p:cNvPr>
          <p:cNvGraphicFramePr>
            <a:graphicFrameLocks noGrp="1"/>
          </p:cNvGraphicFramePr>
          <p:nvPr>
            <p:extLst>
              <p:ext uri="{D42A27DB-BD31-4B8C-83A1-F6EECF244321}">
                <p14:modId xmlns:p14="http://schemas.microsoft.com/office/powerpoint/2010/main" val="424551495"/>
              </p:ext>
            </p:extLst>
          </p:nvPr>
        </p:nvGraphicFramePr>
        <p:xfrm>
          <a:off x="260061" y="2663351"/>
          <a:ext cx="10326373" cy="2042160"/>
        </p:xfrm>
        <a:graphic>
          <a:graphicData uri="http://schemas.openxmlformats.org/drawingml/2006/table">
            <a:tbl>
              <a:tblPr/>
              <a:tblGrid>
                <a:gridCol w="2740717">
                  <a:extLst>
                    <a:ext uri="{9D8B030D-6E8A-4147-A177-3AD203B41FA5}">
                      <a16:colId xmlns:a16="http://schemas.microsoft.com/office/drawing/2014/main" val="3787391909"/>
                    </a:ext>
                  </a:extLst>
                </a:gridCol>
                <a:gridCol w="3902298">
                  <a:extLst>
                    <a:ext uri="{9D8B030D-6E8A-4147-A177-3AD203B41FA5}">
                      <a16:colId xmlns:a16="http://schemas.microsoft.com/office/drawing/2014/main" val="2276641451"/>
                    </a:ext>
                  </a:extLst>
                </a:gridCol>
                <a:gridCol w="3683358">
                  <a:extLst>
                    <a:ext uri="{9D8B030D-6E8A-4147-A177-3AD203B41FA5}">
                      <a16:colId xmlns:a16="http://schemas.microsoft.com/office/drawing/2014/main" val="1981478493"/>
                    </a:ext>
                  </a:extLst>
                </a:gridCol>
              </a:tblGrid>
              <a:tr h="304800">
                <a:tc>
                  <a:txBody>
                    <a:bodyPr/>
                    <a:lstStyle/>
                    <a:p>
                      <a:pPr>
                        <a:buNone/>
                      </a:pPr>
                      <a:r>
                        <a:rPr lang="el-GR" sz="1400"/>
                        <a:t>Τύπος</a:t>
                      </a:r>
                    </a:p>
                  </a:txBody>
                  <a:tcPr anchor="ctr">
                    <a:lnL>
                      <a:noFill/>
                    </a:lnL>
                    <a:lnR>
                      <a:noFill/>
                    </a:lnR>
                    <a:lnT>
                      <a:noFill/>
                    </a:lnT>
                    <a:lnB>
                      <a:noFill/>
                    </a:lnB>
                    <a:noFill/>
                  </a:tcPr>
                </a:tc>
                <a:tc>
                  <a:txBody>
                    <a:bodyPr/>
                    <a:lstStyle/>
                    <a:p>
                      <a:pPr>
                        <a:buNone/>
                      </a:pPr>
                      <a:r>
                        <a:rPr lang="el-GR" sz="1400"/>
                        <a:t>Μετρούμενος πόρος</a:t>
                      </a:r>
                    </a:p>
                  </a:txBody>
                  <a:tcPr anchor="ctr">
                    <a:lnL>
                      <a:noFill/>
                    </a:lnL>
                    <a:lnR>
                      <a:noFill/>
                    </a:lnR>
                    <a:lnT>
                      <a:noFill/>
                    </a:lnT>
                    <a:lnB>
                      <a:noFill/>
                    </a:lnB>
                    <a:noFill/>
                  </a:tcPr>
                </a:tc>
                <a:tc>
                  <a:txBody>
                    <a:bodyPr/>
                    <a:lstStyle/>
                    <a:p>
                      <a:pPr>
                        <a:buNone/>
                      </a:pPr>
                      <a:r>
                        <a:rPr lang="el-GR" sz="1400"/>
                        <a:t>Παράδειγμα δείκτη</a:t>
                      </a:r>
                    </a:p>
                  </a:txBody>
                  <a:tcPr anchor="ctr">
                    <a:lnL>
                      <a:noFill/>
                    </a:lnL>
                    <a:lnR>
                      <a:noFill/>
                    </a:lnR>
                    <a:lnT>
                      <a:noFill/>
                    </a:lnT>
                    <a:lnB>
                      <a:noFill/>
                    </a:lnB>
                    <a:noFill/>
                  </a:tcPr>
                </a:tc>
                <a:extLst>
                  <a:ext uri="{0D108BD9-81ED-4DB2-BD59-A6C34878D82A}">
                    <a16:rowId xmlns:a16="http://schemas.microsoft.com/office/drawing/2014/main" val="1176315321"/>
                  </a:ext>
                </a:extLst>
              </a:tr>
              <a:tr h="304800">
                <a:tc>
                  <a:txBody>
                    <a:bodyPr/>
                    <a:lstStyle/>
                    <a:p>
                      <a:pPr>
                        <a:buNone/>
                      </a:pPr>
                      <a:r>
                        <a:rPr lang="el-GR" sz="1400"/>
                        <a:t>Οικολογική</a:t>
                      </a:r>
                    </a:p>
                  </a:txBody>
                  <a:tcPr anchor="ctr">
                    <a:lnL>
                      <a:noFill/>
                    </a:lnL>
                    <a:lnR>
                      <a:noFill/>
                    </a:lnR>
                    <a:lnT>
                      <a:noFill/>
                    </a:lnT>
                    <a:lnB>
                      <a:noFill/>
                    </a:lnB>
                    <a:noFill/>
                  </a:tcPr>
                </a:tc>
                <a:tc>
                  <a:txBody>
                    <a:bodyPr/>
                    <a:lstStyle/>
                    <a:p>
                      <a:pPr>
                        <a:buNone/>
                      </a:pPr>
                      <a:r>
                        <a:rPr lang="el-GR" sz="1400"/>
                        <a:t>Βιομάζα, νερό, θρεπτικά</a:t>
                      </a:r>
                    </a:p>
                  </a:txBody>
                  <a:tcPr anchor="ctr">
                    <a:lnL>
                      <a:noFill/>
                    </a:lnL>
                    <a:lnR>
                      <a:noFill/>
                    </a:lnR>
                    <a:lnT>
                      <a:noFill/>
                    </a:lnT>
                    <a:lnB>
                      <a:noFill/>
                    </a:lnB>
                    <a:noFill/>
                  </a:tcPr>
                </a:tc>
                <a:tc>
                  <a:txBody>
                    <a:bodyPr/>
                    <a:lstStyle/>
                    <a:p>
                      <a:pPr>
                        <a:buNone/>
                      </a:pPr>
                      <a:r>
                        <a:rPr lang="el-GR" sz="1400"/>
                        <a:t>kg/ha/έτος, m³/έτος</a:t>
                      </a:r>
                    </a:p>
                  </a:txBody>
                  <a:tcPr anchor="ctr">
                    <a:lnL>
                      <a:noFill/>
                    </a:lnL>
                    <a:lnR>
                      <a:noFill/>
                    </a:lnR>
                    <a:lnT>
                      <a:noFill/>
                    </a:lnT>
                    <a:lnB>
                      <a:noFill/>
                    </a:lnB>
                    <a:noFill/>
                  </a:tcPr>
                </a:tc>
                <a:extLst>
                  <a:ext uri="{0D108BD9-81ED-4DB2-BD59-A6C34878D82A}">
                    <a16:rowId xmlns:a16="http://schemas.microsoft.com/office/drawing/2014/main" val="2498487079"/>
                  </a:ext>
                </a:extLst>
              </a:tr>
              <a:tr h="304800">
                <a:tc>
                  <a:txBody>
                    <a:bodyPr/>
                    <a:lstStyle/>
                    <a:p>
                      <a:pPr>
                        <a:buNone/>
                      </a:pPr>
                      <a:r>
                        <a:rPr lang="el-GR" sz="1400"/>
                        <a:t>Ενεργειακή</a:t>
                      </a:r>
                    </a:p>
                  </a:txBody>
                  <a:tcPr anchor="ctr">
                    <a:lnL>
                      <a:noFill/>
                    </a:lnL>
                    <a:lnR>
                      <a:noFill/>
                    </a:lnR>
                    <a:lnT>
                      <a:noFill/>
                    </a:lnT>
                    <a:lnB>
                      <a:noFill/>
                    </a:lnB>
                    <a:noFill/>
                  </a:tcPr>
                </a:tc>
                <a:tc>
                  <a:txBody>
                    <a:bodyPr/>
                    <a:lstStyle/>
                    <a:p>
                      <a:pPr>
                        <a:buNone/>
                      </a:pPr>
                      <a:r>
                        <a:rPr lang="el-GR" sz="1400"/>
                        <a:t>Ενέργεια/πληθυσμό</a:t>
                      </a:r>
                    </a:p>
                  </a:txBody>
                  <a:tcPr anchor="ctr">
                    <a:lnL>
                      <a:noFill/>
                    </a:lnL>
                    <a:lnR>
                      <a:noFill/>
                    </a:lnR>
                    <a:lnT>
                      <a:noFill/>
                    </a:lnT>
                    <a:lnB>
                      <a:noFill/>
                    </a:lnB>
                    <a:noFill/>
                  </a:tcPr>
                </a:tc>
                <a:tc>
                  <a:txBody>
                    <a:bodyPr/>
                    <a:lstStyle/>
                    <a:p>
                      <a:pPr>
                        <a:buNone/>
                      </a:pPr>
                      <a:r>
                        <a:rPr lang="en-GB" sz="1400"/>
                        <a:t>kWh/</a:t>
                      </a:r>
                      <a:r>
                        <a:rPr lang="el-GR" sz="1400"/>
                        <a:t>άτομο/έτος</a:t>
                      </a:r>
                    </a:p>
                  </a:txBody>
                  <a:tcPr anchor="ctr">
                    <a:lnL>
                      <a:noFill/>
                    </a:lnL>
                    <a:lnR>
                      <a:noFill/>
                    </a:lnR>
                    <a:lnT>
                      <a:noFill/>
                    </a:lnT>
                    <a:lnB>
                      <a:noFill/>
                    </a:lnB>
                    <a:noFill/>
                  </a:tcPr>
                </a:tc>
                <a:extLst>
                  <a:ext uri="{0D108BD9-81ED-4DB2-BD59-A6C34878D82A}">
                    <a16:rowId xmlns:a16="http://schemas.microsoft.com/office/drawing/2014/main" val="521536158"/>
                  </a:ext>
                </a:extLst>
              </a:tr>
              <a:tr h="304800">
                <a:tc>
                  <a:txBody>
                    <a:bodyPr/>
                    <a:lstStyle/>
                    <a:p>
                      <a:pPr>
                        <a:buNone/>
                      </a:pPr>
                      <a:r>
                        <a:rPr lang="el-GR" sz="1400"/>
                        <a:t>Αστική</a:t>
                      </a:r>
                    </a:p>
                  </a:txBody>
                  <a:tcPr anchor="ctr">
                    <a:lnL>
                      <a:noFill/>
                    </a:lnL>
                    <a:lnR>
                      <a:noFill/>
                    </a:lnR>
                    <a:lnT>
                      <a:noFill/>
                    </a:lnT>
                    <a:lnB>
                      <a:noFill/>
                    </a:lnB>
                    <a:noFill/>
                  </a:tcPr>
                </a:tc>
                <a:tc>
                  <a:txBody>
                    <a:bodyPr/>
                    <a:lstStyle/>
                    <a:p>
                      <a:pPr>
                        <a:buNone/>
                      </a:pPr>
                      <a:r>
                        <a:rPr lang="el-GR" sz="1400"/>
                        <a:t>Υποδομές, γη, μεταφορική ικανότητα</a:t>
                      </a:r>
                    </a:p>
                  </a:txBody>
                  <a:tcPr anchor="ctr">
                    <a:lnL>
                      <a:noFill/>
                    </a:lnL>
                    <a:lnR>
                      <a:noFill/>
                    </a:lnR>
                    <a:lnT>
                      <a:noFill/>
                    </a:lnT>
                    <a:lnB>
                      <a:noFill/>
                    </a:lnB>
                    <a:noFill/>
                  </a:tcPr>
                </a:tc>
                <a:tc>
                  <a:txBody>
                    <a:bodyPr/>
                    <a:lstStyle/>
                    <a:p>
                      <a:pPr>
                        <a:buNone/>
                      </a:pPr>
                      <a:r>
                        <a:rPr lang="el-GR" sz="1400"/>
                        <a:t>κάτοικοι/km² ή επιβάτες/λεωφορείο</a:t>
                      </a:r>
                    </a:p>
                  </a:txBody>
                  <a:tcPr anchor="ctr">
                    <a:lnL>
                      <a:noFill/>
                    </a:lnL>
                    <a:lnR>
                      <a:noFill/>
                    </a:lnR>
                    <a:lnT>
                      <a:noFill/>
                    </a:lnT>
                    <a:lnB>
                      <a:noFill/>
                    </a:lnB>
                    <a:noFill/>
                  </a:tcPr>
                </a:tc>
                <a:extLst>
                  <a:ext uri="{0D108BD9-81ED-4DB2-BD59-A6C34878D82A}">
                    <a16:rowId xmlns:a16="http://schemas.microsoft.com/office/drawing/2014/main" val="3074892720"/>
                  </a:ext>
                </a:extLst>
              </a:tr>
              <a:tr h="304800">
                <a:tc>
                  <a:txBody>
                    <a:bodyPr/>
                    <a:lstStyle/>
                    <a:p>
                      <a:pPr>
                        <a:buNone/>
                      </a:pPr>
                      <a:r>
                        <a:rPr lang="el-GR" sz="1400"/>
                        <a:t>Τουριστική</a:t>
                      </a:r>
                    </a:p>
                  </a:txBody>
                  <a:tcPr anchor="ctr">
                    <a:lnL>
                      <a:noFill/>
                    </a:lnL>
                    <a:lnR>
                      <a:noFill/>
                    </a:lnR>
                    <a:lnT>
                      <a:noFill/>
                    </a:lnT>
                    <a:lnB>
                      <a:noFill/>
                    </a:lnB>
                    <a:noFill/>
                  </a:tcPr>
                </a:tc>
                <a:tc>
                  <a:txBody>
                    <a:bodyPr/>
                    <a:lstStyle/>
                    <a:p>
                      <a:pPr>
                        <a:buNone/>
                      </a:pPr>
                      <a:r>
                        <a:rPr lang="el-GR" sz="1400"/>
                        <a:t>Διαθέσιμοι φυσικοί/κοινωνικοί πόροι</a:t>
                      </a:r>
                    </a:p>
                  </a:txBody>
                  <a:tcPr anchor="ctr">
                    <a:lnL>
                      <a:noFill/>
                    </a:lnL>
                    <a:lnR>
                      <a:noFill/>
                    </a:lnR>
                    <a:lnT>
                      <a:noFill/>
                    </a:lnT>
                    <a:lnB>
                      <a:noFill/>
                    </a:lnB>
                    <a:noFill/>
                  </a:tcPr>
                </a:tc>
                <a:tc>
                  <a:txBody>
                    <a:bodyPr/>
                    <a:lstStyle/>
                    <a:p>
                      <a:pPr>
                        <a:buNone/>
                      </a:pPr>
                      <a:r>
                        <a:rPr lang="el-GR" sz="1400"/>
                        <a:t>τουρίστες/ημέρα ή ανά περιοχή</a:t>
                      </a:r>
                    </a:p>
                  </a:txBody>
                  <a:tcPr anchor="ctr">
                    <a:lnL>
                      <a:noFill/>
                    </a:lnL>
                    <a:lnR>
                      <a:noFill/>
                    </a:lnR>
                    <a:lnT>
                      <a:noFill/>
                    </a:lnT>
                    <a:lnB>
                      <a:noFill/>
                    </a:lnB>
                    <a:noFill/>
                  </a:tcPr>
                </a:tc>
                <a:extLst>
                  <a:ext uri="{0D108BD9-81ED-4DB2-BD59-A6C34878D82A}">
                    <a16:rowId xmlns:a16="http://schemas.microsoft.com/office/drawing/2014/main" val="470614368"/>
                  </a:ext>
                </a:extLst>
              </a:tr>
              <a:tr h="304800">
                <a:tc>
                  <a:txBody>
                    <a:bodyPr/>
                    <a:lstStyle/>
                    <a:p>
                      <a:pPr>
                        <a:buNone/>
                      </a:pPr>
                      <a:r>
                        <a:rPr lang="el-GR" sz="1400"/>
                        <a:t>Κοινωνική</a:t>
                      </a:r>
                    </a:p>
                  </a:txBody>
                  <a:tcPr anchor="ctr">
                    <a:lnL>
                      <a:noFill/>
                    </a:lnL>
                    <a:lnR>
                      <a:noFill/>
                    </a:lnR>
                    <a:lnT>
                      <a:noFill/>
                    </a:lnT>
                    <a:lnB>
                      <a:noFill/>
                    </a:lnB>
                    <a:noFill/>
                  </a:tcPr>
                </a:tc>
                <a:tc>
                  <a:txBody>
                    <a:bodyPr/>
                    <a:lstStyle/>
                    <a:p>
                      <a:pPr>
                        <a:buNone/>
                      </a:pPr>
                      <a:r>
                        <a:rPr lang="el-GR" sz="1400"/>
                        <a:t>Πληθυσμιακή πυκνότητα vs ικανοποίηση κατοίκων</a:t>
                      </a:r>
                    </a:p>
                  </a:txBody>
                  <a:tcPr anchor="ctr">
                    <a:lnL>
                      <a:noFill/>
                    </a:lnL>
                    <a:lnR>
                      <a:noFill/>
                    </a:lnR>
                    <a:lnT>
                      <a:noFill/>
                    </a:lnT>
                    <a:lnB>
                      <a:noFill/>
                    </a:lnB>
                    <a:noFill/>
                  </a:tcPr>
                </a:tc>
                <a:tc>
                  <a:txBody>
                    <a:bodyPr/>
                    <a:lstStyle/>
                    <a:p>
                      <a:pPr>
                        <a:buNone/>
                      </a:pPr>
                      <a:r>
                        <a:rPr lang="el-GR" sz="1400" dirty="0"/>
                        <a:t>βαθμοί ικανοποίησης, δείκτης ανεκτικότητας</a:t>
                      </a:r>
                    </a:p>
                  </a:txBody>
                  <a:tcPr anchor="ctr">
                    <a:lnL>
                      <a:noFill/>
                    </a:lnL>
                    <a:lnR>
                      <a:noFill/>
                    </a:lnR>
                    <a:lnT>
                      <a:noFill/>
                    </a:lnT>
                    <a:lnB>
                      <a:noFill/>
                    </a:lnB>
                    <a:noFill/>
                  </a:tcPr>
                </a:tc>
                <a:extLst>
                  <a:ext uri="{0D108BD9-81ED-4DB2-BD59-A6C34878D82A}">
                    <a16:rowId xmlns:a16="http://schemas.microsoft.com/office/drawing/2014/main" val="1739863625"/>
                  </a:ext>
                </a:extLst>
              </a:tr>
            </a:tbl>
          </a:graphicData>
        </a:graphic>
      </p:graphicFrame>
    </p:spTree>
    <p:extLst>
      <p:ext uri="{BB962C8B-B14F-4D97-AF65-F5344CB8AC3E}">
        <p14:creationId xmlns:p14="http://schemas.microsoft.com/office/powerpoint/2010/main" val="3927352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F7A96189-9A8D-3460-9DA4-4A1766D10F96}"/>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4B14DFAD-A8B1-B09A-D6AE-60410B8194CA}"/>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399BFC49-91DE-E001-A903-9032974417A7}"/>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endParaRPr sz="4350" b="0" i="0" u="none" strike="noStrike" cap="none" dirty="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3307F4C-56D3-242C-F9B8-560D72BBA9CF}"/>
                  </a:ext>
                </a:extLst>
              </p:cNvPr>
              <p:cNvSpPr txBox="1"/>
              <p:nvPr/>
            </p:nvSpPr>
            <p:spPr>
              <a:xfrm>
                <a:off x="528033" y="1834333"/>
                <a:ext cx="9569004" cy="5319854"/>
              </a:xfrm>
              <a:prstGeom prst="rect">
                <a:avLst/>
              </a:prstGeom>
              <a:noFill/>
            </p:spPr>
            <p:txBody>
              <a:bodyPr wrap="square">
                <a:spAutoFit/>
              </a:bodyPr>
              <a:lstStyle/>
              <a:p>
                <a:pPr>
                  <a:buNone/>
                </a:pPr>
                <a:r>
                  <a:rPr lang="el-GR" sz="1800" b="1" dirty="0"/>
                  <a:t> Πώς γίνεται η εκτίμηση βήμα–βήμα</a:t>
                </a:r>
              </a:p>
              <a:p>
                <a:pPr>
                  <a:buNone/>
                </a:pPr>
                <a:endParaRPr lang="el-GR" sz="1800" b="1" dirty="0"/>
              </a:p>
              <a:p>
                <a:pPr>
                  <a:buNone/>
                </a:pPr>
                <a:r>
                  <a:rPr lang="el-GR" sz="1800" b="1" dirty="0"/>
                  <a:t>Ορίζουμε το σύστημα</a:t>
                </a:r>
                <a:br>
                  <a:rPr lang="el-GR" sz="1800" dirty="0"/>
                </a:br>
                <a:r>
                  <a:rPr lang="el-GR" sz="1800" dirty="0"/>
                  <a:t>→ Ποιος είναι ο χώρος ή ο πόρος που εξετάζουμε; (π.χ. λίμνη, νησί, αστικό πάρκο)</a:t>
                </a:r>
              </a:p>
              <a:p>
                <a:pPr>
                  <a:buNone/>
                </a:pPr>
                <a:r>
                  <a:rPr lang="el-GR" sz="1800" b="1" dirty="0"/>
                  <a:t>Προσδιορίζουμε τον κρίσιμο πόρο</a:t>
                </a:r>
                <a:br>
                  <a:rPr lang="el-GR" sz="1800" dirty="0"/>
                </a:br>
                <a:r>
                  <a:rPr lang="el-GR" sz="1800" dirty="0"/>
                  <a:t>→ Τι περιορίζει τη βιωσιμότητα; (νερό, ενέργεια, χώρος, τροφή;)</a:t>
                </a:r>
              </a:p>
              <a:p>
                <a:pPr>
                  <a:buNone/>
                </a:pPr>
                <a:r>
                  <a:rPr lang="el-GR" sz="1800" dirty="0"/>
                  <a:t> </a:t>
                </a:r>
                <a:r>
                  <a:rPr lang="el-GR" sz="1800" b="1" dirty="0"/>
                  <a:t>Μετράμε ή εκτιμούμε τη φυσική ανανέωση (</a:t>
                </a:r>
                <a:r>
                  <a:rPr lang="en-GB" sz="1800" b="1" dirty="0"/>
                  <a:t>R)</a:t>
                </a:r>
                <a:br>
                  <a:rPr lang="en-GB" sz="1800" dirty="0"/>
                </a:br>
                <a:r>
                  <a:rPr lang="en-GB" sz="1800" dirty="0"/>
                  <a:t>→ </a:t>
                </a:r>
                <a:r>
                  <a:rPr lang="el-GR" sz="1800" dirty="0"/>
                  <a:t>Πόσο νερό/ενέργεια/παραγωγή εισρέει ανά έτος;</a:t>
                </a:r>
              </a:p>
              <a:p>
                <a:pPr>
                  <a:buNone/>
                </a:pPr>
                <a:r>
                  <a:rPr lang="el-GR" sz="1800" dirty="0"/>
                  <a:t> </a:t>
                </a:r>
                <a:r>
                  <a:rPr lang="el-GR" sz="1800" b="1" dirty="0"/>
                  <a:t>Μετράμε την κατανάλωση ανά άτομο (</a:t>
                </a:r>
                <a:r>
                  <a:rPr lang="en-GB" sz="1800" b="1" dirty="0"/>
                  <a:t>C)</a:t>
                </a:r>
                <a:br>
                  <a:rPr lang="en-GB" sz="1800" dirty="0"/>
                </a:br>
                <a:r>
                  <a:rPr lang="en-GB" sz="1800" dirty="0"/>
                  <a:t>→ </a:t>
                </a:r>
                <a:r>
                  <a:rPr lang="el-GR" sz="1800" dirty="0"/>
                  <a:t>Π.χ. 300 λίτρα νερού/ημέρα, 2 </a:t>
                </a:r>
                <a:r>
                  <a:rPr lang="en-GB" sz="1800" dirty="0"/>
                  <a:t>kg </a:t>
                </a:r>
                <a:r>
                  <a:rPr lang="el-GR" sz="1800" dirty="0"/>
                  <a:t>τροφής/ημέρα, 1 </a:t>
                </a:r>
                <a:r>
                  <a:rPr lang="en-GB" sz="1800" dirty="0"/>
                  <a:t>kWh/</a:t>
                </a:r>
                <a:r>
                  <a:rPr lang="el-GR" sz="1800" dirty="0"/>
                  <a:t>ημέρα.</a:t>
                </a:r>
              </a:p>
              <a:p>
                <a:pPr>
                  <a:buNone/>
                </a:pPr>
                <a:r>
                  <a:rPr lang="el-GR" sz="1800" b="1" dirty="0"/>
                  <a:t>Υπολογίζουμε τη συνολική διάρκεια (</a:t>
                </a:r>
                <a:r>
                  <a:rPr lang="en-GB" sz="1800" b="1" dirty="0"/>
                  <a:t>T)</a:t>
                </a:r>
                <a:br>
                  <a:rPr lang="en-GB" sz="1800" dirty="0"/>
                </a:br>
                <a:r>
                  <a:rPr lang="en-GB" sz="1800" dirty="0"/>
                  <a:t>→ </a:t>
                </a:r>
                <a:r>
                  <a:rPr lang="el-GR" sz="1800" dirty="0"/>
                  <a:t>Πόσες ημέρες ή μήνες διαρκεί η πίεση;</a:t>
                </a:r>
              </a:p>
              <a:p>
                <a:pPr>
                  <a:buNone/>
                </a:pPr>
                <a:r>
                  <a:rPr lang="el-GR" sz="1800" dirty="0"/>
                  <a:t> </a:t>
                </a:r>
                <a:r>
                  <a:rPr lang="el-GR" sz="1800" b="1" dirty="0"/>
                  <a:t>Εφαρμόζουμε τον τύπο:</a:t>
                </a:r>
                <a:endParaRPr lang="el-GR" sz="1800" dirty="0"/>
              </a:p>
              <a:p>
                <a:pPr>
                  <a:buNone/>
                </a:pPr>
                <a14:m>
                  <m:oMathPara xmlns:m="http://schemas.openxmlformats.org/officeDocument/2006/math">
                    <m:oMathParaPr>
                      <m:jc m:val="centerGroup"/>
                    </m:oMathParaPr>
                    <m:oMath xmlns:m="http://schemas.openxmlformats.org/officeDocument/2006/math">
                      <m:sSub>
                        <m:sSubPr>
                          <m:ctrlPr>
                            <a:rPr lang="ar-AE" sz="1800" i="1">
                              <a:latin typeface="Cambria Math" panose="02040503050406030204" pitchFamily="18" charset="0"/>
                            </a:rPr>
                          </m:ctrlPr>
                        </m:sSubPr>
                        <m:e>
                          <m:r>
                            <a:rPr lang="ar-AE" sz="1800" i="1">
                              <a:latin typeface="Cambria Math" panose="02040503050406030204" pitchFamily="18" charset="0"/>
                            </a:rPr>
                            <m:t>𝑁</m:t>
                          </m:r>
                        </m:e>
                        <m:sub>
                          <m:r>
                            <m:rPr>
                              <m:sty m:val="p"/>
                            </m:rPr>
                            <a:rPr lang="en-GB" sz="1800" i="0">
                              <a:latin typeface="Cambria Math" panose="02040503050406030204" pitchFamily="18" charset="0"/>
                            </a:rPr>
                            <m:t>max</m:t>
                          </m:r>
                        </m:sub>
                      </m:sSub>
                      <m:r>
                        <a:rPr lang="ar-AE" sz="1800" i="0">
                          <a:latin typeface="Cambria Math" panose="02040503050406030204" pitchFamily="18" charset="0"/>
                        </a:rPr>
                        <m:t>=</m:t>
                      </m:r>
                      <m:f>
                        <m:fPr>
                          <m:ctrlPr>
                            <a:rPr lang="ar-AE" sz="1800" i="1">
                              <a:latin typeface="Cambria Math" panose="02040503050406030204" pitchFamily="18" charset="0"/>
                            </a:rPr>
                          </m:ctrlPr>
                        </m:fPr>
                        <m:num>
                          <m:r>
                            <a:rPr lang="ar-AE" sz="1800" i="1">
                              <a:latin typeface="Cambria Math" panose="02040503050406030204" pitchFamily="18" charset="0"/>
                            </a:rPr>
                            <m:t>𝑅</m:t>
                          </m:r>
                        </m:num>
                        <m:den>
                          <m:r>
                            <a:rPr lang="ar-AE" sz="1800" i="1">
                              <a:latin typeface="Cambria Math" panose="02040503050406030204" pitchFamily="18" charset="0"/>
                            </a:rPr>
                            <m:t>𝐶</m:t>
                          </m:r>
                          <m:r>
                            <a:rPr lang="ar-AE" sz="1800" i="0">
                              <a:latin typeface="Cambria Math" panose="02040503050406030204" pitchFamily="18" charset="0"/>
                            </a:rPr>
                            <m:t>×</m:t>
                          </m:r>
                          <m:r>
                            <a:rPr lang="ar-AE" sz="1800" i="1">
                              <a:latin typeface="Cambria Math" panose="02040503050406030204" pitchFamily="18" charset="0"/>
                            </a:rPr>
                            <m:t>𝑇</m:t>
                          </m:r>
                        </m:den>
                      </m:f>
                    </m:oMath>
                  </m:oMathPara>
                </a14:m>
                <a:endParaRPr lang="ar-AE" sz="1800" dirty="0"/>
              </a:p>
              <a:p>
                <a:pPr>
                  <a:buNone/>
                </a:pPr>
                <a:r>
                  <a:rPr lang="ar-AE" sz="1800" dirty="0"/>
                  <a:t>7️⃣ </a:t>
                </a:r>
                <a:r>
                  <a:rPr lang="el-GR" sz="1800" b="1" dirty="0"/>
                  <a:t>Ελέγχουμε τα σενάρια:</a:t>
                </a:r>
                <a:br>
                  <a:rPr lang="el-GR" sz="1800" dirty="0"/>
                </a:br>
                <a:r>
                  <a:rPr lang="el-GR" sz="1800" dirty="0"/>
                  <a:t>– Αν αυξηθεί ο πληθυσμός πέρα από </a:t>
                </a:r>
                <a:r>
                  <a:rPr lang="en-GB" sz="1800" dirty="0" err="1"/>
                  <a:t>Nmax</a:t>
                </a:r>
                <a:r>
                  <a:rPr lang="en-GB" sz="1800" dirty="0"/>
                  <a:t> ⇒ overshoot</a:t>
                </a:r>
                <a:br>
                  <a:rPr lang="en-GB" sz="1800" dirty="0"/>
                </a:br>
                <a:r>
                  <a:rPr lang="en-GB" sz="1800" dirty="0"/>
                  <a:t>– </a:t>
                </a:r>
                <a:r>
                  <a:rPr lang="el-GR" sz="1800" dirty="0"/>
                  <a:t>Αν μειώσουμε την κατανάλωση ⇒ αυξάνεται </a:t>
                </a:r>
                <a:r>
                  <a:rPr lang="en-GB" sz="1800" dirty="0" err="1"/>
                  <a:t>Nmax</a:t>
                </a:r>
                <a:br>
                  <a:rPr lang="en-GB" sz="1800" dirty="0"/>
                </a:br>
                <a:r>
                  <a:rPr lang="en-GB" sz="1800" dirty="0"/>
                  <a:t>– </a:t>
                </a:r>
                <a:r>
                  <a:rPr lang="el-GR" sz="1800" dirty="0"/>
                  <a:t>Αν αυξηθεί η αποδοτικότητα ⇒ αυξάνεται </a:t>
                </a:r>
                <a:r>
                  <a:rPr lang="en-GB" sz="1800" dirty="0"/>
                  <a:t>R </a:t>
                </a:r>
                <a:r>
                  <a:rPr lang="el-GR" sz="1800" dirty="0"/>
                  <a:t>ή μειώνεται </a:t>
                </a:r>
                <a:r>
                  <a:rPr lang="en-GB" sz="1800" dirty="0"/>
                  <a:t>C.</a:t>
                </a:r>
              </a:p>
            </p:txBody>
          </p:sp>
        </mc:Choice>
        <mc:Fallback xmlns="">
          <p:sp>
            <p:nvSpPr>
              <p:cNvPr id="4" name="TextBox 3">
                <a:extLst>
                  <a:ext uri="{FF2B5EF4-FFF2-40B4-BE49-F238E27FC236}">
                    <a16:creationId xmlns:a16="http://schemas.microsoft.com/office/drawing/2014/main" id="{53307F4C-56D3-242C-F9B8-560D72BBA9CF}"/>
                  </a:ext>
                </a:extLst>
              </p:cNvPr>
              <p:cNvSpPr txBox="1">
                <a:spLocks noRot="1" noChangeAspect="1" noMove="1" noResize="1" noEditPoints="1" noAdjustHandles="1" noChangeArrowheads="1" noChangeShapeType="1" noTextEdit="1"/>
              </p:cNvSpPr>
              <p:nvPr/>
            </p:nvSpPr>
            <p:spPr>
              <a:xfrm>
                <a:off x="528033" y="1834333"/>
                <a:ext cx="9569004" cy="5319854"/>
              </a:xfrm>
              <a:prstGeom prst="rect">
                <a:avLst/>
              </a:prstGeom>
              <a:blipFill>
                <a:blip r:embed="rId4"/>
                <a:stretch>
                  <a:fillRect l="-637" t="-687" b="-916"/>
                </a:stretch>
              </a:blipFill>
            </p:spPr>
            <p:txBody>
              <a:bodyPr/>
              <a:lstStyle/>
              <a:p>
                <a:r>
                  <a:rPr lang="en-GB">
                    <a:noFill/>
                  </a:rPr>
                  <a:t> </a:t>
                </a:r>
              </a:p>
            </p:txBody>
          </p:sp>
        </mc:Fallback>
      </mc:AlternateContent>
    </p:spTree>
    <p:extLst>
      <p:ext uri="{BB962C8B-B14F-4D97-AF65-F5344CB8AC3E}">
        <p14:creationId xmlns:p14="http://schemas.microsoft.com/office/powerpoint/2010/main" val="2929502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25152234-1C35-E698-DF8E-E921C79533B8}"/>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781A69C4-C5A6-08E3-AB03-5036B3752CC7}"/>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AE004C9D-0C7C-03DE-B57F-9C21D55F5516}"/>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r>
              <a:rPr lang="el-GR" sz="4350" b="1" i="0" u="none" strike="noStrike" cap="none" dirty="0">
                <a:solidFill>
                  <a:srgbClr val="000000"/>
                </a:solidFill>
                <a:latin typeface="Inter"/>
                <a:ea typeface="Inter"/>
                <a:cs typeface="Inter"/>
                <a:sym typeface="Inter"/>
              </a:rPr>
              <a:t>-</a:t>
            </a:r>
            <a:r>
              <a:rPr lang="el-GR" sz="4350" b="1" i="0" u="none" strike="noStrike" cap="none" dirty="0" err="1">
                <a:solidFill>
                  <a:srgbClr val="000000"/>
                </a:solidFill>
                <a:latin typeface="Inter"/>
                <a:ea typeface="Inter"/>
                <a:cs typeface="Inter"/>
                <a:sym typeface="Inter"/>
              </a:rPr>
              <a:t>Ασκηση</a:t>
            </a:r>
            <a:endParaRPr sz="435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994B5F7-341D-0477-838F-569DF878B128}"/>
              </a:ext>
            </a:extLst>
          </p:cNvPr>
          <p:cNvSpPr txBox="1"/>
          <p:nvPr/>
        </p:nvSpPr>
        <p:spPr>
          <a:xfrm>
            <a:off x="775215" y="1718795"/>
            <a:ext cx="9772581" cy="738664"/>
          </a:xfrm>
          <a:prstGeom prst="rect">
            <a:avLst/>
          </a:prstGeom>
          <a:noFill/>
        </p:spPr>
        <p:txBody>
          <a:bodyPr wrap="square">
            <a:spAutoFit/>
          </a:bodyPr>
          <a:lstStyle/>
          <a:p>
            <a:r>
              <a:rPr lang="el-GR" dirty="0"/>
              <a:t>Ένα μικρό νησί του Αιγαίου δεν διαθέτει πηγαίο νερό και βασίζεται στη συλλογή βρόχινου νερού και στη μεταφορά με πλοία. Η τοπική αυτοδιοίκηση θέλει να υπολογίσει πόσους τουρίστες μπορεί να φιλοξενήσει με ασφάλεια κατά τη θερινή περίοδο χωρίς να εξαντληθούν τα αποθέματα.</a:t>
            </a:r>
            <a:endParaRPr lang="en-GB" dirty="0"/>
          </a:p>
        </p:txBody>
      </p:sp>
      <p:sp>
        <p:nvSpPr>
          <p:cNvPr id="6" name="TextBox 5">
            <a:extLst>
              <a:ext uri="{FF2B5EF4-FFF2-40B4-BE49-F238E27FC236}">
                <a16:creationId xmlns:a16="http://schemas.microsoft.com/office/drawing/2014/main" id="{8689969A-1E33-7E04-3C85-939362A217CC}"/>
              </a:ext>
            </a:extLst>
          </p:cNvPr>
          <p:cNvSpPr txBox="1"/>
          <p:nvPr/>
        </p:nvSpPr>
        <p:spPr>
          <a:xfrm>
            <a:off x="775215" y="2781496"/>
            <a:ext cx="7315200" cy="307777"/>
          </a:xfrm>
          <a:prstGeom prst="rect">
            <a:avLst/>
          </a:prstGeom>
          <a:noFill/>
        </p:spPr>
        <p:txBody>
          <a:bodyPr wrap="square">
            <a:spAutoFit/>
          </a:bodyPr>
          <a:lstStyle/>
          <a:p>
            <a:r>
              <a:rPr lang="el-GR" dirty="0"/>
              <a:t>Τα διαθέσιμα στοιχεία είναι:</a:t>
            </a:r>
            <a:endParaRPr lang="en-GB" dirty="0"/>
          </a:p>
        </p:txBody>
      </p:sp>
      <p:graphicFrame>
        <p:nvGraphicFramePr>
          <p:cNvPr id="7" name="Table 6">
            <a:extLst>
              <a:ext uri="{FF2B5EF4-FFF2-40B4-BE49-F238E27FC236}">
                <a16:creationId xmlns:a16="http://schemas.microsoft.com/office/drawing/2014/main" id="{6528CCCD-47E0-B7E9-0BE5-23E281229853}"/>
              </a:ext>
            </a:extLst>
          </p:cNvPr>
          <p:cNvGraphicFramePr>
            <a:graphicFrameLocks noGrp="1"/>
          </p:cNvGraphicFramePr>
          <p:nvPr>
            <p:extLst>
              <p:ext uri="{D42A27DB-BD31-4B8C-83A1-F6EECF244321}">
                <p14:modId xmlns:p14="http://schemas.microsoft.com/office/powerpoint/2010/main" val="3727375887"/>
              </p:ext>
            </p:extLst>
          </p:nvPr>
        </p:nvGraphicFramePr>
        <p:xfrm>
          <a:off x="775215" y="3197867"/>
          <a:ext cx="7648127" cy="2499360"/>
        </p:xfrm>
        <a:graphic>
          <a:graphicData uri="http://schemas.openxmlformats.org/drawingml/2006/table">
            <a:tbl>
              <a:tblPr/>
              <a:tblGrid>
                <a:gridCol w="2359573">
                  <a:extLst>
                    <a:ext uri="{9D8B030D-6E8A-4147-A177-3AD203B41FA5}">
                      <a16:colId xmlns:a16="http://schemas.microsoft.com/office/drawing/2014/main" val="3771290362"/>
                    </a:ext>
                  </a:extLst>
                </a:gridCol>
                <a:gridCol w="2359573">
                  <a:extLst>
                    <a:ext uri="{9D8B030D-6E8A-4147-A177-3AD203B41FA5}">
                      <a16:colId xmlns:a16="http://schemas.microsoft.com/office/drawing/2014/main" val="1217178260"/>
                    </a:ext>
                  </a:extLst>
                </a:gridCol>
                <a:gridCol w="606932">
                  <a:extLst>
                    <a:ext uri="{9D8B030D-6E8A-4147-A177-3AD203B41FA5}">
                      <a16:colId xmlns:a16="http://schemas.microsoft.com/office/drawing/2014/main" val="1425745892"/>
                    </a:ext>
                  </a:extLst>
                </a:gridCol>
                <a:gridCol w="2322049">
                  <a:extLst>
                    <a:ext uri="{9D8B030D-6E8A-4147-A177-3AD203B41FA5}">
                      <a16:colId xmlns:a16="http://schemas.microsoft.com/office/drawing/2014/main" val="2583814095"/>
                    </a:ext>
                  </a:extLst>
                </a:gridCol>
              </a:tblGrid>
              <a:tr h="304800">
                <a:tc>
                  <a:txBody>
                    <a:bodyPr/>
                    <a:lstStyle/>
                    <a:p>
                      <a:pPr>
                        <a:buNone/>
                      </a:pPr>
                      <a:r>
                        <a:rPr lang="el-GR" sz="1400"/>
                        <a:t>Παράμετρος</a:t>
                      </a:r>
                    </a:p>
                  </a:txBody>
                  <a:tcPr anchor="ctr">
                    <a:lnL>
                      <a:noFill/>
                    </a:lnL>
                    <a:lnR>
                      <a:noFill/>
                    </a:lnR>
                    <a:lnT>
                      <a:noFill/>
                    </a:lnT>
                    <a:lnB>
                      <a:noFill/>
                    </a:lnB>
                    <a:noFill/>
                  </a:tcPr>
                </a:tc>
                <a:tc>
                  <a:txBody>
                    <a:bodyPr/>
                    <a:lstStyle/>
                    <a:p>
                      <a:pPr>
                        <a:buNone/>
                      </a:pPr>
                      <a:r>
                        <a:rPr lang="el-GR" sz="1400"/>
                        <a:t>Περιγραφή</a:t>
                      </a:r>
                    </a:p>
                  </a:txBody>
                  <a:tcPr anchor="ctr">
                    <a:lnL>
                      <a:noFill/>
                    </a:lnL>
                    <a:lnR>
                      <a:noFill/>
                    </a:lnR>
                    <a:lnT>
                      <a:noFill/>
                    </a:lnT>
                    <a:lnB>
                      <a:noFill/>
                    </a:lnB>
                    <a:noFill/>
                  </a:tcPr>
                </a:tc>
                <a:tc>
                  <a:txBody>
                    <a:bodyPr/>
                    <a:lstStyle/>
                    <a:p>
                      <a:pPr>
                        <a:buNone/>
                      </a:pPr>
                      <a:r>
                        <a:rPr lang="el-GR" sz="1400"/>
                        <a:t>Σύμβολο</a:t>
                      </a:r>
                    </a:p>
                  </a:txBody>
                  <a:tcPr anchor="ctr">
                    <a:lnL>
                      <a:noFill/>
                    </a:lnL>
                    <a:lnR>
                      <a:noFill/>
                    </a:lnR>
                    <a:lnT>
                      <a:noFill/>
                    </a:lnT>
                    <a:lnB>
                      <a:noFill/>
                    </a:lnB>
                    <a:noFill/>
                  </a:tcPr>
                </a:tc>
                <a:tc>
                  <a:txBody>
                    <a:bodyPr/>
                    <a:lstStyle/>
                    <a:p>
                      <a:pPr>
                        <a:buNone/>
                      </a:pPr>
                      <a:r>
                        <a:rPr lang="el-GR" sz="1400"/>
                        <a:t>Τιμή</a:t>
                      </a:r>
                    </a:p>
                  </a:txBody>
                  <a:tcPr anchor="ctr">
                    <a:lnL>
                      <a:noFill/>
                    </a:lnL>
                    <a:lnR>
                      <a:noFill/>
                    </a:lnR>
                    <a:lnT>
                      <a:noFill/>
                    </a:lnT>
                    <a:lnB>
                      <a:noFill/>
                    </a:lnB>
                    <a:noFill/>
                  </a:tcPr>
                </a:tc>
                <a:extLst>
                  <a:ext uri="{0D108BD9-81ED-4DB2-BD59-A6C34878D82A}">
                    <a16:rowId xmlns:a16="http://schemas.microsoft.com/office/drawing/2014/main" val="51832274"/>
                  </a:ext>
                </a:extLst>
              </a:tr>
              <a:tr h="731520">
                <a:tc>
                  <a:txBody>
                    <a:bodyPr/>
                    <a:lstStyle/>
                    <a:p>
                      <a:pPr>
                        <a:buNone/>
                      </a:pPr>
                      <a:r>
                        <a:rPr lang="el-GR" sz="1400"/>
                        <a:t>Ετήσια διαθέσιμη ποσότητα νερού</a:t>
                      </a:r>
                    </a:p>
                  </a:txBody>
                  <a:tcPr anchor="ctr">
                    <a:lnL>
                      <a:noFill/>
                    </a:lnL>
                    <a:lnR>
                      <a:noFill/>
                    </a:lnR>
                    <a:lnT>
                      <a:noFill/>
                    </a:lnT>
                    <a:lnB>
                      <a:noFill/>
                    </a:lnB>
                    <a:noFill/>
                  </a:tcPr>
                </a:tc>
                <a:tc>
                  <a:txBody>
                    <a:bodyPr/>
                    <a:lstStyle/>
                    <a:p>
                      <a:pPr>
                        <a:buNone/>
                      </a:pPr>
                      <a:r>
                        <a:rPr lang="el-GR" sz="1400"/>
                        <a:t>Συνολικό ανανεώσιμο απόθεμα βρόχινου νερού στις δεξαμενές του νησιού</a:t>
                      </a:r>
                    </a:p>
                  </a:txBody>
                  <a:tcPr anchor="ctr">
                    <a:lnL>
                      <a:noFill/>
                    </a:lnL>
                    <a:lnR>
                      <a:noFill/>
                    </a:lnR>
                    <a:lnT>
                      <a:noFill/>
                    </a:lnT>
                    <a:lnB>
                      <a:noFill/>
                    </a:lnB>
                    <a:noFill/>
                  </a:tcPr>
                </a:tc>
                <a:tc>
                  <a:txBody>
                    <a:bodyPr/>
                    <a:lstStyle/>
                    <a:p>
                      <a:pPr>
                        <a:buNone/>
                      </a:pPr>
                      <a:r>
                        <a:rPr lang="en-GB" sz="1400"/>
                        <a:t>R</a:t>
                      </a:r>
                    </a:p>
                  </a:txBody>
                  <a:tcPr anchor="ctr">
                    <a:lnL>
                      <a:noFill/>
                    </a:lnL>
                    <a:lnR>
                      <a:noFill/>
                    </a:lnR>
                    <a:lnT>
                      <a:noFill/>
                    </a:lnT>
                    <a:lnB>
                      <a:noFill/>
                    </a:lnB>
                    <a:noFill/>
                  </a:tcPr>
                </a:tc>
                <a:tc>
                  <a:txBody>
                    <a:bodyPr/>
                    <a:lstStyle/>
                    <a:p>
                      <a:pPr>
                        <a:buNone/>
                      </a:pPr>
                      <a:r>
                        <a:rPr lang="el-GR" sz="1400"/>
                        <a:t>600.000 λίτρα/έτος</a:t>
                      </a:r>
                    </a:p>
                  </a:txBody>
                  <a:tcPr anchor="ctr">
                    <a:lnL>
                      <a:noFill/>
                    </a:lnL>
                    <a:lnR>
                      <a:noFill/>
                    </a:lnR>
                    <a:lnT>
                      <a:noFill/>
                    </a:lnT>
                    <a:lnB>
                      <a:noFill/>
                    </a:lnB>
                    <a:noFill/>
                  </a:tcPr>
                </a:tc>
                <a:extLst>
                  <a:ext uri="{0D108BD9-81ED-4DB2-BD59-A6C34878D82A}">
                    <a16:rowId xmlns:a16="http://schemas.microsoft.com/office/drawing/2014/main" val="3067506507"/>
                  </a:ext>
                </a:extLst>
              </a:tr>
              <a:tr h="518160">
                <a:tc>
                  <a:txBody>
                    <a:bodyPr/>
                    <a:lstStyle/>
                    <a:p>
                      <a:pPr>
                        <a:buNone/>
                      </a:pPr>
                      <a:r>
                        <a:rPr lang="el-GR" sz="1400"/>
                        <a:t>Ημερήσια κατανάλωση ανά άτομο</a:t>
                      </a:r>
                    </a:p>
                  </a:txBody>
                  <a:tcPr anchor="ctr">
                    <a:lnL>
                      <a:noFill/>
                    </a:lnL>
                    <a:lnR>
                      <a:noFill/>
                    </a:lnR>
                    <a:lnT>
                      <a:noFill/>
                    </a:lnT>
                    <a:lnB>
                      <a:noFill/>
                    </a:lnB>
                    <a:noFill/>
                  </a:tcPr>
                </a:tc>
                <a:tc>
                  <a:txBody>
                    <a:bodyPr/>
                    <a:lstStyle/>
                    <a:p>
                      <a:pPr>
                        <a:buNone/>
                      </a:pPr>
                      <a:r>
                        <a:rPr lang="el-GR" sz="1400"/>
                        <a:t>Κατανάλωση για πόση, ντους, μαγείρεμα, καθαριότητα</a:t>
                      </a:r>
                    </a:p>
                  </a:txBody>
                  <a:tcPr anchor="ctr">
                    <a:lnL>
                      <a:noFill/>
                    </a:lnL>
                    <a:lnR>
                      <a:noFill/>
                    </a:lnR>
                    <a:lnT>
                      <a:noFill/>
                    </a:lnT>
                    <a:lnB>
                      <a:noFill/>
                    </a:lnB>
                    <a:noFill/>
                  </a:tcPr>
                </a:tc>
                <a:tc>
                  <a:txBody>
                    <a:bodyPr/>
                    <a:lstStyle/>
                    <a:p>
                      <a:pPr>
                        <a:buNone/>
                      </a:pPr>
                      <a:r>
                        <a:rPr lang="en-GB" sz="1400"/>
                        <a:t>C</a:t>
                      </a:r>
                    </a:p>
                  </a:txBody>
                  <a:tcPr anchor="ctr">
                    <a:lnL>
                      <a:noFill/>
                    </a:lnL>
                    <a:lnR>
                      <a:noFill/>
                    </a:lnR>
                    <a:lnT>
                      <a:noFill/>
                    </a:lnT>
                    <a:lnB>
                      <a:noFill/>
                    </a:lnB>
                    <a:noFill/>
                  </a:tcPr>
                </a:tc>
                <a:tc>
                  <a:txBody>
                    <a:bodyPr/>
                    <a:lstStyle/>
                    <a:p>
                      <a:pPr>
                        <a:buNone/>
                      </a:pPr>
                      <a:r>
                        <a:rPr lang="el-GR" sz="1400"/>
                        <a:t>300 λίτρα/άτομο/ημέρα</a:t>
                      </a:r>
                    </a:p>
                  </a:txBody>
                  <a:tcPr anchor="ctr">
                    <a:lnL>
                      <a:noFill/>
                    </a:lnL>
                    <a:lnR>
                      <a:noFill/>
                    </a:lnR>
                    <a:lnT>
                      <a:noFill/>
                    </a:lnT>
                    <a:lnB>
                      <a:noFill/>
                    </a:lnB>
                    <a:noFill/>
                  </a:tcPr>
                </a:tc>
                <a:extLst>
                  <a:ext uri="{0D108BD9-81ED-4DB2-BD59-A6C34878D82A}">
                    <a16:rowId xmlns:a16="http://schemas.microsoft.com/office/drawing/2014/main" val="3087831111"/>
                  </a:ext>
                </a:extLst>
              </a:tr>
              <a:tr h="518160">
                <a:tc>
                  <a:txBody>
                    <a:bodyPr/>
                    <a:lstStyle/>
                    <a:p>
                      <a:pPr>
                        <a:buNone/>
                      </a:pPr>
                      <a:r>
                        <a:rPr lang="el-GR" sz="1400"/>
                        <a:t>Διάρκεια τουριστικής περιόδου</a:t>
                      </a:r>
                    </a:p>
                  </a:txBody>
                  <a:tcPr anchor="ctr">
                    <a:lnL>
                      <a:noFill/>
                    </a:lnL>
                    <a:lnR>
                      <a:noFill/>
                    </a:lnR>
                    <a:lnT>
                      <a:noFill/>
                    </a:lnT>
                    <a:lnB>
                      <a:noFill/>
                    </a:lnB>
                    <a:noFill/>
                  </a:tcPr>
                </a:tc>
                <a:tc>
                  <a:txBody>
                    <a:bodyPr/>
                    <a:lstStyle/>
                    <a:p>
                      <a:pPr>
                        <a:buNone/>
                      </a:pPr>
                      <a:r>
                        <a:rPr lang="el-GR" sz="1400"/>
                        <a:t>Περίοδος μέγιστης πίεσης στο σύστημα</a:t>
                      </a:r>
                    </a:p>
                  </a:txBody>
                  <a:tcPr anchor="ctr">
                    <a:lnL>
                      <a:noFill/>
                    </a:lnL>
                    <a:lnR>
                      <a:noFill/>
                    </a:lnR>
                    <a:lnT>
                      <a:noFill/>
                    </a:lnT>
                    <a:lnB>
                      <a:noFill/>
                    </a:lnB>
                    <a:noFill/>
                  </a:tcPr>
                </a:tc>
                <a:tc>
                  <a:txBody>
                    <a:bodyPr/>
                    <a:lstStyle/>
                    <a:p>
                      <a:pPr>
                        <a:buNone/>
                      </a:pPr>
                      <a:r>
                        <a:rPr lang="en-GB" sz="1400"/>
                        <a:t>T</a:t>
                      </a:r>
                    </a:p>
                  </a:txBody>
                  <a:tcPr anchor="ctr">
                    <a:lnL>
                      <a:noFill/>
                    </a:lnL>
                    <a:lnR>
                      <a:noFill/>
                    </a:lnR>
                    <a:lnT>
                      <a:noFill/>
                    </a:lnT>
                    <a:lnB>
                      <a:noFill/>
                    </a:lnB>
                    <a:noFill/>
                  </a:tcPr>
                </a:tc>
                <a:tc>
                  <a:txBody>
                    <a:bodyPr/>
                    <a:lstStyle/>
                    <a:p>
                      <a:pPr>
                        <a:buNone/>
                      </a:pPr>
                      <a:r>
                        <a:rPr lang="el-GR" sz="1400" dirty="0"/>
                        <a:t>10 ημέρες</a:t>
                      </a:r>
                    </a:p>
                  </a:txBody>
                  <a:tcPr anchor="ctr">
                    <a:lnL>
                      <a:noFill/>
                    </a:lnL>
                    <a:lnR>
                      <a:noFill/>
                    </a:lnR>
                    <a:lnT>
                      <a:noFill/>
                    </a:lnT>
                    <a:lnB>
                      <a:noFill/>
                    </a:lnB>
                    <a:noFill/>
                  </a:tcPr>
                </a:tc>
                <a:extLst>
                  <a:ext uri="{0D108BD9-81ED-4DB2-BD59-A6C34878D82A}">
                    <a16:rowId xmlns:a16="http://schemas.microsoft.com/office/drawing/2014/main" val="3114173721"/>
                  </a:ext>
                </a:extLst>
              </a:tr>
            </a:tbl>
          </a:graphicData>
        </a:graphic>
      </p:graphicFrame>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31F1408-548B-C009-1563-B0CC2097B65A}"/>
                  </a:ext>
                </a:extLst>
              </p:cNvPr>
              <p:cNvSpPr txBox="1"/>
              <p:nvPr/>
            </p:nvSpPr>
            <p:spPr>
              <a:xfrm>
                <a:off x="447820" y="6169955"/>
                <a:ext cx="7315200" cy="711092"/>
              </a:xfrm>
              <a:prstGeom prst="rect">
                <a:avLst/>
              </a:prstGeom>
              <a:noFill/>
            </p:spPr>
            <p:txBody>
              <a:bodyPr wrap="square">
                <a:spAutoFit/>
              </a:bodyPr>
              <a:lstStyle/>
              <a:p>
                <a:pPr>
                  <a:buNone/>
                </a:pPr>
                <a:r>
                  <a:rPr lang="el-GR" b="1" dirty="0"/>
                  <a:t>Τύπος φέρουσας ικανότητας</a:t>
                </a:r>
              </a:p>
              <a:p>
                <a:pPr>
                  <a:buNone/>
                </a:pPr>
                <a14:m>
                  <m:oMathPara xmlns:m="http://schemas.openxmlformats.org/officeDocument/2006/math">
                    <m:oMathParaPr>
                      <m:jc m:val="centerGroup"/>
                    </m:oMathParaPr>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r>
                        <a:rPr lang="ar-AE" i="0">
                          <a:latin typeface="Cambria Math" panose="02040503050406030204" pitchFamily="18" charset="0"/>
                        </a:rPr>
                        <m:t>=</m:t>
                      </m:r>
                      <m:f>
                        <m:fPr>
                          <m:ctrlPr>
                            <a:rPr lang="ar-AE" i="1">
                              <a:latin typeface="Cambria Math" panose="02040503050406030204" pitchFamily="18" charset="0"/>
                            </a:rPr>
                          </m:ctrlPr>
                        </m:fPr>
                        <m:num>
                          <m:r>
                            <a:rPr lang="ar-AE" i="1">
                              <a:latin typeface="Cambria Math" panose="02040503050406030204" pitchFamily="18" charset="0"/>
                            </a:rPr>
                            <m:t>𝑅</m:t>
                          </m:r>
                        </m:num>
                        <m:den>
                          <m:r>
                            <a:rPr lang="ar-AE" i="1">
                              <a:latin typeface="Cambria Math" panose="02040503050406030204" pitchFamily="18" charset="0"/>
                            </a:rPr>
                            <m:t>𝐶</m:t>
                          </m:r>
                          <m:r>
                            <a:rPr lang="ar-AE" i="0">
                              <a:latin typeface="Cambria Math" panose="02040503050406030204" pitchFamily="18" charset="0"/>
                            </a:rPr>
                            <m:t>×</m:t>
                          </m:r>
                          <m:r>
                            <a:rPr lang="ar-AE" i="1">
                              <a:latin typeface="Cambria Math" panose="02040503050406030204" pitchFamily="18" charset="0"/>
                            </a:rPr>
                            <m:t>𝑇</m:t>
                          </m:r>
                        </m:den>
                      </m:f>
                    </m:oMath>
                  </m:oMathPara>
                </a14:m>
                <a:endParaRPr lang="ar-AE" dirty="0"/>
              </a:p>
            </p:txBody>
          </p:sp>
        </mc:Choice>
        <mc:Fallback xmlns="">
          <p:sp>
            <p:nvSpPr>
              <p:cNvPr id="11" name="TextBox 10">
                <a:extLst>
                  <a:ext uri="{FF2B5EF4-FFF2-40B4-BE49-F238E27FC236}">
                    <a16:creationId xmlns:a16="http://schemas.microsoft.com/office/drawing/2014/main" id="{A31F1408-548B-C009-1563-B0CC2097B65A}"/>
                  </a:ext>
                </a:extLst>
              </p:cNvPr>
              <p:cNvSpPr txBox="1">
                <a:spLocks noRot="1" noChangeAspect="1" noMove="1" noResize="1" noEditPoints="1" noAdjustHandles="1" noChangeArrowheads="1" noChangeShapeType="1" noTextEdit="1"/>
              </p:cNvSpPr>
              <p:nvPr/>
            </p:nvSpPr>
            <p:spPr>
              <a:xfrm>
                <a:off x="447820" y="6169955"/>
                <a:ext cx="7315200" cy="711092"/>
              </a:xfrm>
              <a:prstGeom prst="rect">
                <a:avLst/>
              </a:prstGeom>
              <a:blipFill>
                <a:blip r:embed="rId4"/>
                <a:stretch>
                  <a:fillRect l="-250" t="-1709" b="-8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7CC3826-16D5-5E5B-2254-31B99F37B8F3}"/>
                  </a:ext>
                </a:extLst>
              </p:cNvPr>
              <p:cNvSpPr txBox="1"/>
              <p:nvPr/>
            </p:nvSpPr>
            <p:spPr>
              <a:xfrm>
                <a:off x="6155364" y="6089266"/>
                <a:ext cx="3870102" cy="712503"/>
              </a:xfrm>
              <a:prstGeom prst="rect">
                <a:avLst/>
              </a:prstGeom>
              <a:noFill/>
            </p:spPr>
            <p:txBody>
              <a:bodyPr wrap="square">
                <a:spAutoFit/>
              </a:bodyPr>
              <a:lstStyle/>
              <a:p>
                <a:pPr>
                  <a:buNone/>
                </a:pPr>
                <a:r>
                  <a:rPr lang="el-GR" b="1" dirty="0"/>
                  <a:t>Υπολογισμός</a:t>
                </a:r>
              </a:p>
              <a:p>
                <a:pPr>
                  <a:buNone/>
                </a:pPr>
                <a14:m>
                  <m:oMathPara xmlns:m="http://schemas.openxmlformats.org/officeDocument/2006/math">
                    <m:oMathParaPr>
                      <m:jc m:val="centerGroup"/>
                    </m:oMathParaPr>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r>
                        <a:rPr lang="ar-AE" i="0">
                          <a:latin typeface="Cambria Math" panose="02040503050406030204" pitchFamily="18" charset="0"/>
                        </a:rPr>
                        <m:t>=</m:t>
                      </m:r>
                      <m:f>
                        <m:fPr>
                          <m:ctrlPr>
                            <a:rPr lang="ar-AE" i="1">
                              <a:latin typeface="Cambria Math" panose="02040503050406030204" pitchFamily="18" charset="0"/>
                            </a:rPr>
                          </m:ctrlPr>
                        </m:fPr>
                        <m:num>
                          <m:r>
                            <a:rPr lang="ar-AE" i="0">
                              <a:latin typeface="Cambria Math" panose="02040503050406030204" pitchFamily="18" charset="0"/>
                            </a:rPr>
                            <m:t>600</m:t>
                          </m:r>
                          <m:r>
                            <a:rPr lang="ar-AE" i="0">
                              <a:latin typeface="Cambria Math" panose="02040503050406030204" pitchFamily="18" charset="0"/>
                            </a:rPr>
                            <m:t>.</m:t>
                          </m:r>
                          <m:r>
                            <a:rPr lang="ar-AE" i="0">
                              <a:latin typeface="Cambria Math" panose="02040503050406030204" pitchFamily="18" charset="0"/>
                            </a:rPr>
                            <m:t>000</m:t>
                          </m:r>
                        </m:num>
                        <m:den>
                          <m:r>
                            <a:rPr lang="ar-AE" i="0">
                              <a:latin typeface="Cambria Math" panose="02040503050406030204" pitchFamily="18" charset="0"/>
                            </a:rPr>
                            <m:t>300</m:t>
                          </m:r>
                          <m:r>
                            <a:rPr lang="ar-AE" i="0">
                              <a:latin typeface="Cambria Math" panose="02040503050406030204" pitchFamily="18" charset="0"/>
                            </a:rPr>
                            <m:t>×</m:t>
                          </m:r>
                          <m:r>
                            <a:rPr lang="ar-AE" i="0">
                              <a:latin typeface="Cambria Math" panose="02040503050406030204" pitchFamily="18" charset="0"/>
                            </a:rPr>
                            <m:t>10</m:t>
                          </m:r>
                        </m:den>
                      </m:f>
                      <m:r>
                        <a:rPr lang="ar-AE" i="0">
                          <a:latin typeface="Cambria Math" panose="02040503050406030204" pitchFamily="18" charset="0"/>
                        </a:rPr>
                        <m:t>=</m:t>
                      </m:r>
                      <m:f>
                        <m:fPr>
                          <m:ctrlPr>
                            <a:rPr lang="ar-AE" i="1">
                              <a:latin typeface="Cambria Math" panose="02040503050406030204" pitchFamily="18" charset="0"/>
                            </a:rPr>
                          </m:ctrlPr>
                        </m:fPr>
                        <m:num>
                          <m:r>
                            <a:rPr lang="ar-AE" i="0">
                              <a:latin typeface="Cambria Math" panose="02040503050406030204" pitchFamily="18" charset="0"/>
                            </a:rPr>
                            <m:t>600</m:t>
                          </m:r>
                          <m:r>
                            <a:rPr lang="ar-AE" i="0">
                              <a:latin typeface="Cambria Math" panose="02040503050406030204" pitchFamily="18" charset="0"/>
                            </a:rPr>
                            <m:t>.</m:t>
                          </m:r>
                          <m:r>
                            <a:rPr lang="ar-AE" i="0">
                              <a:latin typeface="Cambria Math" panose="02040503050406030204" pitchFamily="18" charset="0"/>
                            </a:rPr>
                            <m:t>000</m:t>
                          </m:r>
                        </m:num>
                        <m:den>
                          <m:r>
                            <a:rPr lang="ar-AE" i="0">
                              <a:latin typeface="Cambria Math" panose="02040503050406030204" pitchFamily="18" charset="0"/>
                            </a:rPr>
                            <m:t>3</m:t>
                          </m:r>
                          <m:r>
                            <a:rPr lang="ar-AE" i="0">
                              <a:latin typeface="Cambria Math" panose="02040503050406030204" pitchFamily="18" charset="0"/>
                            </a:rPr>
                            <m:t>.</m:t>
                          </m:r>
                          <m:r>
                            <a:rPr lang="ar-AE" i="0">
                              <a:latin typeface="Cambria Math" panose="02040503050406030204" pitchFamily="18" charset="0"/>
                            </a:rPr>
                            <m:t>000</m:t>
                          </m:r>
                        </m:den>
                      </m:f>
                      <m:r>
                        <a:rPr lang="ar-AE" i="0">
                          <a:latin typeface="Cambria Math" panose="02040503050406030204" pitchFamily="18" charset="0"/>
                        </a:rPr>
                        <m:t>=</m:t>
                      </m:r>
                      <m:r>
                        <a:rPr lang="ar-AE" i="0">
                          <a:latin typeface="Cambria Math" panose="02040503050406030204" pitchFamily="18" charset="0"/>
                        </a:rPr>
                        <m:t>200</m:t>
                      </m:r>
                    </m:oMath>
                  </m:oMathPara>
                </a14:m>
                <a:endParaRPr lang="ar-AE" dirty="0"/>
              </a:p>
            </p:txBody>
          </p:sp>
        </mc:Choice>
        <mc:Fallback xmlns="">
          <p:sp>
            <p:nvSpPr>
              <p:cNvPr id="13" name="TextBox 12">
                <a:extLst>
                  <a:ext uri="{FF2B5EF4-FFF2-40B4-BE49-F238E27FC236}">
                    <a16:creationId xmlns:a16="http://schemas.microsoft.com/office/drawing/2014/main" id="{E7CC3826-16D5-5E5B-2254-31B99F37B8F3}"/>
                  </a:ext>
                </a:extLst>
              </p:cNvPr>
              <p:cNvSpPr txBox="1">
                <a:spLocks noRot="1" noChangeAspect="1" noMove="1" noResize="1" noEditPoints="1" noAdjustHandles="1" noChangeArrowheads="1" noChangeShapeType="1" noTextEdit="1"/>
              </p:cNvSpPr>
              <p:nvPr/>
            </p:nvSpPr>
            <p:spPr>
              <a:xfrm>
                <a:off x="6155364" y="6089266"/>
                <a:ext cx="3870102" cy="712503"/>
              </a:xfrm>
              <a:prstGeom prst="rect">
                <a:avLst/>
              </a:prstGeom>
              <a:blipFill>
                <a:blip r:embed="rId5"/>
                <a:stretch>
                  <a:fillRect l="-472" t="-1709"/>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EC61986C-4737-AD4E-B5B0-02B966083311}"/>
              </a:ext>
            </a:extLst>
          </p:cNvPr>
          <p:cNvSpPr txBox="1"/>
          <p:nvPr/>
        </p:nvSpPr>
        <p:spPr>
          <a:xfrm>
            <a:off x="2052710" y="7324990"/>
            <a:ext cx="7315200" cy="523220"/>
          </a:xfrm>
          <a:prstGeom prst="rect">
            <a:avLst/>
          </a:prstGeom>
          <a:noFill/>
        </p:spPr>
        <p:txBody>
          <a:bodyPr wrap="square">
            <a:spAutoFit/>
          </a:bodyPr>
          <a:lstStyle/>
          <a:p>
            <a:r>
              <a:rPr lang="el-GR" dirty="0"/>
              <a:t>Άρα, </a:t>
            </a:r>
            <a:r>
              <a:rPr lang="el-GR" b="1" dirty="0"/>
              <a:t>το νησί μπορεί να φιλοξενήσει έως 200 τουρίστες για 10 ημέρες</a:t>
            </a:r>
            <a:r>
              <a:rPr lang="el-GR" dirty="0"/>
              <a:t>, χωρίς να ξεπεράσει τη φέρουσα ικανότητά του σε νερό.</a:t>
            </a:r>
            <a:endParaRPr lang="en-GB" dirty="0"/>
          </a:p>
        </p:txBody>
      </p:sp>
    </p:spTree>
    <p:extLst>
      <p:ext uri="{BB962C8B-B14F-4D97-AF65-F5344CB8AC3E}">
        <p14:creationId xmlns:p14="http://schemas.microsoft.com/office/powerpoint/2010/main" val="3642641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8EF97E6C-E571-A9A0-18FD-A5D3C2C17EF3}"/>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E4E3CC44-2DFD-BA2D-5364-79F15B6423C8}"/>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DE2FD9EB-D83C-E318-6904-13F31369C62B}"/>
              </a:ext>
            </a:extLst>
          </p:cNvPr>
          <p:cNvSpPr/>
          <p:nvPr/>
        </p:nvSpPr>
        <p:spPr>
          <a:xfrm>
            <a:off x="775216" y="610314"/>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r>
              <a:rPr lang="el-GR" sz="4350" b="1" i="0" u="none" strike="noStrike" cap="none" dirty="0">
                <a:solidFill>
                  <a:srgbClr val="000000"/>
                </a:solidFill>
                <a:latin typeface="Inter"/>
                <a:ea typeface="Inter"/>
                <a:cs typeface="Inter"/>
                <a:sym typeface="Inter"/>
              </a:rPr>
              <a:t>-</a:t>
            </a:r>
            <a:r>
              <a:rPr lang="el-GR" sz="4350" b="1" i="0" u="none" strike="noStrike" cap="none" dirty="0" err="1">
                <a:solidFill>
                  <a:srgbClr val="000000"/>
                </a:solidFill>
                <a:latin typeface="Inter"/>
                <a:ea typeface="Inter"/>
                <a:cs typeface="Inter"/>
                <a:sym typeface="Inter"/>
              </a:rPr>
              <a:t>Ασκηση</a:t>
            </a:r>
            <a:endParaRPr sz="4350" b="0" i="0" u="none" strike="noStrike" cap="none"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C9589FBE-5E78-7F14-5564-10AFF8199199}"/>
              </a:ext>
            </a:extLst>
          </p:cNvPr>
          <p:cNvSpPr txBox="1"/>
          <p:nvPr/>
        </p:nvSpPr>
        <p:spPr>
          <a:xfrm>
            <a:off x="515154" y="1715297"/>
            <a:ext cx="9684914" cy="538506"/>
          </a:xfrm>
          <a:prstGeom prst="rect">
            <a:avLst/>
          </a:prstGeom>
          <a:noFill/>
        </p:spPr>
        <p:txBody>
          <a:bodyPr wrap="square">
            <a:spAutoFit/>
          </a:bodyPr>
          <a:lstStyle/>
          <a:p>
            <a:r>
              <a:rPr lang="el-GR" dirty="0"/>
              <a:t>Να εκτιμήσουμε πόσους επισκέπτες μπορεί να δεχτεί ένα </a:t>
            </a:r>
            <a:r>
              <a:rPr lang="el-GR" b="1" dirty="0"/>
              <a:t>δημοτικό πάρκο σε μια ημέρα</a:t>
            </a:r>
            <a:r>
              <a:rPr lang="el-GR" dirty="0"/>
              <a:t> χωρίς να ξεπεράσει τη φέρουσα ικανότητά του ως προς τη </a:t>
            </a:r>
            <a:r>
              <a:rPr lang="el-GR" b="1" dirty="0"/>
              <a:t>διαχείριση απορριμμάτων</a:t>
            </a:r>
            <a:r>
              <a:rPr lang="el-GR" dirty="0"/>
              <a:t>.</a:t>
            </a:r>
            <a:endParaRPr lang="en-GB" dirty="0"/>
          </a:p>
        </p:txBody>
      </p:sp>
      <p:graphicFrame>
        <p:nvGraphicFramePr>
          <p:cNvPr id="5" name="Table 4">
            <a:extLst>
              <a:ext uri="{FF2B5EF4-FFF2-40B4-BE49-F238E27FC236}">
                <a16:creationId xmlns:a16="http://schemas.microsoft.com/office/drawing/2014/main" id="{171AAB45-F858-E6BC-9EE9-9647FEF5A542}"/>
              </a:ext>
            </a:extLst>
          </p:cNvPr>
          <p:cNvGraphicFramePr>
            <a:graphicFrameLocks noGrp="1"/>
          </p:cNvGraphicFramePr>
          <p:nvPr>
            <p:extLst>
              <p:ext uri="{D42A27DB-BD31-4B8C-83A1-F6EECF244321}">
                <p14:modId xmlns:p14="http://schemas.microsoft.com/office/powerpoint/2010/main" val="2218679613"/>
              </p:ext>
            </p:extLst>
          </p:nvPr>
        </p:nvGraphicFramePr>
        <p:xfrm>
          <a:off x="401169" y="2808389"/>
          <a:ext cx="10056476" cy="2926080"/>
        </p:xfrm>
        <a:graphic>
          <a:graphicData uri="http://schemas.openxmlformats.org/drawingml/2006/table">
            <a:tbl>
              <a:tblPr/>
              <a:tblGrid>
                <a:gridCol w="2514119">
                  <a:extLst>
                    <a:ext uri="{9D8B030D-6E8A-4147-A177-3AD203B41FA5}">
                      <a16:colId xmlns:a16="http://schemas.microsoft.com/office/drawing/2014/main" val="4042421998"/>
                    </a:ext>
                  </a:extLst>
                </a:gridCol>
                <a:gridCol w="2514119">
                  <a:extLst>
                    <a:ext uri="{9D8B030D-6E8A-4147-A177-3AD203B41FA5}">
                      <a16:colId xmlns:a16="http://schemas.microsoft.com/office/drawing/2014/main" val="1690212641"/>
                    </a:ext>
                  </a:extLst>
                </a:gridCol>
                <a:gridCol w="872511">
                  <a:extLst>
                    <a:ext uri="{9D8B030D-6E8A-4147-A177-3AD203B41FA5}">
                      <a16:colId xmlns:a16="http://schemas.microsoft.com/office/drawing/2014/main" val="1731830204"/>
                    </a:ext>
                  </a:extLst>
                </a:gridCol>
                <a:gridCol w="4155727">
                  <a:extLst>
                    <a:ext uri="{9D8B030D-6E8A-4147-A177-3AD203B41FA5}">
                      <a16:colId xmlns:a16="http://schemas.microsoft.com/office/drawing/2014/main" val="4052983466"/>
                    </a:ext>
                  </a:extLst>
                </a:gridCol>
              </a:tblGrid>
              <a:tr h="304800">
                <a:tc>
                  <a:txBody>
                    <a:bodyPr/>
                    <a:lstStyle/>
                    <a:p>
                      <a:pPr>
                        <a:buNone/>
                      </a:pPr>
                      <a:r>
                        <a:rPr lang="el-GR" sz="1400"/>
                        <a:t>Παράμετρος</a:t>
                      </a:r>
                    </a:p>
                  </a:txBody>
                  <a:tcPr anchor="ctr">
                    <a:lnL>
                      <a:noFill/>
                    </a:lnL>
                    <a:lnR>
                      <a:noFill/>
                    </a:lnR>
                    <a:lnT>
                      <a:noFill/>
                    </a:lnT>
                    <a:lnB>
                      <a:noFill/>
                    </a:lnB>
                    <a:noFill/>
                  </a:tcPr>
                </a:tc>
                <a:tc>
                  <a:txBody>
                    <a:bodyPr/>
                    <a:lstStyle/>
                    <a:p>
                      <a:pPr>
                        <a:buNone/>
                      </a:pPr>
                      <a:r>
                        <a:rPr lang="el-GR" sz="1400"/>
                        <a:t>Περιγραφή</a:t>
                      </a:r>
                    </a:p>
                  </a:txBody>
                  <a:tcPr anchor="ctr">
                    <a:lnL>
                      <a:noFill/>
                    </a:lnL>
                    <a:lnR>
                      <a:noFill/>
                    </a:lnR>
                    <a:lnT>
                      <a:noFill/>
                    </a:lnT>
                    <a:lnB>
                      <a:noFill/>
                    </a:lnB>
                    <a:noFill/>
                  </a:tcPr>
                </a:tc>
                <a:tc>
                  <a:txBody>
                    <a:bodyPr/>
                    <a:lstStyle/>
                    <a:p>
                      <a:pPr>
                        <a:buNone/>
                      </a:pPr>
                      <a:r>
                        <a:rPr lang="el-GR" sz="1400"/>
                        <a:t>Σύμβολο</a:t>
                      </a:r>
                    </a:p>
                  </a:txBody>
                  <a:tcPr anchor="ctr">
                    <a:lnL>
                      <a:noFill/>
                    </a:lnL>
                    <a:lnR>
                      <a:noFill/>
                    </a:lnR>
                    <a:lnT>
                      <a:noFill/>
                    </a:lnT>
                    <a:lnB>
                      <a:noFill/>
                    </a:lnB>
                    <a:noFill/>
                  </a:tcPr>
                </a:tc>
                <a:tc>
                  <a:txBody>
                    <a:bodyPr/>
                    <a:lstStyle/>
                    <a:p>
                      <a:pPr>
                        <a:buNone/>
                      </a:pPr>
                      <a:r>
                        <a:rPr lang="el-GR" sz="1400"/>
                        <a:t>Τιμή</a:t>
                      </a:r>
                    </a:p>
                  </a:txBody>
                  <a:tcPr anchor="ctr">
                    <a:lnL>
                      <a:noFill/>
                    </a:lnL>
                    <a:lnR>
                      <a:noFill/>
                    </a:lnR>
                    <a:lnT>
                      <a:noFill/>
                    </a:lnT>
                    <a:lnB>
                      <a:noFill/>
                    </a:lnB>
                    <a:noFill/>
                  </a:tcPr>
                </a:tc>
                <a:extLst>
                  <a:ext uri="{0D108BD9-81ED-4DB2-BD59-A6C34878D82A}">
                    <a16:rowId xmlns:a16="http://schemas.microsoft.com/office/drawing/2014/main" val="591125595"/>
                  </a:ext>
                </a:extLst>
              </a:tr>
              <a:tr h="731520">
                <a:tc>
                  <a:txBody>
                    <a:bodyPr/>
                    <a:lstStyle/>
                    <a:p>
                      <a:pPr>
                        <a:buNone/>
                      </a:pPr>
                      <a:r>
                        <a:rPr lang="el-GR" sz="1400"/>
                        <a:t>Ημερήσια δυνατότητα καθαρισμού</a:t>
                      </a:r>
                    </a:p>
                  </a:txBody>
                  <a:tcPr anchor="ctr">
                    <a:lnL>
                      <a:noFill/>
                    </a:lnL>
                    <a:lnR>
                      <a:noFill/>
                    </a:lnR>
                    <a:lnT>
                      <a:noFill/>
                    </a:lnT>
                    <a:lnB>
                      <a:noFill/>
                    </a:lnB>
                    <a:noFill/>
                  </a:tcPr>
                </a:tc>
                <a:tc>
                  <a:txBody>
                    <a:bodyPr/>
                    <a:lstStyle/>
                    <a:p>
                      <a:pPr>
                        <a:buNone/>
                      </a:pPr>
                      <a:r>
                        <a:rPr lang="el-GR" sz="1400"/>
                        <a:t>Μέγιστη ποσότητα απορριμμάτων που μπορούν να συλλεχθούν/μεταφερθούν ανά ημέρα</a:t>
                      </a:r>
                    </a:p>
                  </a:txBody>
                  <a:tcPr anchor="ctr">
                    <a:lnL>
                      <a:noFill/>
                    </a:lnL>
                    <a:lnR>
                      <a:noFill/>
                    </a:lnR>
                    <a:lnT>
                      <a:noFill/>
                    </a:lnT>
                    <a:lnB>
                      <a:noFill/>
                    </a:lnB>
                    <a:noFill/>
                  </a:tcPr>
                </a:tc>
                <a:tc>
                  <a:txBody>
                    <a:bodyPr/>
                    <a:lstStyle/>
                    <a:p>
                      <a:pPr>
                        <a:buNone/>
                      </a:pPr>
                      <a:r>
                        <a:rPr lang="en-GB" sz="1400"/>
                        <a:t>(R)</a:t>
                      </a:r>
                    </a:p>
                  </a:txBody>
                  <a:tcPr anchor="ctr">
                    <a:lnL>
                      <a:noFill/>
                    </a:lnL>
                    <a:lnR>
                      <a:noFill/>
                    </a:lnR>
                    <a:lnT>
                      <a:noFill/>
                    </a:lnT>
                    <a:lnB>
                      <a:noFill/>
                    </a:lnB>
                    <a:noFill/>
                  </a:tcPr>
                </a:tc>
                <a:tc>
                  <a:txBody>
                    <a:bodyPr/>
                    <a:lstStyle/>
                    <a:p>
                      <a:pPr>
                        <a:buNone/>
                      </a:pPr>
                      <a:r>
                        <a:rPr lang="en-GB" sz="1400" b="1"/>
                        <a:t>600 kg/</a:t>
                      </a:r>
                      <a:r>
                        <a:rPr lang="el-GR" sz="1400" b="1"/>
                        <a:t>ημέρα</a:t>
                      </a:r>
                      <a:endParaRPr lang="el-GR" sz="1400"/>
                    </a:p>
                  </a:txBody>
                  <a:tcPr anchor="ctr">
                    <a:lnL>
                      <a:noFill/>
                    </a:lnL>
                    <a:lnR>
                      <a:noFill/>
                    </a:lnR>
                    <a:lnT>
                      <a:noFill/>
                    </a:lnT>
                    <a:lnB>
                      <a:noFill/>
                    </a:lnB>
                    <a:noFill/>
                  </a:tcPr>
                </a:tc>
                <a:extLst>
                  <a:ext uri="{0D108BD9-81ED-4DB2-BD59-A6C34878D82A}">
                    <a16:rowId xmlns:a16="http://schemas.microsoft.com/office/drawing/2014/main" val="3045075410"/>
                  </a:ext>
                </a:extLst>
              </a:tr>
              <a:tr h="731520">
                <a:tc>
                  <a:txBody>
                    <a:bodyPr/>
                    <a:lstStyle/>
                    <a:p>
                      <a:pPr>
                        <a:buNone/>
                      </a:pPr>
                      <a:r>
                        <a:rPr lang="el-GR" sz="1400"/>
                        <a:t>Απόβλητα ανά επισκέπτη</a:t>
                      </a:r>
                    </a:p>
                  </a:txBody>
                  <a:tcPr anchor="ctr">
                    <a:lnL>
                      <a:noFill/>
                    </a:lnL>
                    <a:lnR>
                      <a:noFill/>
                    </a:lnR>
                    <a:lnT>
                      <a:noFill/>
                    </a:lnT>
                    <a:lnB>
                      <a:noFill/>
                    </a:lnB>
                    <a:noFill/>
                  </a:tcPr>
                </a:tc>
                <a:tc>
                  <a:txBody>
                    <a:bodyPr/>
                    <a:lstStyle/>
                    <a:p>
                      <a:pPr>
                        <a:buNone/>
                      </a:pPr>
                      <a:r>
                        <a:rPr lang="el-GR" sz="1400"/>
                        <a:t>Μέσο βάρος απορριμμάτων που παράγει ένας επισκέπτης (συσκευασίες, καφέ κ.λπ.)</a:t>
                      </a:r>
                    </a:p>
                  </a:txBody>
                  <a:tcPr anchor="ctr">
                    <a:lnL>
                      <a:noFill/>
                    </a:lnL>
                    <a:lnR>
                      <a:noFill/>
                    </a:lnR>
                    <a:lnT>
                      <a:noFill/>
                    </a:lnT>
                    <a:lnB>
                      <a:noFill/>
                    </a:lnB>
                    <a:noFill/>
                  </a:tcPr>
                </a:tc>
                <a:tc>
                  <a:txBody>
                    <a:bodyPr/>
                    <a:lstStyle/>
                    <a:p>
                      <a:pPr>
                        <a:buNone/>
                      </a:pPr>
                      <a:r>
                        <a:rPr lang="en-GB" sz="1400"/>
                        <a:t>(C)</a:t>
                      </a:r>
                    </a:p>
                  </a:txBody>
                  <a:tcPr anchor="ctr">
                    <a:lnL>
                      <a:noFill/>
                    </a:lnL>
                    <a:lnR>
                      <a:noFill/>
                    </a:lnR>
                    <a:lnT>
                      <a:noFill/>
                    </a:lnT>
                    <a:lnB>
                      <a:noFill/>
                    </a:lnB>
                    <a:noFill/>
                  </a:tcPr>
                </a:tc>
                <a:tc>
                  <a:txBody>
                    <a:bodyPr/>
                    <a:lstStyle/>
                    <a:p>
                      <a:pPr>
                        <a:buNone/>
                      </a:pPr>
                      <a:r>
                        <a:rPr lang="en-GB" sz="1400" b="1"/>
                        <a:t>0,20 kg/</a:t>
                      </a:r>
                      <a:r>
                        <a:rPr lang="el-GR" sz="1400" b="1"/>
                        <a:t>άτομο/ημέρα</a:t>
                      </a:r>
                      <a:endParaRPr lang="el-GR" sz="1400"/>
                    </a:p>
                  </a:txBody>
                  <a:tcPr anchor="ctr">
                    <a:lnL>
                      <a:noFill/>
                    </a:lnL>
                    <a:lnR>
                      <a:noFill/>
                    </a:lnR>
                    <a:lnT>
                      <a:noFill/>
                    </a:lnT>
                    <a:lnB>
                      <a:noFill/>
                    </a:lnB>
                    <a:noFill/>
                  </a:tcPr>
                </a:tc>
                <a:extLst>
                  <a:ext uri="{0D108BD9-81ED-4DB2-BD59-A6C34878D82A}">
                    <a16:rowId xmlns:a16="http://schemas.microsoft.com/office/drawing/2014/main" val="3772621159"/>
                  </a:ext>
                </a:extLst>
              </a:tr>
              <a:tr h="518160">
                <a:tc>
                  <a:txBody>
                    <a:bodyPr/>
                    <a:lstStyle/>
                    <a:p>
                      <a:pPr>
                        <a:buNone/>
                      </a:pPr>
                      <a:r>
                        <a:rPr lang="el-GR" sz="1400"/>
                        <a:t>Διάρκεια εκδήλωσης</a:t>
                      </a:r>
                    </a:p>
                  </a:txBody>
                  <a:tcPr anchor="ctr">
                    <a:lnL>
                      <a:noFill/>
                    </a:lnL>
                    <a:lnR>
                      <a:noFill/>
                    </a:lnR>
                    <a:lnT>
                      <a:noFill/>
                    </a:lnT>
                    <a:lnB>
                      <a:noFill/>
                    </a:lnB>
                    <a:noFill/>
                  </a:tcPr>
                </a:tc>
                <a:tc>
                  <a:txBody>
                    <a:bodyPr/>
                    <a:lstStyle/>
                    <a:p>
                      <a:pPr>
                        <a:buNone/>
                      </a:pPr>
                      <a:r>
                        <a:rPr lang="el-GR" sz="1400"/>
                        <a:t>Χρόνος πίεσης (μία ημερίδα–φεστιβάλ)</a:t>
                      </a:r>
                    </a:p>
                  </a:txBody>
                  <a:tcPr anchor="ctr">
                    <a:lnL>
                      <a:noFill/>
                    </a:lnL>
                    <a:lnR>
                      <a:noFill/>
                    </a:lnR>
                    <a:lnT>
                      <a:noFill/>
                    </a:lnT>
                    <a:lnB>
                      <a:noFill/>
                    </a:lnB>
                    <a:noFill/>
                  </a:tcPr>
                </a:tc>
                <a:tc>
                  <a:txBody>
                    <a:bodyPr/>
                    <a:lstStyle/>
                    <a:p>
                      <a:pPr>
                        <a:buNone/>
                      </a:pPr>
                      <a:r>
                        <a:rPr lang="en-GB" sz="1400"/>
                        <a:t>(T)</a:t>
                      </a:r>
                    </a:p>
                  </a:txBody>
                  <a:tcPr anchor="ctr">
                    <a:lnL>
                      <a:noFill/>
                    </a:lnL>
                    <a:lnR>
                      <a:noFill/>
                    </a:lnR>
                    <a:lnT>
                      <a:noFill/>
                    </a:lnT>
                    <a:lnB>
                      <a:noFill/>
                    </a:lnB>
                    <a:noFill/>
                  </a:tcPr>
                </a:tc>
                <a:tc>
                  <a:txBody>
                    <a:bodyPr/>
                    <a:lstStyle/>
                    <a:p>
                      <a:pPr>
                        <a:buNone/>
                      </a:pPr>
                      <a:r>
                        <a:rPr lang="el-GR" sz="1400" b="1" dirty="0"/>
                        <a:t>1 ημέρα</a:t>
                      </a:r>
                      <a:endParaRPr lang="el-GR" sz="1400" dirty="0"/>
                    </a:p>
                  </a:txBody>
                  <a:tcPr anchor="ctr">
                    <a:lnL>
                      <a:noFill/>
                    </a:lnL>
                    <a:lnR>
                      <a:noFill/>
                    </a:lnR>
                    <a:lnT>
                      <a:noFill/>
                    </a:lnT>
                    <a:lnB>
                      <a:noFill/>
                    </a:lnB>
                    <a:noFill/>
                  </a:tcPr>
                </a:tc>
                <a:extLst>
                  <a:ext uri="{0D108BD9-81ED-4DB2-BD59-A6C34878D82A}">
                    <a16:rowId xmlns:a16="http://schemas.microsoft.com/office/drawing/2014/main" val="201947603"/>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7144FF-8777-E620-6FFA-C52212ABEA0F}"/>
                  </a:ext>
                </a:extLst>
              </p:cNvPr>
              <p:cNvSpPr txBox="1"/>
              <p:nvPr/>
            </p:nvSpPr>
            <p:spPr>
              <a:xfrm>
                <a:off x="401169" y="5919723"/>
                <a:ext cx="7315200" cy="738664"/>
              </a:xfrm>
              <a:prstGeom prst="rect">
                <a:avLst/>
              </a:prstGeom>
              <a:noFill/>
            </p:spPr>
            <p:txBody>
              <a:bodyPr wrap="square">
                <a:spAutoFit/>
              </a:bodyPr>
              <a:lstStyle/>
              <a:p>
                <a:pPr>
                  <a:buNone/>
                </a:pPr>
                <a:r>
                  <a:rPr lang="el-GR" b="1" dirty="0"/>
                  <a:t>Ζητούμενο</a:t>
                </a:r>
              </a:p>
              <a:p>
                <a:pPr>
                  <a:buNone/>
                </a:pPr>
                <a:r>
                  <a:rPr lang="el-GR" dirty="0"/>
                  <a:t>Υπολογίστε τη μέγιστη ημερήσια προσέλευση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oMath>
                </a14:m>
                <a:r>
                  <a:rPr lang="el-GR" dirty="0"/>
                  <a:t>που </a:t>
                </a:r>
                <a:r>
                  <a:rPr lang="el-GR" b="1" dirty="0"/>
                  <a:t>δεν</a:t>
                </a:r>
                <a:r>
                  <a:rPr lang="el-GR" dirty="0"/>
                  <a:t> υπερβαίνει τη φέρουσα ικανότητα του πάρκου.</a:t>
                </a:r>
              </a:p>
            </p:txBody>
          </p:sp>
        </mc:Choice>
        <mc:Fallback xmlns="">
          <p:sp>
            <p:nvSpPr>
              <p:cNvPr id="9" name="TextBox 8">
                <a:extLst>
                  <a:ext uri="{FF2B5EF4-FFF2-40B4-BE49-F238E27FC236}">
                    <a16:creationId xmlns:a16="http://schemas.microsoft.com/office/drawing/2014/main" id="{877144FF-8777-E620-6FFA-C52212ABEA0F}"/>
                  </a:ext>
                </a:extLst>
              </p:cNvPr>
              <p:cNvSpPr txBox="1">
                <a:spLocks noRot="1" noChangeAspect="1" noMove="1" noResize="1" noEditPoints="1" noAdjustHandles="1" noChangeArrowheads="1" noChangeShapeType="1" noTextEdit="1"/>
              </p:cNvSpPr>
              <p:nvPr/>
            </p:nvSpPr>
            <p:spPr>
              <a:xfrm>
                <a:off x="401169" y="5919723"/>
                <a:ext cx="7315200" cy="738664"/>
              </a:xfrm>
              <a:prstGeom prst="rect">
                <a:avLst/>
              </a:prstGeom>
              <a:blipFill>
                <a:blip r:embed="rId4"/>
                <a:stretch>
                  <a:fillRect l="-250" t="-1653" b="-8264"/>
                </a:stretch>
              </a:blipFill>
            </p:spPr>
            <p:txBody>
              <a:bodyPr/>
              <a:lstStyle/>
              <a:p>
                <a:r>
                  <a:rPr lang="en-GB">
                    <a:noFill/>
                  </a:rPr>
                  <a:t> </a:t>
                </a:r>
              </a:p>
            </p:txBody>
          </p:sp>
        </mc:Fallback>
      </mc:AlternateContent>
    </p:spTree>
    <p:extLst>
      <p:ext uri="{BB962C8B-B14F-4D97-AF65-F5344CB8AC3E}">
        <p14:creationId xmlns:p14="http://schemas.microsoft.com/office/powerpoint/2010/main" val="1228421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7E90E29B-CDFF-1249-3159-796E45AACED0}"/>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70DB4D7D-7420-3D5C-E607-631F77469B19}"/>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DD8D27CF-F8BB-6F7D-3F6C-BF7FF470DF97}"/>
              </a:ext>
            </a:extLst>
          </p:cNvPr>
          <p:cNvSpPr/>
          <p:nvPr/>
        </p:nvSpPr>
        <p:spPr>
          <a:xfrm>
            <a:off x="324455" y="80108"/>
            <a:ext cx="10377887" cy="692110"/>
          </a:xfrm>
          <a:prstGeom prst="rect">
            <a:avLst/>
          </a:prstGeom>
          <a:noFill/>
          <a:ln>
            <a:noFill/>
          </a:ln>
        </p:spPr>
        <p:txBody>
          <a:bodyPr spcFirstLastPara="1" wrap="square" lIns="0" tIns="0" rIns="0" bIns="0" anchor="t" anchorCtr="0">
            <a:noAutofit/>
          </a:bodyPr>
          <a:lstStyle/>
          <a:p>
            <a:pPr lvl="0">
              <a:lnSpc>
                <a:spcPct val="125287"/>
              </a:lnSpc>
              <a:buSzPts val="4350"/>
            </a:pPr>
            <a:r>
              <a:rPr lang="el-GR" sz="3200" dirty="0"/>
              <a:t>Σενάρια Μεταβολής της Φέρουσας Ικανότητας”</a:t>
            </a:r>
            <a:r>
              <a:rPr lang="el-GR" sz="3200" b="1" i="0" u="none" strike="noStrike" cap="none" dirty="0">
                <a:solidFill>
                  <a:srgbClr val="000000"/>
                </a:solidFill>
                <a:latin typeface="Inter"/>
                <a:ea typeface="Inter"/>
                <a:cs typeface="Inter"/>
                <a:sym typeface="Inter"/>
              </a:rPr>
              <a:t>-</a:t>
            </a:r>
            <a:r>
              <a:rPr lang="el-GR" sz="3200" b="1" i="0" u="none" strike="noStrike" cap="none" dirty="0" err="1">
                <a:solidFill>
                  <a:srgbClr val="000000"/>
                </a:solidFill>
                <a:latin typeface="Inter"/>
                <a:ea typeface="Inter"/>
                <a:cs typeface="Inter"/>
                <a:sym typeface="Inter"/>
              </a:rPr>
              <a:t>Ασκηση</a:t>
            </a:r>
            <a:endParaRPr sz="32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8CFB2DB1-6C50-847D-25A7-75647E0B8757}"/>
              </a:ext>
            </a:extLst>
          </p:cNvPr>
          <p:cNvSpPr txBox="1"/>
          <p:nvPr/>
        </p:nvSpPr>
        <p:spPr>
          <a:xfrm>
            <a:off x="167426" y="1006668"/>
            <a:ext cx="9927129" cy="1384995"/>
          </a:xfrm>
          <a:prstGeom prst="rect">
            <a:avLst/>
          </a:prstGeom>
          <a:noFill/>
        </p:spPr>
        <p:txBody>
          <a:bodyPr wrap="square">
            <a:spAutoFit/>
          </a:bodyPr>
          <a:lstStyle/>
          <a:p>
            <a:r>
              <a:rPr lang="el-GR" dirty="0"/>
              <a:t>Φανταστείτε ότι είστε ομάδα σχεδιαστών υπεύθυνη για τη βιώσιμη λειτουργία ενός δημόσιου πάρκου, ενός νησιού, ή μιας γειτονιάς.</a:t>
            </a:r>
            <a:br>
              <a:rPr lang="el-GR" dirty="0"/>
            </a:br>
            <a:r>
              <a:rPr lang="el-GR" dirty="0"/>
              <a:t>Το σύστημα σας έχει συγκεκριμένη φέρουσα ικανότητα (ως προς νερό, ενέργεια, απορρίμματα, χώρο, ή κοινωνική ανεκτικότητα).</a:t>
            </a:r>
            <a:br>
              <a:rPr lang="el-GR" dirty="0"/>
            </a:br>
            <a:r>
              <a:rPr lang="el-GR" dirty="0"/>
              <a:t>Η αποστολή σας είναι να σχεδιάσετε </a:t>
            </a:r>
            <a:r>
              <a:rPr lang="el-GR" b="1" dirty="0"/>
              <a:t>σενάρια που αυξάνουν ή σταθεροποιούν</a:t>
            </a:r>
            <a:r>
              <a:rPr lang="el-GR" dirty="0"/>
              <a:t> αυτή τη φέρουσα ικανότητα </a:t>
            </a:r>
            <a:r>
              <a:rPr lang="el-GR" b="1" dirty="0"/>
              <a:t>χωρίς να προκαλούν υπέρβαση (</a:t>
            </a:r>
            <a:r>
              <a:rPr lang="el-GR" b="1" dirty="0" err="1"/>
              <a:t>overshoot</a:t>
            </a:r>
            <a:r>
              <a:rPr lang="el-GR" b="1" dirty="0"/>
              <a:t>)</a:t>
            </a:r>
            <a:r>
              <a:rPr lang="el-GR" dirty="0"/>
              <a:t>.</a:t>
            </a:r>
            <a:endParaRPr lang="en-GB" dirty="0"/>
          </a:p>
        </p:txBody>
      </p:sp>
      <p:sp>
        <p:nvSpPr>
          <p:cNvPr id="7" name="TextBox 6">
            <a:extLst>
              <a:ext uri="{FF2B5EF4-FFF2-40B4-BE49-F238E27FC236}">
                <a16:creationId xmlns:a16="http://schemas.microsoft.com/office/drawing/2014/main" id="{05D38A3F-146D-A6D3-AC0E-AF3E7DF6A5D8}"/>
              </a:ext>
            </a:extLst>
          </p:cNvPr>
          <p:cNvSpPr txBox="1"/>
          <p:nvPr/>
        </p:nvSpPr>
        <p:spPr>
          <a:xfrm>
            <a:off x="167425" y="2626113"/>
            <a:ext cx="10534918" cy="1384995"/>
          </a:xfrm>
          <a:prstGeom prst="rect">
            <a:avLst/>
          </a:prstGeom>
          <a:noFill/>
        </p:spPr>
        <p:txBody>
          <a:bodyPr wrap="square">
            <a:spAutoFit/>
          </a:bodyPr>
          <a:lstStyle/>
          <a:p>
            <a:pPr>
              <a:buNone/>
            </a:pPr>
            <a:r>
              <a:rPr lang="el-GR" b="1" dirty="0"/>
              <a:t>Πλαίσιο συστήματος</a:t>
            </a:r>
          </a:p>
          <a:p>
            <a:pPr>
              <a:buFont typeface="Arial" panose="020B0604020202020204" pitchFamily="34" charset="0"/>
              <a:buChar char="•"/>
            </a:pPr>
            <a:r>
              <a:rPr lang="el-GR" b="1" dirty="0"/>
              <a:t>Σύστημα:</a:t>
            </a:r>
            <a:r>
              <a:rPr lang="el-GR" dirty="0"/>
              <a:t> Δημοτικό πάρκο σε </a:t>
            </a:r>
            <a:r>
              <a:rPr lang="el-GR" dirty="0" err="1"/>
              <a:t>πυκνοκατοικημένη</a:t>
            </a:r>
            <a:r>
              <a:rPr lang="el-GR" dirty="0"/>
              <a:t> περιοχή.</a:t>
            </a:r>
          </a:p>
          <a:p>
            <a:pPr>
              <a:buFont typeface="Arial" panose="020B0604020202020204" pitchFamily="34" charset="0"/>
              <a:buChar char="•"/>
            </a:pPr>
            <a:r>
              <a:rPr lang="el-GR" b="1" dirty="0"/>
              <a:t>Κρίσιμος πόρος:</a:t>
            </a:r>
            <a:r>
              <a:rPr lang="el-GR" dirty="0"/>
              <a:t> Δυνατότητα καθαριότητας – δηλαδή η ικανότητα του πάρκου να απορροφά καθημερινά επισκέπτες χωρίς να υποβαθμίζεται (απορρίμματα, φθορές, θόρυβος).</a:t>
            </a:r>
          </a:p>
          <a:p>
            <a:pPr>
              <a:buFont typeface="Arial" panose="020B0604020202020204" pitchFamily="34" charset="0"/>
              <a:buChar char="•"/>
            </a:pPr>
            <a:r>
              <a:rPr lang="el-GR" b="1" dirty="0"/>
              <a:t>Στόχος:</a:t>
            </a:r>
            <a:r>
              <a:rPr lang="el-GR" dirty="0"/>
              <a:t> Να αυξηθεί η φέρουσα ικανότητα (σε αριθμό επισκεπτών/ημέρα) χωρίς να αυξηθεί το περιβαλλοντικό φορτίο ή η κοινωνική ενόχληση.</a:t>
            </a:r>
          </a:p>
        </p:txBody>
      </p:sp>
      <p:graphicFrame>
        <p:nvGraphicFramePr>
          <p:cNvPr id="8" name="Table 7">
            <a:extLst>
              <a:ext uri="{FF2B5EF4-FFF2-40B4-BE49-F238E27FC236}">
                <a16:creationId xmlns:a16="http://schemas.microsoft.com/office/drawing/2014/main" id="{FCD236C3-70F8-2C14-3D4A-AB50AD6DC035}"/>
              </a:ext>
            </a:extLst>
          </p:cNvPr>
          <p:cNvGraphicFramePr>
            <a:graphicFrameLocks noGrp="1"/>
          </p:cNvGraphicFramePr>
          <p:nvPr>
            <p:extLst>
              <p:ext uri="{D42A27DB-BD31-4B8C-83A1-F6EECF244321}">
                <p14:modId xmlns:p14="http://schemas.microsoft.com/office/powerpoint/2010/main" val="4136439185"/>
              </p:ext>
            </p:extLst>
          </p:nvPr>
        </p:nvGraphicFramePr>
        <p:xfrm>
          <a:off x="0" y="4114800"/>
          <a:ext cx="10869768" cy="3992880"/>
        </p:xfrm>
        <a:graphic>
          <a:graphicData uri="http://schemas.openxmlformats.org/drawingml/2006/table">
            <a:tbl>
              <a:tblPr/>
              <a:tblGrid>
                <a:gridCol w="2717442">
                  <a:extLst>
                    <a:ext uri="{9D8B030D-6E8A-4147-A177-3AD203B41FA5}">
                      <a16:colId xmlns:a16="http://schemas.microsoft.com/office/drawing/2014/main" val="1240996244"/>
                    </a:ext>
                  </a:extLst>
                </a:gridCol>
                <a:gridCol w="3438660">
                  <a:extLst>
                    <a:ext uri="{9D8B030D-6E8A-4147-A177-3AD203B41FA5}">
                      <a16:colId xmlns:a16="http://schemas.microsoft.com/office/drawing/2014/main" val="2617337327"/>
                    </a:ext>
                  </a:extLst>
                </a:gridCol>
                <a:gridCol w="4108361">
                  <a:extLst>
                    <a:ext uri="{9D8B030D-6E8A-4147-A177-3AD203B41FA5}">
                      <a16:colId xmlns:a16="http://schemas.microsoft.com/office/drawing/2014/main" val="1283823301"/>
                    </a:ext>
                  </a:extLst>
                </a:gridCol>
                <a:gridCol w="605305">
                  <a:extLst>
                    <a:ext uri="{9D8B030D-6E8A-4147-A177-3AD203B41FA5}">
                      <a16:colId xmlns:a16="http://schemas.microsoft.com/office/drawing/2014/main" val="30566075"/>
                    </a:ext>
                  </a:extLst>
                </a:gridCol>
              </a:tblGrid>
              <a:tr h="518160">
                <a:tc>
                  <a:txBody>
                    <a:bodyPr/>
                    <a:lstStyle/>
                    <a:p>
                      <a:pPr>
                        <a:buNone/>
                      </a:pPr>
                      <a:r>
                        <a:rPr lang="el-GR" sz="1400"/>
                        <a:t>Παράμετρος</a:t>
                      </a:r>
                    </a:p>
                  </a:txBody>
                  <a:tcPr anchor="ctr">
                    <a:lnL>
                      <a:noFill/>
                    </a:lnL>
                    <a:lnR>
                      <a:noFill/>
                    </a:lnR>
                    <a:lnT>
                      <a:noFill/>
                    </a:lnT>
                    <a:lnB>
                      <a:noFill/>
                    </a:lnB>
                    <a:noFill/>
                  </a:tcPr>
                </a:tc>
                <a:tc>
                  <a:txBody>
                    <a:bodyPr/>
                    <a:lstStyle/>
                    <a:p>
                      <a:pPr>
                        <a:buNone/>
                      </a:pPr>
                      <a:r>
                        <a:rPr lang="el-GR" sz="1400"/>
                        <a:t>Σχεδιαστική Παρέμβαση</a:t>
                      </a:r>
                    </a:p>
                  </a:txBody>
                  <a:tcPr anchor="ctr">
                    <a:lnL>
                      <a:noFill/>
                    </a:lnL>
                    <a:lnR>
                      <a:noFill/>
                    </a:lnR>
                    <a:lnT>
                      <a:noFill/>
                    </a:lnT>
                    <a:lnB>
                      <a:noFill/>
                    </a:lnB>
                    <a:noFill/>
                  </a:tcPr>
                </a:tc>
                <a:tc>
                  <a:txBody>
                    <a:bodyPr/>
                    <a:lstStyle/>
                    <a:p>
                      <a:pPr>
                        <a:buNone/>
                      </a:pPr>
                      <a:r>
                        <a:rPr lang="el-GR" sz="1400"/>
                        <a:t>Αναμενόμενη Επίδραση στη Φέρουσα Ικανότητα</a:t>
                      </a:r>
                    </a:p>
                  </a:txBody>
                  <a:tcPr anchor="ctr">
                    <a:lnL>
                      <a:noFill/>
                    </a:lnL>
                    <a:lnR>
                      <a:noFill/>
                    </a:lnR>
                    <a:lnT>
                      <a:noFill/>
                    </a:lnT>
                    <a:lnB>
                      <a:noFill/>
                    </a:lnB>
                    <a:noFill/>
                  </a:tcPr>
                </a:tc>
                <a:tc>
                  <a:txBody>
                    <a:bodyPr/>
                    <a:lstStyle/>
                    <a:p>
                      <a:pPr>
                        <a:buNone/>
                      </a:pPr>
                      <a:endParaRPr lang="el-GR" sz="1400" dirty="0"/>
                    </a:p>
                  </a:txBody>
                  <a:tcPr anchor="ctr">
                    <a:lnL>
                      <a:noFill/>
                    </a:lnL>
                    <a:lnR>
                      <a:noFill/>
                    </a:lnR>
                    <a:lnT>
                      <a:noFill/>
                    </a:lnT>
                    <a:lnB>
                      <a:noFill/>
                    </a:lnB>
                    <a:noFill/>
                  </a:tcPr>
                </a:tc>
                <a:extLst>
                  <a:ext uri="{0D108BD9-81ED-4DB2-BD59-A6C34878D82A}">
                    <a16:rowId xmlns:a16="http://schemas.microsoft.com/office/drawing/2014/main" val="2165908512"/>
                  </a:ext>
                </a:extLst>
              </a:tr>
              <a:tr h="1371600">
                <a:tc>
                  <a:txBody>
                    <a:bodyPr/>
                    <a:lstStyle/>
                    <a:p>
                      <a:pPr>
                        <a:buNone/>
                      </a:pPr>
                      <a:r>
                        <a:rPr lang="en-GB" sz="1400" b="1"/>
                        <a:t>R — </a:t>
                      </a:r>
                      <a:r>
                        <a:rPr lang="el-GR" sz="1400" b="1"/>
                        <a:t>Προσφορά / Ικανότητα Υποστήριξης</a:t>
                      </a:r>
                      <a:endParaRPr lang="el-GR" sz="1400"/>
                    </a:p>
                  </a:txBody>
                  <a:tcPr anchor="ctr">
                    <a:lnL>
                      <a:noFill/>
                    </a:lnL>
                    <a:lnR>
                      <a:noFill/>
                    </a:lnR>
                    <a:lnT>
                      <a:noFill/>
                    </a:lnT>
                    <a:lnB>
                      <a:noFill/>
                    </a:lnB>
                    <a:noFill/>
                  </a:tcPr>
                </a:tc>
                <a:tc>
                  <a:txBody>
                    <a:bodyPr/>
                    <a:lstStyle/>
                    <a:p>
                      <a:pPr>
                        <a:buNone/>
                      </a:pPr>
                      <a:r>
                        <a:rPr lang="el-GR" sz="1400" dirty="0"/>
                        <a:t>🔹 Εγκατάσταση “έξυπνων κάδων” που συμπιέζουν απορρίμματα και ειδοποιούν όταν γεμίσουν.🔹 Συνεργασία με κοινωνική επιχείρηση για τακτικό καθαρισμό και ανακύκλωση.</a:t>
                      </a:r>
                    </a:p>
                  </a:txBody>
                  <a:tcPr anchor="ctr">
                    <a:lnL>
                      <a:noFill/>
                    </a:lnL>
                    <a:lnR>
                      <a:noFill/>
                    </a:lnR>
                    <a:lnT>
                      <a:noFill/>
                    </a:lnT>
                    <a:lnB>
                      <a:noFill/>
                    </a:lnB>
                    <a:noFill/>
                  </a:tcPr>
                </a:tc>
                <a:tc>
                  <a:txBody>
                    <a:bodyPr/>
                    <a:lstStyle/>
                    <a:p>
                      <a:pPr>
                        <a:buNone/>
                      </a:pPr>
                      <a:r>
                        <a:rPr lang="el-GR" sz="1400" dirty="0"/>
                        <a:t>Αυξάνεται η </a:t>
                      </a:r>
                      <a:r>
                        <a:rPr lang="el-GR" sz="1400" b="1" dirty="0"/>
                        <a:t>διαχειριστική χωρητικότητα</a:t>
                      </a:r>
                      <a:r>
                        <a:rPr lang="el-GR" sz="1400" dirty="0"/>
                        <a:t> του πάρκου κατά ~40%.Περισσότεροι επισκέπτες χωρίς υπέρβαση του R.</a:t>
                      </a:r>
                    </a:p>
                  </a:txBody>
                  <a:tcPr anchor="ctr">
                    <a:lnL>
                      <a:noFill/>
                    </a:lnL>
                    <a:lnR>
                      <a:noFill/>
                    </a:lnR>
                    <a:lnT>
                      <a:noFill/>
                    </a:lnT>
                    <a:lnB>
                      <a:noFill/>
                    </a:lnB>
                    <a:noFill/>
                  </a:tcPr>
                </a:tc>
                <a:tc>
                  <a:txBody>
                    <a:bodyPr/>
                    <a:lstStyle/>
                    <a:p>
                      <a:pPr>
                        <a:buNone/>
                      </a:pPr>
                      <a:endParaRPr lang="el-GR" sz="1400" dirty="0"/>
                    </a:p>
                  </a:txBody>
                  <a:tcPr anchor="ctr">
                    <a:lnL>
                      <a:noFill/>
                    </a:lnL>
                    <a:lnR>
                      <a:noFill/>
                    </a:lnR>
                    <a:lnT>
                      <a:noFill/>
                    </a:lnT>
                    <a:lnB>
                      <a:noFill/>
                    </a:lnB>
                    <a:noFill/>
                  </a:tcPr>
                </a:tc>
                <a:extLst>
                  <a:ext uri="{0D108BD9-81ED-4DB2-BD59-A6C34878D82A}">
                    <a16:rowId xmlns:a16="http://schemas.microsoft.com/office/drawing/2014/main" val="1872960276"/>
                  </a:ext>
                </a:extLst>
              </a:tr>
              <a:tr h="944880">
                <a:tc>
                  <a:txBody>
                    <a:bodyPr/>
                    <a:lstStyle/>
                    <a:p>
                      <a:pPr>
                        <a:buNone/>
                      </a:pPr>
                      <a:r>
                        <a:rPr lang="el-GR" sz="1400" b="1"/>
                        <a:t>C — Κατανάλωση / Απόβλητα ανά άτομο</a:t>
                      </a:r>
                      <a:endParaRPr lang="el-GR" sz="1400"/>
                    </a:p>
                  </a:txBody>
                  <a:tcPr anchor="ctr">
                    <a:lnL>
                      <a:noFill/>
                    </a:lnL>
                    <a:lnR>
                      <a:noFill/>
                    </a:lnR>
                    <a:lnT>
                      <a:noFill/>
                    </a:lnT>
                    <a:lnB>
                      <a:noFill/>
                    </a:lnB>
                    <a:noFill/>
                  </a:tcPr>
                </a:tc>
                <a:tc>
                  <a:txBody>
                    <a:bodyPr/>
                    <a:lstStyle/>
                    <a:p>
                      <a:pPr>
                        <a:buNone/>
                      </a:pPr>
                      <a:r>
                        <a:rPr lang="el-GR" sz="1400"/>
                        <a:t>🔹 Εισαγωγή προγράμματος “Bring your own cup/bottle”.🔹 Αντικατάσταση πλαστικών προϊόντων με επαναχρησιμοποιούμενα.</a:t>
                      </a:r>
                    </a:p>
                  </a:txBody>
                  <a:tcPr anchor="ctr">
                    <a:lnL>
                      <a:noFill/>
                    </a:lnL>
                    <a:lnR>
                      <a:noFill/>
                    </a:lnR>
                    <a:lnT>
                      <a:noFill/>
                    </a:lnT>
                    <a:lnB>
                      <a:noFill/>
                    </a:lnB>
                    <a:noFill/>
                  </a:tcPr>
                </a:tc>
                <a:tc>
                  <a:txBody>
                    <a:bodyPr/>
                    <a:lstStyle/>
                    <a:p>
                      <a:pPr>
                        <a:buNone/>
                      </a:pPr>
                      <a:r>
                        <a:rPr lang="el-GR" sz="1400"/>
                        <a:t>Μείωση του όγκου απορριμμάτων ανά επισκέπτη κατά ~30%.Το C μειώνεται, άρα αυξάνεται το (N_{max}).</a:t>
                      </a:r>
                    </a:p>
                  </a:txBody>
                  <a:tcPr anchor="ctr">
                    <a:lnL>
                      <a:noFill/>
                    </a:lnL>
                    <a:lnR>
                      <a:noFill/>
                    </a:lnR>
                    <a:lnT>
                      <a:noFill/>
                    </a:lnT>
                    <a:lnB>
                      <a:noFill/>
                    </a:lnB>
                    <a:noFill/>
                  </a:tcPr>
                </a:tc>
                <a:tc>
                  <a:txBody>
                    <a:bodyPr/>
                    <a:lstStyle/>
                    <a:p>
                      <a:pPr>
                        <a:buNone/>
                      </a:pPr>
                      <a:endParaRPr lang="el-GR" sz="1400" dirty="0"/>
                    </a:p>
                  </a:txBody>
                  <a:tcPr anchor="ctr">
                    <a:lnL>
                      <a:noFill/>
                    </a:lnL>
                    <a:lnR>
                      <a:noFill/>
                    </a:lnR>
                    <a:lnT>
                      <a:noFill/>
                    </a:lnT>
                    <a:lnB>
                      <a:noFill/>
                    </a:lnB>
                    <a:noFill/>
                  </a:tcPr>
                </a:tc>
                <a:extLst>
                  <a:ext uri="{0D108BD9-81ED-4DB2-BD59-A6C34878D82A}">
                    <a16:rowId xmlns:a16="http://schemas.microsoft.com/office/drawing/2014/main" val="1500876016"/>
                  </a:ext>
                </a:extLst>
              </a:tr>
              <a:tr h="1158240">
                <a:tc>
                  <a:txBody>
                    <a:bodyPr/>
                    <a:lstStyle/>
                    <a:p>
                      <a:pPr>
                        <a:buNone/>
                      </a:pPr>
                      <a:r>
                        <a:rPr lang="el-GR" sz="1400" b="1"/>
                        <a:t>T — Διάρκεια Πίεσης / Ροή Χρήσης</a:t>
                      </a:r>
                      <a:endParaRPr lang="el-GR" sz="1400"/>
                    </a:p>
                  </a:txBody>
                  <a:tcPr anchor="ctr">
                    <a:lnL>
                      <a:noFill/>
                    </a:lnL>
                    <a:lnR>
                      <a:noFill/>
                    </a:lnR>
                    <a:lnT>
                      <a:noFill/>
                    </a:lnT>
                    <a:lnB>
                      <a:noFill/>
                    </a:lnB>
                    <a:noFill/>
                  </a:tcPr>
                </a:tc>
                <a:tc>
                  <a:txBody>
                    <a:bodyPr/>
                    <a:lstStyle/>
                    <a:p>
                      <a:pPr>
                        <a:buNone/>
                      </a:pPr>
                      <a:r>
                        <a:rPr lang="el-GR" sz="1400"/>
                        <a:t>🔹 Ψηφιακή εφαρμογή για προγραμματισμό επισκέψεων (time slots) σε περιόδους αιχμής.🔹 Οργάνωση εκδηλώσεων σε εναλλασσόμενες ημέρες και ώρες.</a:t>
                      </a:r>
                    </a:p>
                  </a:txBody>
                  <a:tcPr anchor="ctr">
                    <a:lnL>
                      <a:noFill/>
                    </a:lnL>
                    <a:lnR>
                      <a:noFill/>
                    </a:lnR>
                    <a:lnT>
                      <a:noFill/>
                    </a:lnT>
                    <a:lnB>
                      <a:noFill/>
                    </a:lnB>
                    <a:noFill/>
                  </a:tcPr>
                </a:tc>
                <a:tc>
                  <a:txBody>
                    <a:bodyPr/>
                    <a:lstStyle/>
                    <a:p>
                      <a:pPr>
                        <a:buNone/>
                      </a:pPr>
                      <a:r>
                        <a:rPr lang="el-GR" sz="1400"/>
                        <a:t>Η πίεση κατανέμεται ομοιόμορφα στον χρόνο — αποφυγή αιχμών κατανάλωσης.Αυξάνεται η </a:t>
                      </a:r>
                      <a:r>
                        <a:rPr lang="el-GR" sz="1400" b="1"/>
                        <a:t>ανθεκτικότητα</a:t>
                      </a:r>
                      <a:r>
                        <a:rPr lang="el-GR" sz="1400"/>
                        <a:t> του συστήματος.</a:t>
                      </a:r>
                    </a:p>
                  </a:txBody>
                  <a:tcPr anchor="ctr">
                    <a:lnL>
                      <a:noFill/>
                    </a:lnL>
                    <a:lnR>
                      <a:noFill/>
                    </a:lnR>
                    <a:lnT>
                      <a:noFill/>
                    </a:lnT>
                    <a:lnB>
                      <a:noFill/>
                    </a:lnB>
                    <a:noFill/>
                  </a:tcPr>
                </a:tc>
                <a:tc>
                  <a:txBody>
                    <a:bodyPr/>
                    <a:lstStyle/>
                    <a:p>
                      <a:pPr>
                        <a:buNone/>
                      </a:pPr>
                      <a:endParaRPr lang="el-GR" sz="1400" dirty="0"/>
                    </a:p>
                  </a:txBody>
                  <a:tcPr anchor="ctr">
                    <a:lnL>
                      <a:noFill/>
                    </a:lnL>
                    <a:lnR>
                      <a:noFill/>
                    </a:lnR>
                    <a:lnT>
                      <a:noFill/>
                    </a:lnT>
                    <a:lnB>
                      <a:noFill/>
                    </a:lnB>
                    <a:noFill/>
                  </a:tcPr>
                </a:tc>
                <a:extLst>
                  <a:ext uri="{0D108BD9-81ED-4DB2-BD59-A6C34878D82A}">
                    <a16:rowId xmlns:a16="http://schemas.microsoft.com/office/drawing/2014/main" val="3471346917"/>
                  </a:ext>
                </a:extLst>
              </a:tr>
            </a:tbl>
          </a:graphicData>
        </a:graphic>
      </p:graphicFrame>
    </p:spTree>
    <p:extLst>
      <p:ext uri="{BB962C8B-B14F-4D97-AF65-F5344CB8AC3E}">
        <p14:creationId xmlns:p14="http://schemas.microsoft.com/office/powerpoint/2010/main" val="3624534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70CBC423-673E-3A78-EED7-D396FC0639F2}"/>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5D3182FA-D454-26B1-C2C2-1B95413D0046}"/>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F79808D3-4044-8445-335A-FBDBEE67E18D}"/>
              </a:ext>
            </a:extLst>
          </p:cNvPr>
          <p:cNvSpPr/>
          <p:nvPr/>
        </p:nvSpPr>
        <p:spPr>
          <a:xfrm>
            <a:off x="324456" y="80108"/>
            <a:ext cx="9424852" cy="692110"/>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000000"/>
              </a:buClr>
              <a:buSzPts val="4350"/>
              <a:buFont typeface="Inter"/>
              <a:buNone/>
            </a:pPr>
            <a:r>
              <a:rPr lang="en-US" sz="4350" b="1" i="0" u="none" strike="noStrike" cap="none" dirty="0">
                <a:solidFill>
                  <a:srgbClr val="000000"/>
                </a:solidFill>
                <a:latin typeface="Inter"/>
                <a:ea typeface="Inter"/>
                <a:cs typeface="Inter"/>
                <a:sym typeface="Inter"/>
              </a:rPr>
              <a:t>Η </a:t>
            </a:r>
            <a:r>
              <a:rPr lang="en-US" sz="4350" b="1" i="0" u="none" strike="noStrike" cap="none" dirty="0" err="1">
                <a:solidFill>
                  <a:srgbClr val="000000"/>
                </a:solidFill>
                <a:latin typeface="Inter"/>
                <a:ea typeface="Inter"/>
                <a:cs typeface="Inter"/>
                <a:sym typeface="Inter"/>
              </a:rPr>
              <a:t>Φέρουσ</a:t>
            </a:r>
            <a:r>
              <a:rPr lang="en-US" sz="4350" b="1" i="0" u="none" strike="noStrike" cap="none" dirty="0">
                <a:solidFill>
                  <a:srgbClr val="000000"/>
                </a:solidFill>
                <a:latin typeface="Inter"/>
                <a:ea typeface="Inter"/>
                <a:cs typeface="Inter"/>
                <a:sym typeface="Inter"/>
              </a:rPr>
              <a:t>α Ικανότητα</a:t>
            </a:r>
            <a:r>
              <a:rPr lang="el-GR" sz="4350" b="1" i="0" u="none" strike="noStrike" cap="none" dirty="0">
                <a:solidFill>
                  <a:srgbClr val="000000"/>
                </a:solidFill>
                <a:latin typeface="Inter"/>
                <a:ea typeface="Inter"/>
                <a:cs typeface="Inter"/>
                <a:sym typeface="Inter"/>
              </a:rPr>
              <a:t>-</a:t>
            </a:r>
            <a:r>
              <a:rPr lang="el-GR" sz="4350" b="1" i="0" u="none" strike="noStrike" cap="none" dirty="0" err="1">
                <a:solidFill>
                  <a:srgbClr val="000000"/>
                </a:solidFill>
                <a:latin typeface="Inter"/>
                <a:ea typeface="Inter"/>
                <a:cs typeface="Inter"/>
                <a:sym typeface="Inter"/>
              </a:rPr>
              <a:t>Ασκηση</a:t>
            </a:r>
            <a:endParaRPr sz="4350" b="0" i="0" u="none" strike="noStrike" cap="none" dirty="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48FC00F-1016-474F-27A6-75A1B87AF9A1}"/>
                  </a:ext>
                </a:extLst>
              </p:cNvPr>
              <p:cNvSpPr txBox="1"/>
              <p:nvPr/>
            </p:nvSpPr>
            <p:spPr>
              <a:xfrm>
                <a:off x="466859" y="1260482"/>
                <a:ext cx="9784724" cy="2292487"/>
              </a:xfrm>
              <a:prstGeom prst="rect">
                <a:avLst/>
              </a:prstGeom>
              <a:noFill/>
            </p:spPr>
            <p:txBody>
              <a:bodyPr wrap="square">
                <a:spAutoFit/>
              </a:bodyPr>
              <a:lstStyle/>
              <a:p>
                <a:pPr>
                  <a:buNone/>
                </a:pPr>
                <a:r>
                  <a:rPr lang="el-GR" b="1" dirty="0"/>
                  <a:t>Ποσοτική Προσέγγιση (προαιρετικά για ανάλυση στην τάξη)</a:t>
                </a:r>
              </a:p>
              <a:p>
                <a:pPr>
                  <a:buNone/>
                </a:pPr>
                <a:r>
                  <a:rPr lang="el-GR" dirty="0"/>
                  <a:t>Αρχικά:</a:t>
                </a:r>
                <a:br>
                  <a:rPr lang="el-GR" dirty="0"/>
                </a:br>
                <a14:m>
                  <m:oMath xmlns:m="http://schemas.openxmlformats.org/officeDocument/2006/math">
                    <m:r>
                      <a:rPr lang="el-GR" i="1">
                        <a:latin typeface="Cambria Math" panose="02040503050406030204" pitchFamily="18" charset="0"/>
                      </a:rPr>
                      <m:t>𝑅</m:t>
                    </m:r>
                    <m:r>
                      <a:rPr lang="el-GR" i="0">
                        <a:latin typeface="Cambria Math" panose="02040503050406030204" pitchFamily="18" charset="0"/>
                      </a:rPr>
                      <m:t>=</m:t>
                    </m:r>
                    <m:r>
                      <a:rPr lang="el-GR" i="0">
                        <a:latin typeface="Cambria Math" panose="02040503050406030204" pitchFamily="18" charset="0"/>
                      </a:rPr>
                      <m:t>600</m:t>
                    </m:r>
                    <m:r>
                      <m:rPr>
                        <m:nor/>
                      </m:rPr>
                      <a:rPr lang="el-GR" b="0" i="1">
                        <a:latin typeface="Cambria Math" panose="02040503050406030204" pitchFamily="18" charset="0"/>
                      </a:rPr>
                      <m:t> </m:t>
                    </m:r>
                    <m:r>
                      <m:rPr>
                        <m:nor/>
                      </m:rPr>
                      <a:rPr lang="en-GB" b="0" i="1">
                        <a:latin typeface="Cambria Math" panose="02040503050406030204" pitchFamily="18" charset="0"/>
                      </a:rPr>
                      <m:t>kg</m:t>
                    </m:r>
                    <m:r>
                      <m:rPr>
                        <m:nor/>
                      </m:rPr>
                      <a:rPr lang="en-GB" b="0" i="1">
                        <a:latin typeface="Cambria Math" panose="02040503050406030204" pitchFamily="18" charset="0"/>
                      </a:rPr>
                      <m:t>/</m:t>
                    </m:r>
                    <m:r>
                      <m:rPr>
                        <m:nor/>
                      </m:rPr>
                      <a:rPr lang="el-GR" b="0" i="1">
                        <a:latin typeface="Cambria Math" panose="02040503050406030204" pitchFamily="18" charset="0"/>
                      </a:rPr>
                      <m:t>ημ</m:t>
                    </m:r>
                    <m:limUpp>
                      <m:limUppPr>
                        <m:ctrlPr>
                          <a:rPr lang="ar-AE" b="0" i="1">
                            <a:latin typeface="Cambria Math" panose="02040503050406030204" pitchFamily="18" charset="0"/>
                          </a:rPr>
                        </m:ctrlPr>
                      </m:limUppPr>
                      <m:e>
                        <m:r>
                          <m:rPr>
                            <m:nor/>
                          </m:rPr>
                          <a:rPr lang="el-GR" b="0" i="1">
                            <a:latin typeface="Cambria Math" panose="02040503050406030204" pitchFamily="18" charset="0"/>
                          </a:rPr>
                          <m:t>ε</m:t>
                        </m:r>
                      </m:e>
                      <m:lim>
                        <m:r>
                          <a:rPr lang="ar-AE" b="0" i="0">
                            <a:latin typeface="Cambria Math" panose="02040503050406030204" pitchFamily="18" charset="0"/>
                          </a:rPr>
                          <m:t>ˊ</m:t>
                        </m:r>
                      </m:lim>
                    </m:limUpp>
                    <m:r>
                      <m:rPr>
                        <m:nor/>
                      </m:rPr>
                      <a:rPr lang="el-GR" b="0" i="1">
                        <a:latin typeface="Cambria Math" panose="02040503050406030204" pitchFamily="18" charset="0"/>
                      </a:rPr>
                      <m:t>ρα</m:t>
                    </m:r>
                  </m:oMath>
                </a14:m>
                <a:r>
                  <a:rPr lang="el-GR" dirty="0"/>
                  <a:t>, </a:t>
                </a:r>
                <a14:m>
                  <m:oMath xmlns:m="http://schemas.openxmlformats.org/officeDocument/2006/math">
                    <m:r>
                      <a:rPr lang="el-GR" i="1">
                        <a:latin typeface="Cambria Math" panose="02040503050406030204" pitchFamily="18" charset="0"/>
                      </a:rPr>
                      <m:t>𝐶</m:t>
                    </m:r>
                    <m:r>
                      <a:rPr lang="el-GR" i="0">
                        <a:latin typeface="Cambria Math" panose="02040503050406030204" pitchFamily="18" charset="0"/>
                      </a:rPr>
                      <m:t>=</m:t>
                    </m:r>
                    <m:r>
                      <a:rPr lang="el-GR" i="0">
                        <a:latin typeface="Cambria Math" panose="02040503050406030204" pitchFamily="18" charset="0"/>
                      </a:rPr>
                      <m:t>0</m:t>
                    </m:r>
                    <m:r>
                      <a:rPr lang="el-GR" i="0">
                        <a:latin typeface="Cambria Math" panose="02040503050406030204" pitchFamily="18" charset="0"/>
                      </a:rPr>
                      <m:t>.</m:t>
                    </m:r>
                    <m:r>
                      <a:rPr lang="el-GR" i="0">
                        <a:latin typeface="Cambria Math" panose="02040503050406030204" pitchFamily="18" charset="0"/>
                      </a:rPr>
                      <m:t>2</m:t>
                    </m:r>
                    <m:r>
                      <m:rPr>
                        <m:nor/>
                      </m:rPr>
                      <a:rPr lang="el-GR" b="0" i="1">
                        <a:latin typeface="Cambria Math" panose="02040503050406030204" pitchFamily="18" charset="0"/>
                      </a:rPr>
                      <m:t> </m:t>
                    </m:r>
                    <m:r>
                      <m:rPr>
                        <m:nor/>
                      </m:rPr>
                      <a:rPr lang="en-GB" b="0" i="1">
                        <a:latin typeface="Cambria Math" panose="02040503050406030204" pitchFamily="18" charset="0"/>
                      </a:rPr>
                      <m:t>kg</m:t>
                    </m:r>
                    <m:r>
                      <m:rPr>
                        <m:nor/>
                      </m:rPr>
                      <a:rPr lang="en-GB" b="0" i="1">
                        <a:latin typeface="Cambria Math" panose="02040503050406030204" pitchFamily="18" charset="0"/>
                      </a:rPr>
                      <m:t>/</m:t>
                    </m:r>
                    <m:limUpp>
                      <m:limUppPr>
                        <m:ctrlPr>
                          <a:rPr lang="ar-AE" b="0" i="1">
                            <a:latin typeface="Cambria Math" panose="02040503050406030204" pitchFamily="18" charset="0"/>
                          </a:rPr>
                        </m:ctrlPr>
                      </m:limUppPr>
                      <m:e>
                        <m:r>
                          <m:rPr>
                            <m:nor/>
                          </m:rPr>
                          <a:rPr lang="el-GR" b="0" i="1">
                            <a:latin typeface="Cambria Math" panose="02040503050406030204" pitchFamily="18" charset="0"/>
                          </a:rPr>
                          <m:t>α</m:t>
                        </m:r>
                      </m:e>
                      <m:lim>
                        <m:r>
                          <a:rPr lang="ar-AE" b="0" i="0">
                            <a:latin typeface="Cambria Math" panose="02040503050406030204" pitchFamily="18" charset="0"/>
                          </a:rPr>
                          <m:t>ˊ</m:t>
                        </m:r>
                      </m:lim>
                    </m:limUpp>
                    <m:r>
                      <m:rPr>
                        <m:nor/>
                      </m:rPr>
                      <a:rPr lang="el-GR" b="0" i="1">
                        <a:latin typeface="Cambria Math" panose="02040503050406030204" pitchFamily="18" charset="0"/>
                      </a:rPr>
                      <m:t>τομο</m:t>
                    </m:r>
                    <m:r>
                      <m:rPr>
                        <m:nor/>
                      </m:rPr>
                      <a:rPr lang="el-GR" b="0" i="1">
                        <a:latin typeface="Cambria Math" panose="02040503050406030204" pitchFamily="18" charset="0"/>
                      </a:rPr>
                      <m:t>/</m:t>
                    </m:r>
                    <m:r>
                      <m:rPr>
                        <m:nor/>
                      </m:rPr>
                      <a:rPr lang="el-GR" b="0" i="1">
                        <a:latin typeface="Cambria Math" panose="02040503050406030204" pitchFamily="18" charset="0"/>
                      </a:rPr>
                      <m:t>ημ</m:t>
                    </m:r>
                    <m:limUpp>
                      <m:limUppPr>
                        <m:ctrlPr>
                          <a:rPr lang="ar-AE" b="0" i="1">
                            <a:latin typeface="Cambria Math" panose="02040503050406030204" pitchFamily="18" charset="0"/>
                          </a:rPr>
                        </m:ctrlPr>
                      </m:limUppPr>
                      <m:e>
                        <m:r>
                          <m:rPr>
                            <m:nor/>
                          </m:rPr>
                          <a:rPr lang="el-GR" b="0" i="1">
                            <a:latin typeface="Cambria Math" panose="02040503050406030204" pitchFamily="18" charset="0"/>
                          </a:rPr>
                          <m:t>ε</m:t>
                        </m:r>
                      </m:e>
                      <m:lim>
                        <m:r>
                          <a:rPr lang="ar-AE" b="0" i="0">
                            <a:latin typeface="Cambria Math" panose="02040503050406030204" pitchFamily="18" charset="0"/>
                          </a:rPr>
                          <m:t>ˊ</m:t>
                        </m:r>
                      </m:lim>
                    </m:limUpp>
                    <m:r>
                      <m:rPr>
                        <m:nor/>
                      </m:rPr>
                      <a:rPr lang="el-GR" b="0" i="1">
                        <a:latin typeface="Cambria Math" panose="02040503050406030204" pitchFamily="18" charset="0"/>
                      </a:rPr>
                      <m:t>ρα</m:t>
                    </m:r>
                  </m:oMath>
                </a14:m>
                <a:r>
                  <a:rPr lang="el-GR" dirty="0"/>
                  <a:t>, </a:t>
                </a:r>
                <a14:m>
                  <m:oMath xmlns:m="http://schemas.openxmlformats.org/officeDocument/2006/math">
                    <m:r>
                      <a:rPr lang="el-GR" i="1">
                        <a:latin typeface="Cambria Math" panose="02040503050406030204" pitchFamily="18" charset="0"/>
                      </a:rPr>
                      <m:t>𝑇</m:t>
                    </m:r>
                    <m:r>
                      <a:rPr lang="el-GR" i="0">
                        <a:latin typeface="Cambria Math" panose="02040503050406030204" pitchFamily="18" charset="0"/>
                      </a:rPr>
                      <m:t>=</m:t>
                    </m:r>
                    <m:r>
                      <a:rPr lang="el-GR" i="0">
                        <a:latin typeface="Cambria Math" panose="02040503050406030204" pitchFamily="18" charset="0"/>
                      </a:rPr>
                      <m:t>1</m:t>
                    </m:r>
                  </m:oMath>
                </a14:m>
                <a:endParaRPr lang="el-GR" dirty="0"/>
              </a:p>
              <a:p>
                <a:pPr>
                  <a:buNone/>
                </a:pPr>
                <a14:m>
                  <m:oMathPara xmlns:m="http://schemas.openxmlformats.org/officeDocument/2006/math">
                    <m:oMathParaPr>
                      <m:jc m:val="centerGroup"/>
                    </m:oMathParaPr>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r>
                        <a:rPr lang="ar-AE" i="0">
                          <a:latin typeface="Cambria Math" panose="02040503050406030204" pitchFamily="18" charset="0"/>
                        </a:rPr>
                        <m:t>=</m:t>
                      </m:r>
                      <m:f>
                        <m:fPr>
                          <m:ctrlPr>
                            <a:rPr lang="ar-AE" i="1">
                              <a:latin typeface="Cambria Math" panose="02040503050406030204" pitchFamily="18" charset="0"/>
                            </a:rPr>
                          </m:ctrlPr>
                        </m:fPr>
                        <m:num>
                          <m:r>
                            <a:rPr lang="ar-AE" i="1">
                              <a:latin typeface="Cambria Math" panose="02040503050406030204" pitchFamily="18" charset="0"/>
                            </a:rPr>
                            <m:t>𝑅</m:t>
                          </m:r>
                        </m:num>
                        <m:den>
                          <m:r>
                            <a:rPr lang="ar-AE" i="1">
                              <a:latin typeface="Cambria Math" panose="02040503050406030204" pitchFamily="18" charset="0"/>
                            </a:rPr>
                            <m:t>𝐶</m:t>
                          </m:r>
                          <m:r>
                            <a:rPr lang="ar-AE" i="0">
                              <a:latin typeface="Cambria Math" panose="02040503050406030204" pitchFamily="18" charset="0"/>
                            </a:rPr>
                            <m:t>×</m:t>
                          </m:r>
                          <m:r>
                            <a:rPr lang="ar-AE" i="1">
                              <a:latin typeface="Cambria Math" panose="02040503050406030204" pitchFamily="18" charset="0"/>
                            </a:rPr>
                            <m:t>𝑇</m:t>
                          </m:r>
                        </m:den>
                      </m:f>
                      <m:r>
                        <a:rPr lang="ar-AE" i="0">
                          <a:latin typeface="Cambria Math" panose="02040503050406030204" pitchFamily="18" charset="0"/>
                        </a:rPr>
                        <m:t>=</m:t>
                      </m:r>
                      <m:f>
                        <m:fPr>
                          <m:ctrlPr>
                            <a:rPr lang="ar-AE" i="1">
                              <a:latin typeface="Cambria Math" panose="02040503050406030204" pitchFamily="18" charset="0"/>
                            </a:rPr>
                          </m:ctrlPr>
                        </m:fPr>
                        <m:num>
                          <m:r>
                            <a:rPr lang="ar-AE" i="0">
                              <a:latin typeface="Cambria Math" panose="02040503050406030204" pitchFamily="18" charset="0"/>
                            </a:rPr>
                            <m:t>600</m:t>
                          </m:r>
                        </m:num>
                        <m:den>
                          <m:r>
                            <a:rPr lang="ar-AE" i="0">
                              <a:latin typeface="Cambria Math" panose="02040503050406030204" pitchFamily="18" charset="0"/>
                            </a:rPr>
                            <m:t>0</m:t>
                          </m:r>
                          <m:r>
                            <a:rPr lang="ar-AE" i="0">
                              <a:latin typeface="Cambria Math" panose="02040503050406030204" pitchFamily="18" charset="0"/>
                            </a:rPr>
                            <m:t>.</m:t>
                          </m:r>
                          <m:r>
                            <a:rPr lang="ar-AE" i="0">
                              <a:latin typeface="Cambria Math" panose="02040503050406030204" pitchFamily="18" charset="0"/>
                            </a:rPr>
                            <m:t>2</m:t>
                          </m:r>
                        </m:den>
                      </m:f>
                      <m:r>
                        <a:rPr lang="ar-AE" i="0">
                          <a:latin typeface="Cambria Math" panose="02040503050406030204" pitchFamily="18" charset="0"/>
                        </a:rPr>
                        <m:t>=</m:t>
                      </m:r>
                      <m:r>
                        <a:rPr lang="ar-AE" i="0">
                          <a:latin typeface="Cambria Math" panose="02040503050406030204" pitchFamily="18" charset="0"/>
                        </a:rPr>
                        <m:t>3</m:t>
                      </m:r>
                      <m:r>
                        <a:rPr lang="ar-AE" i="0">
                          <a:latin typeface="Cambria Math" panose="02040503050406030204" pitchFamily="18" charset="0"/>
                        </a:rPr>
                        <m:t>.</m:t>
                      </m:r>
                      <m:r>
                        <a:rPr lang="ar-AE" i="0">
                          <a:latin typeface="Cambria Math" panose="02040503050406030204" pitchFamily="18" charset="0"/>
                        </a:rPr>
                        <m:t>000</m:t>
                      </m:r>
                      <m:r>
                        <m:rPr>
                          <m:nor/>
                        </m:rPr>
                        <a:rPr lang="ar-AE" b="0" i="1">
                          <a:latin typeface="Cambria Math" panose="02040503050406030204" pitchFamily="18" charset="0"/>
                        </a:rPr>
                        <m:t> </m:t>
                      </m:r>
                      <m:limUpp>
                        <m:limUppPr>
                          <m:ctrlPr>
                            <a:rPr lang="ar-AE" b="0" i="1">
                              <a:latin typeface="Cambria Math" panose="02040503050406030204" pitchFamily="18" charset="0"/>
                            </a:rPr>
                          </m:ctrlPr>
                        </m:limUppPr>
                        <m:e>
                          <m:r>
                            <m:rPr>
                              <m:nor/>
                            </m:rPr>
                            <a:rPr lang="el-GR" b="0" i="1">
                              <a:latin typeface="Cambria Math" panose="02040503050406030204" pitchFamily="18" charset="0"/>
                            </a:rPr>
                            <m:t>α</m:t>
                          </m:r>
                        </m:e>
                        <m:lim>
                          <m:r>
                            <a:rPr lang="ar-AE" b="0" i="0">
                              <a:latin typeface="Cambria Math" panose="02040503050406030204" pitchFamily="18" charset="0"/>
                            </a:rPr>
                            <m:t>ˊ</m:t>
                          </m:r>
                        </m:lim>
                      </m:limUpp>
                      <m:r>
                        <m:rPr>
                          <m:nor/>
                        </m:rPr>
                        <a:rPr lang="el-GR" b="0" i="1">
                          <a:latin typeface="Cambria Math" panose="02040503050406030204" pitchFamily="18" charset="0"/>
                        </a:rPr>
                        <m:t>τομα</m:t>
                      </m:r>
                      <m:r>
                        <m:rPr>
                          <m:nor/>
                        </m:rPr>
                        <a:rPr lang="el-GR" b="0" i="1">
                          <a:latin typeface="Cambria Math" panose="02040503050406030204" pitchFamily="18" charset="0"/>
                        </a:rPr>
                        <m:t>/</m:t>
                      </m:r>
                      <m:r>
                        <m:rPr>
                          <m:nor/>
                        </m:rPr>
                        <a:rPr lang="el-GR" b="0" i="1">
                          <a:latin typeface="Cambria Math" panose="02040503050406030204" pitchFamily="18" charset="0"/>
                        </a:rPr>
                        <m:t>ημ</m:t>
                      </m:r>
                      <m:limUpp>
                        <m:limUppPr>
                          <m:ctrlPr>
                            <a:rPr lang="ar-AE" b="0" i="1">
                              <a:latin typeface="Cambria Math" panose="02040503050406030204" pitchFamily="18" charset="0"/>
                            </a:rPr>
                          </m:ctrlPr>
                        </m:limUppPr>
                        <m:e>
                          <m:r>
                            <m:rPr>
                              <m:nor/>
                            </m:rPr>
                            <a:rPr lang="el-GR" b="0" i="1">
                              <a:latin typeface="Cambria Math" panose="02040503050406030204" pitchFamily="18" charset="0"/>
                            </a:rPr>
                            <m:t>ε</m:t>
                          </m:r>
                        </m:e>
                        <m:lim>
                          <m:r>
                            <a:rPr lang="ar-AE" b="0" i="0">
                              <a:latin typeface="Cambria Math" panose="02040503050406030204" pitchFamily="18" charset="0"/>
                            </a:rPr>
                            <m:t>ˊ</m:t>
                          </m:r>
                        </m:lim>
                      </m:limUpp>
                      <m:r>
                        <m:rPr>
                          <m:nor/>
                        </m:rPr>
                        <a:rPr lang="el-GR" b="0" i="1">
                          <a:latin typeface="Cambria Math" panose="02040503050406030204" pitchFamily="18" charset="0"/>
                        </a:rPr>
                        <m:t>ρα</m:t>
                      </m:r>
                    </m:oMath>
                  </m:oMathPara>
                </a14:m>
                <a:endParaRPr lang="el-GR" b="0" dirty="0"/>
              </a:p>
              <a:p>
                <a:pPr>
                  <a:buNone/>
                </a:pPr>
                <a:r>
                  <a:rPr lang="el-GR" dirty="0"/>
                  <a:t>Με τα σενάρια:</a:t>
                </a:r>
              </a:p>
              <a:p>
                <a:pPr>
                  <a:buFont typeface="Arial" panose="020B0604020202020204" pitchFamily="34" charset="0"/>
                  <a:buChar char="•"/>
                </a:pPr>
                <a:r>
                  <a:rPr lang="el-GR" dirty="0"/>
                  <a:t>Αν το </a:t>
                </a:r>
                <a:r>
                  <a:rPr lang="en-GB" dirty="0"/>
                  <a:t>R </a:t>
                </a:r>
                <a:r>
                  <a:rPr lang="el-GR" dirty="0"/>
                  <a:t>αυξηθεί κατά 40% → </a:t>
                </a:r>
                <a14:m>
                  <m:oMath xmlns:m="http://schemas.openxmlformats.org/officeDocument/2006/math">
                    <m:r>
                      <a:rPr lang="el-GR" i="1">
                        <a:latin typeface="Cambria Math" panose="02040503050406030204" pitchFamily="18" charset="0"/>
                      </a:rPr>
                      <m:t>𝑅</m:t>
                    </m:r>
                    <m:r>
                      <a:rPr lang="el-GR" i="0">
                        <a:latin typeface="Cambria Math" panose="02040503050406030204" pitchFamily="18" charset="0"/>
                      </a:rPr>
                      <m:t>=</m:t>
                    </m:r>
                    <m:r>
                      <a:rPr lang="el-GR" i="0">
                        <a:latin typeface="Cambria Math" panose="02040503050406030204" pitchFamily="18" charset="0"/>
                      </a:rPr>
                      <m:t>840</m:t>
                    </m:r>
                  </m:oMath>
                </a14:m>
                <a:r>
                  <a:rPr lang="el-GR" dirty="0"/>
                  <a:t>→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r>
                      <a:rPr lang="ar-AE" i="0">
                        <a:latin typeface="Cambria Math" panose="02040503050406030204" pitchFamily="18" charset="0"/>
                      </a:rPr>
                      <m:t>=</m:t>
                    </m:r>
                    <m:r>
                      <a:rPr lang="ar-AE" i="0">
                        <a:latin typeface="Cambria Math" panose="02040503050406030204" pitchFamily="18" charset="0"/>
                      </a:rPr>
                      <m:t>4</m:t>
                    </m:r>
                    <m:r>
                      <a:rPr lang="ar-AE" i="0">
                        <a:latin typeface="Cambria Math" panose="02040503050406030204" pitchFamily="18" charset="0"/>
                      </a:rPr>
                      <m:t>.</m:t>
                    </m:r>
                    <m:r>
                      <a:rPr lang="ar-AE" i="0">
                        <a:latin typeface="Cambria Math" panose="02040503050406030204" pitchFamily="18" charset="0"/>
                      </a:rPr>
                      <m:t>200</m:t>
                    </m:r>
                  </m:oMath>
                </a14:m>
                <a:endParaRPr lang="ar-AE" dirty="0"/>
              </a:p>
              <a:p>
                <a:pPr>
                  <a:buFont typeface="Arial" panose="020B0604020202020204" pitchFamily="34" charset="0"/>
                  <a:buChar char="•"/>
                </a:pPr>
                <a:r>
                  <a:rPr lang="el-GR" dirty="0"/>
                  <a:t>Αν το </a:t>
                </a:r>
                <a:r>
                  <a:rPr lang="en-GB" dirty="0"/>
                  <a:t>C </a:t>
                </a:r>
                <a:r>
                  <a:rPr lang="el-GR" dirty="0"/>
                  <a:t>μειωθεί κατά 30% → </a:t>
                </a:r>
                <a14:m>
                  <m:oMath xmlns:m="http://schemas.openxmlformats.org/officeDocument/2006/math">
                    <m:r>
                      <a:rPr lang="el-GR" i="1">
                        <a:latin typeface="Cambria Math" panose="02040503050406030204" pitchFamily="18" charset="0"/>
                      </a:rPr>
                      <m:t>𝐶</m:t>
                    </m:r>
                    <m:r>
                      <a:rPr lang="el-GR" i="0">
                        <a:latin typeface="Cambria Math" panose="02040503050406030204" pitchFamily="18" charset="0"/>
                      </a:rPr>
                      <m:t>=</m:t>
                    </m:r>
                    <m:r>
                      <a:rPr lang="el-GR" i="0">
                        <a:latin typeface="Cambria Math" panose="02040503050406030204" pitchFamily="18" charset="0"/>
                      </a:rPr>
                      <m:t>0</m:t>
                    </m:r>
                    <m:r>
                      <a:rPr lang="el-GR" i="0">
                        <a:latin typeface="Cambria Math" panose="02040503050406030204" pitchFamily="18" charset="0"/>
                      </a:rPr>
                      <m:t>.</m:t>
                    </m:r>
                    <m:r>
                      <a:rPr lang="el-GR" i="0">
                        <a:latin typeface="Cambria Math" panose="02040503050406030204" pitchFamily="18" charset="0"/>
                      </a:rPr>
                      <m:t>14</m:t>
                    </m:r>
                  </m:oMath>
                </a14:m>
                <a:r>
                  <a:rPr lang="el-GR" dirty="0"/>
                  <a:t>→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𝑁</m:t>
                        </m:r>
                      </m:e>
                      <m:sub>
                        <m:r>
                          <a:rPr lang="ar-AE" i="1">
                            <a:latin typeface="Cambria Math" panose="02040503050406030204" pitchFamily="18" charset="0"/>
                          </a:rPr>
                          <m:t>𝑚𝑎𝑥</m:t>
                        </m:r>
                      </m:sub>
                    </m:sSub>
                    <m:r>
                      <a:rPr lang="ar-AE" i="0">
                        <a:latin typeface="Cambria Math" panose="02040503050406030204" pitchFamily="18" charset="0"/>
                      </a:rPr>
                      <m:t>=</m:t>
                    </m:r>
                    <m:r>
                      <a:rPr lang="ar-AE" i="0">
                        <a:latin typeface="Cambria Math" panose="02040503050406030204" pitchFamily="18" charset="0"/>
                      </a:rPr>
                      <m:t>4</m:t>
                    </m:r>
                    <m:r>
                      <a:rPr lang="ar-AE" i="0">
                        <a:latin typeface="Cambria Math" panose="02040503050406030204" pitchFamily="18" charset="0"/>
                      </a:rPr>
                      <m:t>.</m:t>
                    </m:r>
                    <m:r>
                      <a:rPr lang="ar-AE" i="0">
                        <a:latin typeface="Cambria Math" panose="02040503050406030204" pitchFamily="18" charset="0"/>
                      </a:rPr>
                      <m:t>285</m:t>
                    </m:r>
                  </m:oMath>
                </a14:m>
                <a:endParaRPr lang="ar-AE" dirty="0"/>
              </a:p>
              <a:p>
                <a:pPr>
                  <a:buFont typeface="Arial" panose="020B0604020202020204" pitchFamily="34" charset="0"/>
                  <a:buChar char="•"/>
                </a:pPr>
                <a:r>
                  <a:rPr lang="el-GR" dirty="0"/>
                  <a:t>Αν το </a:t>
                </a:r>
                <a:r>
                  <a:rPr lang="en-GB" dirty="0"/>
                  <a:t>T </a:t>
                </a:r>
                <a:r>
                  <a:rPr lang="el-GR" dirty="0"/>
                  <a:t>εξομαλυνθεί (λιγότερες αιχμές, πιο ομοιόμορφη ροή), πρακτικά προστίθεται </a:t>
                </a:r>
                <a:r>
                  <a:rPr lang="el-GR" b="1" dirty="0"/>
                  <a:t>ανθεκτικότητα</a:t>
                </a:r>
                <a:r>
                  <a:rPr lang="el-GR" dirty="0"/>
                  <a:t> χωρίς αλλαγή συνολικών μεγεθών — δηλαδή </a:t>
                </a:r>
                <a:r>
                  <a:rPr lang="el-GR" b="1" dirty="0"/>
                  <a:t>σταθερό </a:t>
                </a:r>
                <a:r>
                  <a:rPr lang="en-GB" b="1" dirty="0"/>
                  <a:t>N, </a:t>
                </a:r>
                <a:r>
                  <a:rPr lang="el-GR" b="1" dirty="0"/>
                  <a:t>μικρότερος κίνδυνος </a:t>
                </a:r>
                <a:r>
                  <a:rPr lang="en-GB" b="1" dirty="0"/>
                  <a:t>overshoot</a:t>
                </a:r>
                <a:r>
                  <a:rPr lang="en-GB" dirty="0"/>
                  <a:t>.</a:t>
                </a:r>
              </a:p>
            </p:txBody>
          </p:sp>
        </mc:Choice>
        <mc:Fallback xmlns="">
          <p:sp>
            <p:nvSpPr>
              <p:cNvPr id="4" name="TextBox 3">
                <a:extLst>
                  <a:ext uri="{FF2B5EF4-FFF2-40B4-BE49-F238E27FC236}">
                    <a16:creationId xmlns:a16="http://schemas.microsoft.com/office/drawing/2014/main" id="{E48FC00F-1016-474F-27A6-75A1B87AF9A1}"/>
                  </a:ext>
                </a:extLst>
              </p:cNvPr>
              <p:cNvSpPr txBox="1">
                <a:spLocks noRot="1" noChangeAspect="1" noMove="1" noResize="1" noEditPoints="1" noAdjustHandles="1" noChangeArrowheads="1" noChangeShapeType="1" noTextEdit="1"/>
              </p:cNvSpPr>
              <p:nvPr/>
            </p:nvSpPr>
            <p:spPr>
              <a:xfrm>
                <a:off x="466859" y="1260482"/>
                <a:ext cx="9784724" cy="2292487"/>
              </a:xfrm>
              <a:prstGeom prst="rect">
                <a:avLst/>
              </a:prstGeom>
              <a:blipFill>
                <a:blip r:embed="rId4"/>
                <a:stretch>
                  <a:fillRect l="-187" t="-532" b="-1862"/>
                </a:stretch>
              </a:blipFill>
            </p:spPr>
            <p:txBody>
              <a:bodyPr/>
              <a:lstStyle/>
              <a:p>
                <a:r>
                  <a:rPr lang="en-GB">
                    <a:noFill/>
                  </a:rPr>
                  <a:t> </a:t>
                </a:r>
              </a:p>
            </p:txBody>
          </p:sp>
        </mc:Fallback>
      </mc:AlternateContent>
    </p:spTree>
    <p:extLst>
      <p:ext uri="{BB962C8B-B14F-4D97-AF65-F5344CB8AC3E}">
        <p14:creationId xmlns:p14="http://schemas.microsoft.com/office/powerpoint/2010/main" val="2221361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72CCC711-091E-029E-333D-409B1483A66A}"/>
            </a:ext>
          </a:extLst>
        </p:cNvPr>
        <p:cNvGrpSpPr/>
        <p:nvPr/>
      </p:nvGrpSpPr>
      <p:grpSpPr>
        <a:xfrm>
          <a:off x="0" y="0"/>
          <a:ext cx="0" cy="0"/>
          <a:chOff x="0" y="0"/>
          <a:chExt cx="0" cy="0"/>
        </a:xfrm>
      </p:grpSpPr>
      <p:pic>
        <p:nvPicPr>
          <p:cNvPr id="352" name="Google Shape;352;p10" descr="preencoded.png">
            <a:extLst>
              <a:ext uri="{FF2B5EF4-FFF2-40B4-BE49-F238E27FC236}">
                <a16:creationId xmlns:a16="http://schemas.microsoft.com/office/drawing/2014/main" id="{316EA6FA-52AB-DB6F-23A7-A801F905F108}"/>
              </a:ext>
            </a:extLst>
          </p:cNvPr>
          <p:cNvPicPr preferRelativeResize="0"/>
          <p:nvPr/>
        </p:nvPicPr>
        <p:blipFill rotWithShape="1">
          <a:blip r:embed="rId3">
            <a:alphaModFix/>
          </a:blip>
          <a:srcRect/>
          <a:stretch/>
        </p:blipFill>
        <p:spPr>
          <a:xfrm>
            <a:off x="10972800" y="0"/>
            <a:ext cx="3657600" cy="8229600"/>
          </a:xfrm>
          <a:prstGeom prst="rect">
            <a:avLst/>
          </a:prstGeom>
          <a:noFill/>
          <a:ln>
            <a:noFill/>
          </a:ln>
        </p:spPr>
      </p:pic>
      <p:sp>
        <p:nvSpPr>
          <p:cNvPr id="353" name="Google Shape;353;p10">
            <a:extLst>
              <a:ext uri="{FF2B5EF4-FFF2-40B4-BE49-F238E27FC236}">
                <a16:creationId xmlns:a16="http://schemas.microsoft.com/office/drawing/2014/main" id="{053C5164-8211-0B55-8182-C8EBAD2577DB}"/>
              </a:ext>
            </a:extLst>
          </p:cNvPr>
          <p:cNvSpPr/>
          <p:nvPr/>
        </p:nvSpPr>
        <p:spPr>
          <a:xfrm>
            <a:off x="324456" y="80108"/>
            <a:ext cx="10790012" cy="692110"/>
          </a:xfrm>
          <a:prstGeom prst="rect">
            <a:avLst/>
          </a:prstGeom>
          <a:noFill/>
          <a:ln>
            <a:noFill/>
          </a:ln>
        </p:spPr>
        <p:txBody>
          <a:bodyPr spcFirstLastPara="1" wrap="square" lIns="0" tIns="0" rIns="0" bIns="0" anchor="t" anchorCtr="0">
            <a:noAutofit/>
          </a:bodyPr>
          <a:lstStyle/>
          <a:p>
            <a:pPr lvl="0">
              <a:lnSpc>
                <a:spcPct val="125287"/>
              </a:lnSpc>
              <a:buSzPts val="4350"/>
            </a:pPr>
            <a:r>
              <a:rPr lang="el-GR" sz="3200" dirty="0"/>
              <a:t>Σενάρια Μεταβολής της Φέρουσας Ικανότητας”</a:t>
            </a:r>
            <a:r>
              <a:rPr lang="el-GR" sz="3200" b="1" i="0" u="none" strike="noStrike" cap="none" dirty="0">
                <a:solidFill>
                  <a:srgbClr val="000000"/>
                </a:solidFill>
                <a:latin typeface="Inter"/>
                <a:ea typeface="Inter"/>
                <a:cs typeface="Inter"/>
                <a:sym typeface="Inter"/>
              </a:rPr>
              <a:t>-</a:t>
            </a:r>
            <a:r>
              <a:rPr lang="el-GR" sz="3200" b="1" i="0" u="none" strike="noStrike" cap="none" dirty="0" err="1">
                <a:solidFill>
                  <a:srgbClr val="000000"/>
                </a:solidFill>
                <a:latin typeface="Inter"/>
                <a:ea typeface="Inter"/>
                <a:cs typeface="Inter"/>
                <a:sym typeface="Inter"/>
              </a:rPr>
              <a:t>Ασκηση</a:t>
            </a:r>
            <a:endParaRPr sz="32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8B903FC6-385E-B124-76B9-D38D024B1E17}"/>
              </a:ext>
            </a:extLst>
          </p:cNvPr>
          <p:cNvSpPr txBox="1"/>
          <p:nvPr/>
        </p:nvSpPr>
        <p:spPr>
          <a:xfrm>
            <a:off x="206062" y="992887"/>
            <a:ext cx="10032642" cy="954107"/>
          </a:xfrm>
          <a:prstGeom prst="rect">
            <a:avLst/>
          </a:prstGeom>
          <a:noFill/>
        </p:spPr>
        <p:txBody>
          <a:bodyPr wrap="square">
            <a:spAutoFit/>
          </a:bodyPr>
          <a:lstStyle/>
          <a:p>
            <a:r>
              <a:rPr lang="el-GR" dirty="0"/>
              <a:t>Να δημιουργήσετε, να υπολογίσετε και να ερμηνεύσετε 3–4 </a:t>
            </a:r>
            <a:r>
              <a:rPr lang="el-GR" b="1" dirty="0"/>
              <a:t>ρεαλιστικά σενάρια μεταβολής</a:t>
            </a:r>
            <a:r>
              <a:rPr lang="el-GR" dirty="0"/>
              <a:t> της φέρουσας ικανότητας ενός συστήματος (π.χ. πάρκου, νησιού, κτιρίου, πανεπιστημίου).</a:t>
            </a:r>
            <a:br>
              <a:rPr lang="el-GR" dirty="0"/>
            </a:br>
            <a:r>
              <a:rPr lang="el-GR" dirty="0"/>
              <a:t>Να κατανοήσετε </a:t>
            </a:r>
            <a:r>
              <a:rPr lang="el-GR" b="1" dirty="0"/>
              <a:t>ποιοι παράγοντες</a:t>
            </a:r>
            <a:r>
              <a:rPr lang="el-GR" dirty="0"/>
              <a:t> (R, C, T) επηρεάζουν περισσότερο τη βιωσιμότητα και </a:t>
            </a:r>
            <a:r>
              <a:rPr lang="el-GR" b="1" dirty="0"/>
              <a:t>πώς ο σχεδιασμός</a:t>
            </a:r>
            <a:r>
              <a:rPr lang="el-GR" dirty="0"/>
              <a:t> μπορεί να τους τροποποιήσει.</a:t>
            </a:r>
            <a:endParaRPr lang="en-GB" dirty="0"/>
          </a:p>
        </p:txBody>
      </p:sp>
      <p:sp>
        <p:nvSpPr>
          <p:cNvPr id="10" name="TextBox 9">
            <a:extLst>
              <a:ext uri="{FF2B5EF4-FFF2-40B4-BE49-F238E27FC236}">
                <a16:creationId xmlns:a16="http://schemas.microsoft.com/office/drawing/2014/main" id="{E8BC71E9-9D7B-15C1-9802-C323901564F7}"/>
              </a:ext>
            </a:extLst>
          </p:cNvPr>
          <p:cNvSpPr txBox="1"/>
          <p:nvPr/>
        </p:nvSpPr>
        <p:spPr>
          <a:xfrm>
            <a:off x="206062" y="2167663"/>
            <a:ext cx="10676586" cy="1815882"/>
          </a:xfrm>
          <a:prstGeom prst="rect">
            <a:avLst/>
          </a:prstGeom>
          <a:noFill/>
        </p:spPr>
        <p:txBody>
          <a:bodyPr wrap="square">
            <a:spAutoFit/>
          </a:bodyPr>
          <a:lstStyle/>
          <a:p>
            <a:pPr>
              <a:buNone/>
            </a:pPr>
            <a:r>
              <a:rPr lang="el-GR" b="1" dirty="0"/>
              <a:t>Δομή της άσκησης</a:t>
            </a:r>
          </a:p>
          <a:p>
            <a:pPr>
              <a:buNone/>
            </a:pPr>
            <a:r>
              <a:rPr lang="el-GR" b="1" dirty="0"/>
              <a:t>Ξεκινήστε με ένα βασικό σύστημα</a:t>
            </a:r>
            <a:br>
              <a:rPr lang="el-GR" dirty="0"/>
            </a:br>
            <a:r>
              <a:rPr lang="el-GR" dirty="0"/>
              <a:t>(π.χ. πάρκο, μικρό νησί, αστικό κτίριο ή πανεπιστημιακό </a:t>
            </a:r>
            <a:r>
              <a:rPr lang="el-GR" dirty="0" err="1"/>
              <a:t>campus</a:t>
            </a:r>
            <a:r>
              <a:rPr lang="el-GR" dirty="0"/>
              <a:t>).</a:t>
            </a:r>
          </a:p>
          <a:p>
            <a:pPr>
              <a:buNone/>
            </a:pPr>
            <a:r>
              <a:rPr lang="el-GR" b="1" dirty="0"/>
              <a:t>Ορίστε τον πόρο</a:t>
            </a:r>
            <a:r>
              <a:rPr lang="el-GR" dirty="0"/>
              <a:t> που σας ενδιαφέρει:</a:t>
            </a:r>
          </a:p>
          <a:p>
            <a:pPr>
              <a:buFont typeface="Arial" panose="020B0604020202020204" pitchFamily="34" charset="0"/>
              <a:buChar char="•"/>
            </a:pPr>
            <a:r>
              <a:rPr lang="el-GR" dirty="0"/>
              <a:t>Νερό 💧</a:t>
            </a:r>
          </a:p>
          <a:p>
            <a:pPr>
              <a:buFont typeface="Arial" panose="020B0604020202020204" pitchFamily="34" charset="0"/>
              <a:buChar char="•"/>
            </a:pPr>
            <a:r>
              <a:rPr lang="el-GR" dirty="0"/>
              <a:t>Ενέργεια ⚡</a:t>
            </a:r>
          </a:p>
          <a:p>
            <a:pPr>
              <a:buFont typeface="Arial" panose="020B0604020202020204" pitchFamily="34" charset="0"/>
              <a:buChar char="•"/>
            </a:pPr>
            <a:r>
              <a:rPr lang="el-GR" dirty="0"/>
              <a:t>Απορρίμματα 🚮</a:t>
            </a:r>
          </a:p>
          <a:p>
            <a:pPr>
              <a:buFont typeface="Arial" panose="020B0604020202020204" pitchFamily="34" charset="0"/>
              <a:buChar char="•"/>
            </a:pPr>
            <a:r>
              <a:rPr lang="el-GR" dirty="0"/>
              <a:t>Δημόσιος χώρος / χωρητικότητα 👥</a:t>
            </a:r>
          </a:p>
        </p:txBody>
      </p:sp>
      <p:sp>
        <p:nvSpPr>
          <p:cNvPr id="12" name="TextBox 11">
            <a:extLst>
              <a:ext uri="{FF2B5EF4-FFF2-40B4-BE49-F238E27FC236}">
                <a16:creationId xmlns:a16="http://schemas.microsoft.com/office/drawing/2014/main" id="{63458F6F-90A5-D930-BFA0-48A82AB362A2}"/>
              </a:ext>
            </a:extLst>
          </p:cNvPr>
          <p:cNvSpPr txBox="1"/>
          <p:nvPr/>
        </p:nvSpPr>
        <p:spPr>
          <a:xfrm>
            <a:off x="206062" y="4114800"/>
            <a:ext cx="7315200" cy="307777"/>
          </a:xfrm>
          <a:prstGeom prst="rect">
            <a:avLst/>
          </a:prstGeom>
          <a:noFill/>
        </p:spPr>
        <p:txBody>
          <a:bodyPr wrap="square">
            <a:spAutoFit/>
          </a:bodyPr>
          <a:lstStyle/>
          <a:p>
            <a:r>
              <a:rPr lang="el-GR" b="1" dirty="0"/>
              <a:t>Δώστε μια βασική τιμή αναφοράς</a:t>
            </a:r>
            <a:r>
              <a:rPr lang="el-GR" dirty="0"/>
              <a:t>: για </a:t>
            </a:r>
            <a:r>
              <a:rPr lang="en-US" dirty="0"/>
              <a:t>R, C, T</a:t>
            </a:r>
            <a:endParaRPr lang="en-GB" dirty="0"/>
          </a:p>
        </p:txBody>
      </p:sp>
      <p:sp>
        <p:nvSpPr>
          <p:cNvPr id="14" name="TextBox 13">
            <a:extLst>
              <a:ext uri="{FF2B5EF4-FFF2-40B4-BE49-F238E27FC236}">
                <a16:creationId xmlns:a16="http://schemas.microsoft.com/office/drawing/2014/main" id="{2793D30D-99CD-D1A6-77B4-2E896D3EA470}"/>
              </a:ext>
            </a:extLst>
          </p:cNvPr>
          <p:cNvSpPr txBox="1"/>
          <p:nvPr/>
        </p:nvSpPr>
        <p:spPr>
          <a:xfrm>
            <a:off x="199622" y="4744136"/>
            <a:ext cx="7315200" cy="1600438"/>
          </a:xfrm>
          <a:prstGeom prst="rect">
            <a:avLst/>
          </a:prstGeom>
          <a:noFill/>
        </p:spPr>
        <p:txBody>
          <a:bodyPr wrap="square">
            <a:spAutoFit/>
          </a:bodyPr>
          <a:lstStyle/>
          <a:p>
            <a:pPr>
              <a:buNone/>
            </a:pPr>
            <a:r>
              <a:rPr lang="el-GR" b="1" dirty="0"/>
              <a:t>Δημιουργήστε Σενάρια Μεταβολής</a:t>
            </a:r>
          </a:p>
          <a:p>
            <a:pPr>
              <a:buNone/>
            </a:pPr>
            <a:r>
              <a:rPr lang="el-GR" dirty="0"/>
              <a:t>Σκεφτείτε </a:t>
            </a:r>
            <a:r>
              <a:rPr lang="el-GR" b="1" dirty="0"/>
              <a:t>τουλάχιστον 3 σενάρια</a:t>
            </a:r>
            <a:r>
              <a:rPr lang="el-GR" dirty="0"/>
              <a:t> στα οποία αλλάζει </a:t>
            </a:r>
            <a:r>
              <a:rPr lang="el-GR" b="1" dirty="0"/>
              <a:t>μία ή περισσότερες μεταβλητές (R, C, T)</a:t>
            </a:r>
            <a:r>
              <a:rPr lang="el-GR" dirty="0"/>
              <a:t>.</a:t>
            </a:r>
            <a:br>
              <a:rPr lang="el-GR" dirty="0"/>
            </a:br>
            <a:r>
              <a:rPr lang="el-GR" dirty="0"/>
              <a:t>Κάθε σενάριο πρέπει να έχει:</a:t>
            </a:r>
          </a:p>
          <a:p>
            <a:pPr>
              <a:buFont typeface="Arial" panose="020B0604020202020204" pitchFamily="34" charset="0"/>
              <a:buChar char="•"/>
            </a:pPr>
            <a:r>
              <a:rPr lang="el-GR" dirty="0"/>
              <a:t>μια </a:t>
            </a:r>
            <a:r>
              <a:rPr lang="el-GR" b="1" dirty="0"/>
              <a:t>αλλαγή δεδομένων</a:t>
            </a:r>
            <a:r>
              <a:rPr lang="el-GR" dirty="0"/>
              <a:t> (π.χ. αύξηση R κατά 20%),</a:t>
            </a:r>
          </a:p>
          <a:p>
            <a:pPr>
              <a:buFont typeface="Arial" panose="020B0604020202020204" pitchFamily="34" charset="0"/>
              <a:buChar char="•"/>
            </a:pPr>
            <a:r>
              <a:rPr lang="el-GR" dirty="0"/>
              <a:t>έναν </a:t>
            </a:r>
            <a:r>
              <a:rPr lang="el-GR" b="1" dirty="0"/>
              <a:t>υπολογισμό</a:t>
            </a:r>
            <a:r>
              <a:rPr lang="el-GR" dirty="0"/>
              <a:t> της νέας φέρουσας ικανότητας,</a:t>
            </a:r>
          </a:p>
          <a:p>
            <a:pPr>
              <a:buFont typeface="Arial" panose="020B0604020202020204" pitchFamily="34" charset="0"/>
              <a:buChar char="•"/>
            </a:pPr>
            <a:r>
              <a:rPr lang="el-GR" dirty="0"/>
              <a:t>και μια </a:t>
            </a:r>
            <a:r>
              <a:rPr lang="el-GR" b="1" dirty="0"/>
              <a:t>ερμηνεία</a:t>
            </a:r>
            <a:r>
              <a:rPr lang="el-GR" dirty="0"/>
              <a:t> για το τι σημαίνει αυτό σχεδιαστικά.</a:t>
            </a:r>
          </a:p>
        </p:txBody>
      </p:sp>
    </p:spTree>
    <p:extLst>
      <p:ext uri="{BB962C8B-B14F-4D97-AF65-F5344CB8AC3E}">
        <p14:creationId xmlns:p14="http://schemas.microsoft.com/office/powerpoint/2010/main" val="1713991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38c0c685371_1_61"/>
          <p:cNvSpPr/>
          <p:nvPr/>
        </p:nvSpPr>
        <p:spPr>
          <a:xfrm>
            <a:off x="793790" y="706990"/>
            <a:ext cx="4536600" cy="5670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550" b="1" i="0" u="none" strike="noStrike" cap="none">
                <a:solidFill>
                  <a:srgbClr val="000000"/>
                </a:solidFill>
                <a:latin typeface="Inter"/>
                <a:ea typeface="Inter"/>
                <a:cs typeface="Inter"/>
                <a:sym typeface="Inter"/>
              </a:rPr>
              <a:t>Διδακτικές Μέθοδοι</a:t>
            </a:r>
            <a:endParaRPr sz="3550" b="0" i="0" u="none" strike="noStrike" cap="none">
              <a:solidFill>
                <a:srgbClr val="000000"/>
              </a:solidFill>
              <a:latin typeface="Arial"/>
              <a:ea typeface="Arial"/>
              <a:cs typeface="Arial"/>
              <a:sym typeface="Arial"/>
            </a:endParaRPr>
          </a:p>
        </p:txBody>
      </p:sp>
      <p:pic>
        <p:nvPicPr>
          <p:cNvPr id="151" name="Google Shape;151;g38c0c685371_1_61" descr="preencoded.png"/>
          <p:cNvPicPr preferRelativeResize="0"/>
          <p:nvPr/>
        </p:nvPicPr>
        <p:blipFill rotWithShape="1">
          <a:blip r:embed="rId3">
            <a:alphaModFix/>
          </a:blip>
          <a:srcRect/>
          <a:stretch/>
        </p:blipFill>
        <p:spPr>
          <a:xfrm>
            <a:off x="793790" y="2092515"/>
            <a:ext cx="566976" cy="566976"/>
          </a:xfrm>
          <a:prstGeom prst="rect">
            <a:avLst/>
          </a:prstGeom>
          <a:noFill/>
          <a:ln>
            <a:noFill/>
          </a:ln>
        </p:spPr>
      </p:pic>
      <p:sp>
        <p:nvSpPr>
          <p:cNvPr id="152" name="Google Shape;152;g38c0c685371_1_61"/>
          <p:cNvSpPr/>
          <p:nvPr/>
        </p:nvSpPr>
        <p:spPr>
          <a:xfrm>
            <a:off x="793790" y="2942978"/>
            <a:ext cx="28353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Διαλέξεις</a:t>
            </a:r>
            <a:endParaRPr sz="2200" b="0" i="0" u="none" strike="noStrike" cap="none">
              <a:solidFill>
                <a:srgbClr val="000000"/>
              </a:solidFill>
              <a:latin typeface="Arial"/>
              <a:ea typeface="Arial"/>
              <a:cs typeface="Arial"/>
              <a:sym typeface="Arial"/>
            </a:endParaRPr>
          </a:p>
        </p:txBody>
      </p:sp>
      <p:sp>
        <p:nvSpPr>
          <p:cNvPr id="153" name="Google Shape;153;g38c0c685371_1_61"/>
          <p:cNvSpPr/>
          <p:nvPr/>
        </p:nvSpPr>
        <p:spPr>
          <a:xfrm>
            <a:off x="793790" y="3433397"/>
            <a:ext cx="63795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Εισαγωγή θεωρητικών εννοιών, συστημικών μοντέλων και εργαλείων (π.χ. urban metabolism, One Health).</a:t>
            </a:r>
            <a:endParaRPr sz="1750" b="0" i="0" u="none" strike="noStrike" cap="none">
              <a:solidFill>
                <a:srgbClr val="000000"/>
              </a:solidFill>
              <a:latin typeface="Arial"/>
              <a:ea typeface="Arial"/>
              <a:cs typeface="Arial"/>
              <a:sym typeface="Arial"/>
            </a:endParaRPr>
          </a:p>
        </p:txBody>
      </p:sp>
      <p:pic>
        <p:nvPicPr>
          <p:cNvPr id="154" name="Google Shape;154;g38c0c685371_1_61" descr="preencoded.png"/>
          <p:cNvPicPr preferRelativeResize="0"/>
          <p:nvPr/>
        </p:nvPicPr>
        <p:blipFill rotWithShape="1">
          <a:blip r:embed="rId4">
            <a:alphaModFix/>
          </a:blip>
          <a:srcRect/>
          <a:stretch/>
        </p:blipFill>
        <p:spPr>
          <a:xfrm>
            <a:off x="7456884" y="2092515"/>
            <a:ext cx="566976" cy="566976"/>
          </a:xfrm>
          <a:prstGeom prst="rect">
            <a:avLst/>
          </a:prstGeom>
          <a:noFill/>
          <a:ln>
            <a:noFill/>
          </a:ln>
        </p:spPr>
      </p:pic>
      <p:sp>
        <p:nvSpPr>
          <p:cNvPr id="155" name="Google Shape;155;g38c0c685371_1_61"/>
          <p:cNvSpPr/>
          <p:nvPr/>
        </p:nvSpPr>
        <p:spPr>
          <a:xfrm>
            <a:off x="7456884" y="2942978"/>
            <a:ext cx="44277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Ομαδικές εργασίες και projects</a:t>
            </a:r>
            <a:endParaRPr sz="2200" b="0" i="0" u="none" strike="noStrike" cap="none">
              <a:solidFill>
                <a:srgbClr val="000000"/>
              </a:solidFill>
              <a:latin typeface="Arial"/>
              <a:ea typeface="Arial"/>
              <a:cs typeface="Arial"/>
              <a:sym typeface="Arial"/>
            </a:endParaRPr>
          </a:p>
        </p:txBody>
      </p:sp>
      <p:sp>
        <p:nvSpPr>
          <p:cNvPr id="156" name="Google Shape;156;g38c0c685371_1_61"/>
          <p:cNvSpPr/>
          <p:nvPr/>
        </p:nvSpPr>
        <p:spPr>
          <a:xfrm>
            <a:off x="7456884" y="3433397"/>
            <a:ext cx="6379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Σχεδιασμός πρωτοτύπων οικοσυστημάτων ή υπηρεσιών που επιλύουν πραγματικά προβλήματα.</a:t>
            </a:r>
            <a:endParaRPr sz="1750" b="0" i="0" u="none" strike="noStrike" cap="none">
              <a:solidFill>
                <a:srgbClr val="000000"/>
              </a:solidFill>
              <a:latin typeface="Arial"/>
              <a:ea typeface="Arial"/>
              <a:cs typeface="Arial"/>
              <a:sym typeface="Arial"/>
            </a:endParaRPr>
          </a:p>
        </p:txBody>
      </p:sp>
      <p:pic>
        <p:nvPicPr>
          <p:cNvPr id="157" name="Google Shape;157;g38c0c685371_1_61" descr="preencoded.png"/>
          <p:cNvPicPr preferRelativeResize="0"/>
          <p:nvPr/>
        </p:nvPicPr>
        <p:blipFill rotWithShape="1">
          <a:blip r:embed="rId5">
            <a:alphaModFix/>
          </a:blip>
          <a:srcRect/>
          <a:stretch/>
        </p:blipFill>
        <p:spPr>
          <a:xfrm>
            <a:off x="793790" y="4612830"/>
            <a:ext cx="566976" cy="566976"/>
          </a:xfrm>
          <a:prstGeom prst="rect">
            <a:avLst/>
          </a:prstGeom>
          <a:noFill/>
          <a:ln>
            <a:noFill/>
          </a:ln>
        </p:spPr>
      </p:pic>
      <p:sp>
        <p:nvSpPr>
          <p:cNvPr id="158" name="Google Shape;158;g38c0c685371_1_61"/>
          <p:cNvSpPr/>
          <p:nvPr/>
        </p:nvSpPr>
        <p:spPr>
          <a:xfrm>
            <a:off x="793790" y="5463293"/>
            <a:ext cx="50280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Μελέτες περίπτωσης (case studies)</a:t>
            </a:r>
            <a:endParaRPr sz="2200" b="0" i="0" u="none" strike="noStrike" cap="none">
              <a:solidFill>
                <a:srgbClr val="000000"/>
              </a:solidFill>
              <a:latin typeface="Arial"/>
              <a:ea typeface="Arial"/>
              <a:cs typeface="Arial"/>
              <a:sym typeface="Arial"/>
            </a:endParaRPr>
          </a:p>
        </p:txBody>
      </p:sp>
      <p:sp>
        <p:nvSpPr>
          <p:cNvPr id="159" name="Google Shape;159;g38c0c685371_1_61"/>
          <p:cNvSpPr/>
          <p:nvPr/>
        </p:nvSpPr>
        <p:spPr>
          <a:xfrm>
            <a:off x="793790" y="5953712"/>
            <a:ext cx="63795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Ανάλυση παραδειγμάτων προσαρμογής σε κλιματικές και οικολογικές κρίσεις.</a:t>
            </a:r>
            <a:endParaRPr sz="1750" b="0" i="0" u="none" strike="noStrike" cap="none">
              <a:solidFill>
                <a:srgbClr val="000000"/>
              </a:solidFill>
              <a:latin typeface="Arial"/>
              <a:ea typeface="Arial"/>
              <a:cs typeface="Arial"/>
              <a:sym typeface="Arial"/>
            </a:endParaRPr>
          </a:p>
        </p:txBody>
      </p:sp>
      <p:pic>
        <p:nvPicPr>
          <p:cNvPr id="160" name="Google Shape;160;g38c0c685371_1_61" descr="preencoded.png"/>
          <p:cNvPicPr preferRelativeResize="0"/>
          <p:nvPr/>
        </p:nvPicPr>
        <p:blipFill rotWithShape="1">
          <a:blip r:embed="rId6">
            <a:alphaModFix/>
          </a:blip>
          <a:srcRect/>
          <a:stretch/>
        </p:blipFill>
        <p:spPr>
          <a:xfrm>
            <a:off x="7456884" y="4612830"/>
            <a:ext cx="566976" cy="566976"/>
          </a:xfrm>
          <a:prstGeom prst="rect">
            <a:avLst/>
          </a:prstGeom>
          <a:noFill/>
          <a:ln>
            <a:noFill/>
          </a:ln>
        </p:spPr>
      </p:pic>
      <p:sp>
        <p:nvSpPr>
          <p:cNvPr id="161" name="Google Shape;161;g38c0c685371_1_61"/>
          <p:cNvSpPr/>
          <p:nvPr/>
        </p:nvSpPr>
        <p:spPr>
          <a:xfrm>
            <a:off x="7456884" y="5463293"/>
            <a:ext cx="49416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Ανατροφοδότηση &amp; αναστοχασμός</a:t>
            </a:r>
            <a:endParaRPr sz="2200" b="0" i="0" u="none" strike="noStrike" cap="none">
              <a:solidFill>
                <a:srgbClr val="000000"/>
              </a:solidFill>
              <a:latin typeface="Arial"/>
              <a:ea typeface="Arial"/>
              <a:cs typeface="Arial"/>
              <a:sym typeface="Arial"/>
            </a:endParaRPr>
          </a:p>
        </p:txBody>
      </p:sp>
      <p:sp>
        <p:nvSpPr>
          <p:cNvPr id="162" name="Google Shape;162;g38c0c685371_1_61"/>
          <p:cNvSpPr/>
          <p:nvPr/>
        </p:nvSpPr>
        <p:spPr>
          <a:xfrm>
            <a:off x="7456884" y="5953712"/>
            <a:ext cx="6379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Συζητήσεις, παρουσιάσεις, αλληλοαξιολόγηση και συνεργατική μάθηση.</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g38a2def6c57_0_92"/>
          <p:cNvPicPr preferRelativeResize="0"/>
          <p:nvPr/>
        </p:nvPicPr>
        <p:blipFill rotWithShape="1">
          <a:blip r:embed="rId3">
            <a:alphaModFix/>
          </a:blip>
          <a:srcRect l="2478" t="5695" r="2903" b="10908"/>
          <a:stretch/>
        </p:blipFill>
        <p:spPr>
          <a:xfrm>
            <a:off x="7056025" y="3331725"/>
            <a:ext cx="6847825" cy="4490561"/>
          </a:xfrm>
          <a:prstGeom prst="rect">
            <a:avLst/>
          </a:prstGeom>
          <a:noFill/>
          <a:ln>
            <a:noFill/>
          </a:ln>
        </p:spPr>
      </p:pic>
      <p:sp>
        <p:nvSpPr>
          <p:cNvPr id="373" name="Google Shape;373;g38a2def6c57_0_92"/>
          <p:cNvSpPr/>
          <p:nvPr/>
        </p:nvSpPr>
        <p:spPr>
          <a:xfrm>
            <a:off x="726638" y="713899"/>
            <a:ext cx="11394000" cy="648900"/>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000000"/>
              </a:buClr>
              <a:buSzPts val="4050"/>
              <a:buFont typeface="Inter"/>
              <a:buNone/>
            </a:pPr>
            <a:r>
              <a:rPr lang="en-US" sz="4050" b="1" i="0" u="none" strike="noStrike" cap="none">
                <a:solidFill>
                  <a:srgbClr val="000000"/>
                </a:solidFill>
                <a:latin typeface="Inter"/>
                <a:ea typeface="Inter"/>
                <a:cs typeface="Inter"/>
                <a:sym typeface="Inter"/>
              </a:rPr>
              <a:t>Earth Overshoot Day – Όρια του Συστήματος</a:t>
            </a:r>
            <a:endParaRPr sz="4050" b="0" i="0" u="none" strike="noStrike" cap="none">
              <a:solidFill>
                <a:srgbClr val="000000"/>
              </a:solidFill>
              <a:latin typeface="Arial"/>
              <a:ea typeface="Arial"/>
              <a:cs typeface="Arial"/>
              <a:sym typeface="Arial"/>
            </a:endParaRPr>
          </a:p>
        </p:txBody>
      </p:sp>
      <p:sp>
        <p:nvSpPr>
          <p:cNvPr id="374" name="Google Shape;374;g38a2def6c57_0_92"/>
          <p:cNvSpPr/>
          <p:nvPr/>
        </p:nvSpPr>
        <p:spPr>
          <a:xfrm>
            <a:off x="726638" y="1777960"/>
            <a:ext cx="13177200" cy="66450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Το Earth Overshoot Day σηματοδοτεί την ημέρα που η ανθρωπότητα έχει καταναλώσει όλους τους οικολογικούς πόρους που μπορεί να ανανεώσει η Γη σε ένα δεδομένο έτος.</a:t>
            </a:r>
            <a:endParaRPr sz="1600" b="0" i="0" u="none" strike="noStrike" cap="none">
              <a:solidFill>
                <a:srgbClr val="000000"/>
              </a:solidFill>
              <a:latin typeface="Arial"/>
              <a:ea typeface="Arial"/>
              <a:cs typeface="Arial"/>
              <a:sym typeface="Arial"/>
            </a:endParaRPr>
          </a:p>
        </p:txBody>
      </p:sp>
      <p:sp>
        <p:nvSpPr>
          <p:cNvPr id="375" name="Google Shape;375;g38a2def6c57_0_92"/>
          <p:cNvSpPr/>
          <p:nvPr/>
        </p:nvSpPr>
        <p:spPr>
          <a:xfrm>
            <a:off x="726650" y="2667225"/>
            <a:ext cx="13177200" cy="66450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500" b="0" i="0" u="none" strike="noStrike" cap="none">
                <a:solidFill>
                  <a:srgbClr val="272525"/>
                </a:solidFill>
                <a:latin typeface="Inter"/>
                <a:ea typeface="Inter"/>
                <a:cs typeface="Inter"/>
                <a:sym typeface="Inter"/>
              </a:rPr>
              <a:t>Το 2025, η «Μέρα Υπέρβασης» πέφτει στις </a:t>
            </a:r>
            <a:r>
              <a:rPr lang="en-US" sz="1500" b="1" i="0" u="none" strike="noStrike" cap="none">
                <a:solidFill>
                  <a:srgbClr val="272525"/>
                </a:solidFill>
                <a:latin typeface="Inter"/>
                <a:ea typeface="Inter"/>
                <a:cs typeface="Inter"/>
                <a:sym typeface="Inter"/>
              </a:rPr>
              <a:t>24 Ιουλίου</a:t>
            </a:r>
            <a:r>
              <a:rPr lang="en-US" sz="1500" b="0" i="0" u="none" strike="noStrike" cap="none">
                <a:solidFill>
                  <a:srgbClr val="272525"/>
                </a:solidFill>
                <a:latin typeface="Inter"/>
                <a:ea typeface="Inter"/>
                <a:cs typeface="Inter"/>
                <a:sym typeface="Inter"/>
              </a:rPr>
              <a:t> – δηλαδή μέσα σε περίπου 7 μήνες έχουμε καταναλώσει τους πόρους όλου του έτους.</a:t>
            </a:r>
            <a:endParaRPr sz="1500" b="0" i="0" u="none" strike="noStrike" cap="none">
              <a:solidFill>
                <a:srgbClr val="000000"/>
              </a:solidFill>
              <a:latin typeface="Arial"/>
              <a:ea typeface="Arial"/>
              <a:cs typeface="Arial"/>
              <a:sym typeface="Arial"/>
            </a:endParaRPr>
          </a:p>
        </p:txBody>
      </p:sp>
      <p:sp>
        <p:nvSpPr>
          <p:cNvPr id="376" name="Google Shape;376;g38a2def6c57_0_92"/>
          <p:cNvSpPr/>
          <p:nvPr/>
        </p:nvSpPr>
        <p:spPr>
          <a:xfrm>
            <a:off x="726650" y="3450141"/>
            <a:ext cx="6031800" cy="1981800"/>
          </a:xfrm>
          <a:prstGeom prst="roundRect">
            <a:avLst>
              <a:gd name="adj" fmla="val 6622"/>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g38a2def6c57_0_92"/>
          <p:cNvSpPr/>
          <p:nvPr/>
        </p:nvSpPr>
        <p:spPr>
          <a:xfrm>
            <a:off x="1025604" y="3680522"/>
            <a:ext cx="2818200" cy="324300"/>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Οικολογικό Έλλειμμα</a:t>
            </a:r>
            <a:endParaRPr sz="2000" b="0" i="0" u="none" strike="noStrike" cap="none">
              <a:solidFill>
                <a:srgbClr val="000000"/>
              </a:solidFill>
              <a:latin typeface="Arial"/>
              <a:ea typeface="Arial"/>
              <a:cs typeface="Arial"/>
              <a:sym typeface="Arial"/>
            </a:endParaRPr>
          </a:p>
        </p:txBody>
      </p:sp>
      <p:sp>
        <p:nvSpPr>
          <p:cNvPr id="378" name="Google Shape;378;g38a2def6c57_0_92"/>
          <p:cNvSpPr/>
          <p:nvPr/>
        </p:nvSpPr>
        <p:spPr>
          <a:xfrm>
            <a:off x="975805" y="4212491"/>
            <a:ext cx="5619900" cy="66450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Σήμερα ο μέσος άνθρωπος απαιτεί τους πόρους ~1.8 πλανητών Γη κάθε χρόνο – υπερβαίνουμε κατά ~80% τη φέρουσα ικανότητα της Γης.</a:t>
            </a:r>
            <a:endParaRPr sz="1600" b="0" i="0" u="none" strike="noStrike" cap="none">
              <a:solidFill>
                <a:srgbClr val="000000"/>
              </a:solidFill>
              <a:latin typeface="Arial"/>
              <a:ea typeface="Arial"/>
              <a:cs typeface="Arial"/>
              <a:sym typeface="Arial"/>
            </a:endParaRPr>
          </a:p>
        </p:txBody>
      </p:sp>
      <p:sp>
        <p:nvSpPr>
          <p:cNvPr id="379" name="Google Shape;379;g38a2def6c57_0_92"/>
          <p:cNvSpPr/>
          <p:nvPr/>
        </p:nvSpPr>
        <p:spPr>
          <a:xfrm>
            <a:off x="726650" y="5625091"/>
            <a:ext cx="6031800" cy="1981800"/>
          </a:xfrm>
          <a:prstGeom prst="roundRect">
            <a:avLst>
              <a:gd name="adj" fmla="val 6622"/>
            </a:avLst>
          </a:prstGeom>
          <a:solidFill>
            <a:srgbClr val="FFFFFF"/>
          </a:solidFill>
          <a:ln w="22850"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38a2def6c57_0_92"/>
          <p:cNvSpPr/>
          <p:nvPr/>
        </p:nvSpPr>
        <p:spPr>
          <a:xfrm>
            <a:off x="1025604" y="5855494"/>
            <a:ext cx="2595300" cy="324300"/>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272525"/>
              </a:buClr>
              <a:buSzPts val="2000"/>
              <a:buFont typeface="Inter"/>
              <a:buNone/>
            </a:pPr>
            <a:r>
              <a:rPr lang="en-US" sz="2000" b="1" i="0" u="none" strike="noStrike" cap="none">
                <a:solidFill>
                  <a:srgbClr val="272525"/>
                </a:solidFill>
                <a:latin typeface="Inter"/>
                <a:ea typeface="Inter"/>
                <a:cs typeface="Inter"/>
                <a:sym typeface="Inter"/>
              </a:rPr>
              <a:t>Μήνυμα</a:t>
            </a:r>
            <a:endParaRPr sz="2000" b="0" i="0" u="none" strike="noStrike" cap="none">
              <a:solidFill>
                <a:srgbClr val="000000"/>
              </a:solidFill>
              <a:latin typeface="Arial"/>
              <a:ea typeface="Arial"/>
              <a:cs typeface="Arial"/>
              <a:sym typeface="Arial"/>
            </a:endParaRPr>
          </a:p>
        </p:txBody>
      </p:sp>
      <p:sp>
        <p:nvSpPr>
          <p:cNvPr id="381" name="Google Shape;381;g38a2def6c57_0_92"/>
          <p:cNvSpPr/>
          <p:nvPr/>
        </p:nvSpPr>
        <p:spPr>
          <a:xfrm>
            <a:off x="975805" y="6387475"/>
            <a:ext cx="5619900" cy="66450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272525"/>
              </a:buClr>
              <a:buSzPts val="1600"/>
              <a:buFont typeface="Inter"/>
              <a:buNone/>
            </a:pPr>
            <a:r>
              <a:rPr lang="en-US" sz="1600" b="0" i="0" u="none" strike="noStrike" cap="none">
                <a:solidFill>
                  <a:srgbClr val="272525"/>
                </a:solidFill>
                <a:latin typeface="Inter"/>
                <a:ea typeface="Inter"/>
                <a:cs typeface="Inter"/>
                <a:sym typeface="Inter"/>
              </a:rPr>
              <a:t>Η συνεχής υπέρβαση προειδοποιεί ότι ένα σύστημα δεν μπορεί να λειτουργεί έτσι επ’ αόριστον – αργά ή γρήγορα οδηγείται σε κατάρρευση.</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8c0c685371_1_83"/>
          <p:cNvSpPr/>
          <p:nvPr/>
        </p:nvSpPr>
        <p:spPr>
          <a:xfrm>
            <a:off x="793790" y="876140"/>
            <a:ext cx="5058300" cy="56700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000000"/>
              </a:buClr>
              <a:buSzPts val="3550"/>
              <a:buFont typeface="Inter"/>
              <a:buNone/>
            </a:pPr>
            <a:r>
              <a:rPr lang="en-US" sz="3550" b="1" i="0" u="none" strike="noStrike" cap="none">
                <a:solidFill>
                  <a:srgbClr val="000000"/>
                </a:solidFill>
                <a:latin typeface="Inter"/>
                <a:ea typeface="Inter"/>
                <a:cs typeface="Inter"/>
                <a:sym typeface="Inter"/>
              </a:rPr>
              <a:t>Αξιολόγηση Φοιτητών</a:t>
            </a:r>
            <a:endParaRPr sz="3550" b="0" i="0" u="none" strike="noStrike" cap="none">
              <a:solidFill>
                <a:srgbClr val="000000"/>
              </a:solidFill>
              <a:latin typeface="Arial"/>
              <a:ea typeface="Arial"/>
              <a:cs typeface="Arial"/>
              <a:sym typeface="Arial"/>
            </a:endParaRPr>
          </a:p>
        </p:txBody>
      </p:sp>
      <p:sp>
        <p:nvSpPr>
          <p:cNvPr id="169" name="Google Shape;169;g38c0c685371_1_83"/>
          <p:cNvSpPr/>
          <p:nvPr/>
        </p:nvSpPr>
        <p:spPr>
          <a:xfrm>
            <a:off x="793790" y="2488168"/>
            <a:ext cx="13042800" cy="2691900"/>
          </a:xfrm>
          <a:prstGeom prst="roundRect">
            <a:avLst>
              <a:gd name="adj" fmla="val 3539"/>
            </a:avLst>
          </a:prstGeom>
          <a:noFill/>
          <a:ln w="9525" cap="flat" cmpd="sng">
            <a:solidFill>
              <a:srgbClr val="000000">
                <a:alpha val="745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38c0c685371_1_83"/>
          <p:cNvSpPr/>
          <p:nvPr/>
        </p:nvSpPr>
        <p:spPr>
          <a:xfrm>
            <a:off x="801410" y="2495788"/>
            <a:ext cx="13027500" cy="650400"/>
          </a:xfrm>
          <a:prstGeom prst="rect">
            <a:avLst/>
          </a:prstGeom>
          <a:solidFill>
            <a:srgbClr val="FFFFFF">
              <a:alpha val="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38c0c685371_1_83"/>
          <p:cNvSpPr/>
          <p:nvPr/>
        </p:nvSpPr>
        <p:spPr>
          <a:xfrm>
            <a:off x="1028343" y="2639497"/>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Μορφή Αξιολόγησης</a:t>
            </a:r>
            <a:endParaRPr sz="1750" b="0" i="0" u="none" strike="noStrike" cap="none">
              <a:solidFill>
                <a:srgbClr val="000000"/>
              </a:solidFill>
              <a:latin typeface="Arial"/>
              <a:ea typeface="Arial"/>
              <a:cs typeface="Arial"/>
              <a:sym typeface="Arial"/>
            </a:endParaRPr>
          </a:p>
        </p:txBody>
      </p:sp>
      <p:sp>
        <p:nvSpPr>
          <p:cNvPr id="172" name="Google Shape;172;g38c0c685371_1_83"/>
          <p:cNvSpPr/>
          <p:nvPr/>
        </p:nvSpPr>
        <p:spPr>
          <a:xfrm>
            <a:off x="4940379" y="2639497"/>
            <a:ext cx="4749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Περιγραφή</a:t>
            </a:r>
            <a:endParaRPr sz="1750" b="0" i="0" u="none" strike="noStrike" cap="none">
              <a:solidFill>
                <a:srgbClr val="000000"/>
              </a:solidFill>
              <a:latin typeface="Arial"/>
              <a:ea typeface="Arial"/>
              <a:cs typeface="Arial"/>
              <a:sym typeface="Arial"/>
            </a:endParaRPr>
          </a:p>
        </p:txBody>
      </p:sp>
      <p:sp>
        <p:nvSpPr>
          <p:cNvPr id="173" name="Google Shape;173;g38c0c685371_1_83"/>
          <p:cNvSpPr/>
          <p:nvPr/>
        </p:nvSpPr>
        <p:spPr>
          <a:xfrm>
            <a:off x="11409736" y="2639497"/>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1" i="0" u="none" strike="noStrike" cap="none">
                <a:solidFill>
                  <a:srgbClr val="272525"/>
                </a:solidFill>
                <a:latin typeface="Inter"/>
                <a:ea typeface="Inter"/>
                <a:cs typeface="Inter"/>
                <a:sym typeface="Inter"/>
              </a:rPr>
              <a:t>Συντελεστής</a:t>
            </a:r>
            <a:endParaRPr sz="1750" b="0" i="0" u="none" strike="noStrike" cap="none">
              <a:solidFill>
                <a:srgbClr val="000000"/>
              </a:solidFill>
              <a:latin typeface="Arial"/>
              <a:ea typeface="Arial"/>
              <a:cs typeface="Arial"/>
              <a:sym typeface="Arial"/>
            </a:endParaRPr>
          </a:p>
        </p:txBody>
      </p:sp>
      <p:sp>
        <p:nvSpPr>
          <p:cNvPr id="174" name="Google Shape;174;g38c0c685371_1_83"/>
          <p:cNvSpPr/>
          <p:nvPr/>
        </p:nvSpPr>
        <p:spPr>
          <a:xfrm>
            <a:off x="1028343" y="3453401"/>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dirty="0" err="1">
                <a:solidFill>
                  <a:srgbClr val="272525"/>
                </a:solidFill>
                <a:latin typeface="Inter"/>
                <a:ea typeface="Inter"/>
                <a:cs typeface="Inter"/>
                <a:sym typeface="Inter"/>
              </a:rPr>
              <a:t>Γρ</a:t>
            </a:r>
            <a:r>
              <a:rPr lang="en-US" sz="1750" b="0" i="0" u="none" strike="noStrike" cap="none" dirty="0">
                <a:solidFill>
                  <a:srgbClr val="272525"/>
                </a:solidFill>
                <a:latin typeface="Inter"/>
                <a:ea typeface="Inter"/>
                <a:cs typeface="Inter"/>
                <a:sym typeface="Inter"/>
              </a:rPr>
              <a:t>απτή Εργασία / Αναφορά</a:t>
            </a:r>
            <a:endParaRPr sz="1750" b="0" i="0" u="none" strike="noStrike" cap="none" dirty="0">
              <a:solidFill>
                <a:srgbClr val="000000"/>
              </a:solidFill>
              <a:latin typeface="Arial"/>
              <a:ea typeface="Arial"/>
              <a:cs typeface="Arial"/>
              <a:sym typeface="Arial"/>
            </a:endParaRPr>
          </a:p>
        </p:txBody>
      </p:sp>
      <p:sp>
        <p:nvSpPr>
          <p:cNvPr id="175" name="Google Shape;175;g38c0c685371_1_83"/>
          <p:cNvSpPr/>
          <p:nvPr/>
        </p:nvSpPr>
        <p:spPr>
          <a:xfrm>
            <a:off x="4940374" y="3453410"/>
            <a:ext cx="59637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Ανάλυση περίπτωσης ή οικολογικού μοντέλου</a:t>
            </a:r>
            <a:endParaRPr sz="1750" b="0" i="0" u="none" strike="noStrike" cap="none">
              <a:solidFill>
                <a:srgbClr val="000000"/>
              </a:solidFill>
              <a:latin typeface="Arial"/>
              <a:ea typeface="Arial"/>
              <a:cs typeface="Arial"/>
              <a:sym typeface="Arial"/>
            </a:endParaRPr>
          </a:p>
        </p:txBody>
      </p:sp>
      <p:sp>
        <p:nvSpPr>
          <p:cNvPr id="176" name="Google Shape;176;g38c0c685371_1_83"/>
          <p:cNvSpPr/>
          <p:nvPr/>
        </p:nvSpPr>
        <p:spPr>
          <a:xfrm>
            <a:off x="11409736" y="3453401"/>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30%</a:t>
            </a:r>
            <a:endParaRPr sz="1750" b="0" i="0" u="none" strike="noStrike" cap="none">
              <a:solidFill>
                <a:srgbClr val="000000"/>
              </a:solidFill>
              <a:latin typeface="Arial"/>
              <a:ea typeface="Arial"/>
              <a:cs typeface="Arial"/>
              <a:sym typeface="Arial"/>
            </a:endParaRPr>
          </a:p>
        </p:txBody>
      </p:sp>
      <p:sp>
        <p:nvSpPr>
          <p:cNvPr id="177" name="Google Shape;177;g38c0c685371_1_83"/>
          <p:cNvSpPr/>
          <p:nvPr/>
        </p:nvSpPr>
        <p:spPr>
          <a:xfrm>
            <a:off x="801410" y="4159329"/>
            <a:ext cx="13027500" cy="1013100"/>
          </a:xfrm>
          <a:prstGeom prst="rect">
            <a:avLst/>
          </a:prstGeom>
          <a:solidFill>
            <a:srgbClr val="FFFFFF">
              <a:alpha val="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38c0c685371_1_83"/>
          <p:cNvSpPr/>
          <p:nvPr/>
        </p:nvSpPr>
        <p:spPr>
          <a:xfrm>
            <a:off x="1028343" y="4466623"/>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Γραπτή Εξέταση</a:t>
            </a:r>
            <a:endParaRPr sz="1750" b="0" i="0" u="none" strike="noStrike" cap="none">
              <a:solidFill>
                <a:srgbClr val="000000"/>
              </a:solidFill>
              <a:latin typeface="Arial"/>
              <a:ea typeface="Arial"/>
              <a:cs typeface="Arial"/>
              <a:sym typeface="Arial"/>
            </a:endParaRPr>
          </a:p>
        </p:txBody>
      </p:sp>
      <p:sp>
        <p:nvSpPr>
          <p:cNvPr id="179" name="Google Shape;179;g38c0c685371_1_83"/>
          <p:cNvSpPr/>
          <p:nvPr/>
        </p:nvSpPr>
        <p:spPr>
          <a:xfrm>
            <a:off x="4940374" y="4466634"/>
            <a:ext cx="59637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Κατανόηση θεωρητικών εννοιών και εργαλείων</a:t>
            </a:r>
            <a:endParaRPr sz="1750" b="0" i="0" u="none" strike="noStrike" cap="none">
              <a:solidFill>
                <a:srgbClr val="000000"/>
              </a:solidFill>
              <a:latin typeface="Arial"/>
              <a:ea typeface="Arial"/>
              <a:cs typeface="Arial"/>
              <a:sym typeface="Arial"/>
            </a:endParaRPr>
          </a:p>
        </p:txBody>
      </p:sp>
      <p:sp>
        <p:nvSpPr>
          <p:cNvPr id="180" name="Google Shape;180;g38c0c685371_1_83"/>
          <p:cNvSpPr/>
          <p:nvPr/>
        </p:nvSpPr>
        <p:spPr>
          <a:xfrm>
            <a:off x="11409736" y="4466623"/>
            <a:ext cx="3450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70%</a:t>
            </a:r>
            <a:endParaRPr sz="1750" b="0" i="0" u="none" strike="noStrike" cap="none">
              <a:solidFill>
                <a:srgbClr val="000000"/>
              </a:solidFill>
              <a:latin typeface="Arial"/>
              <a:ea typeface="Arial"/>
              <a:cs typeface="Arial"/>
              <a:sym typeface="Arial"/>
            </a:endParaRPr>
          </a:p>
        </p:txBody>
      </p:sp>
      <p:sp>
        <p:nvSpPr>
          <p:cNvPr id="181" name="Google Shape;181;g38c0c685371_1_83"/>
          <p:cNvSpPr/>
          <p:nvPr/>
        </p:nvSpPr>
        <p:spPr>
          <a:xfrm>
            <a:off x="793790" y="6177748"/>
            <a:ext cx="13042800" cy="1326600"/>
          </a:xfrm>
          <a:prstGeom prst="roundRect">
            <a:avLst>
              <a:gd name="adj" fmla="val 7181"/>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2" name="Google Shape;182;g38c0c685371_1_83" descr="preencoded.png"/>
          <p:cNvPicPr preferRelativeResize="0"/>
          <p:nvPr/>
        </p:nvPicPr>
        <p:blipFill rotWithShape="1">
          <a:blip r:embed="rId3">
            <a:alphaModFix/>
          </a:blip>
          <a:srcRect/>
          <a:stretch/>
        </p:blipFill>
        <p:spPr>
          <a:xfrm>
            <a:off x="1020604" y="6521839"/>
            <a:ext cx="283488" cy="226814"/>
          </a:xfrm>
          <a:prstGeom prst="rect">
            <a:avLst/>
          </a:prstGeom>
          <a:noFill/>
          <a:ln>
            <a:noFill/>
          </a:ln>
        </p:spPr>
      </p:pic>
      <p:sp>
        <p:nvSpPr>
          <p:cNvPr id="183" name="Google Shape;183;g38c0c685371_1_83"/>
          <p:cNvSpPr/>
          <p:nvPr/>
        </p:nvSpPr>
        <p:spPr>
          <a:xfrm>
            <a:off x="1530906" y="6461236"/>
            <a:ext cx="120789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Inter"/>
              <a:buNone/>
            </a:pPr>
            <a:r>
              <a:rPr lang="en-US" sz="1750" b="1" i="0" u="none" strike="noStrike" cap="none">
                <a:solidFill>
                  <a:srgbClr val="000000"/>
                </a:solidFill>
                <a:latin typeface="Inter"/>
                <a:ea typeface="Inter"/>
                <a:cs typeface="Inter"/>
                <a:sym typeface="Inter"/>
              </a:rPr>
              <a:t>Απαραίτητη συμμετοχή</a:t>
            </a:r>
            <a:r>
              <a:rPr lang="en-US" sz="1750" b="0" i="0" u="none" strike="noStrike" cap="none">
                <a:solidFill>
                  <a:srgbClr val="000000"/>
                </a:solidFill>
                <a:latin typeface="Inter"/>
                <a:ea typeface="Inter"/>
                <a:cs typeface="Inter"/>
                <a:sym typeface="Inter"/>
              </a:rPr>
              <a:t> σε παρουσιάσεις και συζητήσεις, καθώς η συνεργασία αποτελεί βασικό μέρος της μάθησης.</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04" name="Google Shape;104;p1"/>
          <p:cNvSpPr/>
          <p:nvPr/>
        </p:nvSpPr>
        <p:spPr>
          <a:xfrm>
            <a:off x="6280190" y="2700099"/>
            <a:ext cx="7556421" cy="212633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dirty="0" err="1">
                <a:solidFill>
                  <a:srgbClr val="000000"/>
                </a:solidFill>
                <a:latin typeface="Inter"/>
                <a:ea typeface="Inter"/>
                <a:cs typeface="Inter"/>
                <a:sym typeface="Inter"/>
              </a:rPr>
              <a:t>Σχεδί</a:t>
            </a:r>
            <a:r>
              <a:rPr lang="en-US" sz="4450" b="1" i="0" u="none" strike="noStrike" cap="none" dirty="0">
                <a:solidFill>
                  <a:srgbClr val="000000"/>
                </a:solidFill>
                <a:latin typeface="Inter"/>
                <a:ea typeface="Inter"/>
                <a:cs typeface="Inter"/>
                <a:sym typeface="Inter"/>
              </a:rPr>
              <a:t>αση Βιώσιμων και Ανθεκτικών Οικοσυστημάτων</a:t>
            </a:r>
            <a:r>
              <a:rPr lang="el-GR" sz="4450" b="1" i="0" u="none" strike="noStrike" cap="none" dirty="0">
                <a:solidFill>
                  <a:srgbClr val="000000"/>
                </a:solidFill>
                <a:latin typeface="Inter"/>
                <a:ea typeface="Inter"/>
                <a:cs typeface="Inter"/>
                <a:sym typeface="Inter"/>
              </a:rPr>
              <a:t>-Συστημική Προσέγγιση</a:t>
            </a:r>
            <a:endParaRPr sz="4450" b="0" i="0" u="none" strike="noStrike" cap="none" dirty="0">
              <a:solidFill>
                <a:srgbClr val="000000"/>
              </a:solidFill>
              <a:latin typeface="Arial"/>
              <a:ea typeface="Arial"/>
              <a:cs typeface="Arial"/>
              <a:sym typeface="Arial"/>
            </a:endParaRPr>
          </a:p>
        </p:txBody>
      </p:sp>
      <p:sp>
        <p:nvSpPr>
          <p:cNvPr id="105" name="Google Shape;105;p1"/>
          <p:cNvSpPr/>
          <p:nvPr/>
        </p:nvSpPr>
        <p:spPr>
          <a:xfrm>
            <a:off x="6280190" y="5166598"/>
            <a:ext cx="75564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000000"/>
              </a:buClr>
              <a:buSzPts val="1750"/>
              <a:buFont typeface="Arial"/>
              <a:buNone/>
            </a:pP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p:nvPr/>
        </p:nvSpPr>
        <p:spPr>
          <a:xfrm>
            <a:off x="766167" y="601980"/>
            <a:ext cx="11680508" cy="547211"/>
          </a:xfrm>
          <a:prstGeom prst="rect">
            <a:avLst/>
          </a:prstGeom>
          <a:noFill/>
          <a:ln>
            <a:noFill/>
          </a:ln>
        </p:spPr>
        <p:txBody>
          <a:bodyPr spcFirstLastPara="1" wrap="square" lIns="0" tIns="0" rIns="0" bIns="0" anchor="t" anchorCtr="0">
            <a:noAutofit/>
          </a:bodyPr>
          <a:lstStyle/>
          <a:p>
            <a:pPr marL="0" marR="0" lvl="0" indent="0" algn="l" rtl="0">
              <a:lnSpc>
                <a:spcPct val="126470"/>
              </a:lnSpc>
              <a:spcBef>
                <a:spcPts val="0"/>
              </a:spcBef>
              <a:spcAft>
                <a:spcPts val="0"/>
              </a:spcAft>
              <a:buClr>
                <a:srgbClr val="000000"/>
              </a:buClr>
              <a:buSzPts val="3400"/>
              <a:buFont typeface="Inter"/>
              <a:buNone/>
            </a:pPr>
            <a:r>
              <a:rPr lang="en-US" sz="3400" b="1">
                <a:latin typeface="Inter"/>
                <a:ea typeface="Inter"/>
                <a:cs typeface="Inter"/>
                <a:sym typeface="Inter"/>
              </a:rPr>
              <a:t>Δομή του Μαθήματος</a:t>
            </a:r>
            <a:endParaRPr sz="3400" b="0" i="0" u="none" strike="noStrike" cap="none">
              <a:solidFill>
                <a:srgbClr val="000000"/>
              </a:solidFill>
              <a:latin typeface="Arial"/>
              <a:ea typeface="Arial"/>
              <a:cs typeface="Arial"/>
              <a:sym typeface="Arial"/>
            </a:endParaRPr>
          </a:p>
        </p:txBody>
      </p:sp>
      <p:sp>
        <p:nvSpPr>
          <p:cNvPr id="112" name="Google Shape;112;p2"/>
          <p:cNvSpPr/>
          <p:nvPr/>
        </p:nvSpPr>
        <p:spPr>
          <a:xfrm>
            <a:off x="766167" y="1586984"/>
            <a:ext cx="13098066" cy="350282"/>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Από το μεμονωμένο προϊόν στο σύνθετο οικοσύστημα.</a:t>
            </a:r>
            <a:endParaRPr sz="1700" b="0" i="0" u="none" strike="noStrike" cap="none">
              <a:solidFill>
                <a:srgbClr val="000000"/>
              </a:solidFill>
              <a:latin typeface="Arial"/>
              <a:ea typeface="Arial"/>
              <a:cs typeface="Arial"/>
              <a:sym typeface="Arial"/>
            </a:endParaRPr>
          </a:p>
        </p:txBody>
      </p:sp>
      <p:sp>
        <p:nvSpPr>
          <p:cNvPr id="113" name="Google Shape;113;p2"/>
          <p:cNvSpPr/>
          <p:nvPr/>
        </p:nvSpPr>
        <p:spPr>
          <a:xfrm>
            <a:off x="766167" y="2183487"/>
            <a:ext cx="218837" cy="273606"/>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Light"/>
              <a:buNone/>
            </a:pPr>
            <a:r>
              <a:rPr lang="en-US" sz="1700" b="0" i="0" u="none" strike="noStrike" cap="none">
                <a:solidFill>
                  <a:srgbClr val="272525"/>
                </a:solidFill>
                <a:latin typeface="Inter Light"/>
                <a:ea typeface="Inter Light"/>
                <a:cs typeface="Inter Light"/>
                <a:sym typeface="Inter Light"/>
              </a:rPr>
              <a:t>01</a:t>
            </a:r>
            <a:endParaRPr sz="1700" b="0" i="0" u="none" strike="noStrike" cap="none">
              <a:solidFill>
                <a:srgbClr val="000000"/>
              </a:solidFill>
              <a:latin typeface="Arial"/>
              <a:ea typeface="Arial"/>
              <a:cs typeface="Arial"/>
              <a:sym typeface="Arial"/>
            </a:endParaRPr>
          </a:p>
        </p:txBody>
      </p:sp>
      <p:sp>
        <p:nvSpPr>
          <p:cNvPr id="114" name="Google Shape;114;p2"/>
          <p:cNvSpPr/>
          <p:nvPr/>
        </p:nvSpPr>
        <p:spPr>
          <a:xfrm>
            <a:off x="766167" y="2524958"/>
            <a:ext cx="6439614" cy="3048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a:off x="766167" y="2695337"/>
            <a:ext cx="2900124" cy="341948"/>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dirty="0" err="1">
                <a:solidFill>
                  <a:srgbClr val="272525"/>
                </a:solidFill>
                <a:latin typeface="Inter"/>
                <a:ea typeface="Inter"/>
                <a:cs typeface="Inter"/>
                <a:sym typeface="Inter"/>
              </a:rPr>
              <a:t>Σκέψη</a:t>
            </a:r>
            <a:r>
              <a:rPr lang="en-US" sz="2150" b="1" i="0" u="none" strike="noStrike" cap="none" dirty="0">
                <a:solidFill>
                  <a:srgbClr val="272525"/>
                </a:solidFill>
                <a:latin typeface="Inter"/>
                <a:ea typeface="Inter"/>
                <a:cs typeface="Inter"/>
                <a:sym typeface="Inter"/>
              </a:rPr>
              <a:t> </a:t>
            </a:r>
            <a:r>
              <a:rPr lang="en-US" sz="2150" b="1" i="0" u="none" strike="noStrike" cap="none" dirty="0" err="1">
                <a:solidFill>
                  <a:srgbClr val="272525"/>
                </a:solidFill>
                <a:latin typeface="Inter"/>
                <a:ea typeface="Inter"/>
                <a:cs typeface="Inter"/>
                <a:sym typeface="Inter"/>
              </a:rPr>
              <a:t>σε</a:t>
            </a:r>
            <a:r>
              <a:rPr lang="en-US" sz="2150" b="1" i="0" u="none" strike="noStrike" cap="none" dirty="0">
                <a:solidFill>
                  <a:srgbClr val="272525"/>
                </a:solidFill>
                <a:latin typeface="Inter"/>
                <a:ea typeface="Inter"/>
                <a:cs typeface="Inter"/>
                <a:sym typeface="Inter"/>
              </a:rPr>
              <a:t> </a:t>
            </a:r>
            <a:r>
              <a:rPr lang="en-US" sz="2150" b="1" i="0" u="none" strike="noStrike" cap="none" dirty="0" err="1">
                <a:solidFill>
                  <a:srgbClr val="272525"/>
                </a:solidFill>
                <a:latin typeface="Inter"/>
                <a:ea typeface="Inter"/>
                <a:cs typeface="Inter"/>
                <a:sym typeface="Inter"/>
              </a:rPr>
              <a:t>Συστήμ</a:t>
            </a:r>
            <a:r>
              <a:rPr lang="en-US" sz="2150" b="1" i="0" u="none" strike="noStrike" cap="none" dirty="0">
                <a:solidFill>
                  <a:srgbClr val="272525"/>
                </a:solidFill>
                <a:latin typeface="Inter"/>
                <a:ea typeface="Inter"/>
                <a:cs typeface="Inter"/>
                <a:sym typeface="Inter"/>
              </a:rPr>
              <a:t>ατα</a:t>
            </a:r>
            <a:endParaRPr sz="2150" b="0" i="0" u="none" strike="noStrike" cap="none" dirty="0">
              <a:solidFill>
                <a:srgbClr val="000000"/>
              </a:solidFill>
              <a:latin typeface="Arial"/>
              <a:ea typeface="Arial"/>
              <a:cs typeface="Arial"/>
              <a:sym typeface="Arial"/>
            </a:endParaRPr>
          </a:p>
        </p:txBody>
      </p:sp>
      <p:sp>
        <p:nvSpPr>
          <p:cNvPr id="116" name="Google Shape;116;p2"/>
          <p:cNvSpPr/>
          <p:nvPr/>
        </p:nvSpPr>
        <p:spPr>
          <a:xfrm>
            <a:off x="766167" y="3168610"/>
            <a:ext cx="6439614" cy="700564"/>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Κατανόηση της συστημικής σκέψης (systems thinking) και πώς τα πάντα συνδέονται</a:t>
            </a:r>
            <a:endParaRPr sz="1700" b="0" i="0" u="none" strike="noStrike" cap="none">
              <a:solidFill>
                <a:srgbClr val="000000"/>
              </a:solidFill>
              <a:latin typeface="Arial"/>
              <a:ea typeface="Arial"/>
              <a:cs typeface="Arial"/>
              <a:sym typeface="Arial"/>
            </a:endParaRPr>
          </a:p>
        </p:txBody>
      </p:sp>
      <p:sp>
        <p:nvSpPr>
          <p:cNvPr id="117" name="Google Shape;117;p2"/>
          <p:cNvSpPr/>
          <p:nvPr/>
        </p:nvSpPr>
        <p:spPr>
          <a:xfrm>
            <a:off x="7424636" y="2183475"/>
            <a:ext cx="565800" cy="2736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Light"/>
              <a:buNone/>
            </a:pPr>
            <a:r>
              <a:rPr lang="en-US" sz="1700" b="0" i="0" u="none" strike="noStrike" cap="none">
                <a:solidFill>
                  <a:srgbClr val="272525"/>
                </a:solidFill>
                <a:latin typeface="Inter Light"/>
                <a:ea typeface="Inter Light"/>
                <a:cs typeface="Inter Light"/>
                <a:sym typeface="Inter Light"/>
              </a:rPr>
              <a:t>02</a:t>
            </a:r>
            <a:endParaRPr sz="1700" b="0" i="0" u="none" strike="noStrike" cap="none">
              <a:solidFill>
                <a:srgbClr val="000000"/>
              </a:solidFill>
              <a:latin typeface="Arial"/>
              <a:ea typeface="Arial"/>
              <a:cs typeface="Arial"/>
              <a:sym typeface="Arial"/>
            </a:endParaRPr>
          </a:p>
        </p:txBody>
      </p:sp>
      <p:sp>
        <p:nvSpPr>
          <p:cNvPr id="118" name="Google Shape;118;p2"/>
          <p:cNvSpPr/>
          <p:nvPr/>
        </p:nvSpPr>
        <p:spPr>
          <a:xfrm>
            <a:off x="7424618" y="2524958"/>
            <a:ext cx="6439614" cy="3048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
          <p:cNvSpPr/>
          <p:nvPr/>
        </p:nvSpPr>
        <p:spPr>
          <a:xfrm>
            <a:off x="7424628" y="2695325"/>
            <a:ext cx="4911000" cy="342000"/>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Βιωσιμότητα (Sustainability)</a:t>
            </a:r>
            <a:endParaRPr sz="2150" b="0" i="0" u="none" strike="noStrike" cap="none">
              <a:solidFill>
                <a:srgbClr val="000000"/>
              </a:solidFill>
              <a:latin typeface="Arial"/>
              <a:ea typeface="Arial"/>
              <a:cs typeface="Arial"/>
              <a:sym typeface="Arial"/>
            </a:endParaRPr>
          </a:p>
        </p:txBody>
      </p:sp>
      <p:sp>
        <p:nvSpPr>
          <p:cNvPr id="120" name="Google Shape;120;p2"/>
          <p:cNvSpPr/>
          <p:nvPr/>
        </p:nvSpPr>
        <p:spPr>
          <a:xfrm>
            <a:off x="7424618" y="3168610"/>
            <a:ext cx="6439614" cy="700564"/>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Αρχές της βιώσιμης σχεδίασης και ισορροπία με τους φυσικούς πόρους</a:t>
            </a:r>
            <a:endParaRPr sz="1700" b="0" i="0" u="none" strike="noStrike" cap="none">
              <a:solidFill>
                <a:srgbClr val="000000"/>
              </a:solidFill>
              <a:latin typeface="Arial"/>
              <a:ea typeface="Arial"/>
              <a:cs typeface="Arial"/>
              <a:sym typeface="Arial"/>
            </a:endParaRPr>
          </a:p>
        </p:txBody>
      </p:sp>
      <p:sp>
        <p:nvSpPr>
          <p:cNvPr id="121" name="Google Shape;121;p2"/>
          <p:cNvSpPr/>
          <p:nvPr/>
        </p:nvSpPr>
        <p:spPr>
          <a:xfrm>
            <a:off x="766195" y="4252200"/>
            <a:ext cx="711300" cy="2736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Light"/>
              <a:buNone/>
            </a:pPr>
            <a:r>
              <a:rPr lang="en-US" sz="1700" b="0" i="0" u="none" strike="noStrike" cap="none">
                <a:solidFill>
                  <a:srgbClr val="272525"/>
                </a:solidFill>
                <a:latin typeface="Inter Light"/>
                <a:ea typeface="Inter Light"/>
                <a:cs typeface="Inter Light"/>
                <a:sym typeface="Inter Light"/>
              </a:rPr>
              <a:t>03</a:t>
            </a:r>
            <a:endParaRPr sz="1700" b="0" i="0" u="none" strike="noStrike" cap="none">
              <a:solidFill>
                <a:srgbClr val="000000"/>
              </a:solidFill>
              <a:latin typeface="Arial"/>
              <a:ea typeface="Arial"/>
              <a:cs typeface="Arial"/>
              <a:sym typeface="Arial"/>
            </a:endParaRPr>
          </a:p>
        </p:txBody>
      </p:sp>
      <p:sp>
        <p:nvSpPr>
          <p:cNvPr id="122" name="Google Shape;122;p2"/>
          <p:cNvSpPr/>
          <p:nvPr/>
        </p:nvSpPr>
        <p:spPr>
          <a:xfrm>
            <a:off x="766167" y="4710137"/>
            <a:ext cx="6439614" cy="3048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
          <p:cNvSpPr/>
          <p:nvPr/>
        </p:nvSpPr>
        <p:spPr>
          <a:xfrm>
            <a:off x="766167" y="4764048"/>
            <a:ext cx="3669030" cy="341948"/>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Ανθεκτικότητα (Resilience)</a:t>
            </a:r>
            <a:endParaRPr sz="2150" b="0" i="0" u="none" strike="noStrike" cap="none">
              <a:solidFill>
                <a:srgbClr val="000000"/>
              </a:solidFill>
              <a:latin typeface="Arial"/>
              <a:ea typeface="Arial"/>
              <a:cs typeface="Arial"/>
              <a:sym typeface="Arial"/>
            </a:endParaRPr>
          </a:p>
        </p:txBody>
      </p:sp>
      <p:sp>
        <p:nvSpPr>
          <p:cNvPr id="124" name="Google Shape;124;p2"/>
          <p:cNvSpPr/>
          <p:nvPr/>
        </p:nvSpPr>
        <p:spPr>
          <a:xfrm>
            <a:off x="766167" y="5449599"/>
            <a:ext cx="6439614" cy="700564"/>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dirty="0" err="1">
                <a:solidFill>
                  <a:srgbClr val="272525"/>
                </a:solidFill>
                <a:latin typeface="Inter"/>
                <a:ea typeface="Inter"/>
                <a:cs typeface="Inter"/>
                <a:sym typeface="Inter"/>
              </a:rPr>
              <a:t>Πώς</a:t>
            </a:r>
            <a:r>
              <a:rPr lang="en-US" sz="1700" b="0" i="0" u="none" strike="noStrike" cap="none" dirty="0">
                <a:solidFill>
                  <a:srgbClr val="272525"/>
                </a:solidFill>
                <a:latin typeface="Inter"/>
                <a:ea typeface="Inter"/>
                <a:cs typeface="Inter"/>
                <a:sym typeface="Inter"/>
              </a:rPr>
              <a:t> τα </a:t>
            </a:r>
            <a:r>
              <a:rPr lang="en-US" sz="1700" b="0" i="0" u="none" strike="noStrike" cap="none" dirty="0" err="1">
                <a:solidFill>
                  <a:srgbClr val="272525"/>
                </a:solidFill>
                <a:latin typeface="Inter"/>
                <a:ea typeface="Inter"/>
                <a:cs typeface="Inter"/>
                <a:sym typeface="Inter"/>
              </a:rPr>
              <a:t>συστήμ</a:t>
            </a:r>
            <a:r>
              <a:rPr lang="en-US" sz="1700" b="0" i="0" u="none" strike="noStrike" cap="none" dirty="0">
                <a:solidFill>
                  <a:srgbClr val="272525"/>
                </a:solidFill>
                <a:latin typeface="Inter"/>
                <a:ea typeface="Inter"/>
                <a:cs typeface="Inter"/>
                <a:sym typeface="Inter"/>
              </a:rPr>
              <a:t>ατα αντιμετωπίζουν την αλλαγή και προσαρμόζονται</a:t>
            </a:r>
            <a:endParaRPr sz="1700" b="0" i="0" u="none" strike="noStrike" cap="none" dirty="0">
              <a:solidFill>
                <a:srgbClr val="000000"/>
              </a:solidFill>
              <a:latin typeface="Arial"/>
              <a:ea typeface="Arial"/>
              <a:cs typeface="Arial"/>
              <a:sym typeface="Arial"/>
            </a:endParaRPr>
          </a:p>
        </p:txBody>
      </p:sp>
      <p:sp>
        <p:nvSpPr>
          <p:cNvPr id="125" name="Google Shape;125;p2"/>
          <p:cNvSpPr/>
          <p:nvPr/>
        </p:nvSpPr>
        <p:spPr>
          <a:xfrm>
            <a:off x="7424651" y="4252200"/>
            <a:ext cx="1042200" cy="2736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Light"/>
              <a:buNone/>
            </a:pPr>
            <a:r>
              <a:rPr lang="en-US" sz="1700" b="0" i="0" u="none" strike="noStrike" cap="none">
                <a:solidFill>
                  <a:srgbClr val="272525"/>
                </a:solidFill>
                <a:latin typeface="Inter Light"/>
                <a:ea typeface="Inter Light"/>
                <a:cs typeface="Inter Light"/>
                <a:sym typeface="Inter Light"/>
              </a:rPr>
              <a:t>04</a:t>
            </a:r>
            <a:endParaRPr sz="1700" b="0" i="0" u="none" strike="noStrike" cap="none">
              <a:solidFill>
                <a:srgbClr val="000000"/>
              </a:solidFill>
              <a:latin typeface="Arial"/>
              <a:ea typeface="Arial"/>
              <a:cs typeface="Arial"/>
              <a:sym typeface="Arial"/>
            </a:endParaRPr>
          </a:p>
        </p:txBody>
      </p:sp>
      <p:sp>
        <p:nvSpPr>
          <p:cNvPr id="126" name="Google Shape;126;p2"/>
          <p:cNvSpPr/>
          <p:nvPr/>
        </p:nvSpPr>
        <p:spPr>
          <a:xfrm>
            <a:off x="7424618" y="4593669"/>
            <a:ext cx="6439614" cy="3048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2"/>
          <p:cNvSpPr/>
          <p:nvPr/>
        </p:nvSpPr>
        <p:spPr>
          <a:xfrm>
            <a:off x="7424618" y="4764048"/>
            <a:ext cx="5036463" cy="341948"/>
          </a:xfrm>
          <a:prstGeom prst="rect">
            <a:avLst/>
          </a:prstGeom>
          <a:noFill/>
          <a:ln>
            <a:noFill/>
          </a:ln>
        </p:spPr>
        <p:txBody>
          <a:bodyPr spcFirstLastPara="1" wrap="square" lIns="0" tIns="0" rIns="0" bIns="0" anchor="t" anchorCtr="0">
            <a:noAutofit/>
          </a:bodyPr>
          <a:lstStyle/>
          <a:p>
            <a:pPr marL="0" marR="0" lvl="0" indent="0" algn="l" rtl="0">
              <a:lnSpc>
                <a:spcPct val="123255"/>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Από το Αντικείμενο στο Οικοσύστημα</a:t>
            </a:r>
            <a:endParaRPr sz="2150" b="0" i="0" u="none" strike="noStrike" cap="none">
              <a:solidFill>
                <a:srgbClr val="000000"/>
              </a:solidFill>
              <a:latin typeface="Arial"/>
              <a:ea typeface="Arial"/>
              <a:cs typeface="Arial"/>
              <a:sym typeface="Arial"/>
            </a:endParaRPr>
          </a:p>
        </p:txBody>
      </p:sp>
      <p:sp>
        <p:nvSpPr>
          <p:cNvPr id="128" name="Google Shape;128;p2"/>
          <p:cNvSpPr/>
          <p:nvPr/>
        </p:nvSpPr>
        <p:spPr>
          <a:xfrm>
            <a:off x="7424618" y="5508288"/>
            <a:ext cx="6439614" cy="700564"/>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dirty="0" err="1">
                <a:solidFill>
                  <a:srgbClr val="272525"/>
                </a:solidFill>
                <a:latin typeface="Inter"/>
                <a:ea typeface="Inter"/>
                <a:cs typeface="Inter"/>
                <a:sym typeface="Inter"/>
              </a:rPr>
              <a:t>Βλέ</a:t>
            </a:r>
            <a:r>
              <a:rPr lang="en-US" sz="1700" b="0" i="0" u="none" strike="noStrike" cap="none" dirty="0">
                <a:solidFill>
                  <a:srgbClr val="272525"/>
                </a:solidFill>
                <a:latin typeface="Inter"/>
                <a:ea typeface="Inter"/>
                <a:cs typeface="Inter"/>
                <a:sym typeface="Inter"/>
              </a:rPr>
              <a:t>πουμε κάθε σχεδιαστική απόφαση ως μέρος ενός ζωντανού δικτύου</a:t>
            </a:r>
            <a:endParaRPr sz="1700" b="0" i="0" u="none" strike="noStrike" cap="none" dirty="0">
              <a:solidFill>
                <a:srgbClr val="000000"/>
              </a:solidFill>
              <a:latin typeface="Arial"/>
              <a:ea typeface="Arial"/>
              <a:cs typeface="Arial"/>
              <a:sym typeface="Arial"/>
            </a:endParaRPr>
          </a:p>
        </p:txBody>
      </p:sp>
      <p:sp>
        <p:nvSpPr>
          <p:cNvPr id="129" name="Google Shape;129;p2"/>
          <p:cNvSpPr/>
          <p:nvPr/>
        </p:nvSpPr>
        <p:spPr>
          <a:xfrm>
            <a:off x="766167" y="6348293"/>
            <a:ext cx="13098066" cy="1280398"/>
          </a:xfrm>
          <a:prstGeom prst="roundRect">
            <a:avLst>
              <a:gd name="adj" fmla="val 7181"/>
            </a:avLst>
          </a:prstGeom>
          <a:solidFill>
            <a:srgbClr val="C7C9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 name="Google Shape;130;p2" descr="preencoded.png"/>
          <p:cNvPicPr preferRelativeResize="0"/>
          <p:nvPr/>
        </p:nvPicPr>
        <p:blipFill rotWithShape="1">
          <a:blip r:embed="rId3">
            <a:alphaModFix/>
          </a:blip>
          <a:srcRect/>
          <a:stretch/>
        </p:blipFill>
        <p:spPr>
          <a:xfrm>
            <a:off x="985004" y="6681668"/>
            <a:ext cx="273606" cy="218837"/>
          </a:xfrm>
          <a:prstGeom prst="rect">
            <a:avLst/>
          </a:prstGeom>
          <a:noFill/>
          <a:ln>
            <a:noFill/>
          </a:ln>
        </p:spPr>
      </p:pic>
      <p:sp>
        <p:nvSpPr>
          <p:cNvPr id="131" name="Google Shape;131;p2"/>
          <p:cNvSpPr/>
          <p:nvPr/>
        </p:nvSpPr>
        <p:spPr>
          <a:xfrm>
            <a:off x="1477447" y="6621780"/>
            <a:ext cx="12167949" cy="700564"/>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000000"/>
              </a:buClr>
              <a:buSzPts val="1700"/>
              <a:buFont typeface="Inter"/>
              <a:buNone/>
            </a:pPr>
            <a:r>
              <a:rPr lang="en-US" sz="1700" b="0" i="0" u="none" strike="noStrike" cap="none">
                <a:solidFill>
                  <a:srgbClr val="000000"/>
                </a:solidFill>
                <a:latin typeface="Inter"/>
                <a:ea typeface="Inter"/>
                <a:cs typeface="Inter"/>
                <a:sym typeface="Inter"/>
              </a:rPr>
              <a:t>Στο τέλος του μαθήματος θα μπορείτε να βλέπετε ένα αντικείμενο, μια πόλη ή μια κοινότητα όχι ως σύνολο μερών, αλλά ως </a:t>
            </a:r>
            <a:r>
              <a:rPr lang="en-US" sz="1700" b="0" i="0" u="none" strike="noStrike" cap="none">
                <a:solidFill>
                  <a:srgbClr val="4950BC"/>
                </a:solidFill>
                <a:latin typeface="Inter"/>
                <a:ea typeface="Inter"/>
                <a:cs typeface="Inter"/>
                <a:sym typeface="Inter"/>
              </a:rPr>
              <a:t>ζωντανό δίκτυο ροών και σχέσεων</a:t>
            </a:r>
            <a:r>
              <a:rPr lang="en-US" sz="1700" b="0" i="0" u="none" strike="noStrike" cap="none">
                <a:solidFill>
                  <a:srgbClr val="000000"/>
                </a:solidFill>
                <a:latin typeface="Inter"/>
                <a:ea typeface="Inter"/>
                <a:cs typeface="Inter"/>
                <a:sym typeface="Inter"/>
              </a:rPr>
              <a:t>, και να σχεδιάζετε υπό το πρίσμα αυτό.</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38a2def6c57_0_0"/>
          <p:cNvSpPr/>
          <p:nvPr/>
        </p:nvSpPr>
        <p:spPr>
          <a:xfrm>
            <a:off x="793790" y="1035081"/>
            <a:ext cx="116430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000000"/>
              </a:buClr>
              <a:buSzPts val="4450"/>
              <a:buFont typeface="Inter"/>
              <a:buNone/>
            </a:pPr>
            <a:r>
              <a:rPr lang="en-US" sz="4450" b="1" i="0" u="none" strike="noStrike" cap="none">
                <a:solidFill>
                  <a:srgbClr val="000000"/>
                </a:solidFill>
                <a:latin typeface="Inter"/>
                <a:ea typeface="Inter"/>
                <a:cs typeface="Inter"/>
                <a:sym typeface="Inter"/>
              </a:rPr>
              <a:t>Από την Αναλυτική στη Συστημική Σκέψη</a:t>
            </a:r>
            <a:endParaRPr sz="4450" b="0" i="0" u="none" strike="noStrike" cap="none">
              <a:solidFill>
                <a:srgbClr val="000000"/>
              </a:solidFill>
              <a:latin typeface="Arial"/>
              <a:ea typeface="Arial"/>
              <a:cs typeface="Arial"/>
              <a:sym typeface="Arial"/>
            </a:endParaRPr>
          </a:p>
        </p:txBody>
      </p:sp>
      <p:sp>
        <p:nvSpPr>
          <p:cNvPr id="138" name="Google Shape;138;g38a2def6c57_0_0"/>
          <p:cNvSpPr/>
          <p:nvPr/>
        </p:nvSpPr>
        <p:spPr>
          <a:xfrm>
            <a:off x="793790" y="2888294"/>
            <a:ext cx="6408000" cy="2093700"/>
          </a:xfrm>
          <a:prstGeom prst="roundRect">
            <a:avLst>
              <a:gd name="adj" fmla="val 4550"/>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38a2def6c57_0_0"/>
          <p:cNvSpPr/>
          <p:nvPr/>
        </p:nvSpPr>
        <p:spPr>
          <a:xfrm>
            <a:off x="1051068" y="3085525"/>
            <a:ext cx="57825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Αναλυτική Προσέγγιση (</a:t>
            </a:r>
            <a:r>
              <a:rPr lang="en-US" sz="2200" b="1">
                <a:solidFill>
                  <a:srgbClr val="272525"/>
                </a:solidFill>
                <a:latin typeface="Inter"/>
                <a:ea typeface="Inter"/>
                <a:cs typeface="Inter"/>
                <a:sym typeface="Inter"/>
              </a:rPr>
              <a:t>Analytical)</a:t>
            </a:r>
            <a:endParaRPr sz="2200" b="0" i="0" u="none" strike="noStrike" cap="none">
              <a:solidFill>
                <a:srgbClr val="000000"/>
              </a:solidFill>
              <a:latin typeface="Arial"/>
              <a:ea typeface="Arial"/>
              <a:cs typeface="Arial"/>
              <a:sym typeface="Arial"/>
            </a:endParaRPr>
          </a:p>
        </p:txBody>
      </p:sp>
      <p:sp>
        <p:nvSpPr>
          <p:cNvPr id="140" name="Google Shape;140;g38a2def6c57_0_0"/>
          <p:cNvSpPr/>
          <p:nvPr/>
        </p:nvSpPr>
        <p:spPr>
          <a:xfrm>
            <a:off x="1051084" y="3636007"/>
            <a:ext cx="58935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Διαιρεί ένα πρόβλημα στα μέρη του, εστιάζοντας στα μεμονωμένα στοιχεία. Αναζητά γραμμικές αιτίες και αποτελέσματα.</a:t>
            </a:r>
            <a:endParaRPr sz="1750" b="0" i="0" u="none" strike="noStrike" cap="none">
              <a:solidFill>
                <a:srgbClr val="000000"/>
              </a:solidFill>
              <a:latin typeface="Arial"/>
              <a:ea typeface="Arial"/>
              <a:cs typeface="Arial"/>
              <a:sym typeface="Arial"/>
            </a:endParaRPr>
          </a:p>
        </p:txBody>
      </p:sp>
      <p:sp>
        <p:nvSpPr>
          <p:cNvPr id="141" name="Google Shape;141;g38a2def6c57_0_0"/>
          <p:cNvSpPr/>
          <p:nvPr/>
        </p:nvSpPr>
        <p:spPr>
          <a:xfrm>
            <a:off x="7428548" y="2888294"/>
            <a:ext cx="6408000" cy="2093700"/>
          </a:xfrm>
          <a:prstGeom prst="roundRect">
            <a:avLst>
              <a:gd name="adj" fmla="val 4550"/>
            </a:avLst>
          </a:prstGeom>
          <a:solidFill>
            <a:srgbClr val="FFFFFF"/>
          </a:solidFill>
          <a:ln w="3047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38a2def6c57_0_0"/>
          <p:cNvSpPr/>
          <p:nvPr/>
        </p:nvSpPr>
        <p:spPr>
          <a:xfrm>
            <a:off x="7685856" y="3085525"/>
            <a:ext cx="5705700" cy="3543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272525"/>
              </a:buClr>
              <a:buSzPts val="2200"/>
              <a:buFont typeface="Inter"/>
              <a:buNone/>
            </a:pPr>
            <a:r>
              <a:rPr lang="en-US" sz="2200" b="1" i="0" u="none" strike="noStrike" cap="none">
                <a:solidFill>
                  <a:srgbClr val="272525"/>
                </a:solidFill>
                <a:latin typeface="Inter"/>
                <a:ea typeface="Inter"/>
                <a:cs typeface="Inter"/>
                <a:sym typeface="Inter"/>
              </a:rPr>
              <a:t>Συστημική Προσέγγιση (Systemic)</a:t>
            </a:r>
            <a:endParaRPr sz="2200" b="0" i="0" u="none" strike="noStrike" cap="none">
              <a:solidFill>
                <a:srgbClr val="000000"/>
              </a:solidFill>
              <a:latin typeface="Arial"/>
              <a:ea typeface="Arial"/>
              <a:cs typeface="Arial"/>
              <a:sym typeface="Arial"/>
            </a:endParaRPr>
          </a:p>
        </p:txBody>
      </p:sp>
      <p:sp>
        <p:nvSpPr>
          <p:cNvPr id="143" name="Google Shape;143;g38a2def6c57_0_0"/>
          <p:cNvSpPr/>
          <p:nvPr/>
        </p:nvSpPr>
        <p:spPr>
          <a:xfrm>
            <a:off x="7685842" y="3636007"/>
            <a:ext cx="5893500" cy="1088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a:solidFill>
                  <a:srgbClr val="272525"/>
                </a:solidFill>
                <a:latin typeface="Inter"/>
                <a:ea typeface="Inter"/>
                <a:cs typeface="Inter"/>
                <a:sym typeface="Inter"/>
              </a:rPr>
              <a:t>Βλέπει το σύνολο και τις σχέσεις μεταξύ των μερών. Εντοπίζει μοτίβα, αλληλεπιδράσεις και αναδυόμενες ιδιότητες.</a:t>
            </a:r>
            <a:endParaRPr sz="1750" b="0" i="0" u="none" strike="noStrike" cap="none">
              <a:solidFill>
                <a:srgbClr val="000000"/>
              </a:solidFill>
              <a:latin typeface="Arial"/>
              <a:ea typeface="Arial"/>
              <a:cs typeface="Arial"/>
              <a:sym typeface="Arial"/>
            </a:endParaRPr>
          </a:p>
        </p:txBody>
      </p:sp>
      <p:sp>
        <p:nvSpPr>
          <p:cNvPr id="144" name="Google Shape;144;g38a2def6c57_0_0"/>
          <p:cNvSpPr/>
          <p:nvPr/>
        </p:nvSpPr>
        <p:spPr>
          <a:xfrm>
            <a:off x="793790" y="5988035"/>
            <a:ext cx="13042800" cy="7257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272525"/>
              </a:buClr>
              <a:buSzPts val="1750"/>
              <a:buFont typeface="Inter"/>
              <a:buNone/>
            </a:pPr>
            <a:r>
              <a:rPr lang="en-US" sz="1750" b="0" i="0" u="none" strike="noStrike" cap="none">
                <a:solidFill>
                  <a:srgbClr val="272525"/>
                </a:solidFill>
                <a:latin typeface="Inter"/>
                <a:ea typeface="Inter"/>
                <a:cs typeface="Inter"/>
                <a:sym typeface="Inter"/>
              </a:rPr>
              <a:t>Όταν το πρόβλημα είναι πολύπλοκο, χρειαζόμαστε και τις δύο οπτικές. Ωστόσο, η ολιστική κατανόηση μέσω της συστημικής σκέψης γίνεται κλειδί για την εύρεση βιώσιμων και ανθεκτικών λύσεων.</a:t>
            </a:r>
            <a:endParaRPr sz="175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
          <p:cNvSpPr/>
          <p:nvPr/>
        </p:nvSpPr>
        <p:spPr>
          <a:xfrm>
            <a:off x="771049" y="782241"/>
            <a:ext cx="5507474" cy="688419"/>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000000"/>
              </a:buClr>
              <a:buSzPts val="4300"/>
              <a:buFont typeface="Inter"/>
              <a:buNone/>
            </a:pPr>
            <a:r>
              <a:rPr lang="en-US" sz="4300" b="1" i="0" u="none" strike="noStrike" cap="none">
                <a:solidFill>
                  <a:srgbClr val="000000"/>
                </a:solidFill>
                <a:latin typeface="Inter"/>
                <a:ea typeface="Inter"/>
                <a:cs typeface="Inter"/>
                <a:sym typeface="Inter"/>
              </a:rPr>
              <a:t>Τι είναι Σύστημα;</a:t>
            </a:r>
            <a:endParaRPr sz="4300" b="0" i="0" u="none" strike="noStrike" cap="none">
              <a:solidFill>
                <a:srgbClr val="000000"/>
              </a:solidFill>
              <a:latin typeface="Arial"/>
              <a:ea typeface="Arial"/>
              <a:cs typeface="Arial"/>
              <a:sym typeface="Arial"/>
            </a:endParaRPr>
          </a:p>
        </p:txBody>
      </p:sp>
      <p:pic>
        <p:nvPicPr>
          <p:cNvPr id="151" name="Google Shape;151;p3" descr="preencoded.png"/>
          <p:cNvPicPr preferRelativeResize="0"/>
          <p:nvPr/>
        </p:nvPicPr>
        <p:blipFill rotWithShape="1">
          <a:blip r:embed="rId3">
            <a:alphaModFix/>
          </a:blip>
          <a:srcRect/>
          <a:stretch/>
        </p:blipFill>
        <p:spPr>
          <a:xfrm>
            <a:off x="1284684" y="2048827"/>
            <a:ext cx="4430435" cy="4198025"/>
          </a:xfrm>
          <a:prstGeom prst="rect">
            <a:avLst/>
          </a:prstGeom>
          <a:noFill/>
          <a:ln>
            <a:noFill/>
          </a:ln>
        </p:spPr>
      </p:pic>
      <p:sp>
        <p:nvSpPr>
          <p:cNvPr id="152" name="Google Shape;152;p3"/>
          <p:cNvSpPr/>
          <p:nvPr/>
        </p:nvSpPr>
        <p:spPr>
          <a:xfrm>
            <a:off x="1101447" y="6494621"/>
            <a:ext cx="5127427" cy="70485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272525"/>
              </a:buClr>
              <a:buSzPts val="1700"/>
              <a:buFont typeface="Inter"/>
              <a:buNone/>
            </a:pPr>
            <a:r>
              <a:rPr lang="en-US" sz="1700" b="0" i="0" u="none" strike="noStrike" cap="none">
                <a:solidFill>
                  <a:srgbClr val="272525"/>
                </a:solidFill>
                <a:latin typeface="Inter"/>
                <a:ea typeface="Inter"/>
                <a:cs typeface="Inter"/>
                <a:sym typeface="Inter"/>
              </a:rPr>
              <a:t>"Ένα σύστημα είναι περισσότερο από το άθροισμα των μερών του." — Donella Meadows</a:t>
            </a:r>
            <a:endParaRPr sz="1700" b="0" i="0" u="none" strike="noStrike" cap="none">
              <a:solidFill>
                <a:srgbClr val="000000"/>
              </a:solidFill>
              <a:latin typeface="Arial"/>
              <a:ea typeface="Arial"/>
              <a:cs typeface="Arial"/>
              <a:sym typeface="Arial"/>
            </a:endParaRPr>
          </a:p>
        </p:txBody>
      </p:sp>
      <p:sp>
        <p:nvSpPr>
          <p:cNvPr id="153" name="Google Shape;153;p3"/>
          <p:cNvSpPr/>
          <p:nvPr/>
        </p:nvSpPr>
        <p:spPr>
          <a:xfrm>
            <a:off x="771049" y="6494621"/>
            <a:ext cx="30480" cy="704850"/>
          </a:xfrm>
          <a:prstGeom prst="rect">
            <a:avLst/>
          </a:prstGeom>
          <a:solidFill>
            <a:srgbClr val="4950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
          <p:cNvSpPr/>
          <p:nvPr/>
        </p:nvSpPr>
        <p:spPr>
          <a:xfrm>
            <a:off x="6773942" y="1516107"/>
            <a:ext cx="3436200" cy="2421600"/>
          </a:xfrm>
          <a:prstGeom prst="roundRect">
            <a:avLst>
              <a:gd name="adj" fmla="val 2183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3"/>
          <p:cNvSpPr/>
          <p:nvPr/>
        </p:nvSpPr>
        <p:spPr>
          <a:xfrm>
            <a:off x="7001828" y="1743993"/>
            <a:ext cx="2980500" cy="688500"/>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Αλληλεπιδρώντα Στοιχεία</a:t>
            </a:r>
            <a:endParaRPr sz="2150" b="0" i="0" u="none" strike="noStrike" cap="none">
              <a:solidFill>
                <a:srgbClr val="000000"/>
              </a:solidFill>
              <a:latin typeface="Arial"/>
              <a:ea typeface="Arial"/>
              <a:cs typeface="Arial"/>
              <a:sym typeface="Arial"/>
            </a:endParaRPr>
          </a:p>
        </p:txBody>
      </p:sp>
      <p:sp>
        <p:nvSpPr>
          <p:cNvPr id="156" name="Google Shape;156;p3"/>
          <p:cNvSpPr/>
          <p:nvPr/>
        </p:nvSpPr>
        <p:spPr>
          <a:xfrm>
            <a:off x="7001828" y="2652678"/>
            <a:ext cx="2980500" cy="10572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a:solidFill>
                  <a:srgbClr val="272525"/>
                </a:solidFill>
                <a:latin typeface="Inter"/>
                <a:ea typeface="Inter"/>
                <a:cs typeface="Inter"/>
                <a:sym typeface="Inter"/>
              </a:rPr>
              <a:t>Ένα σύνολο στοιχείων που συνδέονται και επηρεάζουν το ένα το άλλο.</a:t>
            </a:r>
            <a:endParaRPr sz="1700" b="0" i="0" u="none" strike="noStrike" cap="none">
              <a:solidFill>
                <a:srgbClr val="000000"/>
              </a:solidFill>
              <a:latin typeface="Arial"/>
              <a:ea typeface="Arial"/>
              <a:cs typeface="Arial"/>
              <a:sym typeface="Arial"/>
            </a:endParaRPr>
          </a:p>
        </p:txBody>
      </p:sp>
      <p:sp>
        <p:nvSpPr>
          <p:cNvPr id="157" name="Google Shape;157;p3"/>
          <p:cNvSpPr/>
          <p:nvPr/>
        </p:nvSpPr>
        <p:spPr>
          <a:xfrm>
            <a:off x="10430470" y="1516107"/>
            <a:ext cx="3436500" cy="2421600"/>
          </a:xfrm>
          <a:prstGeom prst="roundRect">
            <a:avLst>
              <a:gd name="adj" fmla="val 21832"/>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
          <p:cNvSpPr/>
          <p:nvPr/>
        </p:nvSpPr>
        <p:spPr>
          <a:xfrm>
            <a:off x="10771823" y="1743993"/>
            <a:ext cx="2753700" cy="344100"/>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Εισροές &amp; Εκροές</a:t>
            </a:r>
            <a:endParaRPr sz="2150" b="0" i="0" u="none" strike="noStrike" cap="none">
              <a:solidFill>
                <a:srgbClr val="000000"/>
              </a:solidFill>
              <a:latin typeface="Arial"/>
              <a:ea typeface="Arial"/>
              <a:cs typeface="Arial"/>
              <a:sym typeface="Arial"/>
            </a:endParaRPr>
          </a:p>
        </p:txBody>
      </p:sp>
      <p:sp>
        <p:nvSpPr>
          <p:cNvPr id="159" name="Google Shape;159;p3"/>
          <p:cNvSpPr/>
          <p:nvPr/>
        </p:nvSpPr>
        <p:spPr>
          <a:xfrm>
            <a:off x="10658356" y="2308468"/>
            <a:ext cx="2980500" cy="10572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a:solidFill>
                  <a:srgbClr val="272525"/>
                </a:solidFill>
                <a:latin typeface="Inter"/>
                <a:ea typeface="Inter"/>
                <a:cs typeface="Inter"/>
                <a:sym typeface="Inter"/>
              </a:rPr>
              <a:t>Ροές υλικών, ενέργειας και πληροφορίας που μπαίνουν και βγαίνουν από το σύστημα.</a:t>
            </a:r>
            <a:endParaRPr sz="1700" b="0" i="0" u="none" strike="noStrike" cap="none">
              <a:solidFill>
                <a:srgbClr val="000000"/>
              </a:solidFill>
              <a:latin typeface="Arial"/>
              <a:ea typeface="Arial"/>
              <a:cs typeface="Arial"/>
              <a:sym typeface="Arial"/>
            </a:endParaRPr>
          </a:p>
        </p:txBody>
      </p:sp>
      <p:sp>
        <p:nvSpPr>
          <p:cNvPr id="160" name="Google Shape;160;p3"/>
          <p:cNvSpPr/>
          <p:nvPr/>
        </p:nvSpPr>
        <p:spPr>
          <a:xfrm>
            <a:off x="6773950" y="4158099"/>
            <a:ext cx="3436200" cy="3041400"/>
          </a:xfrm>
          <a:prstGeom prst="roundRect">
            <a:avLst>
              <a:gd name="adj" fmla="val 2175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
          <p:cNvSpPr/>
          <p:nvPr/>
        </p:nvSpPr>
        <p:spPr>
          <a:xfrm>
            <a:off x="7115175" y="4385990"/>
            <a:ext cx="2753700" cy="344100"/>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Ανατροφοδότηση</a:t>
            </a:r>
            <a:endParaRPr sz="2150" b="0" i="0" u="none" strike="noStrike" cap="none">
              <a:solidFill>
                <a:srgbClr val="000000"/>
              </a:solidFill>
              <a:latin typeface="Arial"/>
              <a:ea typeface="Arial"/>
              <a:cs typeface="Arial"/>
              <a:sym typeface="Arial"/>
            </a:endParaRPr>
          </a:p>
        </p:txBody>
      </p:sp>
      <p:sp>
        <p:nvSpPr>
          <p:cNvPr id="162" name="Google Shape;162;p3"/>
          <p:cNvSpPr/>
          <p:nvPr/>
        </p:nvSpPr>
        <p:spPr>
          <a:xfrm>
            <a:off x="7001828" y="4950465"/>
            <a:ext cx="2980500" cy="14097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a:solidFill>
                  <a:srgbClr val="272525"/>
                </a:solidFill>
                <a:latin typeface="Inter"/>
                <a:ea typeface="Inter"/>
                <a:cs typeface="Inter"/>
                <a:sym typeface="Inter"/>
              </a:rPr>
              <a:t>Μηχανισμοί με τους οποίους οι έξοδοι του συστήματος επιστρέφουν ως είσοδοι, επηρεάζοντας τη μελλοντική λειτουργία του.</a:t>
            </a:r>
            <a:endParaRPr sz="1700" b="0" i="0" u="none" strike="noStrike" cap="none">
              <a:solidFill>
                <a:srgbClr val="000000"/>
              </a:solidFill>
              <a:latin typeface="Arial"/>
              <a:ea typeface="Arial"/>
              <a:cs typeface="Arial"/>
              <a:sym typeface="Arial"/>
            </a:endParaRPr>
          </a:p>
        </p:txBody>
      </p:sp>
      <p:sp>
        <p:nvSpPr>
          <p:cNvPr id="163" name="Google Shape;163;p3"/>
          <p:cNvSpPr/>
          <p:nvPr/>
        </p:nvSpPr>
        <p:spPr>
          <a:xfrm>
            <a:off x="10430475" y="4158099"/>
            <a:ext cx="3436500" cy="3041400"/>
          </a:xfrm>
          <a:prstGeom prst="roundRect">
            <a:avLst>
              <a:gd name="adj" fmla="val 21759"/>
            </a:avLst>
          </a:prstGeom>
          <a:solidFill>
            <a:srgbClr val="DADBF1"/>
          </a:solidFill>
          <a:ln w="9525" cap="flat" cmpd="sng">
            <a:solidFill>
              <a:srgbClr val="C0C1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
          <p:cNvSpPr/>
          <p:nvPr/>
        </p:nvSpPr>
        <p:spPr>
          <a:xfrm>
            <a:off x="10771823" y="4385990"/>
            <a:ext cx="2753700" cy="344100"/>
          </a:xfrm>
          <a:prstGeom prst="rect">
            <a:avLst/>
          </a:prstGeom>
          <a:noFill/>
          <a:ln>
            <a:noFill/>
          </a:ln>
        </p:spPr>
        <p:txBody>
          <a:bodyPr spcFirstLastPara="1" wrap="square" lIns="0" tIns="0" rIns="0" bIns="0" anchor="t" anchorCtr="0">
            <a:noAutofit/>
          </a:bodyPr>
          <a:lstStyle/>
          <a:p>
            <a:pPr marL="0" marR="0" lvl="0" indent="0" algn="ctr" rtl="0">
              <a:lnSpc>
                <a:spcPct val="125581"/>
              </a:lnSpc>
              <a:spcBef>
                <a:spcPts val="0"/>
              </a:spcBef>
              <a:spcAft>
                <a:spcPts val="0"/>
              </a:spcAft>
              <a:buClr>
                <a:srgbClr val="272525"/>
              </a:buClr>
              <a:buSzPts val="2150"/>
              <a:buFont typeface="Inter"/>
              <a:buNone/>
            </a:pPr>
            <a:r>
              <a:rPr lang="en-US" sz="2150" b="1" i="0" u="none" strike="noStrike" cap="none">
                <a:solidFill>
                  <a:srgbClr val="272525"/>
                </a:solidFill>
                <a:latin typeface="Inter"/>
                <a:ea typeface="Inter"/>
                <a:cs typeface="Inter"/>
                <a:sym typeface="Inter"/>
              </a:rPr>
              <a:t>Κοινός Σκοπός</a:t>
            </a:r>
            <a:endParaRPr sz="2150" b="0" i="0" u="none" strike="noStrike" cap="none">
              <a:solidFill>
                <a:srgbClr val="000000"/>
              </a:solidFill>
              <a:latin typeface="Arial"/>
              <a:ea typeface="Arial"/>
              <a:cs typeface="Arial"/>
              <a:sym typeface="Arial"/>
            </a:endParaRPr>
          </a:p>
        </p:txBody>
      </p:sp>
      <p:sp>
        <p:nvSpPr>
          <p:cNvPr id="165" name="Google Shape;165;p3"/>
          <p:cNvSpPr/>
          <p:nvPr/>
        </p:nvSpPr>
        <p:spPr>
          <a:xfrm>
            <a:off x="10658356" y="4950465"/>
            <a:ext cx="2980500" cy="1057200"/>
          </a:xfrm>
          <a:prstGeom prst="rect">
            <a:avLst/>
          </a:prstGeom>
          <a:noFill/>
          <a:ln>
            <a:noFill/>
          </a:ln>
        </p:spPr>
        <p:txBody>
          <a:bodyPr spcFirstLastPara="1" wrap="square" lIns="0" tIns="0" rIns="0" bIns="0" anchor="t" anchorCtr="0">
            <a:noAutofit/>
          </a:bodyPr>
          <a:lstStyle/>
          <a:p>
            <a:pPr marL="0" marR="0" lvl="0" indent="0" algn="ctr" rtl="0">
              <a:lnSpc>
                <a:spcPct val="161764"/>
              </a:lnSpc>
              <a:spcBef>
                <a:spcPts val="0"/>
              </a:spcBef>
              <a:spcAft>
                <a:spcPts val="0"/>
              </a:spcAft>
              <a:buClr>
                <a:srgbClr val="272525"/>
              </a:buClr>
              <a:buSzPts val="1700"/>
              <a:buFont typeface="Inter"/>
              <a:buNone/>
            </a:pPr>
            <a:r>
              <a:rPr lang="en-US" sz="1700">
                <a:solidFill>
                  <a:srgbClr val="272525"/>
                </a:solidFill>
                <a:latin typeface="Inter"/>
                <a:ea typeface="Inter"/>
                <a:cs typeface="Inter"/>
                <a:sym typeface="Inter"/>
              </a:rPr>
              <a:t>Μια κοινή λειτουργία ή επιδιωκόμενο αποτέλεσμα που παράγει το σύστημα.</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9670</TotalTime>
  <Words>5512</Words>
  <Application>Microsoft Office PowerPoint</Application>
  <PresentationFormat>Custom</PresentationFormat>
  <Paragraphs>662</Paragraphs>
  <Slides>40</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Inter</vt:lpstr>
      <vt:lpstr>Inter Light</vt:lpstr>
      <vt:lpstr>Calibri</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Stylianos Karatzas</dc:creator>
  <cp:lastModifiedBy>Stylianos Karatzas</cp:lastModifiedBy>
  <cp:revision>19</cp:revision>
  <dcterms:created xsi:type="dcterms:W3CDTF">2025-10-07T13:11:50Z</dcterms:created>
  <dcterms:modified xsi:type="dcterms:W3CDTF">2025-11-11T12:17:39Z</dcterms:modified>
</cp:coreProperties>
</file>