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94" r:id="rId10"/>
    <p:sldId id="266" r:id="rId11"/>
    <p:sldId id="268" r:id="rId12"/>
    <p:sldId id="267" r:id="rId13"/>
    <p:sldId id="296" r:id="rId14"/>
    <p:sldId id="295" r:id="rId15"/>
    <p:sldId id="293" r:id="rId16"/>
    <p:sldId id="354" r:id="rId17"/>
    <p:sldId id="352" r:id="rId18"/>
    <p:sldId id="353" r:id="rId19"/>
    <p:sldId id="355" r:id="rId20"/>
    <p:sldId id="285" r:id="rId21"/>
  </p:sldIdLst>
  <p:sldSz cx="14630400" cy="8229600"/>
  <p:notesSz cx="8229600" cy="14630400"/>
  <p:embeddedFontLst>
    <p:embeddedFont>
      <p:font typeface="Inter" panose="020B0604020202020204" charset="0"/>
      <p:regular r:id="rId23"/>
      <p:bold r:id="rId24"/>
      <p:italic r:id="rId25"/>
      <p:boldItalic r:id="rId26"/>
    </p:embeddedFont>
    <p:embeddedFont>
      <p:font typeface="Inter Light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gziw+act/nLT7gvuGB4QFkOFE2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8921" autoAdjust="0"/>
  </p:normalViewPr>
  <p:slideViewPr>
    <p:cSldViewPr snapToGrid="0">
      <p:cViewPr varScale="1">
        <p:scale>
          <a:sx n="36" d="100"/>
          <a:sy n="36" d="100"/>
        </p:scale>
        <p:origin x="1932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bb870528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39bb8705282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l-GR" dirty="0"/>
          </a:p>
        </p:txBody>
      </p:sp>
      <p:sp>
        <p:nvSpPr>
          <p:cNvPr id="80" name="Google Shape;80;g39bb8705282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616E59D0-244E-28F3-36E5-CE9F29231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>
            <a:extLst>
              <a:ext uri="{FF2B5EF4-FFF2-40B4-BE49-F238E27FC236}">
                <a16:creationId xmlns:a16="http://schemas.microsoft.com/office/drawing/2014/main" id="{F7800826-91E5-779B-116F-67592E03AE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1:notes">
            <a:extLst>
              <a:ext uri="{FF2B5EF4-FFF2-40B4-BE49-F238E27FC236}">
                <a16:creationId xmlns:a16="http://schemas.microsoft.com/office/drawing/2014/main" id="{9E69FF54-D5D7-3C46-0BF7-F9954C2872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11:notes">
            <a:extLst>
              <a:ext uri="{FF2B5EF4-FFF2-40B4-BE49-F238E27FC236}">
                <a16:creationId xmlns:a16="http://schemas.microsoft.com/office/drawing/2014/main" id="{EA33A473-36C1-AA2E-E144-A4EE7073221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86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/>
              <a:t>13</a:t>
            </a:fld>
            <a:endParaRPr lang="en-US" sz="12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814499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8a2def6c5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g38a2def6c57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98" name="Google Shape;898;g38a2def6c57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105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087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074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814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9bb8705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39bb87052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19" name="Google Shape;619;g39bb870528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5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bg>
      <p:bgPr>
        <a:solidFill>
          <a:srgbClr val="000000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3 master">
  <p:cSld name="Slide 13 master">
    <p:bg>
      <p:bgPr>
        <a:solidFill>
          <a:srgbClr val="00000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2 master">
  <p:cSld name="Slide 22 master"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053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9 master">
  <p:cSld name="Slide 29 master">
    <p:bg>
      <p:bgPr>
        <a:solidFill>
          <a:srgbClr val="00000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bb8705282_0_9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39bb8705282_0_9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487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bg>
      <p:bgPr>
        <a:solidFill>
          <a:srgbClr val="000000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1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bg>
      <p:bgPr>
        <a:solidFill>
          <a:srgbClr val="000000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bg>
      <p:bgPr>
        <a:solidFill>
          <a:srgbClr val="000000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bg>
      <p:bgPr>
        <a:solidFill>
          <a:srgbClr val="000000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bg>
      <p:bgPr>
        <a:solidFill>
          <a:srgbClr val="000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bg>
      <p:bgPr>
        <a:solidFill>
          <a:srgbClr val="000000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0" r:id="rId9"/>
    <p:sldLayoutId id="2147483661" r:id="rId10"/>
    <p:sldLayoutId id="2147483670" r:id="rId11"/>
    <p:sldLayoutId id="2147483672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39bb8705282_0_9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772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39bb8705282_0_99"/>
          <p:cNvSpPr/>
          <p:nvPr/>
        </p:nvSpPr>
        <p:spPr>
          <a:xfrm>
            <a:off x="6924628" y="1806481"/>
            <a:ext cx="60141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lang="en-US" sz="44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Σχεδίαση Βιώσιμων και Ανθεκτικών Οικοσυστημάτων</a:t>
            </a:r>
            <a:endParaRPr sz="4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39bb8705282_0_99"/>
          <p:cNvSpPr/>
          <p:nvPr/>
        </p:nvSpPr>
        <p:spPr>
          <a:xfrm>
            <a:off x="6280190" y="5166598"/>
            <a:ext cx="75564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endParaRPr sz="1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39bb8705282_0_99"/>
          <p:cNvSpPr/>
          <p:nvPr/>
        </p:nvSpPr>
        <p:spPr>
          <a:xfrm>
            <a:off x="6924625" y="5716097"/>
            <a:ext cx="6383400" cy="22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50"/>
              <a:buFont typeface="Inter"/>
              <a:buNone/>
            </a:pPr>
            <a:r>
              <a:rPr lang="en-US" sz="35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Κυκλικός και Αναγεννητικός Σχεδιασμός</a:t>
            </a:r>
            <a:endParaRPr sz="3550" b="0" i="0" u="none" strike="noStrike" cap="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>
          <a:extLst>
            <a:ext uri="{FF2B5EF4-FFF2-40B4-BE49-F238E27FC236}">
              <a16:creationId xmlns:a16="http://schemas.microsoft.com/office/drawing/2014/main" id="{D0AADA25-2741-2110-3A90-080E2CD5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>
            <a:extLst>
              <a:ext uri="{FF2B5EF4-FFF2-40B4-BE49-F238E27FC236}">
                <a16:creationId xmlns:a16="http://schemas.microsoft.com/office/drawing/2014/main" id="{8FD7972A-A82D-BB05-1BA1-8EDCCDDAA387}"/>
              </a:ext>
            </a:extLst>
          </p:cNvPr>
          <p:cNvSpPr/>
          <p:nvPr/>
        </p:nvSpPr>
        <p:spPr>
          <a:xfrm>
            <a:off x="793790" y="831890"/>
            <a:ext cx="13042821" cy="134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Inter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Διάρκεια Ζωής Προϊόντος – Ο Κρυφός Παράγοντας</a:t>
            </a:r>
            <a:endParaRPr sz="4200" b="0" i="0" u="none" strike="noStrike" cap="none"/>
          </a:p>
        </p:txBody>
      </p:sp>
      <p:sp>
        <p:nvSpPr>
          <p:cNvPr id="241" name="Google Shape;241;p11">
            <a:extLst>
              <a:ext uri="{FF2B5EF4-FFF2-40B4-BE49-F238E27FC236}">
                <a16:creationId xmlns:a16="http://schemas.microsoft.com/office/drawing/2014/main" id="{F675E662-8B93-6FBD-9E82-1A38C238EEF0}"/>
              </a:ext>
            </a:extLst>
          </p:cNvPr>
          <p:cNvSpPr/>
          <p:nvPr/>
        </p:nvSpPr>
        <p:spPr>
          <a:xfrm>
            <a:off x="793780" y="2609599"/>
            <a:ext cx="4203900" cy="3558300"/>
          </a:xfrm>
          <a:prstGeom prst="roundRect">
            <a:avLst>
              <a:gd name="adj" fmla="val 4340"/>
            </a:avLst>
          </a:prstGeom>
          <a:solidFill>
            <a:srgbClr val="FFFFFF"/>
          </a:solidFill>
          <a:ln w="3047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">
            <a:extLst>
              <a:ext uri="{FF2B5EF4-FFF2-40B4-BE49-F238E27FC236}">
                <a16:creationId xmlns:a16="http://schemas.microsoft.com/office/drawing/2014/main" id="{B3FF6EBD-9654-F2EA-2FD9-1F41795E2CD9}"/>
              </a:ext>
            </a:extLst>
          </p:cNvPr>
          <p:cNvSpPr/>
          <p:nvPr/>
        </p:nvSpPr>
        <p:spPr>
          <a:xfrm>
            <a:off x="763300" y="2609599"/>
            <a:ext cx="121800" cy="3558600"/>
          </a:xfrm>
          <a:prstGeom prst="roundRect">
            <a:avLst>
              <a:gd name="adj" fmla="val 74233"/>
            </a:avLst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>
            <a:extLst>
              <a:ext uri="{FF2B5EF4-FFF2-40B4-BE49-F238E27FC236}">
                <a16:creationId xmlns:a16="http://schemas.microsoft.com/office/drawing/2014/main" id="{771753FC-14F3-8262-BFF9-228712789400}"/>
              </a:ext>
            </a:extLst>
          </p:cNvPr>
          <p:cNvSpPr/>
          <p:nvPr/>
        </p:nvSpPr>
        <p:spPr>
          <a:xfrm>
            <a:off x="1131094" y="2855476"/>
            <a:ext cx="3164443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Σχεδιασμένη Απαξίωση</a:t>
            </a:r>
            <a:endParaRPr sz="2100" b="0" i="0" u="none" strike="noStrike" cap="none"/>
          </a:p>
        </p:txBody>
      </p:sp>
      <p:sp>
        <p:nvSpPr>
          <p:cNvPr id="244" name="Google Shape;244;p11">
            <a:extLst>
              <a:ext uri="{FF2B5EF4-FFF2-40B4-BE49-F238E27FC236}">
                <a16:creationId xmlns:a16="http://schemas.microsoft.com/office/drawing/2014/main" id="{A03302CD-F9C4-5DFA-D7F1-6E03EDA1A8BB}"/>
              </a:ext>
            </a:extLst>
          </p:cNvPr>
          <p:cNvSpPr/>
          <p:nvPr/>
        </p:nvSpPr>
        <p:spPr>
          <a:xfrm>
            <a:off x="1131094" y="3321248"/>
            <a:ext cx="3620810" cy="241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Για δεκαετίες, προϊόντα σχεδιάζονταν με τεχνητά περιορισμένη διάρκεια ζωής – για να εξασφαλιστούν επαναλαμβανόμενες αγορές. Αυτό είναι το αντίθετο της κυκλικότητας.</a:t>
            </a:r>
            <a:endParaRPr sz="1650" b="0" i="0" u="none" strike="noStrike" cap="none"/>
          </a:p>
        </p:txBody>
      </p:sp>
      <p:sp>
        <p:nvSpPr>
          <p:cNvPr id="245" name="Google Shape;245;p11">
            <a:extLst>
              <a:ext uri="{FF2B5EF4-FFF2-40B4-BE49-F238E27FC236}">
                <a16:creationId xmlns:a16="http://schemas.microsoft.com/office/drawing/2014/main" id="{67BE37DC-F37C-69FC-C012-AF09DA1DC0C8}"/>
              </a:ext>
            </a:extLst>
          </p:cNvPr>
          <p:cNvSpPr/>
          <p:nvPr/>
        </p:nvSpPr>
        <p:spPr>
          <a:xfrm>
            <a:off x="5213149" y="2609599"/>
            <a:ext cx="4203900" cy="3558300"/>
          </a:xfrm>
          <a:prstGeom prst="roundRect">
            <a:avLst>
              <a:gd name="adj" fmla="val 4340"/>
            </a:avLst>
          </a:prstGeom>
          <a:solidFill>
            <a:srgbClr val="FFFFFF"/>
          </a:solidFill>
          <a:ln w="3047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>
            <a:extLst>
              <a:ext uri="{FF2B5EF4-FFF2-40B4-BE49-F238E27FC236}">
                <a16:creationId xmlns:a16="http://schemas.microsoft.com/office/drawing/2014/main" id="{ADE398CE-7900-B91B-FAB6-0C788ED94383}"/>
              </a:ext>
            </a:extLst>
          </p:cNvPr>
          <p:cNvSpPr/>
          <p:nvPr/>
        </p:nvSpPr>
        <p:spPr>
          <a:xfrm>
            <a:off x="5182669" y="2609599"/>
            <a:ext cx="121800" cy="3558600"/>
          </a:xfrm>
          <a:prstGeom prst="roundRect">
            <a:avLst>
              <a:gd name="adj" fmla="val 74233"/>
            </a:avLst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>
            <a:extLst>
              <a:ext uri="{FF2B5EF4-FFF2-40B4-BE49-F238E27FC236}">
                <a16:creationId xmlns:a16="http://schemas.microsoft.com/office/drawing/2014/main" id="{F6EE2C81-1107-0048-7BA9-379EDE9D25AB}"/>
              </a:ext>
            </a:extLst>
          </p:cNvPr>
          <p:cNvSpPr/>
          <p:nvPr/>
        </p:nvSpPr>
        <p:spPr>
          <a:xfrm>
            <a:off x="5550456" y="2855476"/>
            <a:ext cx="3620810" cy="67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Σχεδιασμός για Μακροβιότητα</a:t>
            </a:r>
            <a:endParaRPr sz="2100" b="0" i="0" u="none" strike="noStrike" cap="none"/>
          </a:p>
        </p:txBody>
      </p:sp>
      <p:sp>
        <p:nvSpPr>
          <p:cNvPr id="248" name="Google Shape;248;p11">
            <a:extLst>
              <a:ext uri="{FF2B5EF4-FFF2-40B4-BE49-F238E27FC236}">
                <a16:creationId xmlns:a16="http://schemas.microsoft.com/office/drawing/2014/main" id="{41BF5C43-C37B-8872-3924-8EB6621ED40F}"/>
              </a:ext>
            </a:extLst>
          </p:cNvPr>
          <p:cNvSpPr/>
          <p:nvPr/>
        </p:nvSpPr>
        <p:spPr>
          <a:xfrm>
            <a:off x="5550456" y="3657838"/>
            <a:ext cx="3620810" cy="206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κυκλική προσέγγιση σχεδιάζει προϊόντα που αντέχουν, επισκευάζονται εύκολα, αναβαθμίζονται και προσαρμόζονται σε νέες χρήσεις. Η μακροβιότητα είναι βιωσιμότητα.</a:t>
            </a:r>
            <a:endParaRPr sz="1650" b="0" i="0" u="none" strike="noStrike" cap="none"/>
          </a:p>
        </p:txBody>
      </p:sp>
      <p:sp>
        <p:nvSpPr>
          <p:cNvPr id="249" name="Google Shape;249;p11">
            <a:extLst>
              <a:ext uri="{FF2B5EF4-FFF2-40B4-BE49-F238E27FC236}">
                <a16:creationId xmlns:a16="http://schemas.microsoft.com/office/drawing/2014/main" id="{1390D42C-326D-EDAA-4A16-232DE4D82EDF}"/>
              </a:ext>
            </a:extLst>
          </p:cNvPr>
          <p:cNvSpPr/>
          <p:nvPr/>
        </p:nvSpPr>
        <p:spPr>
          <a:xfrm>
            <a:off x="9632518" y="2609599"/>
            <a:ext cx="4203900" cy="3558300"/>
          </a:xfrm>
          <a:prstGeom prst="roundRect">
            <a:avLst>
              <a:gd name="adj" fmla="val 4340"/>
            </a:avLst>
          </a:prstGeom>
          <a:solidFill>
            <a:srgbClr val="FFFFFF"/>
          </a:solidFill>
          <a:ln w="3047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>
            <a:extLst>
              <a:ext uri="{FF2B5EF4-FFF2-40B4-BE49-F238E27FC236}">
                <a16:creationId xmlns:a16="http://schemas.microsoft.com/office/drawing/2014/main" id="{4CE25EFC-9E76-E480-FA08-6B4388F78F7B}"/>
              </a:ext>
            </a:extLst>
          </p:cNvPr>
          <p:cNvSpPr/>
          <p:nvPr/>
        </p:nvSpPr>
        <p:spPr>
          <a:xfrm>
            <a:off x="9602038" y="2609599"/>
            <a:ext cx="121800" cy="3558600"/>
          </a:xfrm>
          <a:prstGeom prst="roundRect">
            <a:avLst>
              <a:gd name="adj" fmla="val 74233"/>
            </a:avLst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">
            <a:extLst>
              <a:ext uri="{FF2B5EF4-FFF2-40B4-BE49-F238E27FC236}">
                <a16:creationId xmlns:a16="http://schemas.microsoft.com/office/drawing/2014/main" id="{70C6B7F2-8AE3-9E2A-D584-098325F03E64}"/>
              </a:ext>
            </a:extLst>
          </p:cNvPr>
          <p:cNvSpPr/>
          <p:nvPr/>
        </p:nvSpPr>
        <p:spPr>
          <a:xfrm>
            <a:off x="9969818" y="2855476"/>
            <a:ext cx="2756297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Προϊόν ως Υπηρεσία</a:t>
            </a:r>
            <a:endParaRPr sz="2100" b="0" i="0" u="none" strike="noStrike" cap="none"/>
          </a:p>
        </p:txBody>
      </p:sp>
      <p:sp>
        <p:nvSpPr>
          <p:cNvPr id="252" name="Google Shape;252;p11">
            <a:extLst>
              <a:ext uri="{FF2B5EF4-FFF2-40B4-BE49-F238E27FC236}">
                <a16:creationId xmlns:a16="http://schemas.microsoft.com/office/drawing/2014/main" id="{0F816F6E-5F6C-5400-F9F0-DF0824262B2E}"/>
              </a:ext>
            </a:extLst>
          </p:cNvPr>
          <p:cNvSpPr/>
          <p:nvPr/>
        </p:nvSpPr>
        <p:spPr>
          <a:xfrm>
            <a:off x="9969818" y="3321248"/>
            <a:ext cx="3620810" cy="241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Το μέλλον είναι στα μοντέλα leasing, sharing και repair culture. Δεν κατέχουμε το αντικείμενο – έχουμε πρόσβαση στη λειτουργία του. Έτσι ο κατασκευαστής παραμένει υπεύθυνος για ολόκληρο τον κύκλο.</a:t>
            </a:r>
            <a:endParaRPr sz="1650" b="0" i="0" u="none" strike="noStrike" cap="none"/>
          </a:p>
        </p:txBody>
      </p:sp>
      <p:sp>
        <p:nvSpPr>
          <p:cNvPr id="253" name="Google Shape;253;p11">
            <a:extLst>
              <a:ext uri="{FF2B5EF4-FFF2-40B4-BE49-F238E27FC236}">
                <a16:creationId xmlns:a16="http://schemas.microsoft.com/office/drawing/2014/main" id="{7917BC7D-EF38-3585-4666-32B2F7E9C991}"/>
              </a:ext>
            </a:extLst>
          </p:cNvPr>
          <p:cNvSpPr/>
          <p:nvPr/>
        </p:nvSpPr>
        <p:spPr>
          <a:xfrm>
            <a:off x="1116925" y="6689505"/>
            <a:ext cx="127197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πιο βιώσιμη συσκευή είναι αυτή που </a:t>
            </a:r>
            <a:r>
              <a:rPr lang="en-US" sz="16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δεν χρειάζεται αντικατάσταση</a:t>
            </a: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  Κυκλικότητα δεν είναι να ανακυκλώνεις</a:t>
            </a:r>
            <a:r>
              <a:rPr lang="en-US" sz="165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- </a:t>
            </a: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είναι να </a:t>
            </a:r>
            <a:r>
              <a:rPr lang="en-US" sz="1650" b="0" i="0" u="none" strike="noStrike" cap="none">
                <a:solidFill>
                  <a:srgbClr val="4950BC"/>
                </a:solidFill>
                <a:latin typeface="Inter"/>
                <a:ea typeface="Inter"/>
                <a:cs typeface="Inter"/>
                <a:sym typeface="Inter"/>
              </a:rPr>
              <a:t>μην πετάς</a:t>
            </a: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650" b="0" i="0" u="none" strike="noStrike" cap="none"/>
          </a:p>
        </p:txBody>
      </p:sp>
      <p:sp>
        <p:nvSpPr>
          <p:cNvPr id="254" name="Google Shape;254;p11">
            <a:extLst>
              <a:ext uri="{FF2B5EF4-FFF2-40B4-BE49-F238E27FC236}">
                <a16:creationId xmlns:a16="http://schemas.microsoft.com/office/drawing/2014/main" id="{AB0AB2E8-D666-87BE-1C95-2F9B6A6D2EBD}"/>
              </a:ext>
            </a:extLst>
          </p:cNvPr>
          <p:cNvSpPr/>
          <p:nvPr/>
        </p:nvSpPr>
        <p:spPr>
          <a:xfrm>
            <a:off x="793790" y="6447094"/>
            <a:ext cx="30600" cy="117450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52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"/>
          <p:cNvSpPr/>
          <p:nvPr/>
        </p:nvSpPr>
        <p:spPr>
          <a:xfrm>
            <a:off x="793790" y="289154"/>
            <a:ext cx="105048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lang="en-US" sz="44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Παραδείγματα Κυκλικού Σχεδιασμού</a:t>
            </a:r>
            <a:endParaRPr sz="4450" b="0" i="0" u="none" strike="noStrike" cap="none"/>
          </a:p>
        </p:txBody>
      </p:sp>
      <p:sp>
        <p:nvSpPr>
          <p:cNvPr id="282" name="Google Shape;282;p12"/>
          <p:cNvSpPr/>
          <p:nvPr/>
        </p:nvSpPr>
        <p:spPr>
          <a:xfrm>
            <a:off x="793803" y="4599550"/>
            <a:ext cx="41586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Adidas Futurecraft Loop</a:t>
            </a:r>
            <a:endParaRPr sz="2200" b="0" i="0" u="none" strike="noStrike" cap="none"/>
          </a:p>
        </p:txBody>
      </p:sp>
      <p:sp>
        <p:nvSpPr>
          <p:cNvPr id="283" name="Google Shape;283;p12"/>
          <p:cNvSpPr/>
          <p:nvPr/>
        </p:nvSpPr>
        <p:spPr>
          <a:xfrm>
            <a:off x="793790" y="5089975"/>
            <a:ext cx="4158600" cy="21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Παπούτσια κατασκευασμένα από έναν ενιαίο τύπο βιοδιασπώμενου πολυμερούς, που μπορούν να επιστραφούν στην Adidas και να ανακυκλωθούν πλήρως σε νέο ζευγάρι.</a:t>
            </a:r>
            <a:endParaRPr sz="1550" b="0" i="0" u="none" strike="noStrike" cap="none"/>
          </a:p>
        </p:txBody>
      </p:sp>
      <p:sp>
        <p:nvSpPr>
          <p:cNvPr id="284" name="Google Shape;284;p12"/>
          <p:cNvSpPr/>
          <p:nvPr/>
        </p:nvSpPr>
        <p:spPr>
          <a:xfrm>
            <a:off x="5235903" y="4599550"/>
            <a:ext cx="41586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IKEA Circular Line</a:t>
            </a:r>
            <a:endParaRPr sz="2200" b="0" i="0" u="none" strike="noStrike" cap="none"/>
          </a:p>
        </p:txBody>
      </p:sp>
      <p:sp>
        <p:nvSpPr>
          <p:cNvPr id="285" name="Google Shape;285;p12"/>
          <p:cNvSpPr/>
          <p:nvPr/>
        </p:nvSpPr>
        <p:spPr>
          <a:xfrm>
            <a:off x="5235893" y="5089975"/>
            <a:ext cx="4158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Έπιπλα σχεδιασμένα για εύκολη αποσυναρμολόγηση, επισκευή και αναδιάταξη. Κάθε κομμάτι μπορεί να αντικατασταθεί ή να επαναχρησιμοποιηθεί ξεχωριστά.</a:t>
            </a:r>
            <a:endParaRPr sz="1550" b="0" i="0" u="none" strike="noStrike" cap="none"/>
          </a:p>
        </p:txBody>
      </p:sp>
      <p:sp>
        <p:nvSpPr>
          <p:cNvPr id="286" name="Google Shape;286;p12"/>
          <p:cNvSpPr/>
          <p:nvPr/>
        </p:nvSpPr>
        <p:spPr>
          <a:xfrm>
            <a:off x="9678002" y="4599550"/>
            <a:ext cx="41586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The Edge, Amsterdam</a:t>
            </a:r>
            <a:endParaRPr sz="2200" b="0" i="0" u="none" strike="noStrike" cap="none"/>
          </a:p>
        </p:txBody>
      </p:sp>
      <p:sp>
        <p:nvSpPr>
          <p:cNvPr id="287" name="Google Shape;287;p12"/>
          <p:cNvSpPr/>
          <p:nvPr/>
        </p:nvSpPr>
        <p:spPr>
          <a:xfrm>
            <a:off x="9677995" y="5089975"/>
            <a:ext cx="41586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Κτήριο γραφείων με δυνατότητα πλήρους αποσυναρμολόγησης – κάθε δομικό στοιχείο έχει "διαβατήριο υλικών" και μπορεί να ανακτηθεί στο τέλος του κύκλου ζωής.</a:t>
            </a:r>
            <a:endParaRPr sz="1550" b="0" i="0" u="none" strike="noStrike" cap="none"/>
          </a:p>
        </p:txBody>
      </p:sp>
      <p:sp>
        <p:nvSpPr>
          <p:cNvPr id="288" name="Google Shape;288;p12"/>
          <p:cNvSpPr/>
          <p:nvPr/>
        </p:nvSpPr>
        <p:spPr>
          <a:xfrm>
            <a:off x="793790" y="7220359"/>
            <a:ext cx="130428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Προσέξτε ότι σε όλα τα παραδείγματα, η κυκλικότητα ενσωματώνεται στο </a:t>
            </a:r>
            <a:r>
              <a:rPr lang="en-US" sz="15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DNA του προϊόντος</a:t>
            </a: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από την αρχή – όχι ως μεταγενέστερη σκέψη, αλλά ως θεμελιώδης αρχή σχεδιασμού.</a:t>
            </a:r>
            <a:endParaRPr sz="1550" b="0" i="0" u="none" strike="noStrike" cap="none"/>
          </a:p>
        </p:txBody>
      </p:sp>
      <p:pic>
        <p:nvPicPr>
          <p:cNvPr id="289" name="Google Shape;289;p12" title="maxresdefault (1).jpg"/>
          <p:cNvPicPr preferRelativeResize="0"/>
          <p:nvPr/>
        </p:nvPicPr>
        <p:blipFill rotWithShape="1">
          <a:blip r:embed="rId3">
            <a:alphaModFix/>
          </a:blip>
          <a:srcRect l="17641" r="17641"/>
          <a:stretch/>
        </p:blipFill>
        <p:spPr>
          <a:xfrm>
            <a:off x="1213700" y="1239000"/>
            <a:ext cx="3464432" cy="301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 title="Screenshot 2025-10-22 11382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5099" y="1239000"/>
            <a:ext cx="3464410" cy="301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2" title="maxresdefault.jpg"/>
          <p:cNvPicPr preferRelativeResize="0"/>
          <p:nvPr/>
        </p:nvPicPr>
        <p:blipFill rotWithShape="1">
          <a:blip r:embed="rId5">
            <a:alphaModFix/>
          </a:blip>
          <a:srcRect l="17641" r="17641"/>
          <a:stretch/>
        </p:blipFill>
        <p:spPr>
          <a:xfrm>
            <a:off x="5582978" y="1239000"/>
            <a:ext cx="3464432" cy="3011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35338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/>
          <p:nvPr/>
        </p:nvSpPr>
        <p:spPr>
          <a:xfrm>
            <a:off x="775216" y="3113484"/>
            <a:ext cx="4706779" cy="58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Inter"/>
              <a:buNone/>
            </a:pPr>
            <a:r>
              <a:rPr lang="en-US" sz="37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Στάση Σκέψης</a:t>
            </a:r>
            <a:endParaRPr sz="3700" b="0" i="0" u="none" strike="noStrike" cap="none"/>
          </a:p>
        </p:txBody>
      </p:sp>
      <p:sp>
        <p:nvSpPr>
          <p:cNvPr id="262" name="Google Shape;262;p13"/>
          <p:cNvSpPr/>
          <p:nvPr/>
        </p:nvSpPr>
        <p:spPr>
          <a:xfrm>
            <a:off x="775216" y="3984069"/>
            <a:ext cx="13298593" cy="1176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Inter"/>
              <a:buNone/>
            </a:pPr>
            <a:r>
              <a:rPr lang="en-US" sz="7400" b="1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Πού</a:t>
            </a:r>
            <a:r>
              <a:rPr lang="en-US" sz="74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7400" b="1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Κλείνει</a:t>
            </a:r>
            <a:r>
              <a:rPr lang="en-US" sz="74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ο </a:t>
            </a:r>
            <a:r>
              <a:rPr lang="en-US" sz="7400" b="1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Κύκλος</a:t>
            </a:r>
            <a:r>
              <a:rPr lang="en-US" sz="74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  <a:endParaRPr sz="7400" b="0" i="0" u="none" strike="noStrike" cap="none" dirty="0"/>
          </a:p>
        </p:txBody>
      </p:sp>
      <p:sp>
        <p:nvSpPr>
          <p:cNvPr id="263" name="Google Shape;263;p13"/>
          <p:cNvSpPr/>
          <p:nvPr/>
        </p:nvSpPr>
        <p:spPr>
          <a:xfrm>
            <a:off x="775216" y="5442942"/>
            <a:ext cx="4234458" cy="1212532"/>
          </a:xfrm>
          <a:prstGeom prst="roundRect">
            <a:avLst>
              <a:gd name="adj" fmla="val 6521"/>
            </a:avLst>
          </a:prstGeom>
          <a:solidFill>
            <a:srgbClr val="FFFFFF"/>
          </a:solidFill>
          <a:ln w="22850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205" y="5352931"/>
            <a:ext cx="225862" cy="22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3823" y="6519624"/>
            <a:ext cx="225862" cy="22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/>
          <p:nvPr/>
        </p:nvSpPr>
        <p:spPr>
          <a:xfrm>
            <a:off x="1080373" y="5748099"/>
            <a:ext cx="3624143" cy="60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lang="en-US" sz="14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Ποιο αντικείμενο της καθημερινότητάς σας έχει πραγματικά "κύκλο ζωής";</a:t>
            </a:r>
            <a:endParaRPr sz="1450" b="0" i="0" u="none" strike="noStrike" cap="none"/>
          </a:p>
        </p:txBody>
      </p:sp>
      <p:sp>
        <p:nvSpPr>
          <p:cNvPr id="267" name="Google Shape;267;p13"/>
          <p:cNvSpPr/>
          <p:nvPr/>
        </p:nvSpPr>
        <p:spPr>
          <a:xfrm>
            <a:off x="5197912" y="5442942"/>
            <a:ext cx="4234458" cy="1212532"/>
          </a:xfrm>
          <a:prstGeom prst="roundRect">
            <a:avLst>
              <a:gd name="adj" fmla="val 6521"/>
            </a:avLst>
          </a:prstGeom>
          <a:solidFill>
            <a:srgbClr val="FFFFFF"/>
          </a:solidFill>
          <a:ln w="22850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900" y="5352931"/>
            <a:ext cx="225862" cy="22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96519" y="6519624"/>
            <a:ext cx="225862" cy="22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3"/>
          <p:cNvSpPr/>
          <p:nvPr/>
        </p:nvSpPr>
        <p:spPr>
          <a:xfrm>
            <a:off x="5503069" y="5748099"/>
            <a:ext cx="3624143" cy="60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lang="en-US" sz="14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Τι μένει πίσω όταν τελειώσει η χρήση του;</a:t>
            </a:r>
            <a:endParaRPr sz="1450" b="0" i="0" u="none" strike="noStrike" cap="none"/>
          </a:p>
        </p:txBody>
      </p:sp>
      <p:sp>
        <p:nvSpPr>
          <p:cNvPr id="271" name="Google Shape;271;p13"/>
          <p:cNvSpPr/>
          <p:nvPr/>
        </p:nvSpPr>
        <p:spPr>
          <a:xfrm>
            <a:off x="9620607" y="5442942"/>
            <a:ext cx="4234577" cy="1212532"/>
          </a:xfrm>
          <a:prstGeom prst="roundRect">
            <a:avLst>
              <a:gd name="adj" fmla="val 6521"/>
            </a:avLst>
          </a:prstGeom>
          <a:solidFill>
            <a:srgbClr val="FFFFFF"/>
          </a:solidFill>
          <a:ln w="22850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0596" y="5352931"/>
            <a:ext cx="225862" cy="22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9334" y="6519624"/>
            <a:ext cx="225862" cy="22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3"/>
          <p:cNvSpPr/>
          <p:nvPr/>
        </p:nvSpPr>
        <p:spPr>
          <a:xfrm>
            <a:off x="9925764" y="5748099"/>
            <a:ext cx="3624263" cy="60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lang="en-US" sz="14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Μπορεί να επιστρέψει στη φύση ή στη βιομηχανία χωρίς απώλεια αξίας;</a:t>
            </a:r>
            <a:endParaRPr sz="1450" b="0" i="0" u="none" strike="noStrike" cap="none"/>
          </a:p>
        </p:txBody>
      </p:sp>
      <p:sp>
        <p:nvSpPr>
          <p:cNvPr id="275" name="Google Shape;275;p13"/>
          <p:cNvSpPr/>
          <p:nvPr/>
        </p:nvSpPr>
        <p:spPr>
          <a:xfrm>
            <a:off x="775216" y="7063111"/>
            <a:ext cx="130800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50"/>
              <a:buFont typeface="Inter"/>
              <a:buNone/>
            </a:pPr>
            <a:r>
              <a:rPr lang="en-US" sz="14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Αυτή η απλή άσκηση μας κάνει να συνειδητοποιήσουμε πόσα από τα καθημερινά μας αντικείμενα σχεδιάστηκαν για </a:t>
            </a:r>
            <a:r>
              <a:rPr lang="en-US" sz="14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γραμμική πορεία</a:t>
            </a:r>
            <a:r>
              <a:rPr lang="en-US" sz="14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– από το εργοστάσιο στη χωματερή. Κοιτάξτε γύρω σας: τι από αυτά που κρατάτε τώρα θα μπορούσε να είναι μέρος ενός οικολογικού κύκλου;</a:t>
            </a:r>
            <a:endParaRPr sz="1450" b="0" i="0" u="none" strike="noStrike" cap="non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80B43-B693-FD2F-C3AD-A6400420654F}"/>
              </a:ext>
            </a:extLst>
          </p:cNvPr>
          <p:cNvSpPr txBox="1"/>
          <p:nvPr/>
        </p:nvSpPr>
        <p:spPr>
          <a:xfrm>
            <a:off x="92765" y="298370"/>
            <a:ext cx="12496800" cy="763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 </a:t>
            </a:r>
            <a:r>
              <a:rPr lang="el-GR" b="1" i="1" dirty="0"/>
              <a:t>Πλαστικό Μπουκάλι Νερού PET</a:t>
            </a:r>
            <a:endParaRPr lang="el-GR" b="1" dirty="0"/>
          </a:p>
          <a:p>
            <a:pPr>
              <a:buNone/>
            </a:pPr>
            <a:r>
              <a:rPr lang="el-GR" b="1" dirty="0"/>
              <a:t>1. Υφιστάμενος Κύκλος Ζωής</a:t>
            </a:r>
          </a:p>
          <a:p>
            <a:pPr>
              <a:buNone/>
            </a:pPr>
            <a:r>
              <a:rPr lang="el-GR" b="1" dirty="0"/>
              <a:t>Υλικά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σώμα του μπουκαλιού: PET (</a:t>
            </a:r>
            <a:r>
              <a:rPr lang="el-GR" dirty="0" err="1"/>
              <a:t>πολυαιθυλενιο</a:t>
            </a:r>
            <a:r>
              <a:rPr lang="el-GR" dirty="0"/>
              <a:t> </a:t>
            </a:r>
            <a:r>
              <a:rPr lang="el-GR" dirty="0" err="1"/>
              <a:t>τερεφθαλικό</a:t>
            </a:r>
            <a:r>
              <a:rPr lang="el-GR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καπάκι: HDPE (σκληρότερο πλαστικό).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ετικέτα: PVC ή PP (ποικίλει ανάλογα με την εταιρεία).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Κόλλα για την ετικέτα: συνθετική, μη αποκολλώμενη εύκολα.</a:t>
            </a:r>
          </a:p>
          <a:p>
            <a:pPr>
              <a:buNone/>
            </a:pPr>
            <a:r>
              <a:rPr lang="el-GR" b="1" dirty="0"/>
              <a:t>Προέλευση υλικών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Προέρχονται από </a:t>
            </a:r>
            <a:r>
              <a:rPr lang="el-GR" b="1" dirty="0"/>
              <a:t>πετρέλαιο</a:t>
            </a:r>
            <a:r>
              <a:rPr lang="el-GR" dirty="0"/>
              <a:t> που </a:t>
            </a:r>
            <a:r>
              <a:rPr lang="el-GR" dirty="0" err="1"/>
              <a:t>εξορύσσεται</a:t>
            </a:r>
            <a:r>
              <a:rPr lang="el-GR" dirty="0"/>
              <a:t>, μεταφέρεται, επεξεργάζεται και </a:t>
            </a:r>
            <a:r>
              <a:rPr lang="el-GR" dirty="0" err="1"/>
              <a:t>θερμοπλαστικοποιείται</a:t>
            </a:r>
            <a:r>
              <a:rPr lang="el-GR" dirty="0"/>
              <a:t>.</a:t>
            </a:r>
          </a:p>
          <a:p>
            <a:pPr>
              <a:buNone/>
            </a:pPr>
            <a:r>
              <a:rPr lang="el-GR" b="1" dirty="0"/>
              <a:t>Χρήση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Μικρής διάρκειας χρήση: λίγα λεπτά έως λίγες ώρες.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Συχνά απορρίπτεται αμέσως μετά.</a:t>
            </a:r>
          </a:p>
          <a:p>
            <a:pPr>
              <a:buNone/>
            </a:pPr>
            <a:r>
              <a:rPr lang="el-GR" b="1" dirty="0"/>
              <a:t>Τι γίνεται μετά τη χρήση</a:t>
            </a:r>
          </a:p>
          <a:p>
            <a:pPr>
              <a:buNone/>
            </a:pPr>
            <a:r>
              <a:rPr lang="el-GR" dirty="0"/>
              <a:t>Υπάρχουν τρία βασικά σενάρια:</a:t>
            </a:r>
          </a:p>
          <a:p>
            <a:pPr>
              <a:buFont typeface="+mj-lt"/>
              <a:buAutoNum type="arabicPeriod"/>
            </a:pPr>
            <a:r>
              <a:rPr lang="el-GR" b="1" dirty="0"/>
              <a:t>Χωματερή</a:t>
            </a:r>
            <a:br>
              <a:rPr lang="el-GR" dirty="0"/>
            </a:br>
            <a:r>
              <a:rPr lang="el-GR" dirty="0"/>
              <a:t>Το PET χρειάζεται ~450 χρόνια να διασπαστεί.</a:t>
            </a:r>
            <a:br>
              <a:rPr lang="el-GR" dirty="0"/>
            </a:br>
            <a:r>
              <a:rPr lang="el-GR" dirty="0"/>
              <a:t>Στην πραγματικότητα, δεν </a:t>
            </a:r>
            <a:r>
              <a:rPr lang="el-GR" dirty="0" err="1"/>
              <a:t>αποδομείται</a:t>
            </a:r>
            <a:r>
              <a:rPr lang="el-GR" dirty="0"/>
              <a:t> – απλώς «</a:t>
            </a:r>
            <a:r>
              <a:rPr lang="el-GR" dirty="0" err="1"/>
              <a:t>ψιλοθρυμματίζεται</a:t>
            </a:r>
            <a:r>
              <a:rPr lang="el-GR" dirty="0"/>
              <a:t>» σε </a:t>
            </a:r>
            <a:r>
              <a:rPr lang="el-GR" dirty="0" err="1"/>
              <a:t>μικροπλαστικά</a:t>
            </a:r>
            <a:r>
              <a:rPr lang="el-GR" dirty="0"/>
              <a:t>.</a:t>
            </a:r>
          </a:p>
          <a:p>
            <a:pPr>
              <a:buFont typeface="+mj-lt"/>
              <a:buAutoNum type="arabicPeriod"/>
            </a:pPr>
            <a:r>
              <a:rPr lang="el-GR" b="1" dirty="0"/>
              <a:t>Ανακύκλωση (ιδανικό σενάριο)</a:t>
            </a:r>
            <a:br>
              <a:rPr lang="el-GR" dirty="0"/>
            </a:br>
            <a:r>
              <a:rPr lang="el-GR" dirty="0"/>
              <a:t>Μόνο ~20–30% των PET μπουκαλιών ανακυκλώνονται πραγματικά στην Ελλάδα.</a:t>
            </a:r>
            <a:br>
              <a:rPr lang="el-GR" dirty="0"/>
            </a:br>
            <a:r>
              <a:rPr lang="el-GR" dirty="0"/>
              <a:t>Η διαδικασία είναι </a:t>
            </a:r>
            <a:r>
              <a:rPr lang="el-GR" dirty="0" err="1"/>
              <a:t>ενεργοβόρα</a:t>
            </a:r>
            <a:r>
              <a:rPr lang="el-GR" dirty="0"/>
              <a:t> και συχνά υποβαθμίζει την ποιότητα του πλαστικού.</a:t>
            </a:r>
          </a:p>
          <a:p>
            <a:pPr>
              <a:buFont typeface="+mj-lt"/>
              <a:buAutoNum type="arabicPeriod"/>
            </a:pPr>
            <a:r>
              <a:rPr lang="el-GR" b="1" dirty="0"/>
              <a:t>Διαρροή στο περιβάλλον</a:t>
            </a:r>
            <a:br>
              <a:rPr lang="el-GR" dirty="0"/>
            </a:br>
            <a:r>
              <a:rPr lang="el-GR" dirty="0"/>
              <a:t>Καταλήγει σε θάλασσες, ακτές, ρέματα → </a:t>
            </a:r>
            <a:r>
              <a:rPr lang="el-GR" dirty="0" err="1"/>
              <a:t>μικροπλαστικά</a:t>
            </a:r>
            <a:r>
              <a:rPr lang="el-GR" dirty="0"/>
              <a:t> → τροφική αλυσίδα.</a:t>
            </a:r>
          </a:p>
          <a:p>
            <a:pPr>
              <a:buNone/>
            </a:pPr>
            <a:r>
              <a:rPr lang="el-GR" b="1" dirty="0"/>
              <a:t>Πού κλείνει τελικά ο κύκλος;</a:t>
            </a:r>
          </a:p>
          <a:p>
            <a:pPr>
              <a:buNone/>
            </a:pPr>
            <a:r>
              <a:rPr lang="el-GR" b="1" dirty="0"/>
              <a:t>Δεν κλείνει.</a:t>
            </a:r>
            <a:br>
              <a:rPr lang="el-GR" dirty="0"/>
            </a:br>
            <a:r>
              <a:rPr lang="el-GR" dirty="0"/>
              <a:t>Το μεγαλύτερο μέρος παραμένει για δεκαετίες ως απόβλητο.</a:t>
            </a:r>
          </a:p>
          <a:p>
            <a:pPr>
              <a:buNone/>
            </a:pPr>
            <a:r>
              <a:rPr lang="el-GR" b="1" dirty="0"/>
              <a:t>2. Εντοπισμός Προβλημάτων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προϊόν έχει σχεδιαστεί για </a:t>
            </a:r>
            <a:r>
              <a:rPr lang="el-GR" b="1" dirty="0"/>
              <a:t>μια μόνο χρήση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Τα υλικά δεν είναι ομοιογενή → δύσκολη ανακύκλωση.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καπάκι, η ετικέτα και η κόλλα </a:t>
            </a:r>
            <a:r>
              <a:rPr lang="el-GR" b="1" dirty="0"/>
              <a:t>εμποδίζουν την καθαρή ανάκτηση πλαστικού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αξία του πλαστικού πέφτει μετά από κάθε κύκλο ανακύκλωσης → </a:t>
            </a:r>
            <a:r>
              <a:rPr lang="el-GR" b="1" dirty="0" err="1"/>
              <a:t>downcycling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Δεν υπάρχει βιολογική έξοδος για κανένα κομμάτι του προϊόντος.</a:t>
            </a:r>
          </a:p>
          <a:p>
            <a:pPr>
              <a:buNone/>
            </a:pPr>
            <a:r>
              <a:rPr lang="el-GR" b="1" dirty="0"/>
              <a:t>Συμπέρασμα:</a:t>
            </a:r>
            <a:br>
              <a:rPr lang="el-GR" dirty="0"/>
            </a:br>
            <a:r>
              <a:rPr lang="el-GR" dirty="0"/>
              <a:t>Το μπουκάλι ακολουθεί 100% </a:t>
            </a:r>
            <a:r>
              <a:rPr lang="el-GR" b="1" dirty="0"/>
              <a:t>γραμμικό σχεδιασμό</a:t>
            </a:r>
            <a:r>
              <a:rPr lang="el-GR" dirty="0"/>
              <a:t>:</a:t>
            </a:r>
            <a:br>
              <a:rPr lang="el-GR" dirty="0"/>
            </a:br>
            <a:r>
              <a:rPr lang="el-GR" dirty="0"/>
              <a:t>από το εργοστάσιο → στη χρήση → στα απορρίμματα.</a:t>
            </a:r>
          </a:p>
          <a:p>
            <a:pPr>
              <a:buNone/>
            </a:pPr>
            <a:r>
              <a:rPr lang="el-GR" b="1" dirty="0"/>
              <a:t>κύκλο</a:t>
            </a:r>
            <a:r>
              <a:rPr lang="el-GR" dirty="0"/>
              <a:t> και να επιστρέφει στο έδαφος ως θρεπτικό στοιχείο.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3033C-7D2C-7A70-1ABA-DF96225B52ED}"/>
              </a:ext>
            </a:extLst>
          </p:cNvPr>
          <p:cNvSpPr txBox="1"/>
          <p:nvPr/>
        </p:nvSpPr>
        <p:spPr>
          <a:xfrm>
            <a:off x="7759147" y="2734318"/>
            <a:ext cx="63411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3. Πρόταση Νέου Κυκλικού/Αναγεννητικού Κύκλου</a:t>
            </a:r>
          </a:p>
          <a:p>
            <a:pPr>
              <a:buNone/>
            </a:pPr>
            <a:r>
              <a:rPr lang="el-GR" b="1" dirty="0"/>
              <a:t>✔️ Επανασχεδιασμός (</a:t>
            </a:r>
            <a:r>
              <a:rPr lang="el-GR" b="1" dirty="0" err="1"/>
              <a:t>Design</a:t>
            </a:r>
            <a:r>
              <a:rPr lang="el-GR" b="1" dirty="0"/>
              <a:t> </a:t>
            </a:r>
            <a:r>
              <a:rPr lang="el-GR" b="1" dirty="0" err="1"/>
              <a:t>Out</a:t>
            </a:r>
            <a:r>
              <a:rPr lang="el-GR" b="1" dirty="0"/>
              <a:t> </a:t>
            </a:r>
            <a:r>
              <a:rPr lang="el-GR" b="1" dirty="0" err="1"/>
              <a:t>Waste</a:t>
            </a:r>
            <a:r>
              <a:rPr lang="el-GR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Κατασκευή μπουκαλιού και καπακιού από </a:t>
            </a:r>
            <a:r>
              <a:rPr lang="el-GR" b="1" dirty="0"/>
              <a:t>το ίδιο υλικό PET</a:t>
            </a:r>
            <a:r>
              <a:rPr lang="el-GR" dirty="0"/>
              <a:t>, ώστε να ανακυκλώνεται χωρίς διαχωρισμό.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Ετικέτα από </a:t>
            </a:r>
            <a:r>
              <a:rPr lang="el-GR" dirty="0" err="1"/>
              <a:t>υδατοδιαλυτές</a:t>
            </a:r>
            <a:r>
              <a:rPr lang="el-GR" dirty="0"/>
              <a:t> ή «</a:t>
            </a:r>
            <a:r>
              <a:rPr lang="el-GR" dirty="0" err="1"/>
              <a:t>snap-off</a:t>
            </a:r>
            <a:r>
              <a:rPr lang="el-GR" dirty="0"/>
              <a:t>» βιοδιασπώμενες ύλες.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Κόλλα πλήρως </a:t>
            </a:r>
            <a:r>
              <a:rPr lang="el-GR" dirty="0" err="1"/>
              <a:t>αφαιρούμενη</a:t>
            </a:r>
            <a:r>
              <a:rPr lang="el-GR" dirty="0"/>
              <a:t> με νερό 40°C.</a:t>
            </a:r>
          </a:p>
          <a:p>
            <a:pPr>
              <a:buNone/>
            </a:pPr>
            <a:r>
              <a:rPr lang="el-GR" b="1" dirty="0"/>
              <a:t>✔️ Επαναχρησιμοποίηση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Ενίσχυση πλαστικού για </a:t>
            </a:r>
            <a:r>
              <a:rPr lang="el-GR" b="1" dirty="0"/>
              <a:t>πολλαπλές χρήσεις</a:t>
            </a:r>
            <a:r>
              <a:rPr lang="el-GR" dirty="0"/>
              <a:t> (</a:t>
            </a:r>
            <a:r>
              <a:rPr lang="el-GR" dirty="0" err="1"/>
              <a:t>refillable</a:t>
            </a:r>
            <a:r>
              <a:rPr lang="el-GR" dirty="0"/>
              <a:t> PET).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Σταθμοί </a:t>
            </a:r>
            <a:r>
              <a:rPr lang="el-GR" dirty="0" err="1"/>
              <a:t>επαναγεμίσματος</a:t>
            </a:r>
            <a:r>
              <a:rPr lang="el-GR" dirty="0"/>
              <a:t> σε δημόσιους χώρους / πανεπιστήμια / μέσα μεταφοράς.</a:t>
            </a:r>
          </a:p>
          <a:p>
            <a:pPr>
              <a:buNone/>
            </a:pPr>
            <a:r>
              <a:rPr lang="el-GR" b="1" dirty="0"/>
              <a:t>✔️ Κυκλική Ανακύκλωση (</a:t>
            </a:r>
            <a:r>
              <a:rPr lang="el-GR" b="1" dirty="0" err="1"/>
              <a:t>Closed</a:t>
            </a:r>
            <a:r>
              <a:rPr lang="el-GR" b="1" dirty="0"/>
              <a:t> </a:t>
            </a:r>
            <a:r>
              <a:rPr lang="el-GR" b="1" dirty="0" err="1"/>
              <a:t>Loop</a:t>
            </a:r>
            <a:r>
              <a:rPr lang="el-GR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Καθαρό PET → 100% ανακυκλώσιμο χωρίς υποβάθμιση (</a:t>
            </a:r>
            <a:r>
              <a:rPr lang="el-GR" dirty="0" err="1"/>
              <a:t>upcycling</a:t>
            </a:r>
            <a:r>
              <a:rPr lang="el-GR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υλικό του μπουκαλιού γίνεται ξανά μπουκάλι ίσης ποιότητας.</a:t>
            </a:r>
          </a:p>
          <a:p>
            <a:pPr>
              <a:buNone/>
            </a:pPr>
            <a:r>
              <a:rPr lang="el-GR" b="1" dirty="0"/>
              <a:t>✔️ Βιολογικός Κύκλος – Εναλλακτικές Λύσεις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Αντικατάσταση πλαστικού με </a:t>
            </a:r>
            <a:r>
              <a:rPr lang="el-GR" b="1" dirty="0"/>
              <a:t>βιοδιασπώμενες και </a:t>
            </a:r>
            <a:r>
              <a:rPr lang="el-GR" b="1" dirty="0" err="1"/>
              <a:t>κομποστοποιήσιμες</a:t>
            </a:r>
            <a:r>
              <a:rPr lang="el-GR" dirty="0"/>
              <a:t> ύλες όπως PHA/PCL.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Το μπουκάλι να περνά σε </a:t>
            </a:r>
            <a:r>
              <a:rPr lang="el-GR" b="1" dirty="0"/>
              <a:t>βιολογικό κύκλο</a:t>
            </a:r>
            <a:r>
              <a:rPr lang="el-GR" dirty="0"/>
              <a:t> και να επιστρέφει στο έδαφος ως θρεπτικό στοιχείο.</a:t>
            </a:r>
          </a:p>
        </p:txBody>
      </p:sp>
    </p:spTree>
    <p:extLst>
      <p:ext uri="{BB962C8B-B14F-4D97-AF65-F5344CB8AC3E}">
        <p14:creationId xmlns:p14="http://schemas.microsoft.com/office/powerpoint/2010/main" val="3375383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6396B0-1117-2804-F778-F0FC73D30F05}"/>
              </a:ext>
            </a:extLst>
          </p:cNvPr>
          <p:cNvSpPr txBox="1"/>
          <p:nvPr/>
        </p:nvSpPr>
        <p:spPr>
          <a:xfrm>
            <a:off x="357808" y="409885"/>
            <a:ext cx="1347746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Επιλέξτε ένα καθημερινό αντικείμενο</a:t>
            </a:r>
            <a:r>
              <a:rPr lang="el-GR" dirty="0"/>
              <a:t> που χρησιμοποιείτε συχνά (π.χ. ένα μπουκάλι νερού, μια κάρτα μετακίνησης, ένα </a:t>
            </a:r>
            <a:r>
              <a:rPr lang="el-GR" dirty="0" err="1"/>
              <a:t>power</a:t>
            </a:r>
            <a:r>
              <a:rPr lang="el-GR" dirty="0"/>
              <a:t> </a:t>
            </a:r>
            <a:r>
              <a:rPr lang="el-GR" dirty="0" err="1"/>
              <a:t>bank</a:t>
            </a:r>
            <a:r>
              <a:rPr lang="el-GR" dirty="0"/>
              <a:t>, ένα ρούχο, ένα </a:t>
            </a:r>
            <a:r>
              <a:rPr lang="el-GR" dirty="0" err="1"/>
              <a:t>notebook</a:t>
            </a:r>
            <a:r>
              <a:rPr lang="el-GR" dirty="0"/>
              <a:t>, ένα πλαστικό στυλό κ.λπ.).</a:t>
            </a:r>
          </a:p>
          <a:p>
            <a:pPr>
              <a:buNone/>
            </a:pPr>
            <a:r>
              <a:rPr lang="el-GR" dirty="0"/>
              <a:t>Για το αντικείμενο αυτό:</a:t>
            </a:r>
          </a:p>
          <a:p>
            <a:pPr>
              <a:buNone/>
            </a:pPr>
            <a:r>
              <a:rPr lang="el-GR" b="1" dirty="0"/>
              <a:t>1. Καταγράψτε τον υφιστάμενο κύκλο ζωής του</a:t>
            </a:r>
          </a:p>
          <a:p>
            <a:pPr>
              <a:buNone/>
            </a:pPr>
            <a:r>
              <a:rPr lang="el-GR" dirty="0"/>
              <a:t>Απαντήστε στα παρακάτω: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Από τι υλικά αποτελείται;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Από πού προέρχονται αυτά τα υλικά;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Πώς χρησιμοποιείται;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Τι γίνεται όταν τελειώσει η χρήση του;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Πού πραγματικά «κλείνει» ο κύκλος του; (στη φύση, στη βιομηχανία, στη χωματερή, κάπου αλλού;)</a:t>
            </a:r>
          </a:p>
          <a:p>
            <a:pPr>
              <a:buNone/>
            </a:pPr>
            <a:r>
              <a:rPr lang="el-GR" b="1" dirty="0"/>
              <a:t>2. Εντοπίστε τα προβλήματα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Ποια φάση του κύκλου είναι </a:t>
            </a:r>
            <a:r>
              <a:rPr lang="el-GR" i="1" dirty="0"/>
              <a:t>γραμμική</a:t>
            </a:r>
            <a:r>
              <a:rPr lang="el-GR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Πού χάνεται η αξία;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Ποιο υλικό ή εξάρτημα αποτελεί «αδιέξοδο» (δεν ανακυκλώνεται, δεν διασπάται, δεν επιστρέφει κάπου);</a:t>
            </a:r>
          </a:p>
          <a:p>
            <a:pPr>
              <a:buNone/>
            </a:pPr>
            <a:r>
              <a:rPr lang="el-GR" b="1" dirty="0"/>
              <a:t>3. Σχεδιάστε έναν νέο κυκλικό/αναγεννητικό κύκλο</a:t>
            </a:r>
          </a:p>
          <a:p>
            <a:pPr>
              <a:buNone/>
            </a:pPr>
            <a:r>
              <a:rPr lang="el-GR" dirty="0"/>
              <a:t>Προτείνετε πώς θα μπορούσε το αντικείμενο: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να σχεδιαστεί αλλιώς ώστε να μην παράγει απόβλητα,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να επιδιορθώνεται ή να επαναχρησιμοποιείται πιο εύκολα,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να επιστρέφει στη φύση ή στη βιομηχανία χωρίς απώλεια αξίας,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να ενσωματώνει αρχές </a:t>
            </a:r>
            <a:r>
              <a:rPr lang="el-GR" b="1" dirty="0" err="1"/>
              <a:t>Cradle</a:t>
            </a:r>
            <a:r>
              <a:rPr lang="el-GR" b="1" dirty="0"/>
              <a:t> </a:t>
            </a:r>
            <a:r>
              <a:rPr lang="el-GR" b="1" dirty="0" err="1"/>
              <a:t>to</a:t>
            </a:r>
            <a:r>
              <a:rPr lang="el-GR" b="1" dirty="0"/>
              <a:t> </a:t>
            </a:r>
            <a:r>
              <a:rPr lang="el-GR" b="1" dirty="0" err="1"/>
              <a:t>Cradle</a:t>
            </a:r>
            <a:r>
              <a:rPr lang="el-GR" dirty="0"/>
              <a:t>.</a:t>
            </a:r>
          </a:p>
          <a:p>
            <a:pPr>
              <a:buNone/>
            </a:pPr>
            <a:r>
              <a:rPr lang="el-GR" dirty="0"/>
              <a:t>Μπορείτε να χρησιμοποιήσετε διάγραμμα κύκλου ζωής, σκίτσο ή </a:t>
            </a:r>
            <a:r>
              <a:rPr lang="el-GR" dirty="0" err="1"/>
              <a:t>bullets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793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8a2def6c57_0_68"/>
          <p:cNvSpPr/>
          <p:nvPr/>
        </p:nvSpPr>
        <p:spPr>
          <a:xfrm>
            <a:off x="748784" y="760214"/>
            <a:ext cx="9326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Inter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Στρατηγικές Κυκλικού Σχεδιασμού</a:t>
            </a:r>
            <a:endParaRPr sz="4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g38a2def6c57_0_68"/>
          <p:cNvSpPr/>
          <p:nvPr/>
        </p:nvSpPr>
        <p:spPr>
          <a:xfrm>
            <a:off x="748784" y="1856542"/>
            <a:ext cx="13132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Ο κυκλικός σχεδιασμός εφαρμόζεται μέσω συγκεκριμένων στρατηγικών που ανατρέπουν το παραδοσιακό γραμμικό μοντέλο "παράγω-χρησιμοποιώ-πετώ".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g38a2def6c57_0_68"/>
          <p:cNvSpPr/>
          <p:nvPr/>
        </p:nvSpPr>
        <p:spPr>
          <a:xfrm>
            <a:off x="780839" y="2908697"/>
            <a:ext cx="30873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Design for Disassembly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g38a2def6c57_0_68"/>
          <p:cNvSpPr/>
          <p:nvPr/>
        </p:nvSpPr>
        <p:spPr>
          <a:xfrm>
            <a:off x="780839" y="3371255"/>
            <a:ext cx="56304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Τα προϊόντα σχεδιάζονται έτσι ώστε να μπορούν εύκολα να “διαλυθούν” στο τέλος ζωής τους – διευκολύνοντας την ανάκτηση και επαναχρησιμοποίηση των υλικών.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g38a2def6c57_0_68"/>
          <p:cNvSpPr/>
          <p:nvPr/>
        </p:nvSpPr>
        <p:spPr>
          <a:xfrm>
            <a:off x="8251150" y="2908697"/>
            <a:ext cx="26745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Material Passports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g38a2def6c57_0_68"/>
          <p:cNvSpPr/>
          <p:nvPr/>
        </p:nvSpPr>
        <p:spPr>
          <a:xfrm>
            <a:off x="8251150" y="3371255"/>
            <a:ext cx="56304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Κάθε προϊόν συνοδεύεται από πληροφορίες για τα υλικά του (π.χ. σε ψηφιακή ετικέτα). Έτσι, στο τέλος του κύκλου ζωής, ξέρουμε ακριβώς τι περιέχει για να το ανακυκλώσουμε αποτελεσματικά.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38a2def6c57_0_68"/>
          <p:cNvSpPr/>
          <p:nvPr/>
        </p:nvSpPr>
        <p:spPr>
          <a:xfrm>
            <a:off x="780839" y="5295186"/>
            <a:ext cx="26760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Product as a Service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38a2def6c57_0_68"/>
          <p:cNvSpPr/>
          <p:nvPr/>
        </p:nvSpPr>
        <p:spPr>
          <a:xfrm>
            <a:off x="780839" y="5757743"/>
            <a:ext cx="56304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Αλλάζουμε το επιχειρηματικό μοντέλο – αντί να πουλάμε ένα προϊόν, το προσφέρουμε ως υπηρεσία. Ο κατασκευαστής διατηρεί την ιδιοκτησία και αναλαμβάνει να το ανανεώνει/ανακυκλώνει (π.χ. leasing αντί πώλησης).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g38a2def6c57_0_68"/>
          <p:cNvSpPr/>
          <p:nvPr/>
        </p:nvSpPr>
        <p:spPr>
          <a:xfrm>
            <a:off x="8251150" y="5295186"/>
            <a:ext cx="27036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Regenerative Design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g38a2def6c57_0_68"/>
          <p:cNvSpPr/>
          <p:nvPr/>
        </p:nvSpPr>
        <p:spPr>
          <a:xfrm>
            <a:off x="8251150" y="5757743"/>
            <a:ext cx="5630400" cy="17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Προχωρά ένα βήμα πέρα από τη βιωσιμότητα: σχεδιάζουμε συστήματα που όχι μόνο μειώνουν τη ζημιά, αλλά αποκαθιστούν ενεργά το περιβάλλον (π.χ. κτήρια που παράγουν περισσότερη ενέργεια απ’ όση καταναλώνουν).</a:t>
            </a: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F3C909-326D-AB7A-7530-1C67CA80D37B}"/>
              </a:ext>
            </a:extLst>
          </p:cNvPr>
          <p:cNvSpPr txBox="1"/>
          <p:nvPr/>
        </p:nvSpPr>
        <p:spPr>
          <a:xfrm>
            <a:off x="89209" y="1352652"/>
            <a:ext cx="1306922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l-GR" sz="2000" b="1" dirty="0"/>
          </a:p>
          <a:p>
            <a:pPr>
              <a:buNone/>
            </a:pPr>
            <a:r>
              <a:rPr lang="el-GR" sz="2000" b="1" dirty="0"/>
              <a:t>Κεντρική μετατόπιση</a:t>
            </a:r>
            <a:br>
              <a:rPr lang="el-GR" sz="2000" dirty="0"/>
            </a:br>
            <a:r>
              <a:rPr lang="el-GR" sz="2000" dirty="0"/>
              <a:t>Από τον δημόσιο χώρο ως στατική υποδομή → στον δημόσιο χώρο ως δυναμικό </a:t>
            </a:r>
          </a:p>
          <a:p>
            <a:pPr>
              <a:buNone/>
            </a:pPr>
            <a:r>
              <a:rPr lang="el-GR" sz="2000" dirty="0"/>
              <a:t>σύστημα ροών και σχέσεων.</a:t>
            </a:r>
          </a:p>
          <a:p>
            <a:pPr>
              <a:buNone/>
            </a:pPr>
            <a:r>
              <a:rPr lang="el-GR" sz="2000" b="1" dirty="0"/>
              <a:t>Βασικές θεωρητικές αρχές</a:t>
            </a:r>
            <a:endParaRPr lang="el-G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Ο χώρος λειτουργεί ως οικοσύστημα υλικών, ενέργειας, πληροφοριών και κοινωνικών πρακτικών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Η κυκλικότητα εισάγει έννοιες συνέχειας, </a:t>
            </a:r>
            <a:r>
              <a:rPr lang="el-GR" sz="2000" dirty="0" err="1"/>
              <a:t>επανατροφοδότησης</a:t>
            </a:r>
            <a:r>
              <a:rPr lang="el-GR" sz="2000" dirty="0"/>
              <a:t> και πολλαπλών κύκλων ζωής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Ο σχεδιασμός μετατοπίζεται από το αντικείμενο στο σύστημα και τις ροές</a:t>
            </a:r>
          </a:p>
          <a:p>
            <a:pPr>
              <a:buNone/>
            </a:pPr>
            <a:r>
              <a:rPr lang="el-GR" sz="2000" b="1" dirty="0"/>
              <a:t>Σύνδεση με Ανθεκτικότητα (</a:t>
            </a:r>
            <a:r>
              <a:rPr lang="el-GR" sz="2000" b="1" dirty="0" err="1"/>
              <a:t>Resilience</a:t>
            </a:r>
            <a:r>
              <a:rPr lang="el-GR" sz="2000" b="1" dirty="0"/>
              <a:t>)</a:t>
            </a:r>
            <a:endParaRPr lang="el-G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Ικανότητα προσαρμογής σε κρίσεις και μεταβολές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Μάθηση και μετασχηματισμός μέσα στον χρόνο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Εξέλιξη αντί απλής διατήρησης</a:t>
            </a:r>
          </a:p>
          <a:p>
            <a:pPr>
              <a:buNone/>
            </a:pPr>
            <a:r>
              <a:rPr lang="el-GR" sz="2000" b="1" dirty="0"/>
              <a:t>Κυκλικότητα &amp; Κοινωνική Δικαιοσύνη</a:t>
            </a:r>
            <a:endParaRPr lang="el-G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Προσβασιμότητα και συμπερίληψη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Χωρική ισότητα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Δημόσιος χώρος ως </a:t>
            </a:r>
            <a:r>
              <a:rPr lang="el-GR" sz="2000" dirty="0" err="1"/>
              <a:t>commons</a:t>
            </a:r>
            <a:r>
              <a:rPr lang="el-GR" sz="2000" dirty="0"/>
              <a:t> και πεδίο συμμετοχής</a:t>
            </a:r>
          </a:p>
          <a:p>
            <a:pPr>
              <a:buNone/>
            </a:pPr>
            <a:r>
              <a:rPr lang="el-GR" sz="2000" b="1" dirty="0"/>
              <a:t>Διακυβέρνηση &amp; Ρόλοι</a:t>
            </a:r>
            <a:endParaRPr lang="el-G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Δήμος: διαχειριστής ποιότητας ζωής και κυκλικών ροών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 err="1"/>
              <a:t>Πάροχοι</a:t>
            </a:r>
            <a:r>
              <a:rPr lang="el-GR" sz="2000" dirty="0"/>
              <a:t>: φορείς μακροχρόνιας ευθύνης και συντήρησης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Πολίτες: συν-διαχειριστές και συμμέτοχοι στη φροντίδα</a:t>
            </a:r>
          </a:p>
          <a:p>
            <a:pPr>
              <a:buNone/>
            </a:pPr>
            <a:r>
              <a:rPr lang="el-GR" sz="2000" dirty="0"/>
              <a:t>Ο κυκλικός δημόσιος χώρος δεν είναι απλώς βιώσιμος· είναι προσαρμοστικός, συμμετοχικός και εξελισσόμενος</a:t>
            </a:r>
            <a:r>
              <a:rPr lang="el-GR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7AB38-8C1E-3073-9448-06E1FC3940A9}"/>
              </a:ext>
            </a:extLst>
          </p:cNvPr>
          <p:cNvSpPr txBox="1"/>
          <p:nvPr/>
        </p:nvSpPr>
        <p:spPr>
          <a:xfrm>
            <a:off x="200721" y="275434"/>
            <a:ext cx="7315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3200" b="1" dirty="0"/>
              <a:t>Κυκλικός Δημόσιος Χώρος &amp; Ανθεκτικότητα</a:t>
            </a:r>
          </a:p>
        </p:txBody>
      </p:sp>
      <p:pic>
        <p:nvPicPr>
          <p:cNvPr id="9" name="Picture 8" descr="A green garden and buildings&#10;&#10;AI-generated content may be incorrect.">
            <a:extLst>
              <a:ext uri="{FF2B5EF4-FFF2-40B4-BE49-F238E27FC236}">
                <a16:creationId xmlns:a16="http://schemas.microsoft.com/office/drawing/2014/main" id="{7738D072-18D7-6AFE-77F3-A626DF8A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220" y="0"/>
            <a:ext cx="4425970" cy="29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8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B5C29F-13E5-6DF5-F7D4-8EEAA096222F}"/>
              </a:ext>
            </a:extLst>
          </p:cNvPr>
          <p:cNvSpPr txBox="1"/>
          <p:nvPr/>
        </p:nvSpPr>
        <p:spPr>
          <a:xfrm>
            <a:off x="0" y="260202"/>
            <a:ext cx="1120697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3200" b="1" dirty="0" err="1"/>
              <a:t>Case</a:t>
            </a:r>
            <a:r>
              <a:rPr lang="el-GR" sz="3200" b="1" dirty="0"/>
              <a:t> </a:t>
            </a:r>
            <a:r>
              <a:rPr lang="el-GR" sz="3200" b="1" dirty="0" err="1"/>
              <a:t>Study</a:t>
            </a:r>
            <a:r>
              <a:rPr lang="el-GR" sz="3200" b="1" dirty="0"/>
              <a:t>: CIRCULAR COMMONS</a:t>
            </a:r>
          </a:p>
          <a:p>
            <a:pPr>
              <a:buNone/>
            </a:pPr>
            <a:r>
              <a:rPr lang="el-GR" sz="3200" b="1" dirty="0"/>
              <a:t>Κυκλικός Αστικός Εξοπλισμός για Δημόσιο Χώρο</a:t>
            </a:r>
          </a:p>
          <a:p>
            <a:pPr>
              <a:buNone/>
            </a:pPr>
            <a:r>
              <a:rPr lang="el-GR" b="1" dirty="0"/>
              <a:t>Σενάριο</a:t>
            </a:r>
          </a:p>
          <a:p>
            <a:pPr>
              <a:buNone/>
            </a:pPr>
            <a:r>
              <a:rPr lang="el-GR" dirty="0"/>
              <a:t>Μια υποβαθμισμένη πλατεία μετασχηματίζεται σε κοινόχρηστο κόμβο ζωής μέσω ενός συστήματος κυκλικά σχεδιασμένου αστικού εξοπλισμού (παγκάκια, σκίαστρα, παρτέρια, </a:t>
            </a:r>
            <a:r>
              <a:rPr lang="el-GR" dirty="0" err="1"/>
              <a:t>kiosks</a:t>
            </a:r>
            <a:r>
              <a:rPr lang="el-GR" dirty="0"/>
              <a:t>).</a:t>
            </a:r>
          </a:p>
          <a:p>
            <a:pPr>
              <a:buNone/>
            </a:pPr>
            <a:br>
              <a:rPr lang="el-GR" dirty="0"/>
            </a:br>
            <a:endParaRPr lang="el-GR" dirty="0"/>
          </a:p>
          <a:p>
            <a:pPr>
              <a:buNone/>
            </a:pPr>
            <a:r>
              <a:rPr lang="el-GR" b="1" dirty="0"/>
              <a:t>Βασικές Αρχές Κυκλικότητας (επεξήγηση για φοιτητές)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 err="1"/>
              <a:t>Modular</a:t>
            </a:r>
            <a:r>
              <a:rPr lang="el-GR" b="1" dirty="0"/>
              <a:t> σχεδίαση &amp; </a:t>
            </a:r>
            <a:r>
              <a:rPr lang="el-GR" b="1" dirty="0" err="1"/>
              <a:t>Design</a:t>
            </a:r>
            <a:r>
              <a:rPr lang="el-GR" b="1" dirty="0"/>
              <a:t> for </a:t>
            </a:r>
            <a:r>
              <a:rPr lang="el-GR" b="1" dirty="0" err="1"/>
              <a:t>Disassembly</a:t>
            </a:r>
            <a:br>
              <a:rPr lang="el-GR" dirty="0"/>
            </a:br>
            <a:r>
              <a:rPr lang="el-GR" dirty="0"/>
              <a:t>Ο εξοπλισμός σχεδιάζεται ως σύστημα ανεξάρτητων ενοτήτων (</a:t>
            </a:r>
            <a:r>
              <a:rPr lang="el-GR" dirty="0" err="1"/>
              <a:t>modules</a:t>
            </a:r>
            <a:r>
              <a:rPr lang="el-GR" dirty="0"/>
              <a:t>) που μπορούν να αφαιρούνται, να αντικαθίστανται και να </a:t>
            </a:r>
            <a:r>
              <a:rPr lang="el-GR" dirty="0" err="1"/>
              <a:t>επανασυναρμολογούνται</a:t>
            </a:r>
            <a:r>
              <a:rPr lang="el-GR" dirty="0"/>
              <a:t> χωρίς καταστροφή. Αυτό επιτρέπει τη μακροχρόνια προσαρμογή του χώρου σε νέες ανάγκες.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Μηδενικές μόνιμες συγκολλήσεις</a:t>
            </a:r>
            <a:br>
              <a:rPr lang="el-GR" dirty="0"/>
            </a:br>
            <a:r>
              <a:rPr lang="el-GR" dirty="0"/>
              <a:t>Η αποφυγή κόλλας και μη αναστρέψιμων ενώσεων διασφαλίζει ότι τα υλικά δεν εγκλωβίζονται σε "μεικτά απόβλητα" και μπορούν να επιστρέψουν καθαρά στους αντίστοιχους κύκλους τους.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Επαναχρησιμοποίηση υλικών και εξαρτημάτων</a:t>
            </a:r>
            <a:br>
              <a:rPr lang="el-GR" dirty="0"/>
            </a:br>
            <a:r>
              <a:rPr lang="el-GR" dirty="0"/>
              <a:t>Κάθε στοιχείο σχεδιάζεται με πρόβλεψη δεύτερης και τρίτης ζωής, είτε στον ίδιο δημόσιο χώρο είτε σε άλλον, μειώνοντας την ανάγκη για νέες πρώτες ύλες.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Ψηφιακή ταυτότητα υλικών (</a:t>
            </a:r>
            <a:r>
              <a:rPr lang="el-GR" b="1" dirty="0" err="1"/>
              <a:t>Material</a:t>
            </a:r>
            <a:r>
              <a:rPr lang="el-GR" b="1" dirty="0"/>
              <a:t> </a:t>
            </a:r>
            <a:r>
              <a:rPr lang="el-GR" b="1" dirty="0" err="1"/>
              <a:t>Passports</a:t>
            </a:r>
            <a:r>
              <a:rPr lang="el-GR" b="1" dirty="0"/>
              <a:t>)</a:t>
            </a:r>
            <a:br>
              <a:rPr lang="el-GR" dirty="0"/>
            </a:br>
            <a:r>
              <a:rPr lang="el-GR" dirty="0"/>
              <a:t>Τα υλικά συνοδεύονται από ψηφιακή πληροφορία που καταγράφει σύνθεση, προέλευση, κύκλο ζωής και οδηγίες ανακύκλωσης, επιτρέποντας διαφάνεια και διαχειριστικό έλεγχο.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 err="1"/>
              <a:t>Urban</a:t>
            </a:r>
            <a:r>
              <a:rPr lang="el-GR" b="1" dirty="0"/>
              <a:t> </a:t>
            </a:r>
            <a:r>
              <a:rPr lang="el-GR" b="1" dirty="0" err="1"/>
              <a:t>Furniture</a:t>
            </a:r>
            <a:r>
              <a:rPr lang="el-GR" b="1" dirty="0"/>
              <a:t> </a:t>
            </a:r>
            <a:r>
              <a:rPr lang="el-GR" b="1" dirty="0" err="1"/>
              <a:t>as</a:t>
            </a:r>
            <a:r>
              <a:rPr lang="el-GR" b="1" dirty="0"/>
              <a:t> a </a:t>
            </a:r>
            <a:r>
              <a:rPr lang="el-GR" b="1" dirty="0" err="1"/>
              <a:t>Service</a:t>
            </a:r>
            <a:br>
              <a:rPr lang="el-GR" dirty="0"/>
            </a:br>
            <a:r>
              <a:rPr lang="el-GR" dirty="0"/>
              <a:t>Ο εξοπλισμός παρέχεται ως υπηρεσία και όχι ως ιδιοκτησία, μετατοπίζοντας την ευθύνη βιωσιμότητας στον παραγωγό και ενισχύοντας τη μακροχρόνια συντήρηση και αναβάθμιση.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 err="1"/>
              <a:t>Regenerative</a:t>
            </a:r>
            <a:r>
              <a:rPr lang="el-GR" b="1" dirty="0"/>
              <a:t> δημόσιος χώρος</a:t>
            </a:r>
            <a:br>
              <a:rPr lang="el-GR" dirty="0"/>
            </a:br>
            <a:r>
              <a:rPr lang="el-GR" dirty="0"/>
              <a:t>Ο χώρος δεν είναι απλώς λειτουργικός αλλά ενισχύει ενεργά το οικοσύστημα, βελτιώνοντας το </a:t>
            </a:r>
            <a:r>
              <a:rPr lang="el-GR" dirty="0" err="1"/>
              <a:t>μικροκλίμα</a:t>
            </a:r>
            <a:r>
              <a:rPr lang="el-GR" dirty="0"/>
              <a:t>, τη βιοποικιλότητα και την περιβαλλοντική ποιότητα της γειτονιάς.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E705-3E79-D989-D751-A0BA8BE75837}"/>
              </a:ext>
            </a:extLst>
          </p:cNvPr>
          <p:cNvSpPr txBox="1"/>
          <p:nvPr/>
        </p:nvSpPr>
        <p:spPr>
          <a:xfrm>
            <a:off x="1159726" y="6677337"/>
            <a:ext cx="57874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Παράδειγμα: Παγκάκι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Ξύλινη επιφάνεια αντικαθίσταται χωρίς αλλαγή σκελετού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Αποσυναρμολόγηση και </a:t>
            </a:r>
            <a:r>
              <a:rPr lang="el-GR" dirty="0" err="1"/>
              <a:t>επανασυναρμολόγηση</a:t>
            </a:r>
            <a:r>
              <a:rPr lang="el-GR" dirty="0"/>
              <a:t> σε νέο χώρο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Καμία απόρριψη – μόνο μετασχηματισμός</a:t>
            </a:r>
          </a:p>
          <a:p>
            <a:pPr>
              <a:buNone/>
            </a:pPr>
            <a:br>
              <a:rPr lang="el-GR" dirty="0"/>
            </a:b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167E2-3FDA-214E-ED39-D8458499B2F4}"/>
              </a:ext>
            </a:extLst>
          </p:cNvPr>
          <p:cNvSpPr txBox="1"/>
          <p:nvPr/>
        </p:nvSpPr>
        <p:spPr>
          <a:xfrm>
            <a:off x="6384073" y="6461894"/>
            <a:ext cx="739325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Επιπτώσεις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Μείωση αποβλήτων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Μείωση κόστους συντήρησης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Αύξηση διάρκειας ζωής εξοπλισμού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Ενίσχυση ανθεκτικότητας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Πλατεία ως ζωντανό οικοσύστημα</a:t>
            </a:r>
          </a:p>
          <a:p>
            <a:pPr>
              <a:buNone/>
            </a:pPr>
            <a:r>
              <a:rPr lang="el-GR" dirty="0"/>
              <a:t>Δεν υπάρχει τέλος ζωής – μόνο κύκλοι χρήσης και αναγέννησης</a:t>
            </a:r>
          </a:p>
        </p:txBody>
      </p:sp>
      <p:pic>
        <p:nvPicPr>
          <p:cNvPr id="10" name="Picture 9" descr="A bench in a garden with tall grass and buildings in the background&#10;&#10;AI-generated content may be incorrect.">
            <a:extLst>
              <a:ext uri="{FF2B5EF4-FFF2-40B4-BE49-F238E27FC236}">
                <a16:creationId xmlns:a16="http://schemas.microsoft.com/office/drawing/2014/main" id="{1A8CDBEB-E041-F95B-1054-3DC6B623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020" y="0"/>
            <a:ext cx="3936380" cy="25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49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D95CBF-10CE-60A7-F2F0-54BC8EF5F132}"/>
              </a:ext>
            </a:extLst>
          </p:cNvPr>
          <p:cNvGraphicFramePr>
            <a:graphicFrameLocks noGrp="1"/>
          </p:cNvGraphicFramePr>
          <p:nvPr/>
        </p:nvGraphicFramePr>
        <p:xfrm>
          <a:off x="330394" y="1299116"/>
          <a:ext cx="6761781" cy="5337982"/>
        </p:xfrm>
        <a:graphic>
          <a:graphicData uri="http://schemas.openxmlformats.org/drawingml/2006/table">
            <a:tbl>
              <a:tblPr/>
              <a:tblGrid>
                <a:gridCol w="2253927">
                  <a:extLst>
                    <a:ext uri="{9D8B030D-6E8A-4147-A177-3AD203B41FA5}">
                      <a16:colId xmlns:a16="http://schemas.microsoft.com/office/drawing/2014/main" val="2330671991"/>
                    </a:ext>
                  </a:extLst>
                </a:gridCol>
                <a:gridCol w="2253927">
                  <a:extLst>
                    <a:ext uri="{9D8B030D-6E8A-4147-A177-3AD203B41FA5}">
                      <a16:colId xmlns:a16="http://schemas.microsoft.com/office/drawing/2014/main" val="1733731325"/>
                    </a:ext>
                  </a:extLst>
                </a:gridCol>
                <a:gridCol w="2253927">
                  <a:extLst>
                    <a:ext uri="{9D8B030D-6E8A-4147-A177-3AD203B41FA5}">
                      <a16:colId xmlns:a16="http://schemas.microsoft.com/office/drawing/2014/main" val="664323350"/>
                    </a:ext>
                  </a:extLst>
                </a:gridCol>
              </a:tblGrid>
              <a:tr h="2955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/>
                        <a:t>Παράμετρος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/>
                        <a:t>Συμβατικός Δημόσιος Χώρος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b="1" dirty="0"/>
                        <a:t>Κυκλικός Δημόσιος Χώρος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237599"/>
                  </a:ext>
                </a:extLst>
              </a:tr>
              <a:tr h="6963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Λογική σχεδιασμού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Στατική, γραμμική, με ημερομηνία λήξης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Δυναμική, κυκλική, με πολλαπλούς κύκλους ζωής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26273"/>
                  </a:ext>
                </a:extLst>
              </a:tr>
              <a:tr h="409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Διαχείριση εξοπλισμού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Αγορά &amp; αντικατάσταση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Χρήση ως υπηρεσία &amp; επαναφορά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402878"/>
                  </a:ext>
                </a:extLst>
              </a:tr>
              <a:tr h="6963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Υλικά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Μικτά, δύσκολα διαχωρίσιμα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Καθαρά, διακριτά &amp; επαναχρησιμοποιήσιμα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977887"/>
                  </a:ext>
                </a:extLst>
              </a:tr>
              <a:tr h="409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Συντήρηση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Παθητική, αντιδραστική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Προληπτική, κυκλική &amp; συνεχής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840139"/>
                  </a:ext>
                </a:extLst>
              </a:tr>
              <a:tr h="409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Κόστος μακροπρόθεσμα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Υψηλό &amp; αυξανόμενο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Σταθερό &amp; αποδοτικό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765935"/>
                  </a:ext>
                </a:extLst>
              </a:tr>
              <a:tr h="6963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Περιβαλλοντική επίδραση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Παραγωγή αποβλήτων &amp; εξάντληση πόρων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Μείωση αποβλήτων &amp; διατήρηση πόρων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07468"/>
                  </a:ext>
                </a:extLst>
              </a:tr>
              <a:tr h="409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Σχέση με χρήστες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Κατανάλωση χώρου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Συμμετοχή &amp; φροντίδα του χώρου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938269"/>
                  </a:ext>
                </a:extLst>
              </a:tr>
              <a:tr h="4096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Ανθεκτικότητα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Χαμηλή προσαρμοστικότητα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 dirty="0"/>
                        <a:t>Υψηλή προσαρμοστικότητα &amp; ευελιξία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66608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9E93BF09-5968-6107-7177-11DCF4BB3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20" y="162690"/>
            <a:ext cx="1164683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Σύγκριση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Συμ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βατικός vs Κυκλικός Δημόσιος Χώρος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83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99A1F2-7F7C-E959-6DCB-0F8D862ED448}"/>
              </a:ext>
            </a:extLst>
          </p:cNvPr>
          <p:cNvSpPr txBox="1"/>
          <p:nvPr/>
        </p:nvSpPr>
        <p:spPr>
          <a:xfrm>
            <a:off x="0" y="866978"/>
            <a:ext cx="7315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Κεντρικό ερευνητικό ερώτημα</a:t>
            </a:r>
          </a:p>
          <a:p>
            <a:pPr>
              <a:buNone/>
            </a:pPr>
            <a:r>
              <a:rPr lang="el-GR" dirty="0"/>
              <a:t>Πώς μπορεί ο κυκλικός σχεδιασμός να μετασχηματίσει τον δημόσιο χώρο από πεδίο κατανάλωσης και φθοράς σε σύστημα αναγέννησης, ανθεκτικότητας και συλλογικής φροντίδας;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/>
              <a:t>Δομή της εργασίας (υποχρεωτική)</a:t>
            </a:r>
          </a:p>
          <a:p>
            <a:pPr>
              <a:buNone/>
            </a:pPr>
            <a:r>
              <a:rPr lang="el-GR" b="1" dirty="0"/>
              <a:t>1. Εισαγωγή &amp; Παρουσίαση </a:t>
            </a:r>
            <a:r>
              <a:rPr lang="el-GR" b="1" dirty="0" err="1"/>
              <a:t>Case</a:t>
            </a:r>
            <a:r>
              <a:rPr lang="el-GR" b="1" dirty="0"/>
              <a:t> </a:t>
            </a:r>
            <a:r>
              <a:rPr lang="el-GR" b="1" dirty="0" err="1"/>
              <a:t>Study</a:t>
            </a:r>
            <a:r>
              <a:rPr lang="el-GR" b="1" dirty="0"/>
              <a:t> (600–800 λέξεις)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Σύντομη εισαγωγή στην έννοια του κυκλικού σχεδιασμού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Παρουσίαση του επιλεγμένου δημόσιου χώρου (</a:t>
            </a:r>
            <a:r>
              <a:rPr lang="el-GR" dirty="0" err="1"/>
              <a:t>case</a:t>
            </a:r>
            <a:r>
              <a:rPr lang="el-GR" dirty="0"/>
              <a:t> </a:t>
            </a:r>
            <a:r>
              <a:rPr lang="el-GR" dirty="0" err="1"/>
              <a:t>study</a:t>
            </a:r>
            <a:r>
              <a:rPr lang="el-GR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Γεωγραφικά, κοινωνικά και λειτουργικά χαρακτηριστικά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Τεκμηρίωση της επιλογής του χώρου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Διατύπωση σκοπού της εργασίας</a:t>
            </a:r>
          </a:p>
          <a:p>
            <a:pPr>
              <a:buNone/>
            </a:pPr>
            <a:br>
              <a:rPr lang="el-GR" dirty="0"/>
            </a:br>
            <a:r>
              <a:rPr lang="el-GR" b="1" dirty="0"/>
              <a:t>2. </a:t>
            </a:r>
            <a:r>
              <a:rPr lang="el-GR" b="1" dirty="0" err="1"/>
              <a:t>Literature</a:t>
            </a:r>
            <a:r>
              <a:rPr lang="el-GR" b="1" dirty="0"/>
              <a:t> Review – Θεωρητικό Υπόβαθρο (1.200–1.400 λέξεις)</a:t>
            </a:r>
          </a:p>
          <a:p>
            <a:pPr>
              <a:buNone/>
            </a:pPr>
            <a:r>
              <a:rPr lang="el-GR" dirty="0"/>
              <a:t>Αναπτύξτε </a:t>
            </a:r>
            <a:r>
              <a:rPr lang="el-GR" dirty="0" err="1"/>
              <a:t>kritically</a:t>
            </a:r>
            <a:r>
              <a:rPr lang="el-GR" dirty="0"/>
              <a:t> τις βασικές θεωρητικές έννοιες που θα υποστηρίξουν το </a:t>
            </a:r>
            <a:r>
              <a:rPr lang="el-GR" dirty="0" err="1"/>
              <a:t>case</a:t>
            </a:r>
            <a:r>
              <a:rPr lang="el-GR" dirty="0"/>
              <a:t> </a:t>
            </a:r>
            <a:r>
              <a:rPr lang="el-GR" dirty="0" err="1"/>
              <a:t>study</a:t>
            </a:r>
            <a:r>
              <a:rPr lang="el-GR" dirty="0"/>
              <a:t>, όπως: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Κυκλικός σχεδιασμός και αρχή </a:t>
            </a:r>
            <a:r>
              <a:rPr lang="el-GR" dirty="0" err="1"/>
              <a:t>Waste</a:t>
            </a:r>
            <a:r>
              <a:rPr lang="el-GR" dirty="0"/>
              <a:t> = </a:t>
            </a:r>
            <a:r>
              <a:rPr lang="el-GR" dirty="0" err="1"/>
              <a:t>Food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Cradle</a:t>
            </a:r>
            <a:r>
              <a:rPr lang="el-GR" dirty="0"/>
              <a:t> </a:t>
            </a:r>
            <a:r>
              <a:rPr lang="el-GR" dirty="0" err="1"/>
              <a:t>to</a:t>
            </a:r>
            <a:r>
              <a:rPr lang="el-GR" dirty="0"/>
              <a:t> </a:t>
            </a:r>
            <a:r>
              <a:rPr lang="el-GR" dirty="0" err="1"/>
              <a:t>Cradle</a:t>
            </a:r>
            <a:r>
              <a:rPr lang="el-GR" dirty="0"/>
              <a:t> και διάκριση βιολογικού / τεχνικού κύκλου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Ανθεκτικότητα σε αστικά και </a:t>
            </a:r>
            <a:r>
              <a:rPr lang="el-GR" dirty="0" err="1"/>
              <a:t>κοινωνικοτεχνικά</a:t>
            </a:r>
            <a:r>
              <a:rPr lang="el-GR" dirty="0"/>
              <a:t> συστήματα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Δημόσιος χώρος ως </a:t>
            </a:r>
            <a:r>
              <a:rPr lang="el-GR" dirty="0" err="1"/>
              <a:t>commons</a:t>
            </a:r>
            <a:r>
              <a:rPr lang="el-GR" dirty="0"/>
              <a:t> και πεδίο συλλογικής φροντίδας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/>
              <a:t>3. </a:t>
            </a:r>
            <a:r>
              <a:rPr lang="el-GR" b="1" dirty="0" err="1"/>
              <a:t>Problem</a:t>
            </a:r>
            <a:r>
              <a:rPr lang="el-GR" b="1" dirty="0"/>
              <a:t> </a:t>
            </a:r>
            <a:r>
              <a:rPr lang="el-GR" b="1" dirty="0" err="1"/>
              <a:t>Statement</a:t>
            </a:r>
            <a:r>
              <a:rPr lang="el-GR" b="1" dirty="0"/>
              <a:t> – Διάγνωση Υφιστάμενης Κατάστασης (800–1.000 λέξεις)</a:t>
            </a:r>
          </a:p>
          <a:p>
            <a:pPr>
              <a:buNone/>
            </a:pPr>
            <a:r>
              <a:rPr lang="el-GR" dirty="0"/>
              <a:t>Αναλύστε τον επιλεγμένο χώρο ως σύστημα που λειτουργεί γραμμικά: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Ποια προβλήματα παρουσιάζει;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Πού εντοπίζεται σπατάλη πόρων;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Ποια μορφή "τέλους ζωής" εμφανίζεται;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Πώς επηρεάζεται η κοινωνική χρήση;</a:t>
            </a:r>
          </a:p>
          <a:p>
            <a:pPr>
              <a:buNone/>
            </a:pPr>
            <a:r>
              <a:rPr lang="el-GR" dirty="0"/>
              <a:t>Η ενότητα αυτή πρέπει να τεκμηριώνει γιατί ο χώρος χρειάζεται κυκλικό μετασχηματισμό.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2AE3E-B1BD-EFE4-E8DC-92A6376D57C3}"/>
              </a:ext>
            </a:extLst>
          </p:cNvPr>
          <p:cNvSpPr txBox="1"/>
          <p:nvPr/>
        </p:nvSpPr>
        <p:spPr>
          <a:xfrm>
            <a:off x="7326403" y="974699"/>
            <a:ext cx="732635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4. </a:t>
            </a:r>
            <a:r>
              <a:rPr lang="el-GR" b="1" dirty="0" err="1"/>
              <a:t>Methodology</a:t>
            </a:r>
            <a:r>
              <a:rPr lang="el-GR" b="1" dirty="0"/>
              <a:t> – Σχεδιασμός Κυκλικού Μετασχηματισμού (2.000–2.200 λέξεις)</a:t>
            </a:r>
          </a:p>
          <a:p>
            <a:pPr>
              <a:buNone/>
            </a:pPr>
            <a:r>
              <a:rPr lang="el-GR" dirty="0"/>
              <a:t>Αυτή είναι η βασική ενότητα της εργασίας.</a:t>
            </a:r>
          </a:p>
          <a:p>
            <a:pPr>
              <a:buNone/>
            </a:pPr>
            <a:r>
              <a:rPr lang="el-GR" dirty="0"/>
              <a:t>Αναλύστε βήμα προς βήμα πώς ο χώρος μετασχηματίζεται κυκλικά, περιγράφοντας:</a:t>
            </a:r>
          </a:p>
          <a:p>
            <a:pPr>
              <a:buNone/>
            </a:pPr>
            <a:r>
              <a:rPr lang="el-GR" dirty="0"/>
              <a:t>4.1 Σχεδιαστικές αρχές και στρατηγικές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Design</a:t>
            </a:r>
            <a:r>
              <a:rPr lang="el-GR" dirty="0"/>
              <a:t> for </a:t>
            </a:r>
            <a:r>
              <a:rPr lang="el-GR" dirty="0" err="1"/>
              <a:t>disassembly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Material</a:t>
            </a:r>
            <a:r>
              <a:rPr lang="el-GR" dirty="0"/>
              <a:t> </a:t>
            </a:r>
            <a:r>
              <a:rPr lang="el-GR" dirty="0" err="1"/>
              <a:t>passports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Product</a:t>
            </a:r>
            <a:r>
              <a:rPr lang="el-GR" dirty="0"/>
              <a:t> </a:t>
            </a:r>
            <a:r>
              <a:rPr lang="el-GR" dirty="0" err="1"/>
              <a:t>as</a:t>
            </a:r>
            <a:r>
              <a:rPr lang="el-GR" dirty="0"/>
              <a:t> a </a:t>
            </a:r>
            <a:r>
              <a:rPr lang="el-GR" dirty="0" err="1"/>
              <a:t>service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Regenerative</a:t>
            </a:r>
            <a:r>
              <a:rPr lang="el-GR" dirty="0"/>
              <a:t> </a:t>
            </a:r>
            <a:r>
              <a:rPr lang="el-GR" dirty="0" err="1"/>
              <a:t>design</a:t>
            </a:r>
            <a:endParaRPr lang="el-GR" dirty="0"/>
          </a:p>
          <a:p>
            <a:pPr>
              <a:buNone/>
            </a:pPr>
            <a:r>
              <a:rPr lang="el-GR" dirty="0"/>
              <a:t>4.2 Επανασχεδιασμός στοιχείων δημόσιου χώρου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Παγκάκια,Φωτισμός</a:t>
            </a:r>
            <a:r>
              <a:rPr lang="el-GR" dirty="0"/>
              <a:t>, Δάπεδα, Πράσινο, Αστικός εξοπλισμός</a:t>
            </a:r>
          </a:p>
          <a:p>
            <a:pPr>
              <a:buNone/>
            </a:pPr>
            <a:r>
              <a:rPr lang="el-GR" dirty="0"/>
              <a:t>4.4 Κοινωνικός και </a:t>
            </a:r>
            <a:r>
              <a:rPr lang="el-GR" dirty="0" err="1"/>
              <a:t>συμπεριφορικός</a:t>
            </a:r>
            <a:r>
              <a:rPr lang="el-GR" dirty="0"/>
              <a:t> μετασχηματισμός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Πώς αλλάζει η χρήση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Πώς ενισχύεται η συλλογική ευθύνη</a:t>
            </a:r>
          </a:p>
          <a:p>
            <a:pPr>
              <a:buNone/>
            </a:pPr>
            <a:r>
              <a:rPr lang="el-GR" dirty="0"/>
              <a:t>Η ενότητα πρέπει να παρουσιάζεται αναλυτικά, με σαφή αφηγηματική λογική μετάβασης.</a:t>
            </a:r>
          </a:p>
          <a:p>
            <a:pPr>
              <a:buNone/>
            </a:pPr>
            <a:endParaRPr lang="el-GR" b="1" dirty="0"/>
          </a:p>
          <a:p>
            <a:pPr>
              <a:buNone/>
            </a:pPr>
            <a:r>
              <a:rPr lang="el-GR" b="1" dirty="0"/>
              <a:t>5. Επιπτώσεις Κυκλικού Μετασχηματισμού (800–1.000 λέξεις)</a:t>
            </a:r>
          </a:p>
          <a:p>
            <a:pPr>
              <a:buNone/>
            </a:pPr>
            <a:r>
              <a:rPr lang="el-GR" dirty="0"/>
              <a:t>Αναλύστε: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Περιβαλλοντικές επιπτώσεις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Κοινωνικές επιπτώσεις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Οικονομικές επιπτώσεις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Επιπτώσεις στη διακυβέρνηση του δημόσιου χώρου</a:t>
            </a:r>
          </a:p>
          <a:p>
            <a:pPr>
              <a:buNone/>
            </a:pPr>
            <a:r>
              <a:rPr lang="el-GR" dirty="0"/>
              <a:t>Συνδέστε τις με τις θεωρητικές αρχές που παρουσιάστηκαν στο </a:t>
            </a:r>
            <a:r>
              <a:rPr lang="el-GR" dirty="0" err="1"/>
              <a:t>literature</a:t>
            </a:r>
            <a:r>
              <a:rPr lang="el-GR" dirty="0"/>
              <a:t> </a:t>
            </a:r>
            <a:r>
              <a:rPr lang="el-GR" dirty="0" err="1"/>
              <a:t>review</a:t>
            </a:r>
            <a:r>
              <a:rPr lang="el-GR" dirty="0"/>
              <a:t>.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/>
              <a:t>6. Συμπεράσματα &amp; </a:t>
            </a:r>
            <a:r>
              <a:rPr lang="el-GR" b="1" dirty="0" err="1"/>
              <a:t>Αναστοχασμός</a:t>
            </a:r>
            <a:r>
              <a:rPr lang="el-GR" b="1" dirty="0"/>
              <a:t> (400–600 λέξεις)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Κύρια συμπεράσματα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Κριτική αποτίμηση της μεθόδου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Περιορισμοί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Πιθανά επόμενα βήματα και εφαρμογές σε άλλα αστικά περιβάλλοντα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21638-0A42-29EE-0D57-D46054934EB3}"/>
              </a:ext>
            </a:extLst>
          </p:cNvPr>
          <p:cNvSpPr txBox="1"/>
          <p:nvPr/>
        </p:nvSpPr>
        <p:spPr>
          <a:xfrm>
            <a:off x="0" y="0"/>
            <a:ext cx="13632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b="1" dirty="0"/>
              <a:t>ΕΡΓΑΣΙΑ ΕΞΑΜΗΝΟΥ –ΘΕΜΑ 2</a:t>
            </a:r>
          </a:p>
          <a:p>
            <a:pPr>
              <a:buNone/>
            </a:pPr>
            <a:r>
              <a:rPr lang="en-US" sz="2000" b="1" dirty="0"/>
              <a:t> </a:t>
            </a:r>
            <a:r>
              <a:rPr lang="el-GR" sz="1600" b="1" dirty="0"/>
              <a:t>Κυκλικός Σχεδιασμός στον Δημόσιο Χώρο: Από τη Γραμμική Κατανάλωση στη Συστημική Αναγέννηση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05D3A-FBBB-04A1-13B0-A155CBB0F4D3}"/>
              </a:ext>
            </a:extLst>
          </p:cNvPr>
          <p:cNvSpPr txBox="1"/>
          <p:nvPr/>
        </p:nvSpPr>
        <p:spPr>
          <a:xfrm>
            <a:off x="2541548" y="6947123"/>
            <a:ext cx="54530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200" b="1" dirty="0"/>
              <a:t>Τεχνικές Προδιαγραφές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Έκταση: περίπου 5.000 λέξεις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Γλώσσα: Ελληνικά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Παραπομπές: APA ή </a:t>
            </a:r>
            <a:r>
              <a:rPr lang="el-GR" sz="1200" dirty="0" err="1"/>
              <a:t>Chicago</a:t>
            </a:r>
            <a:endParaRPr lang="el-G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Βιβλιογραφία: τουλάχιστον 8 πηγές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200" dirty="0"/>
              <a:t>Ενδεικτικά περιλαμβάνονται διαγράμματα, σχεδιαστικά σκίτσα ή </a:t>
            </a:r>
            <a:r>
              <a:rPr lang="el-GR" sz="1200" dirty="0" err="1"/>
              <a:t>flowcharts</a:t>
            </a:r>
            <a:endParaRPr lang="el-GR" sz="1200" dirty="0"/>
          </a:p>
          <a:p>
            <a:pPr>
              <a:buNone/>
            </a:pPr>
            <a:br>
              <a:rPr lang="el-GR" sz="1200" dirty="0"/>
            </a:b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2030CF-B60B-A706-54F1-5AAF9E13EA10}"/>
              </a:ext>
            </a:extLst>
          </p:cNvPr>
          <p:cNvSpPr txBox="1"/>
          <p:nvPr/>
        </p:nvSpPr>
        <p:spPr>
          <a:xfrm>
            <a:off x="7994550" y="7907960"/>
            <a:ext cx="734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200" i="1" dirty="0"/>
              <a:t>Η εκφώνηση αυτή μπορεί να αποτελέσει και βάση για μελλοντική διπλωματική</a:t>
            </a:r>
            <a:r>
              <a:rPr lang="el-GR" sz="1200" dirty="0"/>
              <a:t>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2275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/>
          <p:nvPr/>
        </p:nvSpPr>
        <p:spPr>
          <a:xfrm>
            <a:off x="6280190" y="1047155"/>
            <a:ext cx="7556421" cy="21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lang="en-US" sz="44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Από τον Αστικό Μεταβολισμό στην Κυκλικότητα</a:t>
            </a:r>
            <a:endParaRPr sz="4450" b="0" i="0" u="none" strike="noStrike" cap="none"/>
          </a:p>
        </p:txBody>
      </p:sp>
      <p:sp>
        <p:nvSpPr>
          <p:cNvPr id="93" name="Google Shape;93;p2"/>
          <p:cNvSpPr/>
          <p:nvPr/>
        </p:nvSpPr>
        <p:spPr>
          <a:xfrm>
            <a:off x="6280190" y="3513653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  <p:sp>
        <p:nvSpPr>
          <p:cNvPr id="94" name="Google Shape;94;p2"/>
          <p:cNvSpPr/>
          <p:nvPr/>
        </p:nvSpPr>
        <p:spPr>
          <a:xfrm>
            <a:off x="6280190" y="4131707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πόλη, όπως είδαμε, λειτουργεί σαν ζωντανός οργανισμός. Όμως ο μεταβολισμός της είναι </a:t>
            </a:r>
            <a:r>
              <a:rPr lang="en-US" sz="17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γραμμικός</a:t>
            </a: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: παίρνει – χρησιμοποιεί – πετάει.</a:t>
            </a:r>
            <a:endParaRPr sz="1750" b="0" i="0" u="none" strike="noStrike" cap="none"/>
          </a:p>
        </p:txBody>
      </p:sp>
      <p:sp>
        <p:nvSpPr>
          <p:cNvPr id="95" name="Google Shape;95;p2"/>
          <p:cNvSpPr/>
          <p:nvPr/>
        </p:nvSpPr>
        <p:spPr>
          <a:xfrm>
            <a:off x="6280190" y="5112663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φύση είναι </a:t>
            </a:r>
            <a:r>
              <a:rPr lang="en-US" sz="17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κυκλική</a:t>
            </a: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: τίποτα δεν πάει χαμένο. Κάθε στοιχείο επιστρέφει, μετασχηματίζεται, αναγεννάται.</a:t>
            </a:r>
            <a:endParaRPr sz="1750" b="0" i="0" u="none" strike="noStrike" cap="none"/>
          </a:p>
        </p:txBody>
      </p:sp>
      <p:sp>
        <p:nvSpPr>
          <p:cNvPr id="96" name="Google Shape;96;p2"/>
          <p:cNvSpPr/>
          <p:nvPr/>
        </p:nvSpPr>
        <p:spPr>
          <a:xfrm>
            <a:off x="6280190" y="6093619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Σήμερα θα εξερευνήσουμε πώς ο σχεδιασμός μπορεί να μιμηθεί τη σοφία της φύσης και να δημιουργήσει συστήματα που όχι μόνο επιβιώνουν, αλλά </a:t>
            </a:r>
            <a:r>
              <a:rPr lang="en-US" sz="1750" b="0" i="0" u="none" strike="noStrike" cap="none">
                <a:solidFill>
                  <a:srgbClr val="4950BC"/>
                </a:solidFill>
                <a:latin typeface="Inter"/>
                <a:ea typeface="Inter"/>
                <a:cs typeface="Inter"/>
                <a:sym typeface="Inter"/>
              </a:rPr>
              <a:t>ανθίζουν</a:t>
            </a: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g39bb8705282_0_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835234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39bb8705282_0_0"/>
          <p:cNvSpPr/>
          <p:nvPr/>
        </p:nvSpPr>
        <p:spPr>
          <a:xfrm>
            <a:off x="793790" y="4691777"/>
            <a:ext cx="78255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Inter"/>
              <a:buNone/>
            </a:pPr>
            <a:r>
              <a:rPr lang="en-US" sz="61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Ευχαριστώ!</a:t>
            </a:r>
            <a:endParaRPr sz="6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39bb8705282_0_0"/>
          <p:cNvSpPr/>
          <p:nvPr/>
        </p:nvSpPr>
        <p:spPr>
          <a:xfrm>
            <a:off x="793790" y="6010156"/>
            <a:ext cx="130428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endParaRPr sz="1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05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793790" y="1504593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lang="en-US" sz="44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Ανακεφαλαίωση </a:t>
            </a:r>
            <a:endParaRPr sz="4450" b="0" i="0" u="none" strike="noStrike" cap="none"/>
          </a:p>
        </p:txBody>
      </p:sp>
      <p:sp>
        <p:nvSpPr>
          <p:cNvPr id="103" name="Google Shape;103;p3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01</a:t>
            </a:r>
            <a:endParaRPr sz="1750" b="0" i="0" u="none" strike="noStrike" cap="none"/>
          </a:p>
        </p:txBody>
      </p:sp>
      <p:sp>
        <p:nvSpPr>
          <p:cNvPr id="104" name="Google Shape;104;p3"/>
          <p:cNvSpPr/>
          <p:nvPr/>
        </p:nvSpPr>
        <p:spPr>
          <a:xfrm>
            <a:off x="793790" y="3022044"/>
            <a:ext cx="6407944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793790" y="319635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Συστημική Σκέψη</a:t>
            </a:r>
            <a:endParaRPr sz="2200" b="0" i="0" u="none" strike="noStrike" cap="none"/>
          </a:p>
        </p:txBody>
      </p:sp>
      <p:sp>
        <p:nvSpPr>
          <p:cNvPr id="106" name="Google Shape;106;p3"/>
          <p:cNvSpPr/>
          <p:nvPr/>
        </p:nvSpPr>
        <p:spPr>
          <a:xfrm>
            <a:off x="793790" y="3686770"/>
            <a:ext cx="6407944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Μάθαμε να βλέπουμε τα πάντα ως αλληλένδετα συστήματα, όπου κάθε μέρος επηρεάζει το σύνολο</a:t>
            </a:r>
            <a:endParaRPr sz="1750" b="0" i="0" u="none" strike="noStrike" cap="none"/>
          </a:p>
        </p:txBody>
      </p:sp>
      <p:sp>
        <p:nvSpPr>
          <p:cNvPr id="107" name="Google Shape;107;p3"/>
          <p:cNvSpPr/>
          <p:nvPr/>
        </p:nvSpPr>
        <p:spPr>
          <a:xfrm>
            <a:off x="7428554" y="2667000"/>
            <a:ext cx="651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02</a:t>
            </a:r>
            <a:endParaRPr sz="1750" b="0" i="0" u="none" strike="noStrike" cap="none"/>
          </a:p>
        </p:txBody>
      </p:sp>
      <p:sp>
        <p:nvSpPr>
          <p:cNvPr id="108" name="Google Shape;108;p3"/>
          <p:cNvSpPr/>
          <p:nvPr/>
        </p:nvSpPr>
        <p:spPr>
          <a:xfrm>
            <a:off x="7428548" y="3022044"/>
            <a:ext cx="6408063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7428548" y="3196352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Βιωσιμότητα</a:t>
            </a:r>
            <a:endParaRPr sz="2200" b="0" i="0" u="none" strike="noStrike" cap="none"/>
          </a:p>
        </p:txBody>
      </p:sp>
      <p:sp>
        <p:nvSpPr>
          <p:cNvPr id="110" name="Google Shape;110;p3"/>
          <p:cNvSpPr/>
          <p:nvPr/>
        </p:nvSpPr>
        <p:spPr>
          <a:xfrm>
            <a:off x="7428548" y="3686770"/>
            <a:ext cx="6408063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Κατανοήσαμε τον σεβασμό στα οικολογικά όρια και την ισορροπία με τον πλανήτη</a:t>
            </a:r>
            <a:endParaRPr sz="1750" b="0" i="0" u="none" strike="noStrike" cap="none"/>
          </a:p>
        </p:txBody>
      </p:sp>
      <p:sp>
        <p:nvSpPr>
          <p:cNvPr id="111" name="Google Shape;111;p3"/>
          <p:cNvSpPr/>
          <p:nvPr/>
        </p:nvSpPr>
        <p:spPr>
          <a:xfrm>
            <a:off x="793868" y="4809400"/>
            <a:ext cx="1776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03</a:t>
            </a:r>
            <a:endParaRPr sz="1750" b="0" i="0" u="none" strike="noStrike" cap="none"/>
          </a:p>
        </p:txBody>
      </p:sp>
      <p:sp>
        <p:nvSpPr>
          <p:cNvPr id="112" name="Google Shape;112;p3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Ανθεκτικότητα</a:t>
            </a:r>
            <a:endParaRPr sz="2200" b="0" i="0" u="none" strike="noStrike" cap="none"/>
          </a:p>
        </p:txBody>
      </p:sp>
      <p:sp>
        <p:nvSpPr>
          <p:cNvPr id="114" name="Google Shape;114;p3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Αναπτύξαμε την ικανότητα να αντέχουμε κρίσεις και να ανακάμπτουμε δυναμικά</a:t>
            </a:r>
            <a:endParaRPr sz="1750" b="0" i="0" u="none" strike="noStrike" cap="none"/>
          </a:p>
        </p:txBody>
      </p:sp>
      <p:sp>
        <p:nvSpPr>
          <p:cNvPr id="115" name="Google Shape;115;p3"/>
          <p:cNvSpPr/>
          <p:nvPr/>
        </p:nvSpPr>
        <p:spPr>
          <a:xfrm>
            <a:off x="7428563" y="4809400"/>
            <a:ext cx="1776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 Light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 Light"/>
                <a:ea typeface="Inter Light"/>
                <a:cs typeface="Inter Light"/>
                <a:sym typeface="Inter Light"/>
              </a:rPr>
              <a:t>04</a:t>
            </a:r>
            <a:endParaRPr sz="1750" b="0" i="0" u="none" strike="noStrike" cap="none"/>
          </a:p>
        </p:txBody>
      </p:sp>
      <p:sp>
        <p:nvSpPr>
          <p:cNvPr id="116" name="Google Shape;116;p3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7428548" y="5338763"/>
            <a:ext cx="3922990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200"/>
              <a:buFont typeface="Inter"/>
              <a:buNone/>
            </a:pPr>
            <a:r>
              <a:rPr lang="en-US" sz="22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Κυκλικότητα &amp; Αναγέννηση</a:t>
            </a:r>
            <a:endParaRPr sz="2200" b="0" i="0" u="none" strike="noStrike" cap="none"/>
          </a:p>
        </p:txBody>
      </p:sp>
      <p:sp>
        <p:nvSpPr>
          <p:cNvPr id="118" name="Google Shape;118;p3"/>
          <p:cNvSpPr/>
          <p:nvPr/>
        </p:nvSpPr>
        <p:spPr>
          <a:xfrm>
            <a:off x="7428548" y="5829181"/>
            <a:ext cx="6408063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Τώρα προχωράμε πέρα από την ανθεκτικότητα, προς τη συνεργασία με τη φύση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793790" y="892612"/>
            <a:ext cx="10305574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50"/>
              <a:buFont typeface="Inter"/>
              <a:buNone/>
            </a:pPr>
            <a:r>
              <a:rPr lang="en-US" sz="44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Η Φύση ως Πρότυπο Κυκλικών Ροών</a:t>
            </a:r>
            <a:endParaRPr sz="4450" b="0" i="0" u="none" strike="noStrike" cap="none"/>
          </a:p>
        </p:txBody>
      </p:sp>
      <p:pic>
        <p:nvPicPr>
          <p:cNvPr id="125" name="Google Shape;125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0" y="2196703"/>
            <a:ext cx="4885015" cy="488501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6239828" y="2168366"/>
            <a:ext cx="5395436" cy="42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Inter"/>
              <a:buNone/>
            </a:pPr>
            <a:r>
              <a:rPr lang="en-US" sz="26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Μια Οικονομία Χωρίς Απόβλητα</a:t>
            </a:r>
            <a:endParaRPr sz="2650" b="0" i="0" u="none" strike="noStrike" cap="none"/>
          </a:p>
        </p:txBody>
      </p:sp>
      <p:sp>
        <p:nvSpPr>
          <p:cNvPr id="127" name="Google Shape;127;p4"/>
          <p:cNvSpPr/>
          <p:nvPr/>
        </p:nvSpPr>
        <p:spPr>
          <a:xfrm>
            <a:off x="6239828" y="2820472"/>
            <a:ext cx="7604284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Κάθε στοιχείο στη φύση ανακυκλώνεται αδιάκοπα: το νερό εξατμίζεται και επιστρέφει ως βροχή, τα θρεπτικά συστατικά διακινούνται μεταξύ εδάφους και φυτών, η ενέργεια μετασχηματίζεται σε νέες μορφές.</a:t>
            </a:r>
            <a:endParaRPr sz="1750" b="0" i="0" u="none" strike="noStrike" cap="none"/>
          </a:p>
        </p:txBody>
      </p:sp>
      <p:sp>
        <p:nvSpPr>
          <p:cNvPr id="128" name="Google Shape;128;p4"/>
          <p:cNvSpPr/>
          <p:nvPr/>
        </p:nvSpPr>
        <p:spPr>
          <a:xfrm>
            <a:off x="6239828" y="4476155"/>
            <a:ext cx="7604284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Στη φύση, </a:t>
            </a:r>
            <a:r>
              <a:rPr lang="en-US" sz="17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απόβλητα δεν υπάρχουν</a:t>
            </a:r>
            <a:r>
              <a:rPr lang="en-US" sz="17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– υπάρχουν μόνο πόροι σε λάθος τόπο ή στιγμή. Κάθε "τέλος" είναι μια νέα αρχή.</a:t>
            </a:r>
            <a:endParaRPr sz="1750" b="0" i="0" u="none" strike="noStrike" cap="none"/>
          </a:p>
        </p:txBody>
      </p:sp>
      <p:sp>
        <p:nvSpPr>
          <p:cNvPr id="129" name="Google Shape;129;p4"/>
          <p:cNvSpPr/>
          <p:nvPr/>
        </p:nvSpPr>
        <p:spPr>
          <a:xfrm>
            <a:off x="6239825" y="5797900"/>
            <a:ext cx="76044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50"/>
              <a:buFont typeface="Inter"/>
              <a:buNone/>
            </a:pPr>
            <a:r>
              <a:rPr lang="en-US" sz="19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φύση λειτουργεί σαν η πιο εξελιγμένη "οικονομία κλειστών κύκλων" που μπορούμε να φανταστούμε – δοκιμασμένη εδώ και </a:t>
            </a:r>
            <a:r>
              <a:rPr lang="en-US" sz="1950" b="0" i="0" u="none" strike="noStrike" cap="none">
                <a:solidFill>
                  <a:srgbClr val="4950BC"/>
                </a:solidFill>
                <a:latin typeface="Inter"/>
                <a:ea typeface="Inter"/>
                <a:cs typeface="Inter"/>
                <a:sym typeface="Inter"/>
              </a:rPr>
              <a:t>4 δισεκατομμύρια χρόνια</a:t>
            </a:r>
            <a:r>
              <a:rPr lang="en-US" sz="19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950" b="0" i="0" u="none" strike="noStrike" cap="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4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/>
          <p:nvPr/>
        </p:nvSpPr>
        <p:spPr>
          <a:xfrm>
            <a:off x="793790" y="3099435"/>
            <a:ext cx="12756594" cy="60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Inter"/>
              <a:buNone/>
            </a:pPr>
            <a:r>
              <a:rPr lang="en-US" sz="37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Ανθρώπινα Συστήματα – Η Αντίθετη Πραγματικότητα</a:t>
            </a:r>
            <a:endParaRPr sz="3750" b="0" i="0" u="none" strike="noStrike" cap="none"/>
          </a:p>
        </p:txBody>
      </p:sp>
      <p:pic>
        <p:nvPicPr>
          <p:cNvPr id="137" name="Google Shape;137;p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790" y="3991094"/>
            <a:ext cx="4347567" cy="771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/>
          <p:nvPr/>
        </p:nvSpPr>
        <p:spPr>
          <a:xfrm>
            <a:off x="986552" y="4955024"/>
            <a:ext cx="2409944" cy="3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50"/>
              <a:buFont typeface="Inter"/>
              <a:buNone/>
            </a:pPr>
            <a:r>
              <a:rPr lang="en-US" sz="18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TAKE</a:t>
            </a:r>
            <a:endParaRPr sz="1850" b="0" i="0" u="none" strike="noStrike" cap="none"/>
          </a:p>
        </p:txBody>
      </p:sp>
      <p:sp>
        <p:nvSpPr>
          <p:cNvPr id="139" name="Google Shape;139;p5"/>
          <p:cNvSpPr/>
          <p:nvPr/>
        </p:nvSpPr>
        <p:spPr>
          <a:xfrm>
            <a:off x="986552" y="5371862"/>
            <a:ext cx="3962043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Inter"/>
              <a:buNone/>
            </a:pP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Εξόρυξη πόρων χωρίς όρια</a:t>
            </a:r>
            <a:endParaRPr sz="1500" b="0" i="0" u="none" strike="noStrike" cap="none"/>
          </a:p>
        </p:txBody>
      </p:sp>
      <p:pic>
        <p:nvPicPr>
          <p:cNvPr id="140" name="Google Shape;140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1357" y="3991094"/>
            <a:ext cx="4347567" cy="771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/>
          <p:nvPr/>
        </p:nvSpPr>
        <p:spPr>
          <a:xfrm>
            <a:off x="5334119" y="4955024"/>
            <a:ext cx="2409944" cy="3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50"/>
              <a:buFont typeface="Inter"/>
              <a:buNone/>
            </a:pPr>
            <a:r>
              <a:rPr lang="en-US" sz="18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MAKE</a:t>
            </a:r>
            <a:endParaRPr sz="1850" b="0" i="0" u="none" strike="noStrike" cap="none"/>
          </a:p>
        </p:txBody>
      </p:sp>
      <p:sp>
        <p:nvSpPr>
          <p:cNvPr id="142" name="Google Shape;142;p5"/>
          <p:cNvSpPr/>
          <p:nvPr/>
        </p:nvSpPr>
        <p:spPr>
          <a:xfrm>
            <a:off x="5334119" y="5371862"/>
            <a:ext cx="3962043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Inter"/>
              <a:buNone/>
            </a:pP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Μαζική παραγωγή για φθηνό κόστος</a:t>
            </a:r>
            <a:endParaRPr sz="1500" b="0" i="0" u="none" strike="noStrike" cap="none"/>
          </a:p>
        </p:txBody>
      </p:sp>
      <p:pic>
        <p:nvPicPr>
          <p:cNvPr id="143" name="Google Shape;143;p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8924" y="3991094"/>
            <a:ext cx="4347567" cy="771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9681686" y="4955024"/>
            <a:ext cx="2409944" cy="3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02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850"/>
              <a:buFont typeface="Inter"/>
              <a:buNone/>
            </a:pPr>
            <a:r>
              <a:rPr lang="en-US" sz="18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WASTE</a:t>
            </a:r>
            <a:endParaRPr sz="1850" b="0" i="0" u="none" strike="noStrike" cap="none"/>
          </a:p>
        </p:txBody>
      </p:sp>
      <p:sp>
        <p:nvSpPr>
          <p:cNvPr id="145" name="Google Shape;145;p5"/>
          <p:cNvSpPr/>
          <p:nvPr/>
        </p:nvSpPr>
        <p:spPr>
          <a:xfrm>
            <a:off x="9681686" y="5371862"/>
            <a:ext cx="3962043" cy="30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Inter"/>
              <a:buNone/>
            </a:pP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Απόρριψη και υπερκατανάλωση</a:t>
            </a:r>
            <a:endParaRPr sz="1500" b="0" i="0" u="none" strike="noStrike" cap="none"/>
          </a:p>
        </p:txBody>
      </p:sp>
      <p:sp>
        <p:nvSpPr>
          <p:cNvPr id="146" name="Google Shape;146;p5"/>
          <p:cNvSpPr/>
          <p:nvPr/>
        </p:nvSpPr>
        <p:spPr>
          <a:xfrm>
            <a:off x="793790" y="6089809"/>
            <a:ext cx="13042821" cy="61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Inter"/>
              <a:buNone/>
            </a:pP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βιομηχανική εποχή μας έμαθε να σχεδιάζουμε για φθηνή παραγωγή, όχι για διάρκεια. Το αποτέλεσμα; Υπερκατανάλωση, </a:t>
            </a:r>
            <a:r>
              <a:rPr lang="en-US" sz="15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πληθώρα</a:t>
            </a: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αποβλήτων, ενεργειακή σπατάλη και περιβαλλοντική εξάντληση.</a:t>
            </a:r>
            <a:endParaRPr sz="1500" b="0" i="0" u="none" strike="noStrike" cap="none"/>
          </a:p>
        </p:txBody>
      </p:sp>
      <p:sp>
        <p:nvSpPr>
          <p:cNvPr id="147" name="Google Shape;147;p5"/>
          <p:cNvSpPr/>
          <p:nvPr/>
        </p:nvSpPr>
        <p:spPr>
          <a:xfrm>
            <a:off x="793790" y="6923365"/>
            <a:ext cx="13042821" cy="61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Inter"/>
              <a:buNone/>
            </a:pP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Ο σύγχρονος σχεδιασμός στηρίχτηκε στην ψευδή ιδέα ότι οι πόροι είναι απεριόριστοι. Ο πλανήτης μας διαψεύδει καθημερινά. </a:t>
            </a:r>
            <a:r>
              <a:rPr lang="en-US" sz="1500" b="0" i="0" u="none" strike="noStrike" cap="none">
                <a:solidFill>
                  <a:srgbClr val="4950BC"/>
                </a:solidFill>
                <a:latin typeface="Inter"/>
                <a:ea typeface="Inter"/>
                <a:cs typeface="Inter"/>
                <a:sym typeface="Inter"/>
              </a:rPr>
              <a:t>Η κυκλικότητα δεν είναι μόδα – είναι βιολογική ανάγκη</a:t>
            </a:r>
            <a:r>
              <a:rPr lang="en-US" sz="150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500" b="0" i="0" u="none" strike="noStrike" cap="non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793790" y="924163"/>
            <a:ext cx="6891933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Inter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Η Αρχή της Κυκλικότητας</a:t>
            </a:r>
            <a:endParaRPr sz="4200" b="0" i="0" u="none" strike="noStrike" cap="none"/>
          </a:p>
        </p:txBody>
      </p:sp>
      <p:sp>
        <p:nvSpPr>
          <p:cNvPr id="155" name="Google Shape;155;p6"/>
          <p:cNvSpPr/>
          <p:nvPr/>
        </p:nvSpPr>
        <p:spPr>
          <a:xfrm>
            <a:off x="793790" y="1920716"/>
            <a:ext cx="3670459" cy="1946196"/>
          </a:xfrm>
          <a:prstGeom prst="roundRect">
            <a:avLst>
              <a:gd name="adj" fmla="val 4650"/>
            </a:avLst>
          </a:prstGeom>
          <a:solidFill>
            <a:srgbClr val="DADBF1"/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1016794" y="2143720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Κλειστοί Κύκλοι</a:t>
            </a:r>
            <a:endParaRPr sz="2100" b="0" i="0" u="none" strike="noStrike" cap="none"/>
          </a:p>
        </p:txBody>
      </p:sp>
      <p:sp>
        <p:nvSpPr>
          <p:cNvPr id="157" name="Google Shape;157;p6"/>
          <p:cNvSpPr/>
          <p:nvPr/>
        </p:nvSpPr>
        <p:spPr>
          <a:xfrm>
            <a:off x="1016794" y="2609493"/>
            <a:ext cx="3224451" cy="10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Υλικά και ενέργεια κυκλοφορούν συνεχώς, χωρίς απώλειες προς το περιβάλλον</a:t>
            </a:r>
            <a:endParaRPr sz="1650" b="0" i="0" u="none" strike="noStrike" cap="none"/>
          </a:p>
        </p:txBody>
      </p:sp>
      <p:sp>
        <p:nvSpPr>
          <p:cNvPr id="158" name="Google Shape;158;p6"/>
          <p:cNvSpPr/>
          <p:nvPr/>
        </p:nvSpPr>
        <p:spPr>
          <a:xfrm>
            <a:off x="4679633" y="1920716"/>
            <a:ext cx="3670578" cy="1946196"/>
          </a:xfrm>
          <a:prstGeom prst="roundRect">
            <a:avLst>
              <a:gd name="adj" fmla="val 4650"/>
            </a:avLst>
          </a:prstGeom>
          <a:solidFill>
            <a:srgbClr val="DADBF1"/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4902637" y="2143720"/>
            <a:ext cx="2693551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Διατήρηση Αξίας</a:t>
            </a:r>
            <a:endParaRPr sz="2100" b="0" i="0" u="none" strike="noStrike" cap="none"/>
          </a:p>
        </p:txBody>
      </p:sp>
      <p:sp>
        <p:nvSpPr>
          <p:cNvPr id="160" name="Google Shape;160;p6"/>
          <p:cNvSpPr/>
          <p:nvPr/>
        </p:nvSpPr>
        <p:spPr>
          <a:xfrm>
            <a:off x="4902637" y="2609493"/>
            <a:ext cx="3224570" cy="10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Κάθε προϊόν, υλικό ή πόρος διατηρεί την αξία του – τίποτα δεν γίνεται "σκουπίδι"</a:t>
            </a:r>
            <a:endParaRPr sz="1650" b="0" i="0" u="none" strike="noStrike" cap="none"/>
          </a:p>
        </p:txBody>
      </p:sp>
      <p:sp>
        <p:nvSpPr>
          <p:cNvPr id="161" name="Google Shape;161;p6"/>
          <p:cNvSpPr/>
          <p:nvPr/>
        </p:nvSpPr>
        <p:spPr>
          <a:xfrm>
            <a:off x="793790" y="4082296"/>
            <a:ext cx="7556421" cy="1601391"/>
          </a:xfrm>
          <a:prstGeom prst="roundRect">
            <a:avLst>
              <a:gd name="adj" fmla="val 5652"/>
            </a:avLst>
          </a:prstGeom>
          <a:solidFill>
            <a:srgbClr val="DADBF1"/>
          </a:solidFill>
          <a:ln w="952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"/>
          <p:cNvSpPr/>
          <p:nvPr/>
        </p:nvSpPr>
        <p:spPr>
          <a:xfrm>
            <a:off x="1016794" y="4305300"/>
            <a:ext cx="3569256" cy="33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Σχεδιασμός ως Οργάνωση</a:t>
            </a:r>
            <a:endParaRPr sz="2100" b="0" i="0" u="none" strike="noStrike" cap="none"/>
          </a:p>
        </p:txBody>
      </p:sp>
      <p:sp>
        <p:nvSpPr>
          <p:cNvPr id="163" name="Google Shape;163;p6"/>
          <p:cNvSpPr/>
          <p:nvPr/>
        </p:nvSpPr>
        <p:spPr>
          <a:xfrm>
            <a:off x="1016794" y="4771073"/>
            <a:ext cx="7110412" cy="68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Ο σχεδιασμός οργανώνει τη ροή της ύλης, όπως το DNA οργανώνει τη ζωή</a:t>
            </a:r>
            <a:endParaRPr sz="1650" b="0" i="0" u="none" strike="noStrike" cap="none"/>
          </a:p>
        </p:txBody>
      </p:sp>
      <p:sp>
        <p:nvSpPr>
          <p:cNvPr id="164" name="Google Shape;164;p6"/>
          <p:cNvSpPr/>
          <p:nvPr/>
        </p:nvSpPr>
        <p:spPr>
          <a:xfrm>
            <a:off x="793790" y="5926098"/>
            <a:ext cx="7556421" cy="1379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Η κυκλικότητα δεν είναι τεχνικό κόλπο ή απλή ανακύκλωση – είναι </a:t>
            </a:r>
            <a:r>
              <a:rPr lang="en-US" sz="16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τρόπος σκέψης</a:t>
            </a: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 Όταν σχεδιάζουμε, παίρνουμε αποφάσεις που καθορίζουν αν κάτι θα ζήσει για λίγο ή θα συνεχίσει να προσφέρει αξία για γενιές.</a:t>
            </a:r>
            <a:endParaRPr sz="1650" b="0" i="0" u="none" strike="noStrike" cap="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8872" y="1655921"/>
            <a:ext cx="4112537" cy="411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8872" y="1655921"/>
            <a:ext cx="4112537" cy="411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8872" y="1655921"/>
            <a:ext cx="4112537" cy="411253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/>
          <p:nvPr/>
        </p:nvSpPr>
        <p:spPr>
          <a:xfrm>
            <a:off x="787241" y="618530"/>
            <a:ext cx="7403306" cy="63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Inter"/>
              <a:buNone/>
            </a:pPr>
            <a:r>
              <a:rPr lang="en-US" sz="39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Κυκλική Οικονομία – Ορισμός</a:t>
            </a:r>
            <a:endParaRPr sz="3950" b="0" i="0" u="none" strike="noStrike" cap="none"/>
          </a:p>
        </p:txBody>
      </p:sp>
      <p:sp>
        <p:nvSpPr>
          <p:cNvPr id="174" name="Google Shape;174;p7"/>
          <p:cNvSpPr/>
          <p:nvPr/>
        </p:nvSpPr>
        <p:spPr>
          <a:xfrm>
            <a:off x="2424589" y="2227302"/>
            <a:ext cx="2530673" cy="31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lang="en-US" sz="19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Σχεδιασμός</a:t>
            </a:r>
            <a:endParaRPr sz="1950" b="0" i="0" u="none" strike="noStrike" cap="none"/>
          </a:p>
        </p:txBody>
      </p:sp>
      <p:sp>
        <p:nvSpPr>
          <p:cNvPr id="175" name="Google Shape;175;p7"/>
          <p:cNvSpPr/>
          <p:nvPr/>
        </p:nvSpPr>
        <p:spPr>
          <a:xfrm>
            <a:off x="787241" y="2665095"/>
            <a:ext cx="4168021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Εξάλειψη αποβλήτων από την αρχή</a:t>
            </a:r>
            <a:endParaRPr sz="1550" b="0" i="0" u="none" strike="noStrike" cap="none"/>
          </a:p>
        </p:txBody>
      </p:sp>
      <p:pic>
        <p:nvPicPr>
          <p:cNvPr id="176" name="Google Shape;176;p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8872" y="1655921"/>
            <a:ext cx="4112538" cy="411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7"/>
          <p:cNvSpPr/>
          <p:nvPr/>
        </p:nvSpPr>
        <p:spPr>
          <a:xfrm>
            <a:off x="9675019" y="2227302"/>
            <a:ext cx="2530673" cy="31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lang="en-US" sz="19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Παραγωγή</a:t>
            </a:r>
            <a:endParaRPr sz="1950" b="0" i="0" u="none" strike="noStrike" cap="none"/>
          </a:p>
        </p:txBody>
      </p:sp>
      <p:sp>
        <p:nvSpPr>
          <p:cNvPr id="178" name="Google Shape;178;p7"/>
          <p:cNvSpPr/>
          <p:nvPr/>
        </p:nvSpPr>
        <p:spPr>
          <a:xfrm>
            <a:off x="9675019" y="2665095"/>
            <a:ext cx="416814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Διατήρηση πόρων σε κυκλοφορία</a:t>
            </a:r>
            <a:endParaRPr sz="1550" b="0" i="0" u="none" strike="noStrike" cap="none"/>
          </a:p>
        </p:txBody>
      </p:sp>
      <p:sp>
        <p:nvSpPr>
          <p:cNvPr id="179" name="Google Shape;179;p7"/>
          <p:cNvSpPr/>
          <p:nvPr/>
        </p:nvSpPr>
        <p:spPr>
          <a:xfrm>
            <a:off x="9675019" y="4435316"/>
            <a:ext cx="2530673" cy="31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lang="en-US" sz="19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Χρήση</a:t>
            </a:r>
            <a:endParaRPr sz="1950" b="0" i="0" u="none" strike="noStrike" cap="none"/>
          </a:p>
        </p:txBody>
      </p:sp>
      <p:sp>
        <p:nvSpPr>
          <p:cNvPr id="180" name="Google Shape;180;p7"/>
          <p:cNvSpPr/>
          <p:nvPr/>
        </p:nvSpPr>
        <p:spPr>
          <a:xfrm>
            <a:off x="9675019" y="4873109"/>
            <a:ext cx="416814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Επιδιόρθωση και επαναχρησιμοποίηση</a:t>
            </a:r>
            <a:endParaRPr sz="1550" b="0" i="0" u="none" strike="noStrike" cap="none"/>
          </a:p>
        </p:txBody>
      </p:sp>
      <p:sp>
        <p:nvSpPr>
          <p:cNvPr id="181" name="Google Shape;181;p7"/>
          <p:cNvSpPr/>
          <p:nvPr/>
        </p:nvSpPr>
        <p:spPr>
          <a:xfrm>
            <a:off x="2424589" y="4435316"/>
            <a:ext cx="2530673" cy="31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50"/>
              <a:buFont typeface="Inter"/>
              <a:buNone/>
            </a:pPr>
            <a:r>
              <a:rPr lang="en-US" sz="19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Ανάκτηση</a:t>
            </a:r>
            <a:endParaRPr sz="1950" b="0" i="0" u="none" strike="noStrike" cap="none"/>
          </a:p>
        </p:txBody>
      </p:sp>
      <p:sp>
        <p:nvSpPr>
          <p:cNvPr id="182" name="Google Shape;182;p7"/>
          <p:cNvSpPr/>
          <p:nvPr/>
        </p:nvSpPr>
        <p:spPr>
          <a:xfrm>
            <a:off x="787241" y="4873109"/>
            <a:ext cx="4168021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Επιστροφή υλικών στον κύκλο</a:t>
            </a:r>
            <a:endParaRPr sz="1550" b="0" i="0" u="none" strike="noStrike" cap="none"/>
          </a:p>
        </p:txBody>
      </p:sp>
      <p:sp>
        <p:nvSpPr>
          <p:cNvPr id="183" name="Google Shape;183;p7"/>
          <p:cNvSpPr/>
          <p:nvPr/>
        </p:nvSpPr>
        <p:spPr>
          <a:xfrm>
            <a:off x="1090851" y="6223754"/>
            <a:ext cx="12752308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"Waste = Food" – Στην κυκλική οικονομία, τα απόβλητα του ενός συστήματος γίνονται τροφή για το επόμενο</a:t>
            </a:r>
            <a:endParaRPr sz="1550" b="0" i="0" u="none" strike="noStrike" cap="none"/>
          </a:p>
        </p:txBody>
      </p:sp>
      <p:sp>
        <p:nvSpPr>
          <p:cNvPr id="184" name="Google Shape;184;p7"/>
          <p:cNvSpPr/>
          <p:nvPr/>
        </p:nvSpPr>
        <p:spPr>
          <a:xfrm>
            <a:off x="787241" y="5996107"/>
            <a:ext cx="22860" cy="779145"/>
          </a:xfrm>
          <a:prstGeom prst="rect">
            <a:avLst/>
          </a:prstGeom>
          <a:solidFill>
            <a:srgbClr val="4950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/>
          <p:nvPr/>
        </p:nvSpPr>
        <p:spPr>
          <a:xfrm>
            <a:off x="787241" y="7002899"/>
            <a:ext cx="13055918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50"/>
              <a:buFont typeface="Inter"/>
              <a:buNone/>
            </a:pPr>
            <a:r>
              <a:rPr lang="en-US" sz="15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Πρόκειται για τη βιομηχανική μετάφραση της οικολογικής σοφίας. Αν τα οικοσυστήματα το καταφέρνουν επί 4 δισεκατομμύρια χρόνια, γιατί όχι κι εμείς;</a:t>
            </a:r>
            <a:endParaRPr sz="1550" b="0" i="0" u="none" strike="noStrike" cap="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"/>
          <p:cNvSpPr/>
          <p:nvPr/>
        </p:nvSpPr>
        <p:spPr>
          <a:xfrm>
            <a:off x="793790" y="723662"/>
            <a:ext cx="12363450" cy="67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Inter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Cradle to Cradle – Από την Κούνια στην Κούνια</a:t>
            </a:r>
            <a:endParaRPr sz="4200" b="0" i="0" u="none" strike="noStrike" cap="none"/>
          </a:p>
        </p:txBody>
      </p:sp>
      <p:pic>
        <p:nvPicPr>
          <p:cNvPr id="214" name="Google Shape;214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0" y="1962626"/>
            <a:ext cx="5300901" cy="530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9"/>
          <p:cNvSpPr/>
          <p:nvPr/>
        </p:nvSpPr>
        <p:spPr>
          <a:xfrm>
            <a:off x="6907173" y="1935599"/>
            <a:ext cx="5401747" cy="40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Inter"/>
              <a:buNone/>
            </a:pPr>
            <a:r>
              <a:rPr lang="en-US" sz="25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Μια Επανάσταση στον Σχεδιασμό</a:t>
            </a:r>
            <a:endParaRPr sz="2500" b="0" i="0" u="none" strike="noStrike" cap="none"/>
          </a:p>
        </p:txBody>
      </p:sp>
      <p:sp>
        <p:nvSpPr>
          <p:cNvPr id="216" name="Google Shape;216;p9"/>
          <p:cNvSpPr/>
          <p:nvPr/>
        </p:nvSpPr>
        <p:spPr>
          <a:xfrm>
            <a:off x="6907173" y="2554962"/>
            <a:ext cx="6936938" cy="10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Οι Michael Braungart και William McDonough (2002) πρότειναν μια ριζικά νέα φιλοσοφία: κάθε προϊόν πρέπει να σχεδιάζεται για "νέα ζωή" μετά τη χρήση του.</a:t>
            </a:r>
            <a:endParaRPr sz="1650" b="0" i="0" u="none" strike="noStrike" cap="none"/>
          </a:p>
        </p:txBody>
      </p:sp>
      <p:sp>
        <p:nvSpPr>
          <p:cNvPr id="217" name="Google Shape;217;p9"/>
          <p:cNvSpPr/>
          <p:nvPr/>
        </p:nvSpPr>
        <p:spPr>
          <a:xfrm>
            <a:off x="6907173" y="3783211"/>
            <a:ext cx="6936938" cy="68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Όχι "από την κούνια στον τάφο" (cradle to grave), αλλά </a:t>
            </a:r>
            <a:r>
              <a:rPr lang="en-US" sz="1650" b="1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από την κούνια στην κούνια</a:t>
            </a: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– ένας ατελείωτος κύκλος αξίας.</a:t>
            </a:r>
            <a:endParaRPr sz="1650" b="0" i="0" u="none" strike="noStrike" cap="none"/>
          </a:p>
        </p:txBody>
      </p:sp>
      <p:sp>
        <p:nvSpPr>
          <p:cNvPr id="218" name="Google Shape;218;p9"/>
          <p:cNvSpPr/>
          <p:nvPr/>
        </p:nvSpPr>
        <p:spPr>
          <a:xfrm>
            <a:off x="6907173" y="4666655"/>
            <a:ext cx="6936938" cy="10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50"/>
              <a:buFont typeface="Inter"/>
              <a:buNone/>
            </a:pP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Εμπνευσμένοι από τη φύση, όπου δεν υπάρχει "τελικό σημείο", πρότειναν να σταματήσουμε να σχεδιάζουμε για </a:t>
            </a:r>
            <a:r>
              <a:rPr lang="en-US" sz="1650" b="0" i="0" u="none" strike="noStrike" cap="none">
                <a:solidFill>
                  <a:srgbClr val="4950BC"/>
                </a:solidFill>
                <a:latin typeface="Inter"/>
                <a:ea typeface="Inter"/>
                <a:cs typeface="Inter"/>
                <a:sym typeface="Inter"/>
              </a:rPr>
              <a:t>"θάνατο"</a:t>
            </a:r>
            <a:r>
              <a:rPr lang="en-US" sz="1650" b="0" i="0" u="none" strike="noStrike" cap="none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 Ο κύκλος δεν κλείνει στα σκουπίδια – ξανανοίγει κάπου αλλού.</a:t>
            </a:r>
            <a:endParaRPr sz="1650" b="0" i="0" u="none" strike="noStrike" cap="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22"/>
          <p:cNvSpPr/>
          <p:nvPr/>
        </p:nvSpPr>
        <p:spPr>
          <a:xfrm>
            <a:off x="759381" y="596622"/>
            <a:ext cx="10509290" cy="67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Inter"/>
              <a:buNone/>
            </a:pPr>
            <a:r>
              <a:rPr lang="en-US" sz="425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Circular Design (</a:t>
            </a:r>
            <a:r>
              <a:rPr lang="en-US" sz="4250" b="1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Κυκλικός</a:t>
            </a:r>
            <a:r>
              <a:rPr lang="en-US" sz="425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4250" b="1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Σχεδι</a:t>
            </a:r>
            <a:r>
              <a:rPr lang="en-US" sz="425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ασμός)</a:t>
            </a:r>
            <a:endParaRPr sz="42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22"/>
          <p:cNvSpPr/>
          <p:nvPr/>
        </p:nvSpPr>
        <p:spPr>
          <a:xfrm>
            <a:off x="759381" y="1473649"/>
            <a:ext cx="3254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4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Inter"/>
              <a:buNone/>
            </a:pPr>
            <a:r>
              <a:rPr lang="en-US" sz="255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Waste = Food</a:t>
            </a:r>
            <a:endParaRPr sz="25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2"/>
          <p:cNvSpPr/>
          <p:nvPr/>
        </p:nvSpPr>
        <p:spPr>
          <a:xfrm>
            <a:off x="759380" y="2205883"/>
            <a:ext cx="13871019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Inter"/>
              <a:buNone/>
            </a:pP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Ο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κυκλικός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σχεδι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ασμός προτείνει έναν διαφορετικό τρόπο παραγωγής: κάθε υλικό, κάθε στοιχείο, πρέπει να έχει επόμενη ζωή. Τα απόβ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λητ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 του ενός συστήματος γίνονται θρεπτικό στοιχείο για ένα άλλο.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2"/>
          <p:cNvSpPr/>
          <p:nvPr/>
        </p:nvSpPr>
        <p:spPr>
          <a:xfrm>
            <a:off x="790404" y="3340656"/>
            <a:ext cx="6447353" cy="1658064"/>
          </a:xfrm>
          <a:prstGeom prst="roundRect">
            <a:avLst>
              <a:gd name="adj" fmla="val 5496"/>
            </a:avLst>
          </a:prstGeom>
          <a:solidFill>
            <a:srgbClr val="FFFFFF"/>
          </a:solidFill>
          <a:ln w="3047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2"/>
          <p:cNvSpPr/>
          <p:nvPr/>
        </p:nvSpPr>
        <p:spPr>
          <a:xfrm>
            <a:off x="2626876" y="3517940"/>
            <a:ext cx="2712244" cy="33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Βιολογικός</a:t>
            </a:r>
            <a:r>
              <a:rPr lang="en-US" sz="2100" b="1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1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Κύκλος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2"/>
          <p:cNvSpPr/>
          <p:nvPr/>
        </p:nvSpPr>
        <p:spPr>
          <a:xfrm>
            <a:off x="1006793" y="3987046"/>
            <a:ext cx="5952530" cy="69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Inter"/>
              <a:buNone/>
            </a:pP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Τα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οργ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ανικά υλικά επιστρέφουν στη φύση ως θρεπτικά συστατικά, τροφοδοτώντας νέα ζωή.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2"/>
          <p:cNvSpPr/>
          <p:nvPr/>
        </p:nvSpPr>
        <p:spPr>
          <a:xfrm>
            <a:off x="867778" y="5327570"/>
            <a:ext cx="6447353" cy="1658064"/>
          </a:xfrm>
          <a:prstGeom prst="roundRect">
            <a:avLst>
              <a:gd name="adj" fmla="val 5496"/>
            </a:avLst>
          </a:prstGeom>
          <a:solidFill>
            <a:srgbClr val="FFFFFF"/>
          </a:solidFill>
          <a:ln w="30475" cap="flat" cmpd="sng">
            <a:solidFill>
              <a:srgbClr val="C0C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22"/>
          <p:cNvSpPr/>
          <p:nvPr/>
        </p:nvSpPr>
        <p:spPr>
          <a:xfrm>
            <a:off x="2626876" y="5477093"/>
            <a:ext cx="2712244" cy="33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100"/>
              <a:buFont typeface="Inter"/>
              <a:buNone/>
            </a:pPr>
            <a:r>
              <a:rPr lang="en-US" sz="2100" b="1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Τεχνικός</a:t>
            </a:r>
            <a:r>
              <a:rPr lang="en-US" sz="2100" b="1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1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Κύκλος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2"/>
          <p:cNvSpPr/>
          <p:nvPr/>
        </p:nvSpPr>
        <p:spPr>
          <a:xfrm>
            <a:off x="1515605" y="5947318"/>
            <a:ext cx="5952530" cy="69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Inter"/>
              <a:buNone/>
            </a:pP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Τα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τεχνικά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υλικά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κυκλοφορούν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στην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παρα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γωγή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χωρίς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να υποβα</a:t>
            </a:r>
            <a:r>
              <a:rPr lang="en-US" sz="1700" b="0" i="0" u="none" strike="noStrike" cap="none" dirty="0" err="1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θμίζοντ</a:t>
            </a:r>
            <a:r>
              <a:rPr lang="en-US" sz="1700" b="0" i="0" u="none" strike="noStrike" cap="none" dirty="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αι ή να χάνουν την αξία τους.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diagram of a process&#10;&#10;AI-generated content may be incorrect.">
            <a:extLst>
              <a:ext uri="{FF2B5EF4-FFF2-40B4-BE49-F238E27FC236}">
                <a16:creationId xmlns:a16="http://schemas.microsoft.com/office/drawing/2014/main" id="{4FB1F4EA-143D-D058-1B43-A0E52164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26" r="7970"/>
          <a:stretch>
            <a:fillRect/>
          </a:stretch>
        </p:blipFill>
        <p:spPr>
          <a:xfrm>
            <a:off x="7785223" y="3229234"/>
            <a:ext cx="5331660" cy="41974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7660</TotalTime>
  <Words>2676</Words>
  <Application>Microsoft Office PowerPoint</Application>
  <PresentationFormat>Custom</PresentationFormat>
  <Paragraphs>312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Inter</vt:lpstr>
      <vt:lpstr>Arial</vt:lpstr>
      <vt:lpstr>Inter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Stylianos Karatzas</dc:creator>
  <cp:lastModifiedBy>Stylianos Karatzas</cp:lastModifiedBy>
  <cp:revision>6</cp:revision>
  <dcterms:created xsi:type="dcterms:W3CDTF">2025-10-21T12:38:54Z</dcterms:created>
  <dcterms:modified xsi:type="dcterms:W3CDTF">2025-12-09T12:11:52Z</dcterms:modified>
</cp:coreProperties>
</file>