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3" r:id="rId17"/>
    <p:sldId id="274" r:id="rId18"/>
    <p:sldId id="275" r:id="rId19"/>
    <p:sldId id="276" r:id="rId20"/>
    <p:sldId id="286" r:id="rId21"/>
    <p:sldId id="287" r:id="rId22"/>
    <p:sldId id="277" r:id="rId23"/>
    <p:sldId id="278" r:id="rId24"/>
    <p:sldId id="279" r:id="rId25"/>
    <p:sldId id="280" r:id="rId26"/>
    <p:sldId id="281" r:id="rId27"/>
    <p:sldId id="283" r:id="rId28"/>
    <p:sldId id="284" r:id="rId29"/>
    <p:sldId id="285" r:id="rId30"/>
  </p:sldIdLst>
  <p:sldSz cx="14630400" cy="8229600"/>
  <p:notesSz cx="8229600" cy="14630400"/>
  <p:embeddedFontLst>
    <p:embeddedFont>
      <p:font typeface="Inter"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ap04tyYpbvsyAvjvvLOofxUJn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75" autoAdjust="0"/>
  </p:normalViewPr>
  <p:slideViewPr>
    <p:cSldViewPr snapToGrid="0">
      <p:cViewPr varScale="1">
        <p:scale>
          <a:sx n="59" d="100"/>
          <a:sy n="59" d="100"/>
        </p:scale>
        <p:origin x="876"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t>‹#›</a:t>
            </a:fld>
            <a:endParaRPr sz="1200" b="0" i="0" u="none" strike="noStrike" cap="non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8de386ffc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38de386ffc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US" sz="1100" dirty="0">
                <a:latin typeface="Arial"/>
                <a:ea typeface="Arial"/>
                <a:cs typeface="Arial"/>
                <a:sym typeface="Arial"/>
              </a:rPr>
              <a:t>Κ</a:t>
            </a:r>
            <a:endParaRPr dirty="0"/>
          </a:p>
        </p:txBody>
      </p:sp>
      <p:sp>
        <p:nvSpPr>
          <p:cNvPr id="101" name="Google Shape;101;g38de386ffc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254" name="Google Shape;25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900"/>
              </a:spcAft>
              <a:buClr>
                <a:schemeClr val="dk1"/>
              </a:buClr>
              <a:buSzPts val="1100"/>
              <a:buFont typeface="Arial"/>
              <a:buNone/>
            </a:pPr>
            <a:endParaRPr dirty="0"/>
          </a:p>
        </p:txBody>
      </p:sp>
      <p:sp>
        <p:nvSpPr>
          <p:cNvPr id="277" name="Google Shape;2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290" name="Google Shape;29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09" name="Google Shape;30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23" name="Google Shape;32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endParaRPr dirty="0"/>
          </a:p>
        </p:txBody>
      </p:sp>
      <p:sp>
        <p:nvSpPr>
          <p:cNvPr id="350" name="Google Shape;35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84" name="Google Shape;38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412" name="Google Shape;41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1000"/>
              </a:spcAft>
              <a:buClr>
                <a:schemeClr val="dk1"/>
              </a:buClr>
              <a:buSzPts val="1100"/>
              <a:buFont typeface="Arial"/>
              <a:buNone/>
            </a:pPr>
            <a:endParaRPr dirty="0"/>
          </a:p>
        </p:txBody>
      </p:sp>
      <p:sp>
        <p:nvSpPr>
          <p:cNvPr id="439" name="Google Shape;43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458" name="Google Shape;45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900"/>
              </a:spcAft>
              <a:buClr>
                <a:schemeClr val="dk1"/>
              </a:buClr>
              <a:buSzPts val="1100"/>
              <a:buFont typeface="Arial"/>
              <a:buNone/>
            </a:pPr>
            <a:endParaRPr sz="1100" dirty="0">
              <a:latin typeface="Arial"/>
              <a:ea typeface="Arial"/>
              <a:cs typeface="Arial"/>
              <a:sym typeface="Arial"/>
            </a:endParaRPr>
          </a:p>
        </p:txBody>
      </p:sp>
      <p:sp>
        <p:nvSpPr>
          <p:cNvPr id="109" name="Google Shape;1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t>20</a:t>
            </a:fld>
            <a:endParaRPr lang="en-US" sz="1200" b="0" i="0" u="none" strike="noStrike" cap="none"/>
          </a:p>
        </p:txBody>
      </p:sp>
    </p:spTree>
    <p:extLst>
      <p:ext uri="{BB962C8B-B14F-4D97-AF65-F5344CB8AC3E}">
        <p14:creationId xmlns:p14="http://schemas.microsoft.com/office/powerpoint/2010/main" val="370447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t>21</a:t>
            </a:fld>
            <a:endParaRPr lang="en-US" sz="1200" b="0" i="0" u="none" strike="noStrike" cap="none"/>
          </a:p>
        </p:txBody>
      </p:sp>
    </p:spTree>
    <p:extLst>
      <p:ext uri="{BB962C8B-B14F-4D97-AF65-F5344CB8AC3E}">
        <p14:creationId xmlns:p14="http://schemas.microsoft.com/office/powerpoint/2010/main" val="215884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487" name="Google Shape;48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496" name="Google Shape;49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506" name="Google Shape;50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515" name="Google Shape;51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534" name="Google Shape;53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563" name="Google Shape;56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597" name="Google Shape;59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8de386ffce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38de386ffce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g38de386ffce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900"/>
              </a:spcAft>
              <a:buClr>
                <a:schemeClr val="dk1"/>
              </a:buClr>
              <a:buSzPts val="1100"/>
              <a:buFont typeface="Arial"/>
              <a:buNone/>
            </a:pPr>
            <a:endParaRPr dirty="0">
              <a:latin typeface="Aptos"/>
              <a:ea typeface="Aptos"/>
              <a:cs typeface="Aptos"/>
              <a:sym typeface="Aptos"/>
            </a:endParaRPr>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latin typeface="Aptos"/>
              <a:ea typeface="Aptos"/>
              <a:cs typeface="Aptos"/>
              <a:sym typeface="Aptos"/>
            </a:endParaRPr>
          </a:p>
        </p:txBody>
      </p:sp>
      <p:sp>
        <p:nvSpPr>
          <p:cNvPr id="141" name="Google Shape;14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latin typeface="Aptos"/>
              <a:ea typeface="Aptos"/>
              <a:cs typeface="Aptos"/>
              <a:sym typeface="Aptos"/>
            </a:endParaRPr>
          </a:p>
        </p:txBody>
      </p:sp>
      <p:sp>
        <p:nvSpPr>
          <p:cNvPr id="155" name="Google Shape;1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173" name="Google Shape;17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194" name="Google Shape;19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900"/>
              </a:spcAft>
              <a:buClr>
                <a:schemeClr val="dk1"/>
              </a:buClr>
              <a:buSzPts val="1100"/>
              <a:buFont typeface="Arial"/>
              <a:buNone/>
            </a:pPr>
            <a:endParaRPr sz="1100" dirty="0">
              <a:latin typeface="Arial"/>
              <a:ea typeface="Arial"/>
              <a:cs typeface="Arial"/>
              <a:sym typeface="Arial"/>
            </a:endParaRPr>
          </a:p>
        </p:txBody>
      </p:sp>
      <p:sp>
        <p:nvSpPr>
          <p:cNvPr id="207" name="Google Shape;20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900"/>
              </a:spcAft>
              <a:buClr>
                <a:schemeClr val="dk1"/>
              </a:buClr>
              <a:buSzPts val="1100"/>
              <a:buFont typeface="Arial"/>
              <a:buNone/>
            </a:pPr>
            <a:endParaRPr dirty="0"/>
          </a:p>
        </p:txBody>
      </p:sp>
      <p:sp>
        <p:nvSpPr>
          <p:cNvPr id="243" name="Google Shape;24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master">
  <p:cSld name="Slide 1 master">
    <p:bg>
      <p:bgPr>
        <a:solidFill>
          <a:srgbClr val="000000"/>
        </a:solidFill>
        <a:effectLst/>
      </p:bgPr>
    </p:bg>
    <p:spTree>
      <p:nvGrpSpPr>
        <p:cNvPr id="1" name="Shape 10"/>
        <p:cNvGrpSpPr/>
        <p:nvPr/>
      </p:nvGrpSpPr>
      <p:grpSpPr>
        <a:xfrm>
          <a:off x="0" y="0"/>
          <a:ext cx="0" cy="0"/>
          <a:chOff x="0" y="0"/>
          <a:chExt cx="0" cy="0"/>
        </a:xfrm>
      </p:grpSpPr>
      <p:sp>
        <p:nvSpPr>
          <p:cNvPr id="11" name="Google Shape;11;p30"/>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30"/>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11 master">
  <p:cSld name="Slide 11 master">
    <p:bg>
      <p:bgPr>
        <a:solidFill>
          <a:srgbClr val="000000"/>
        </a:solidFill>
        <a:effectLst/>
      </p:bgPr>
    </p:bg>
    <p:spTree>
      <p:nvGrpSpPr>
        <p:cNvPr id="1" name="Shape 40"/>
        <p:cNvGrpSpPr/>
        <p:nvPr/>
      </p:nvGrpSpPr>
      <p:grpSpPr>
        <a:xfrm>
          <a:off x="0" y="0"/>
          <a:ext cx="0" cy="0"/>
          <a:chOff x="0" y="0"/>
          <a:chExt cx="0" cy="0"/>
        </a:xfrm>
      </p:grpSpPr>
      <p:sp>
        <p:nvSpPr>
          <p:cNvPr id="41" name="Google Shape;41;p40"/>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0"/>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12 master">
  <p:cSld name="Slide 12 master">
    <p:bg>
      <p:bgPr>
        <a:solidFill>
          <a:srgbClr val="000000"/>
        </a:solidFill>
        <a:effectLst/>
      </p:bgPr>
    </p:bg>
    <p:spTree>
      <p:nvGrpSpPr>
        <p:cNvPr id="1" name="Shape 43"/>
        <p:cNvGrpSpPr/>
        <p:nvPr/>
      </p:nvGrpSpPr>
      <p:grpSpPr>
        <a:xfrm>
          <a:off x="0" y="0"/>
          <a:ext cx="0" cy="0"/>
          <a:chOff x="0" y="0"/>
          <a:chExt cx="0" cy="0"/>
        </a:xfrm>
      </p:grpSpPr>
      <p:sp>
        <p:nvSpPr>
          <p:cNvPr id="44" name="Google Shape;44;p41"/>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1"/>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13 master">
  <p:cSld name="Slide 13 master">
    <p:bg>
      <p:bgPr>
        <a:solidFill>
          <a:srgbClr val="000000"/>
        </a:solidFill>
        <a:effectLst/>
      </p:bgPr>
    </p:bg>
    <p:spTree>
      <p:nvGrpSpPr>
        <p:cNvPr id="1" name="Shape 46"/>
        <p:cNvGrpSpPr/>
        <p:nvPr/>
      </p:nvGrpSpPr>
      <p:grpSpPr>
        <a:xfrm>
          <a:off x="0" y="0"/>
          <a:ext cx="0" cy="0"/>
          <a:chOff x="0" y="0"/>
          <a:chExt cx="0" cy="0"/>
        </a:xfrm>
      </p:grpSpPr>
      <p:sp>
        <p:nvSpPr>
          <p:cNvPr id="47" name="Google Shape;47;p42"/>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2"/>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14 master">
  <p:cSld name="Slide 14 master">
    <p:bg>
      <p:bgPr>
        <a:solidFill>
          <a:srgbClr val="000000"/>
        </a:solidFill>
        <a:effectLst/>
      </p:bgPr>
    </p:bg>
    <p:spTree>
      <p:nvGrpSpPr>
        <p:cNvPr id="1" name="Shape 49"/>
        <p:cNvGrpSpPr/>
        <p:nvPr/>
      </p:nvGrpSpPr>
      <p:grpSpPr>
        <a:xfrm>
          <a:off x="0" y="0"/>
          <a:ext cx="0" cy="0"/>
          <a:chOff x="0" y="0"/>
          <a:chExt cx="0" cy="0"/>
        </a:xfrm>
      </p:grpSpPr>
      <p:sp>
        <p:nvSpPr>
          <p:cNvPr id="50" name="Google Shape;50;p43"/>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15 master">
  <p:cSld name="Slide 15 master">
    <p:bg>
      <p:bgPr>
        <a:solidFill>
          <a:srgbClr val="000000"/>
        </a:solidFill>
        <a:effectLst/>
      </p:bgPr>
    </p:bg>
    <p:spTree>
      <p:nvGrpSpPr>
        <p:cNvPr id="1" name="Shape 52"/>
        <p:cNvGrpSpPr/>
        <p:nvPr/>
      </p:nvGrpSpPr>
      <p:grpSpPr>
        <a:xfrm>
          <a:off x="0" y="0"/>
          <a:ext cx="0" cy="0"/>
          <a:chOff x="0" y="0"/>
          <a:chExt cx="0" cy="0"/>
        </a:xfrm>
      </p:grpSpPr>
      <p:sp>
        <p:nvSpPr>
          <p:cNvPr id="53" name="Google Shape;53;p44"/>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4"/>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17 master">
  <p:cSld name="Slide 17 master">
    <p:bg>
      <p:bgPr>
        <a:solidFill>
          <a:srgbClr val="000000"/>
        </a:solidFill>
        <a:effectLst/>
      </p:bgPr>
    </p:bg>
    <p:spTree>
      <p:nvGrpSpPr>
        <p:cNvPr id="1" name="Shape 58"/>
        <p:cNvGrpSpPr/>
        <p:nvPr/>
      </p:nvGrpSpPr>
      <p:grpSpPr>
        <a:xfrm>
          <a:off x="0" y="0"/>
          <a:ext cx="0" cy="0"/>
          <a:chOff x="0" y="0"/>
          <a:chExt cx="0" cy="0"/>
        </a:xfrm>
      </p:grpSpPr>
      <p:sp>
        <p:nvSpPr>
          <p:cNvPr id="59" name="Google Shape;59;p46"/>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18 master">
  <p:cSld name="Slide 18 master">
    <p:bg>
      <p:bgPr>
        <a:solidFill>
          <a:srgbClr val="000000"/>
        </a:solidFill>
        <a:effectLst/>
      </p:bgPr>
    </p:bg>
    <p:spTree>
      <p:nvGrpSpPr>
        <p:cNvPr id="1" name="Shape 61"/>
        <p:cNvGrpSpPr/>
        <p:nvPr/>
      </p:nvGrpSpPr>
      <p:grpSpPr>
        <a:xfrm>
          <a:off x="0" y="0"/>
          <a:ext cx="0" cy="0"/>
          <a:chOff x="0" y="0"/>
          <a:chExt cx="0" cy="0"/>
        </a:xfrm>
      </p:grpSpPr>
      <p:sp>
        <p:nvSpPr>
          <p:cNvPr id="62" name="Google Shape;62;p47"/>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7"/>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19 master">
  <p:cSld name="Slide 19 master">
    <p:bg>
      <p:bgPr>
        <a:solidFill>
          <a:srgbClr val="000000"/>
        </a:solidFill>
        <a:effectLst/>
      </p:bgPr>
    </p:bg>
    <p:spTree>
      <p:nvGrpSpPr>
        <p:cNvPr id="1" name="Shape 64"/>
        <p:cNvGrpSpPr/>
        <p:nvPr/>
      </p:nvGrpSpPr>
      <p:grpSpPr>
        <a:xfrm>
          <a:off x="0" y="0"/>
          <a:ext cx="0" cy="0"/>
          <a:chOff x="0" y="0"/>
          <a:chExt cx="0" cy="0"/>
        </a:xfrm>
      </p:grpSpPr>
      <p:sp>
        <p:nvSpPr>
          <p:cNvPr id="65" name="Google Shape;65;p48"/>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8"/>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20 master">
  <p:cSld name="Slide 20 master">
    <p:bg>
      <p:bgPr>
        <a:solidFill>
          <a:srgbClr val="000000"/>
        </a:solidFill>
        <a:effectLst/>
      </p:bgPr>
    </p:bg>
    <p:spTree>
      <p:nvGrpSpPr>
        <p:cNvPr id="1" name="Shape 67"/>
        <p:cNvGrpSpPr/>
        <p:nvPr/>
      </p:nvGrpSpPr>
      <p:grpSpPr>
        <a:xfrm>
          <a:off x="0" y="0"/>
          <a:ext cx="0" cy="0"/>
          <a:chOff x="0" y="0"/>
          <a:chExt cx="0" cy="0"/>
        </a:xfrm>
      </p:grpSpPr>
      <p:sp>
        <p:nvSpPr>
          <p:cNvPr id="68" name="Google Shape;68;p49"/>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9"/>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21 master">
  <p:cSld name="Slide 21 master">
    <p:bg>
      <p:bgPr>
        <a:solidFill>
          <a:srgbClr val="000000"/>
        </a:solidFill>
        <a:effectLst/>
      </p:bgPr>
    </p:bg>
    <p:spTree>
      <p:nvGrpSpPr>
        <p:cNvPr id="1" name="Shape 70"/>
        <p:cNvGrpSpPr/>
        <p:nvPr/>
      </p:nvGrpSpPr>
      <p:grpSpPr>
        <a:xfrm>
          <a:off x="0" y="0"/>
          <a:ext cx="0" cy="0"/>
          <a:chOff x="0" y="0"/>
          <a:chExt cx="0" cy="0"/>
        </a:xfrm>
      </p:grpSpPr>
      <p:sp>
        <p:nvSpPr>
          <p:cNvPr id="71" name="Google Shape;71;p50"/>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0"/>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master">
  <p:cSld name="Slide 2 master">
    <p:bg>
      <p:bgPr>
        <a:solidFill>
          <a:srgbClr val="000000"/>
        </a:solidFill>
        <a:effectLst/>
      </p:bgPr>
    </p:bg>
    <p:spTree>
      <p:nvGrpSpPr>
        <p:cNvPr id="1" name="Shape 13"/>
        <p:cNvGrpSpPr/>
        <p:nvPr/>
      </p:nvGrpSpPr>
      <p:grpSpPr>
        <a:xfrm>
          <a:off x="0" y="0"/>
          <a:ext cx="0" cy="0"/>
          <a:chOff x="0" y="0"/>
          <a:chExt cx="0" cy="0"/>
        </a:xfrm>
      </p:grpSpPr>
      <p:sp>
        <p:nvSpPr>
          <p:cNvPr id="14" name="Google Shape;14;p31"/>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1"/>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22 master">
  <p:cSld name="Slide 22 master">
    <p:bg>
      <p:bgPr>
        <a:solidFill>
          <a:srgbClr val="000000"/>
        </a:solidFill>
        <a:effectLst/>
      </p:bgPr>
    </p:bg>
    <p:spTree>
      <p:nvGrpSpPr>
        <p:cNvPr id="1" name="Shape 73"/>
        <p:cNvGrpSpPr/>
        <p:nvPr/>
      </p:nvGrpSpPr>
      <p:grpSpPr>
        <a:xfrm>
          <a:off x="0" y="0"/>
          <a:ext cx="0" cy="0"/>
          <a:chOff x="0" y="0"/>
          <a:chExt cx="0" cy="0"/>
        </a:xfrm>
      </p:grpSpPr>
      <p:sp>
        <p:nvSpPr>
          <p:cNvPr id="74" name="Google Shape;74;p51"/>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1"/>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24 master">
  <p:cSld name="Slide 24 master">
    <p:bg>
      <p:bgPr>
        <a:solidFill>
          <a:srgbClr val="000000"/>
        </a:solidFill>
        <a:effectLst/>
      </p:bgPr>
    </p:bg>
    <p:spTree>
      <p:nvGrpSpPr>
        <p:cNvPr id="1" name="Shape 79"/>
        <p:cNvGrpSpPr/>
        <p:nvPr/>
      </p:nvGrpSpPr>
      <p:grpSpPr>
        <a:xfrm>
          <a:off x="0" y="0"/>
          <a:ext cx="0" cy="0"/>
          <a:chOff x="0" y="0"/>
          <a:chExt cx="0" cy="0"/>
        </a:xfrm>
      </p:grpSpPr>
      <p:sp>
        <p:nvSpPr>
          <p:cNvPr id="80" name="Google Shape;80;p53"/>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25 master">
  <p:cSld name="Slide 25 master">
    <p:bg>
      <p:bgPr>
        <a:solidFill>
          <a:srgbClr val="000000"/>
        </a:solidFill>
        <a:effectLst/>
      </p:bgPr>
    </p:bg>
    <p:spTree>
      <p:nvGrpSpPr>
        <p:cNvPr id="1" name="Shape 82"/>
        <p:cNvGrpSpPr/>
        <p:nvPr/>
      </p:nvGrpSpPr>
      <p:grpSpPr>
        <a:xfrm>
          <a:off x="0" y="0"/>
          <a:ext cx="0" cy="0"/>
          <a:chOff x="0" y="0"/>
          <a:chExt cx="0" cy="0"/>
        </a:xfrm>
      </p:grpSpPr>
      <p:sp>
        <p:nvSpPr>
          <p:cNvPr id="83" name="Google Shape;83;p54"/>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4"/>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26 master">
  <p:cSld name="Slide 26 master">
    <p:bg>
      <p:bgPr>
        <a:solidFill>
          <a:srgbClr val="000000"/>
        </a:solidFill>
        <a:effectLst/>
      </p:bgPr>
    </p:bg>
    <p:spTree>
      <p:nvGrpSpPr>
        <p:cNvPr id="1" name="Shape 85"/>
        <p:cNvGrpSpPr/>
        <p:nvPr/>
      </p:nvGrpSpPr>
      <p:grpSpPr>
        <a:xfrm>
          <a:off x="0" y="0"/>
          <a:ext cx="0" cy="0"/>
          <a:chOff x="0" y="0"/>
          <a:chExt cx="0" cy="0"/>
        </a:xfrm>
      </p:grpSpPr>
      <p:sp>
        <p:nvSpPr>
          <p:cNvPr id="86" name="Google Shape;86;p55"/>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5"/>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27 master">
  <p:cSld name="Slide 27 master">
    <p:bg>
      <p:bgPr>
        <a:solidFill>
          <a:srgbClr val="000000"/>
        </a:solidFill>
        <a:effectLst/>
      </p:bgPr>
    </p:bg>
    <p:spTree>
      <p:nvGrpSpPr>
        <p:cNvPr id="1" name="Shape 88"/>
        <p:cNvGrpSpPr/>
        <p:nvPr/>
      </p:nvGrpSpPr>
      <p:grpSpPr>
        <a:xfrm>
          <a:off x="0" y="0"/>
          <a:ext cx="0" cy="0"/>
          <a:chOff x="0" y="0"/>
          <a:chExt cx="0" cy="0"/>
        </a:xfrm>
      </p:grpSpPr>
      <p:sp>
        <p:nvSpPr>
          <p:cNvPr id="89" name="Google Shape;89;p56"/>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28 master">
  <p:cSld name="Slide 28 master">
    <p:bg>
      <p:bgPr>
        <a:solidFill>
          <a:srgbClr val="000000"/>
        </a:solidFill>
        <a:effectLst/>
      </p:bgPr>
    </p:bg>
    <p:spTree>
      <p:nvGrpSpPr>
        <p:cNvPr id="1" name="Shape 91"/>
        <p:cNvGrpSpPr/>
        <p:nvPr/>
      </p:nvGrpSpPr>
      <p:grpSpPr>
        <a:xfrm>
          <a:off x="0" y="0"/>
          <a:ext cx="0" cy="0"/>
          <a:chOff x="0" y="0"/>
          <a:chExt cx="0" cy="0"/>
        </a:xfrm>
      </p:grpSpPr>
      <p:sp>
        <p:nvSpPr>
          <p:cNvPr id="92" name="Google Shape;92;p57"/>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7"/>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94"/>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29 master">
  <p:cSld name="Slide 29 master">
    <p:bg>
      <p:bgPr>
        <a:solidFill>
          <a:srgbClr val="000000"/>
        </a:solidFill>
        <a:effectLst/>
      </p:bgPr>
    </p:bg>
    <p:spTree>
      <p:nvGrpSpPr>
        <p:cNvPr id="1" name="Shape 95"/>
        <p:cNvGrpSpPr/>
        <p:nvPr/>
      </p:nvGrpSpPr>
      <p:grpSpPr>
        <a:xfrm>
          <a:off x="0" y="0"/>
          <a:ext cx="0" cy="0"/>
          <a:chOff x="0" y="0"/>
          <a:chExt cx="0" cy="0"/>
        </a:xfrm>
      </p:grpSpPr>
      <p:sp>
        <p:nvSpPr>
          <p:cNvPr id="96" name="Google Shape;96;g38de386ffce_0_192"/>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38de386ffce_0_192"/>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master">
  <p:cSld name="Slide 3 master">
    <p:bg>
      <p:bgPr>
        <a:solidFill>
          <a:srgbClr val="000000"/>
        </a:solidFill>
        <a:effectLst/>
      </p:bgPr>
    </p:bg>
    <p:spTree>
      <p:nvGrpSpPr>
        <p:cNvPr id="1" name="Shape 16"/>
        <p:cNvGrpSpPr/>
        <p:nvPr/>
      </p:nvGrpSpPr>
      <p:grpSpPr>
        <a:xfrm>
          <a:off x="0" y="0"/>
          <a:ext cx="0" cy="0"/>
          <a:chOff x="0" y="0"/>
          <a:chExt cx="0" cy="0"/>
        </a:xfrm>
      </p:grpSpPr>
      <p:sp>
        <p:nvSpPr>
          <p:cNvPr id="17" name="Google Shape;17;p32"/>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2"/>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4 master">
  <p:cSld name="Slide 4 master">
    <p:bg>
      <p:bgPr>
        <a:solidFill>
          <a:srgbClr val="000000"/>
        </a:solidFill>
        <a:effectLst/>
      </p:bgPr>
    </p:bg>
    <p:spTree>
      <p:nvGrpSpPr>
        <p:cNvPr id="1" name="Shape 19"/>
        <p:cNvGrpSpPr/>
        <p:nvPr/>
      </p:nvGrpSpPr>
      <p:grpSpPr>
        <a:xfrm>
          <a:off x="0" y="0"/>
          <a:ext cx="0" cy="0"/>
          <a:chOff x="0" y="0"/>
          <a:chExt cx="0" cy="0"/>
        </a:xfrm>
      </p:grpSpPr>
      <p:sp>
        <p:nvSpPr>
          <p:cNvPr id="20" name="Google Shape;20;p33"/>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5 master">
  <p:cSld name="Slide 5 master">
    <p:bg>
      <p:bgPr>
        <a:solidFill>
          <a:srgbClr val="000000"/>
        </a:solidFill>
        <a:effectLst/>
      </p:bgPr>
    </p:bg>
    <p:spTree>
      <p:nvGrpSpPr>
        <p:cNvPr id="1" name="Shape 22"/>
        <p:cNvGrpSpPr/>
        <p:nvPr/>
      </p:nvGrpSpPr>
      <p:grpSpPr>
        <a:xfrm>
          <a:off x="0" y="0"/>
          <a:ext cx="0" cy="0"/>
          <a:chOff x="0" y="0"/>
          <a:chExt cx="0" cy="0"/>
        </a:xfrm>
      </p:grpSpPr>
      <p:sp>
        <p:nvSpPr>
          <p:cNvPr id="23" name="Google Shape;23;p34"/>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4"/>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6 master">
  <p:cSld name="Slide 6 master">
    <p:bg>
      <p:bgPr>
        <a:solidFill>
          <a:srgbClr val="000000"/>
        </a:solidFill>
        <a:effectLst/>
      </p:bgPr>
    </p:bg>
    <p:spTree>
      <p:nvGrpSpPr>
        <p:cNvPr id="1" name="Shape 25"/>
        <p:cNvGrpSpPr/>
        <p:nvPr/>
      </p:nvGrpSpPr>
      <p:grpSpPr>
        <a:xfrm>
          <a:off x="0" y="0"/>
          <a:ext cx="0" cy="0"/>
          <a:chOff x="0" y="0"/>
          <a:chExt cx="0" cy="0"/>
        </a:xfrm>
      </p:grpSpPr>
      <p:sp>
        <p:nvSpPr>
          <p:cNvPr id="26" name="Google Shape;26;p35"/>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5"/>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7 master">
  <p:cSld name="Slide 7 master">
    <p:bg>
      <p:bgPr>
        <a:solidFill>
          <a:srgbClr val="000000"/>
        </a:solidFill>
        <a:effectLst/>
      </p:bgPr>
    </p:bg>
    <p:spTree>
      <p:nvGrpSpPr>
        <p:cNvPr id="1" name="Shape 28"/>
        <p:cNvGrpSpPr/>
        <p:nvPr/>
      </p:nvGrpSpPr>
      <p:grpSpPr>
        <a:xfrm>
          <a:off x="0" y="0"/>
          <a:ext cx="0" cy="0"/>
          <a:chOff x="0" y="0"/>
          <a:chExt cx="0" cy="0"/>
        </a:xfrm>
      </p:grpSpPr>
      <p:sp>
        <p:nvSpPr>
          <p:cNvPr id="29" name="Google Shape;29;p36"/>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9 master">
  <p:cSld name="Slide 9 master">
    <p:bg>
      <p:bgPr>
        <a:solidFill>
          <a:srgbClr val="000000"/>
        </a:solidFill>
        <a:effectLst/>
      </p:bgPr>
    </p:bg>
    <p:spTree>
      <p:nvGrpSpPr>
        <p:cNvPr id="1" name="Shape 34"/>
        <p:cNvGrpSpPr/>
        <p:nvPr/>
      </p:nvGrpSpPr>
      <p:grpSpPr>
        <a:xfrm>
          <a:off x="0" y="0"/>
          <a:ext cx="0" cy="0"/>
          <a:chOff x="0" y="0"/>
          <a:chExt cx="0" cy="0"/>
        </a:xfrm>
      </p:grpSpPr>
      <p:sp>
        <p:nvSpPr>
          <p:cNvPr id="35" name="Google Shape;35;p38"/>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8"/>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10 master">
  <p:cSld name="Slide 10 master">
    <p:bg>
      <p:bgPr>
        <a:solidFill>
          <a:srgbClr val="000000"/>
        </a:solidFill>
        <a:effectLst/>
      </p:bgPr>
    </p:bg>
    <p:spTree>
      <p:nvGrpSpPr>
        <p:cNvPr id="1" name="Shape 37"/>
        <p:cNvGrpSpPr/>
        <p:nvPr/>
      </p:nvGrpSpPr>
      <p:grpSpPr>
        <a:xfrm>
          <a:off x="0" y="0"/>
          <a:ext cx="0" cy="0"/>
          <a:chOff x="0" y="0"/>
          <a:chExt cx="0" cy="0"/>
        </a:xfrm>
      </p:grpSpPr>
      <p:sp>
        <p:nvSpPr>
          <p:cNvPr id="38" name="Google Shape;38;p39"/>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9"/>
          <p:cNvSpPr/>
          <p:nvPr/>
        </p:nvSpPr>
        <p:spPr>
          <a:xfrm>
            <a:off x="0" y="0"/>
            <a:ext cx="14630400" cy="8229600"/>
          </a:xfrm>
          <a:prstGeom prst="rect">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5" r:id="rId15"/>
    <p:sldLayoutId id="2147483666" r:id="rId16"/>
    <p:sldLayoutId id="2147483667" r:id="rId17"/>
    <p:sldLayoutId id="2147483668" r:id="rId18"/>
    <p:sldLayoutId id="2147483669" r:id="rId19"/>
    <p:sldLayoutId id="2147483670" r:id="rId20"/>
    <p:sldLayoutId id="2147483672" r:id="rId21"/>
    <p:sldLayoutId id="2147483673" r:id="rId22"/>
    <p:sldLayoutId id="2147483674" r:id="rId23"/>
    <p:sldLayoutId id="2147483675" r:id="rId24"/>
    <p:sldLayoutId id="2147483676" r:id="rId25"/>
    <p:sldLayoutId id="2147483677" r:id="rId26"/>
    <p:sldLayoutId id="2147483678"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footprintcalculator.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g38de386ffce_0_0" descr="preencoded.png"/>
          <p:cNvPicPr preferRelativeResize="0"/>
          <p:nvPr/>
        </p:nvPicPr>
        <p:blipFill rotWithShape="1">
          <a:blip r:embed="rId3">
            <a:alphaModFix/>
          </a:blip>
          <a:srcRect/>
          <a:stretch/>
        </p:blipFill>
        <p:spPr>
          <a:xfrm>
            <a:off x="783772" y="0"/>
            <a:ext cx="5486400" cy="8229600"/>
          </a:xfrm>
          <a:prstGeom prst="rect">
            <a:avLst/>
          </a:prstGeom>
          <a:noFill/>
          <a:ln>
            <a:noFill/>
          </a:ln>
        </p:spPr>
      </p:pic>
      <p:sp>
        <p:nvSpPr>
          <p:cNvPr id="104" name="Google Shape;104;g38de386ffce_0_0"/>
          <p:cNvSpPr/>
          <p:nvPr/>
        </p:nvSpPr>
        <p:spPr>
          <a:xfrm>
            <a:off x="6924628" y="3109403"/>
            <a:ext cx="6014100" cy="21264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Σχεδίαση Βιώσιμων και Ανθεκτικών Οικοσυστημάτων</a:t>
            </a:r>
            <a:endParaRPr sz="4450" b="0" i="0" u="none" strike="noStrike" cap="none">
              <a:solidFill>
                <a:srgbClr val="000000"/>
              </a:solidFill>
              <a:latin typeface="Arial"/>
              <a:ea typeface="Arial"/>
              <a:cs typeface="Arial"/>
              <a:sym typeface="Arial"/>
            </a:endParaRPr>
          </a:p>
        </p:txBody>
      </p:sp>
      <p:sp>
        <p:nvSpPr>
          <p:cNvPr id="105" name="Google Shape;105;g38de386ffce_0_0"/>
          <p:cNvSpPr/>
          <p:nvPr/>
        </p:nvSpPr>
        <p:spPr>
          <a:xfrm>
            <a:off x="6280190" y="5166598"/>
            <a:ext cx="75564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0"/>
          <p:cNvSpPr/>
          <p:nvPr/>
        </p:nvSpPr>
        <p:spPr>
          <a:xfrm>
            <a:off x="793790" y="736878"/>
            <a:ext cx="100755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FFFFF"/>
              </a:buClr>
              <a:buSzPts val="4450"/>
              <a:buFont typeface="Inter"/>
              <a:buNone/>
            </a:pPr>
            <a:r>
              <a:rPr lang="en-US" sz="4450" b="1" i="0" u="none" strike="noStrike" cap="none">
                <a:solidFill>
                  <a:srgbClr val="FFFFFF"/>
                </a:solidFill>
                <a:latin typeface="Inter"/>
                <a:ea typeface="Inter"/>
                <a:cs typeface="Inter"/>
                <a:sym typeface="Inter"/>
              </a:rPr>
              <a:t>Ο Αστικός Μεταβολισμός – Ορισμός</a:t>
            </a:r>
            <a:endParaRPr sz="4450" b="0" i="0" u="none" strike="noStrike" cap="none"/>
          </a:p>
        </p:txBody>
      </p:sp>
      <p:sp>
        <p:nvSpPr>
          <p:cNvPr id="257" name="Google Shape;257;p10"/>
          <p:cNvSpPr/>
          <p:nvPr/>
        </p:nvSpPr>
        <p:spPr>
          <a:xfrm>
            <a:off x="793790" y="2438961"/>
            <a:ext cx="510300" cy="510300"/>
          </a:xfrm>
          <a:prstGeom prst="roundRect">
            <a:avLst>
              <a:gd name="adj" fmla="val 1866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a:off x="878860" y="2481467"/>
            <a:ext cx="340200" cy="42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650"/>
              <a:buFont typeface="Inter"/>
              <a:buNone/>
            </a:pPr>
            <a:r>
              <a:rPr lang="en-US" sz="2650" b="1" i="0" u="none" strike="noStrike" cap="none">
                <a:solidFill>
                  <a:srgbClr val="000000"/>
                </a:solidFill>
                <a:latin typeface="Inter"/>
                <a:ea typeface="Inter"/>
                <a:cs typeface="Inter"/>
                <a:sym typeface="Inter"/>
              </a:rPr>
              <a:t>1</a:t>
            </a:r>
            <a:endParaRPr sz="2650" b="0" i="0" u="none" strike="noStrike" cap="none"/>
          </a:p>
        </p:txBody>
      </p:sp>
      <p:sp>
        <p:nvSpPr>
          <p:cNvPr id="259" name="Google Shape;259;p10"/>
          <p:cNvSpPr/>
          <p:nvPr/>
        </p:nvSpPr>
        <p:spPr>
          <a:xfrm>
            <a:off x="1530906" y="2516828"/>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FFFFF"/>
              </a:buClr>
              <a:buSzPts val="2200"/>
              <a:buFont typeface="Inter"/>
              <a:buNone/>
            </a:pPr>
            <a:r>
              <a:rPr lang="en-US" sz="2200" b="1" i="0" u="none" strike="noStrike" cap="none">
                <a:solidFill>
                  <a:srgbClr val="FFFFFF"/>
                </a:solidFill>
                <a:latin typeface="Inter"/>
                <a:ea typeface="Inter"/>
                <a:cs typeface="Inter"/>
                <a:sym typeface="Inter"/>
              </a:rPr>
              <a:t>Ορισμός</a:t>
            </a:r>
            <a:endParaRPr sz="2200" b="0" i="0" u="none" strike="noStrike" cap="none"/>
          </a:p>
        </p:txBody>
      </p:sp>
      <p:sp>
        <p:nvSpPr>
          <p:cNvPr id="260" name="Google Shape;260;p10"/>
          <p:cNvSpPr/>
          <p:nvPr/>
        </p:nvSpPr>
        <p:spPr>
          <a:xfrm>
            <a:off x="1530906" y="3007247"/>
            <a:ext cx="5642400" cy="1451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FFFFFF"/>
              </a:buClr>
              <a:buSzPts val="1750"/>
              <a:buFont typeface="Inter"/>
              <a:buNone/>
            </a:pPr>
            <a:r>
              <a:rPr lang="en-US" sz="1550" b="0" i="0" u="none" strike="noStrike" cap="none">
                <a:solidFill>
                  <a:srgbClr val="FFFFFF"/>
                </a:solidFill>
                <a:latin typeface="Inter"/>
                <a:ea typeface="Inter"/>
                <a:cs typeface="Inter"/>
                <a:sym typeface="Inter"/>
              </a:rPr>
              <a:t>Αστικός μεταβολισμός: όλες οι τεχνικές, φυσικές και κοινωνικο-οικονομικές διεργασίες σε μια πόλη που οδηγούν σε ροές πόρων, ανάπτυξη και παραγωγή αποβλήτων.</a:t>
            </a:r>
            <a:endParaRPr sz="1550" b="0" i="0" u="none" strike="noStrike" cap="none"/>
          </a:p>
        </p:txBody>
      </p:sp>
      <p:sp>
        <p:nvSpPr>
          <p:cNvPr id="261" name="Google Shape;261;p10"/>
          <p:cNvSpPr/>
          <p:nvPr/>
        </p:nvSpPr>
        <p:spPr>
          <a:xfrm>
            <a:off x="7456884" y="2438961"/>
            <a:ext cx="510300" cy="510300"/>
          </a:xfrm>
          <a:prstGeom prst="roundRect">
            <a:avLst>
              <a:gd name="adj" fmla="val 1866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0"/>
          <p:cNvSpPr/>
          <p:nvPr/>
        </p:nvSpPr>
        <p:spPr>
          <a:xfrm>
            <a:off x="7541955" y="2481467"/>
            <a:ext cx="340200" cy="42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650"/>
              <a:buFont typeface="Inter"/>
              <a:buNone/>
            </a:pPr>
            <a:r>
              <a:rPr lang="en-US" sz="2650" b="1" i="0" u="none" strike="noStrike" cap="none">
                <a:solidFill>
                  <a:srgbClr val="000000"/>
                </a:solidFill>
                <a:latin typeface="Inter"/>
                <a:ea typeface="Inter"/>
                <a:cs typeface="Inter"/>
                <a:sym typeface="Inter"/>
              </a:rPr>
              <a:t>2</a:t>
            </a:r>
            <a:endParaRPr sz="2650" b="0" i="0" u="none" strike="noStrike" cap="none"/>
          </a:p>
        </p:txBody>
      </p:sp>
      <p:sp>
        <p:nvSpPr>
          <p:cNvPr id="263" name="Google Shape;263;p10"/>
          <p:cNvSpPr/>
          <p:nvPr/>
        </p:nvSpPr>
        <p:spPr>
          <a:xfrm>
            <a:off x="8194000" y="2516828"/>
            <a:ext cx="28527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FFFFF"/>
              </a:buClr>
              <a:buSzPts val="2200"/>
              <a:buFont typeface="Inter"/>
              <a:buNone/>
            </a:pPr>
            <a:r>
              <a:rPr lang="en-US" sz="2200" b="1" i="0" u="none" strike="noStrike" cap="none">
                <a:solidFill>
                  <a:srgbClr val="FFFFFF"/>
                </a:solidFill>
                <a:latin typeface="Inter"/>
                <a:ea typeface="Inter"/>
                <a:cs typeface="Inter"/>
                <a:sym typeface="Inter"/>
              </a:rPr>
              <a:t>Πρακτική εφαρμογή</a:t>
            </a:r>
            <a:endParaRPr sz="2200" b="0" i="0" u="none" strike="noStrike" cap="none"/>
          </a:p>
        </p:txBody>
      </p:sp>
      <p:sp>
        <p:nvSpPr>
          <p:cNvPr id="264" name="Google Shape;264;p10"/>
          <p:cNvSpPr/>
          <p:nvPr/>
        </p:nvSpPr>
        <p:spPr>
          <a:xfrm>
            <a:off x="8194000" y="3007247"/>
            <a:ext cx="5642700" cy="1451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FFFFFF"/>
              </a:buClr>
              <a:buSzPts val="1750"/>
              <a:buFont typeface="Inter"/>
              <a:buNone/>
            </a:pPr>
            <a:r>
              <a:rPr lang="en-US" sz="1550" b="0" i="0" u="none" strike="noStrike" cap="none">
                <a:solidFill>
                  <a:srgbClr val="FFFFFF"/>
                </a:solidFill>
                <a:latin typeface="Inter"/>
                <a:ea typeface="Inter"/>
                <a:cs typeface="Inter"/>
                <a:sym typeface="Inter"/>
              </a:rPr>
              <a:t>Πρακτικά: όλες οι εισροές που χρειάζεται μια πόλη για να λειτουργήσει (ενέργεια, νερό, υλικά, τροφή κ.λπ.), και όλες οι εκροές που παράγει (απόβλητα, ρύπανση) – συν ό,τι κυκλοφορεί στο εσωτερικό της.</a:t>
            </a:r>
            <a:endParaRPr sz="1550" b="0" i="0" u="none" strike="noStrike" cap="none"/>
          </a:p>
        </p:txBody>
      </p:sp>
      <p:sp>
        <p:nvSpPr>
          <p:cNvPr id="265" name="Google Shape;265;p10"/>
          <p:cNvSpPr/>
          <p:nvPr/>
        </p:nvSpPr>
        <p:spPr>
          <a:xfrm>
            <a:off x="793790" y="4912485"/>
            <a:ext cx="510300" cy="510300"/>
          </a:xfrm>
          <a:prstGeom prst="roundRect">
            <a:avLst>
              <a:gd name="adj" fmla="val 1866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0"/>
          <p:cNvSpPr/>
          <p:nvPr/>
        </p:nvSpPr>
        <p:spPr>
          <a:xfrm>
            <a:off x="878860" y="4954990"/>
            <a:ext cx="340200" cy="42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650"/>
              <a:buFont typeface="Inter"/>
              <a:buNone/>
            </a:pPr>
            <a:r>
              <a:rPr lang="en-US" sz="2650" b="1" i="0" u="none" strike="noStrike" cap="none">
                <a:solidFill>
                  <a:srgbClr val="000000"/>
                </a:solidFill>
                <a:latin typeface="Inter"/>
                <a:ea typeface="Inter"/>
                <a:cs typeface="Inter"/>
                <a:sym typeface="Inter"/>
              </a:rPr>
              <a:t>3</a:t>
            </a:r>
            <a:endParaRPr sz="2650" b="0" i="0" u="none" strike="noStrike" cap="none"/>
          </a:p>
        </p:txBody>
      </p:sp>
      <p:sp>
        <p:nvSpPr>
          <p:cNvPr id="267" name="Google Shape;267;p10"/>
          <p:cNvSpPr/>
          <p:nvPr/>
        </p:nvSpPr>
        <p:spPr>
          <a:xfrm>
            <a:off x="1530906" y="4990352"/>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FFFFF"/>
              </a:buClr>
              <a:buSzPts val="2200"/>
              <a:buFont typeface="Inter"/>
              <a:buNone/>
            </a:pPr>
            <a:r>
              <a:rPr lang="en-US" sz="2200" b="1" i="0" u="none" strike="noStrike" cap="none">
                <a:solidFill>
                  <a:srgbClr val="FFFFFF"/>
                </a:solidFill>
                <a:latin typeface="Inter"/>
                <a:ea typeface="Inter"/>
                <a:cs typeface="Inter"/>
                <a:sym typeface="Inter"/>
              </a:rPr>
              <a:t>Ιστορική αναφορά</a:t>
            </a:r>
            <a:endParaRPr sz="2200" b="0" i="0" u="none" strike="noStrike" cap="none"/>
          </a:p>
        </p:txBody>
      </p:sp>
      <p:sp>
        <p:nvSpPr>
          <p:cNvPr id="268" name="Google Shape;268;p10"/>
          <p:cNvSpPr/>
          <p:nvPr/>
        </p:nvSpPr>
        <p:spPr>
          <a:xfrm>
            <a:off x="1530906" y="5480770"/>
            <a:ext cx="5642400" cy="1451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FFFFFF"/>
              </a:buClr>
              <a:buSzPts val="1750"/>
              <a:buFont typeface="Inter"/>
              <a:buNone/>
            </a:pPr>
            <a:r>
              <a:rPr lang="en-US" sz="1550" b="0" i="0" u="none" strike="noStrike" cap="none">
                <a:solidFill>
                  <a:srgbClr val="FFFFFF"/>
                </a:solidFill>
                <a:latin typeface="Inter"/>
                <a:ea typeface="Inter"/>
                <a:cs typeface="Inter"/>
                <a:sym typeface="Inter"/>
              </a:rPr>
              <a:t>Ο Abel Wolman εισήγαγε τον όρο το 1965, υπολογίζοντας τον μεταβολισμό μιας υποθετικής πόλης 1 εκατ. κατοίκων (τι ποσότητες υλικών κι ενέργειας μπαίνουν και τι απόβλητα βγαίνουν).</a:t>
            </a:r>
            <a:endParaRPr sz="1550" b="0" i="0" u="none" strike="noStrike" cap="none"/>
          </a:p>
        </p:txBody>
      </p:sp>
      <p:sp>
        <p:nvSpPr>
          <p:cNvPr id="269" name="Google Shape;269;p10"/>
          <p:cNvSpPr/>
          <p:nvPr/>
        </p:nvSpPr>
        <p:spPr>
          <a:xfrm>
            <a:off x="7456884" y="4912485"/>
            <a:ext cx="510300" cy="510300"/>
          </a:xfrm>
          <a:prstGeom prst="roundRect">
            <a:avLst>
              <a:gd name="adj" fmla="val 1866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7541955" y="4954990"/>
            <a:ext cx="340200" cy="42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650"/>
              <a:buFont typeface="Inter"/>
              <a:buNone/>
            </a:pPr>
            <a:r>
              <a:rPr lang="en-US" sz="2650" b="1" i="0" u="none" strike="noStrike" cap="none">
                <a:solidFill>
                  <a:srgbClr val="000000"/>
                </a:solidFill>
                <a:latin typeface="Inter"/>
                <a:ea typeface="Inter"/>
                <a:cs typeface="Inter"/>
                <a:sym typeface="Inter"/>
              </a:rPr>
              <a:t>4</a:t>
            </a:r>
            <a:endParaRPr sz="2650" b="0" i="0" u="none" strike="noStrike" cap="none"/>
          </a:p>
        </p:txBody>
      </p:sp>
      <p:sp>
        <p:nvSpPr>
          <p:cNvPr id="271" name="Google Shape;271;p10"/>
          <p:cNvSpPr/>
          <p:nvPr/>
        </p:nvSpPr>
        <p:spPr>
          <a:xfrm>
            <a:off x="8194000" y="4990352"/>
            <a:ext cx="31446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FFFFF"/>
              </a:buClr>
              <a:buSzPts val="2200"/>
              <a:buFont typeface="Inter"/>
              <a:buNone/>
            </a:pPr>
            <a:r>
              <a:rPr lang="en-US" sz="2200" b="1" i="0" u="none" strike="noStrike" cap="none">
                <a:solidFill>
                  <a:srgbClr val="FFFFFF"/>
                </a:solidFill>
                <a:latin typeface="Inter"/>
                <a:ea typeface="Inter"/>
                <a:cs typeface="Inter"/>
                <a:sym typeface="Inter"/>
              </a:rPr>
              <a:t>Σύγχρονη προσέγγιση</a:t>
            </a:r>
            <a:endParaRPr sz="2200" b="0" i="0" u="none" strike="noStrike" cap="none"/>
          </a:p>
        </p:txBody>
      </p:sp>
      <p:sp>
        <p:nvSpPr>
          <p:cNvPr id="272" name="Google Shape;272;p10"/>
          <p:cNvSpPr/>
          <p:nvPr/>
        </p:nvSpPr>
        <p:spPr>
          <a:xfrm>
            <a:off x="8194000" y="5480770"/>
            <a:ext cx="5642700" cy="21774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FFFFFF"/>
              </a:buClr>
              <a:buSzPts val="1750"/>
              <a:buFont typeface="Inter"/>
              <a:buNone/>
            </a:pPr>
            <a:r>
              <a:rPr lang="en-US" sz="1550" b="0" i="0" u="none" strike="noStrike" cap="none">
                <a:solidFill>
                  <a:srgbClr val="FFFFFF"/>
                </a:solidFill>
                <a:latin typeface="Inter"/>
                <a:ea typeface="Inter"/>
                <a:cs typeface="Inter"/>
                <a:sym typeface="Inter"/>
              </a:rPr>
              <a:t>Σύγχρονη προσέγγιση: δεν μετράμε μόνο φυσικές ροές αλλά και περιβαλλοντικές, κοινωνικές, οικονομικές και πληροφοριακές ροές – βλέπουμε την πόλη ως ένα πολύπλοκο σύστημα όπου άνθρωποι, υποδομές, φύση και οικονομία αλληλοεπηρεάζονται.</a:t>
            </a:r>
            <a:endParaRPr sz="1550" b="0" i="0" u="none" strike="noStrike" cap="none"/>
          </a:p>
        </p:txBody>
      </p:sp>
      <p:pic>
        <p:nvPicPr>
          <p:cNvPr id="273" name="Google Shape;273;p10" descr="preencoded.png"/>
          <p:cNvPicPr preferRelativeResize="0"/>
          <p:nvPr/>
        </p:nvPicPr>
        <p:blipFill rotWithShape="1">
          <a:blip r:embed="rId3">
            <a:alphaModFix amt="6000"/>
          </a:blip>
          <a:srcRect/>
          <a:stretch/>
        </p:blipFill>
        <p:spPr>
          <a:xfrm>
            <a:off x="0" y="0"/>
            <a:ext cx="14630397" cy="82296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1"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280" name="Google Shape;280;p11"/>
          <p:cNvSpPr/>
          <p:nvPr/>
        </p:nvSpPr>
        <p:spPr>
          <a:xfrm>
            <a:off x="0" y="0"/>
            <a:ext cx="14630400" cy="8229600"/>
          </a:xfrm>
          <a:prstGeom prst="rect">
            <a:avLst/>
          </a:pr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3023473" y="508564"/>
            <a:ext cx="8583600" cy="708900"/>
          </a:xfrm>
          <a:prstGeom prst="rect">
            <a:avLst/>
          </a:prstGeom>
          <a:noFill/>
          <a:ln>
            <a:noFill/>
          </a:ln>
        </p:spPr>
        <p:txBody>
          <a:bodyPr spcFirstLastPara="1" wrap="square" lIns="0" tIns="0" rIns="0" bIns="0" anchor="t" anchorCtr="0">
            <a:noAutofit/>
          </a:bodyPr>
          <a:lstStyle/>
          <a:p>
            <a:pPr marL="0" marR="0" lvl="0" indent="0" algn="ctr"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Η Πόλη ως "Υπεροργανισμός"</a:t>
            </a:r>
            <a:endParaRPr sz="4450" b="0" i="0" u="none" strike="noStrike" cap="none"/>
          </a:p>
        </p:txBody>
      </p:sp>
      <p:sp>
        <p:nvSpPr>
          <p:cNvPr id="282" name="Google Shape;282;p11"/>
          <p:cNvSpPr/>
          <p:nvPr/>
        </p:nvSpPr>
        <p:spPr>
          <a:xfrm>
            <a:off x="793790" y="2359938"/>
            <a:ext cx="13042821" cy="907018"/>
          </a:xfrm>
          <a:prstGeom prst="rect">
            <a:avLst/>
          </a:prstGeom>
          <a:noFill/>
          <a:ln>
            <a:noFill/>
          </a:ln>
        </p:spPr>
        <p:txBody>
          <a:bodyPr spcFirstLastPara="1" wrap="square" lIns="0" tIns="0" rIns="0" bIns="0" anchor="t" anchorCtr="0">
            <a:noAutofit/>
          </a:bodyPr>
          <a:lstStyle/>
          <a:p>
            <a:pPr marL="0" marR="0" lvl="0" indent="0" algn="ctr" rtl="0">
              <a:lnSpc>
                <a:spcPct val="161363"/>
              </a:lnSpc>
              <a:spcBef>
                <a:spcPts val="0"/>
              </a:spcBef>
              <a:spcAft>
                <a:spcPts val="0"/>
              </a:spcAft>
              <a:buClr>
                <a:srgbClr val="272525"/>
              </a:buClr>
              <a:buSzPts val="2200"/>
              <a:buFont typeface="Inter"/>
              <a:buNone/>
            </a:pPr>
            <a:r>
              <a:rPr lang="en-US" sz="2200" b="0" i="0" u="none" strike="noStrike" cap="none">
                <a:solidFill>
                  <a:srgbClr val="272525"/>
                </a:solidFill>
                <a:latin typeface="Inter"/>
                <a:ea typeface="Inter"/>
                <a:cs typeface="Inter"/>
                <a:sym typeface="Inter"/>
              </a:rPr>
              <a:t>Φανταστείτε την πόλη σαν ένα τεράστιο </a:t>
            </a:r>
            <a:r>
              <a:rPr lang="en-US" sz="2200" b="0" i="1" u="none" strike="noStrike" cap="none">
                <a:solidFill>
                  <a:srgbClr val="000000"/>
                </a:solidFill>
                <a:latin typeface="Inter"/>
                <a:ea typeface="Inter"/>
                <a:cs typeface="Inter"/>
                <a:sym typeface="Inter"/>
              </a:rPr>
              <a:t>πλάσμα</a:t>
            </a:r>
            <a:r>
              <a:rPr lang="en-US" sz="2200" b="0" i="0" u="none" strike="noStrike" cap="none">
                <a:solidFill>
                  <a:srgbClr val="272525"/>
                </a:solidFill>
                <a:latin typeface="Inter"/>
                <a:ea typeface="Inter"/>
                <a:cs typeface="Inter"/>
                <a:sym typeface="Inter"/>
              </a:rPr>
              <a:t> που συνεχώς καταβροχθίζει πόρους και αποβάλλει απόβλητα.</a:t>
            </a:r>
            <a:endParaRPr sz="2200" b="0" i="0" u="none" strike="noStrike" cap="none"/>
          </a:p>
        </p:txBody>
      </p:sp>
      <p:sp>
        <p:nvSpPr>
          <p:cNvPr id="283" name="Google Shape;283;p11"/>
          <p:cNvSpPr/>
          <p:nvPr/>
        </p:nvSpPr>
        <p:spPr>
          <a:xfrm>
            <a:off x="793790" y="3652736"/>
            <a:ext cx="13042800" cy="725700"/>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000000"/>
              </a:buClr>
              <a:buSzPts val="1750"/>
              <a:buFont typeface="Inter"/>
              <a:buNone/>
            </a:pPr>
            <a:r>
              <a:rPr lang="en-US" sz="1800" b="1" i="0" u="none" strike="noStrike" cap="none">
                <a:solidFill>
                  <a:srgbClr val="000000"/>
                </a:solidFill>
                <a:latin typeface="Inter"/>
                <a:ea typeface="Inter"/>
                <a:cs typeface="Inter"/>
                <a:sym typeface="Inter"/>
              </a:rPr>
              <a:t>Εισροές από μακριά:</a:t>
            </a:r>
            <a:r>
              <a:rPr lang="en-US" sz="1800" b="0" i="0" u="none" strike="noStrike" cap="none">
                <a:solidFill>
                  <a:srgbClr val="272525"/>
                </a:solidFill>
                <a:latin typeface="Inter"/>
                <a:ea typeface="Inter"/>
                <a:cs typeface="Inter"/>
                <a:sym typeface="Inter"/>
              </a:rPr>
              <a:t> τρόφιμα από αγροτικές περιοχές, νερό από ποτάμια, ενέργεια από εργοστάσια ή δίκτυα εκτός πόλης, πρώτες ύλες και αγαθά από όλον τον κόσμο.</a:t>
            </a:r>
            <a:endParaRPr sz="1800" b="0" i="0" u="none" strike="noStrike" cap="none"/>
          </a:p>
        </p:txBody>
      </p:sp>
      <p:sp>
        <p:nvSpPr>
          <p:cNvPr id="284" name="Google Shape;284;p11"/>
          <p:cNvSpPr/>
          <p:nvPr/>
        </p:nvSpPr>
        <p:spPr>
          <a:xfrm>
            <a:off x="793790" y="4633692"/>
            <a:ext cx="13042800" cy="725700"/>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000000"/>
              </a:buClr>
              <a:buSzPts val="1750"/>
              <a:buFont typeface="Inter"/>
              <a:buNone/>
            </a:pPr>
            <a:r>
              <a:rPr lang="en-US" sz="1800" b="1" i="0" u="none" strike="noStrike" cap="none">
                <a:solidFill>
                  <a:srgbClr val="000000"/>
                </a:solidFill>
                <a:latin typeface="Inter"/>
                <a:ea typeface="Inter"/>
                <a:cs typeface="Inter"/>
                <a:sym typeface="Inter"/>
              </a:rPr>
              <a:t>Συσσώρευση:</a:t>
            </a:r>
            <a:r>
              <a:rPr lang="en-US" sz="1800" b="0" i="0" u="none" strike="noStrike" cap="none">
                <a:solidFill>
                  <a:srgbClr val="272525"/>
                </a:solidFill>
                <a:latin typeface="Inter"/>
                <a:ea typeface="Inter"/>
                <a:cs typeface="Inter"/>
                <a:sym typeface="Inter"/>
              </a:rPr>
              <a:t> ένα μέρος των πόρων αποθηκεύεται στην πόλη ως αποθέματα (π.χ. υλικά σε κτίρια, "λίπος" ρύπων στην ατμόσφαιρα).</a:t>
            </a:r>
            <a:endParaRPr sz="1800" b="0" i="0" u="none" strike="noStrike" cap="none"/>
          </a:p>
        </p:txBody>
      </p:sp>
      <p:sp>
        <p:nvSpPr>
          <p:cNvPr id="285" name="Google Shape;285;p11"/>
          <p:cNvSpPr/>
          <p:nvPr/>
        </p:nvSpPr>
        <p:spPr>
          <a:xfrm>
            <a:off x="793790" y="5614648"/>
            <a:ext cx="13042800" cy="725700"/>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000000"/>
              </a:buClr>
              <a:buSzPts val="1750"/>
              <a:buFont typeface="Inter"/>
              <a:buNone/>
            </a:pPr>
            <a:r>
              <a:rPr lang="en-US" sz="1800" b="1" i="0" u="none" strike="noStrike" cap="none">
                <a:solidFill>
                  <a:srgbClr val="000000"/>
                </a:solidFill>
                <a:latin typeface="Inter"/>
                <a:ea typeface="Inter"/>
                <a:cs typeface="Inter"/>
                <a:sym typeface="Inter"/>
              </a:rPr>
              <a:t>Εκροές:</a:t>
            </a:r>
            <a:r>
              <a:rPr lang="en-US" sz="1800" b="0" i="0" u="none" strike="noStrike" cap="none">
                <a:solidFill>
                  <a:srgbClr val="272525"/>
                </a:solidFill>
                <a:latin typeface="Inter"/>
                <a:ea typeface="Inter"/>
                <a:cs typeface="Inter"/>
                <a:sym typeface="Inter"/>
              </a:rPr>
              <a:t> μεγάλο μέρος αποβάλλεται ως σκουπίδια, λύματα, καυσαέρια, θερμότητα – συχνά στα όρια ή και έξω από την πόλη.</a:t>
            </a:r>
            <a:endParaRPr sz="1800" b="0" i="0" u="none" strike="noStrike" cap="none"/>
          </a:p>
        </p:txBody>
      </p:sp>
      <p:sp>
        <p:nvSpPr>
          <p:cNvPr id="286" name="Google Shape;286;p11"/>
          <p:cNvSpPr/>
          <p:nvPr/>
        </p:nvSpPr>
        <p:spPr>
          <a:xfrm>
            <a:off x="793790" y="7083284"/>
            <a:ext cx="13042800" cy="453600"/>
          </a:xfrm>
          <a:prstGeom prst="rect">
            <a:avLst/>
          </a:prstGeom>
          <a:noFill/>
          <a:ln>
            <a:noFill/>
          </a:ln>
        </p:spPr>
        <p:txBody>
          <a:bodyPr spcFirstLastPara="1" wrap="square" lIns="0" tIns="0" rIns="0" bIns="0" anchor="t" anchorCtr="0">
            <a:noAutofit/>
          </a:bodyPr>
          <a:lstStyle/>
          <a:p>
            <a:pPr marL="0" marR="0" lvl="0" indent="0" algn="ctr" rtl="0">
              <a:lnSpc>
                <a:spcPct val="161363"/>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Ο σημερινός μεταβολισμός των πόλεων είναι γραμμικός, ενώ της φύσης κυκλικός.</a:t>
            </a:r>
            <a:endParaRPr sz="2200" b="0" i="0" u="none" strike="noStrike" cap="non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2"/>
          <p:cNvSpPr/>
          <p:nvPr/>
        </p:nvSpPr>
        <p:spPr>
          <a:xfrm>
            <a:off x="793790" y="928926"/>
            <a:ext cx="10628114"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Ροές Ενέργειας και Ύλης στις Πόλεις</a:t>
            </a:r>
            <a:endParaRPr sz="4450" b="0" i="0" u="none" strike="noStrike" cap="none"/>
          </a:p>
        </p:txBody>
      </p:sp>
      <p:sp>
        <p:nvSpPr>
          <p:cNvPr id="293" name="Google Shape;293;p12"/>
          <p:cNvSpPr/>
          <p:nvPr/>
        </p:nvSpPr>
        <p:spPr>
          <a:xfrm>
            <a:off x="1644253" y="2112526"/>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Ενέργεια</a:t>
            </a:r>
            <a:endParaRPr sz="2200" b="0" i="0" u="none" strike="noStrike" cap="none"/>
          </a:p>
        </p:txBody>
      </p:sp>
      <p:sp>
        <p:nvSpPr>
          <p:cNvPr id="294" name="Google Shape;294;p12"/>
          <p:cNvSpPr/>
          <p:nvPr/>
        </p:nvSpPr>
        <p:spPr>
          <a:xfrm>
            <a:off x="1644253" y="2602944"/>
            <a:ext cx="5529143"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Ροές ηλεκτρισμού &amp; καυσίμων που εισέρχονται (για ηλεκτροδότηση, μεταφορές, θέρμανση). Εκροές: θερμότητα, εκπομπές CO₂, θερμό νέφος.</a:t>
            </a:r>
            <a:endParaRPr sz="1750" b="0" i="0" u="none" strike="noStrike" cap="none"/>
          </a:p>
        </p:txBody>
      </p:sp>
      <p:sp>
        <p:nvSpPr>
          <p:cNvPr id="295" name="Google Shape;295;p12"/>
          <p:cNvSpPr/>
          <p:nvPr/>
        </p:nvSpPr>
        <p:spPr>
          <a:xfrm>
            <a:off x="8307348" y="2112526"/>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Νερό</a:t>
            </a:r>
            <a:endParaRPr sz="2200" b="0" i="0" u="none" strike="noStrike" cap="none"/>
          </a:p>
        </p:txBody>
      </p:sp>
      <p:sp>
        <p:nvSpPr>
          <p:cNvPr id="296" name="Google Shape;296;p12"/>
          <p:cNvSpPr/>
          <p:nvPr/>
        </p:nvSpPr>
        <p:spPr>
          <a:xfrm>
            <a:off x="8307348" y="2602944"/>
            <a:ext cx="5529263"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Παροχή από φυσικές πηγές, εκροές ως λύματα (καθαρισμένα ή μη).</a:t>
            </a:r>
            <a:endParaRPr sz="1750" b="0" i="0" u="none" strike="noStrike" cap="none"/>
          </a:p>
        </p:txBody>
      </p:sp>
      <p:sp>
        <p:nvSpPr>
          <p:cNvPr id="297" name="Google Shape;297;p12"/>
          <p:cNvSpPr/>
          <p:nvPr/>
        </p:nvSpPr>
        <p:spPr>
          <a:xfrm>
            <a:off x="1644253" y="4279940"/>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Τροφή</a:t>
            </a:r>
            <a:endParaRPr sz="2200" b="0" i="0" u="none" strike="noStrike" cap="none"/>
          </a:p>
        </p:txBody>
      </p:sp>
      <p:sp>
        <p:nvSpPr>
          <p:cNvPr id="298" name="Google Shape;298;p12"/>
          <p:cNvSpPr/>
          <p:nvPr/>
        </p:nvSpPr>
        <p:spPr>
          <a:xfrm>
            <a:off x="1644253" y="4770358"/>
            <a:ext cx="5529143"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Εισαγωγές βιομάζας, εκροές οργανικά απόβλητα και λύματα.</a:t>
            </a:r>
            <a:endParaRPr sz="1750" b="0" i="0" u="none" strike="noStrike" cap="none"/>
          </a:p>
        </p:txBody>
      </p:sp>
      <p:sp>
        <p:nvSpPr>
          <p:cNvPr id="299" name="Google Shape;299;p12"/>
          <p:cNvSpPr/>
          <p:nvPr/>
        </p:nvSpPr>
        <p:spPr>
          <a:xfrm>
            <a:off x="8307348" y="4279940"/>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Υλικά &amp; Αγαθά</a:t>
            </a:r>
            <a:endParaRPr sz="2200" b="0" i="0" u="none" strike="noStrike" cap="none"/>
          </a:p>
        </p:txBody>
      </p:sp>
      <p:sp>
        <p:nvSpPr>
          <p:cNvPr id="300" name="Google Shape;300;p12"/>
          <p:cNvSpPr/>
          <p:nvPr/>
        </p:nvSpPr>
        <p:spPr>
          <a:xfrm>
            <a:off x="8307348" y="4770358"/>
            <a:ext cx="5529263"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Ροές πρώτων υλών και προϊόντων, εκροές σκουπίδια, μπάζα, ρύποι.</a:t>
            </a:r>
            <a:endParaRPr sz="1750" b="0" i="0" u="none" strike="noStrike" cap="none"/>
          </a:p>
        </p:txBody>
      </p:sp>
      <p:sp>
        <p:nvSpPr>
          <p:cNvPr id="301" name="Google Shape;301;p12"/>
          <p:cNvSpPr/>
          <p:nvPr/>
        </p:nvSpPr>
        <p:spPr>
          <a:xfrm>
            <a:off x="1644253" y="6084451"/>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Άνθρωποι</a:t>
            </a:r>
            <a:endParaRPr sz="2200" b="0" i="0" u="none" strike="noStrike" cap="none"/>
          </a:p>
        </p:txBody>
      </p:sp>
      <p:sp>
        <p:nvSpPr>
          <p:cNvPr id="302" name="Google Shape;302;p12"/>
          <p:cNvSpPr/>
          <p:nvPr/>
        </p:nvSpPr>
        <p:spPr>
          <a:xfrm>
            <a:off x="1644253" y="6574869"/>
            <a:ext cx="5529143"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Ροές μετακινήσεων και πληθυσμού, μαζί με κατανάλωση και απόβλητα.</a:t>
            </a:r>
            <a:endParaRPr sz="1750" b="0" i="0" u="none" strike="noStrike" cap="none"/>
          </a:p>
        </p:txBody>
      </p:sp>
      <p:sp>
        <p:nvSpPr>
          <p:cNvPr id="303" name="Google Shape;303;p12"/>
          <p:cNvSpPr/>
          <p:nvPr/>
        </p:nvSpPr>
        <p:spPr>
          <a:xfrm>
            <a:off x="8307348" y="6084451"/>
            <a:ext cx="3060263"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Πληροφορία &amp; Χρήμα</a:t>
            </a:r>
            <a:endParaRPr sz="2200" b="0" i="0" u="none" strike="noStrike" cap="none"/>
          </a:p>
        </p:txBody>
      </p:sp>
      <p:sp>
        <p:nvSpPr>
          <p:cNvPr id="304" name="Google Shape;304;p12"/>
          <p:cNvSpPr/>
          <p:nvPr/>
        </p:nvSpPr>
        <p:spPr>
          <a:xfrm>
            <a:off x="8307348" y="6574869"/>
            <a:ext cx="5529263"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Άυλες ροές που επηρεάζουν τις υλικές ροές.</a:t>
            </a:r>
            <a:endParaRPr sz="1750" b="0" i="0" u="none" strike="noStrike" cap="none"/>
          </a:p>
        </p:txBody>
      </p:sp>
      <p:pic>
        <p:nvPicPr>
          <p:cNvPr id="305" name="Google Shape;305;p12"/>
          <p:cNvPicPr preferRelativeResize="0"/>
          <p:nvPr/>
        </p:nvPicPr>
        <p:blipFill>
          <a:blip r:embed="rId3">
            <a:alphaModFix/>
          </a:blip>
          <a:stretch>
            <a:fillRect/>
          </a:stretch>
        </p:blipFill>
        <p:spPr>
          <a:xfrm>
            <a:off x="874750" y="2056550"/>
            <a:ext cx="7273201" cy="45687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3" descr="preencoded.png"/>
          <p:cNvPicPr preferRelativeResize="0"/>
          <p:nvPr/>
        </p:nvPicPr>
        <p:blipFill rotWithShape="1">
          <a:blip r:embed="rId3">
            <a:alphaModFix/>
          </a:blip>
          <a:srcRect/>
          <a:stretch/>
        </p:blipFill>
        <p:spPr>
          <a:xfrm>
            <a:off x="7402049" y="1857645"/>
            <a:ext cx="6861454" cy="5895141"/>
          </a:xfrm>
          <a:prstGeom prst="rect">
            <a:avLst/>
          </a:prstGeom>
          <a:noFill/>
          <a:ln>
            <a:noFill/>
          </a:ln>
        </p:spPr>
      </p:pic>
      <p:sp>
        <p:nvSpPr>
          <p:cNvPr id="312" name="Google Shape;312;p13"/>
          <p:cNvSpPr/>
          <p:nvPr/>
        </p:nvSpPr>
        <p:spPr>
          <a:xfrm>
            <a:off x="793812" y="472450"/>
            <a:ext cx="12621300" cy="11340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550" b="1" i="0" u="none" strike="noStrike" cap="none">
                <a:solidFill>
                  <a:srgbClr val="000000"/>
                </a:solidFill>
                <a:latin typeface="Inter"/>
                <a:ea typeface="Inter"/>
                <a:cs typeface="Inter"/>
                <a:sym typeface="Inter"/>
              </a:rPr>
              <a:t>Γραμμικός vs. Κυκλικός Μεταβολισμός</a:t>
            </a:r>
            <a:endParaRPr sz="3550" b="0" i="0" u="none" strike="noStrike" cap="none"/>
          </a:p>
        </p:txBody>
      </p:sp>
      <p:sp>
        <p:nvSpPr>
          <p:cNvPr id="313" name="Google Shape;313;p13"/>
          <p:cNvSpPr/>
          <p:nvPr/>
        </p:nvSpPr>
        <p:spPr>
          <a:xfrm>
            <a:off x="793790" y="1845240"/>
            <a:ext cx="2268300" cy="283500"/>
          </a:xfrm>
          <a:prstGeom prst="rect">
            <a:avLst/>
          </a:prstGeom>
          <a:no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000000"/>
              </a:buClr>
              <a:buSzPts val="1750"/>
              <a:buFont typeface="Inter"/>
              <a:buNone/>
            </a:pPr>
            <a:r>
              <a:rPr lang="en-US" sz="1750" b="1" i="0" u="none" strike="noStrike" cap="none">
                <a:solidFill>
                  <a:srgbClr val="000000"/>
                </a:solidFill>
                <a:latin typeface="Inter"/>
                <a:ea typeface="Inter"/>
                <a:cs typeface="Inter"/>
                <a:sym typeface="Inter"/>
              </a:rPr>
              <a:t>Φύση</a:t>
            </a:r>
            <a:endParaRPr sz="1750" b="0" i="0" u="none" strike="noStrike" cap="none"/>
          </a:p>
        </p:txBody>
      </p:sp>
      <p:sp>
        <p:nvSpPr>
          <p:cNvPr id="314" name="Google Shape;314;p13"/>
          <p:cNvSpPr/>
          <p:nvPr/>
        </p:nvSpPr>
        <p:spPr>
          <a:xfrm>
            <a:off x="793790" y="2310179"/>
            <a:ext cx="2642400" cy="8709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Κυκλικός μεταβολισμός – τα απόβλητα του ενός είναι πόροι για άλλους.</a:t>
            </a:r>
            <a:endParaRPr sz="1400" b="0" i="0" u="none" strike="noStrike" cap="none"/>
          </a:p>
        </p:txBody>
      </p:sp>
      <p:sp>
        <p:nvSpPr>
          <p:cNvPr id="315" name="Google Shape;315;p13"/>
          <p:cNvSpPr/>
          <p:nvPr/>
        </p:nvSpPr>
        <p:spPr>
          <a:xfrm>
            <a:off x="3886557" y="1845240"/>
            <a:ext cx="2268300" cy="283500"/>
          </a:xfrm>
          <a:prstGeom prst="rect">
            <a:avLst/>
          </a:prstGeom>
          <a:no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000000"/>
              </a:buClr>
              <a:buSzPts val="1750"/>
              <a:buFont typeface="Inter"/>
              <a:buNone/>
            </a:pPr>
            <a:r>
              <a:rPr lang="en-US" sz="1750" b="1" i="0" u="none" strike="noStrike" cap="none">
                <a:solidFill>
                  <a:srgbClr val="000000"/>
                </a:solidFill>
                <a:latin typeface="Inter"/>
                <a:ea typeface="Inter"/>
                <a:cs typeface="Inter"/>
                <a:sym typeface="Inter"/>
              </a:rPr>
              <a:t>Πόλη</a:t>
            </a:r>
            <a:endParaRPr sz="1750" b="0" i="0" u="none" strike="noStrike" cap="none"/>
          </a:p>
        </p:txBody>
      </p:sp>
      <p:sp>
        <p:nvSpPr>
          <p:cNvPr id="316" name="Google Shape;316;p13"/>
          <p:cNvSpPr/>
          <p:nvPr/>
        </p:nvSpPr>
        <p:spPr>
          <a:xfrm>
            <a:off x="3886557" y="2310179"/>
            <a:ext cx="2642400" cy="11610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Γραμμικός μεταβολισμός – εισροές χρησιμοποιούνται μια φορά, μετά απόβλητα/ρύπανση.</a:t>
            </a:r>
            <a:endParaRPr sz="1400" b="0" i="0" u="none" strike="noStrike" cap="none"/>
          </a:p>
        </p:txBody>
      </p:sp>
      <p:sp>
        <p:nvSpPr>
          <p:cNvPr id="317" name="Google Shape;317;p13"/>
          <p:cNvSpPr/>
          <p:nvPr/>
        </p:nvSpPr>
        <p:spPr>
          <a:xfrm>
            <a:off x="793801" y="4389100"/>
            <a:ext cx="6304500" cy="5805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Inter"/>
              <a:buNone/>
            </a:pPr>
            <a:r>
              <a:rPr lang="en-US" sz="1500" b="1" i="0" u="none" strike="noStrike" cap="none">
                <a:solidFill>
                  <a:srgbClr val="272525"/>
                </a:solidFill>
                <a:latin typeface="Inter"/>
                <a:ea typeface="Inter"/>
                <a:cs typeface="Inter"/>
                <a:sym typeface="Inter"/>
              </a:rPr>
              <a:t>Συνέπειες:</a:t>
            </a:r>
            <a:r>
              <a:rPr lang="en-US" sz="1500" b="0" i="0" u="none" strike="noStrike" cap="none">
                <a:solidFill>
                  <a:srgbClr val="272525"/>
                </a:solidFill>
                <a:latin typeface="Inter"/>
                <a:ea typeface="Inter"/>
                <a:cs typeface="Inter"/>
                <a:sym typeface="Inter"/>
              </a:rPr>
              <a:t> ανάγκη για νέες εισροές + ρύπανση/απώλειες πόρων.</a:t>
            </a:r>
            <a:endParaRPr sz="1500" b="0" i="0" u="none" strike="noStrike" cap="none"/>
          </a:p>
        </p:txBody>
      </p:sp>
      <p:sp>
        <p:nvSpPr>
          <p:cNvPr id="318" name="Google Shape;318;p13"/>
          <p:cNvSpPr/>
          <p:nvPr/>
        </p:nvSpPr>
        <p:spPr>
          <a:xfrm>
            <a:off x="793802" y="5332325"/>
            <a:ext cx="6817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950BC"/>
              </a:buClr>
              <a:buSzPts val="1750"/>
              <a:buFont typeface="Inter"/>
              <a:buNone/>
            </a:pPr>
            <a:r>
              <a:rPr lang="en-US" sz="1750" b="1" i="0" u="none" strike="noStrike" cap="none">
                <a:solidFill>
                  <a:srgbClr val="4950BC"/>
                </a:solidFill>
                <a:latin typeface="Inter"/>
                <a:ea typeface="Inter"/>
                <a:cs typeface="Inter"/>
                <a:sym typeface="Inter"/>
              </a:rPr>
              <a:t>Λύση: Κυκλική οικονομία</a:t>
            </a:r>
            <a:r>
              <a:rPr lang="en-US" sz="1750" b="0" i="0" u="none" strike="noStrike" cap="none">
                <a:solidFill>
                  <a:srgbClr val="272525"/>
                </a:solidFill>
                <a:latin typeface="Inter"/>
                <a:ea typeface="Inter"/>
                <a:cs typeface="Inter"/>
                <a:sym typeface="Inter"/>
              </a:rPr>
              <a:t> – ανακύκλωση, επανάχρηση, ανάκτηση.</a:t>
            </a:r>
            <a:endParaRPr sz="1750" b="0" i="0" u="none" strike="noStrike" cap="none"/>
          </a:p>
        </p:txBody>
      </p:sp>
      <p:sp>
        <p:nvSpPr>
          <p:cNvPr id="319" name="Google Shape;319;p13"/>
          <p:cNvSpPr/>
          <p:nvPr/>
        </p:nvSpPr>
        <p:spPr>
          <a:xfrm>
            <a:off x="793800" y="6719400"/>
            <a:ext cx="6304500" cy="5805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Inter"/>
              <a:buNone/>
            </a:pPr>
            <a:r>
              <a:rPr lang="en-US" sz="1500" b="1" i="0" u="none" strike="noStrike" cap="none">
                <a:solidFill>
                  <a:srgbClr val="272525"/>
                </a:solidFill>
                <a:latin typeface="Inter"/>
                <a:ea typeface="Inter"/>
                <a:cs typeface="Inter"/>
                <a:sym typeface="Inter"/>
              </a:rPr>
              <a:t>Αν και δεν γίνεται να κλείσουμε πλήρως τους κύκλους, μπορούμε να τους μειώσουμε σημαντικά με κατάλληλο σχεδιασμό.</a:t>
            </a:r>
            <a:endParaRPr sz="1500" b="1" i="0" u="none" strike="noStrike" cap="non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14"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326" name="Google Shape;326;p14"/>
          <p:cNvSpPr/>
          <p:nvPr/>
        </p:nvSpPr>
        <p:spPr>
          <a:xfrm>
            <a:off x="6275070" y="767596"/>
            <a:ext cx="7566660" cy="915591"/>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000000"/>
              </a:buClr>
              <a:buSzPts val="2850"/>
              <a:buFont typeface="Inter"/>
              <a:buNone/>
            </a:pPr>
            <a:r>
              <a:rPr lang="en-US" sz="2850" b="1" i="0" u="none" strike="noStrike" cap="none">
                <a:solidFill>
                  <a:srgbClr val="000000"/>
                </a:solidFill>
                <a:latin typeface="Inter"/>
                <a:ea typeface="Inter"/>
                <a:cs typeface="Inter"/>
                <a:sym typeface="Inter"/>
              </a:rPr>
              <a:t>"Γρήγορος Μεταβολισμός" Πόλεων &amp; Επιπτώσεις</a:t>
            </a:r>
            <a:endParaRPr sz="2850" b="0" i="0" u="none" strike="noStrike" cap="none"/>
          </a:p>
        </p:txBody>
      </p:sp>
      <p:sp>
        <p:nvSpPr>
          <p:cNvPr id="327" name="Google Shape;327;p14"/>
          <p:cNvSpPr/>
          <p:nvPr/>
        </p:nvSpPr>
        <p:spPr>
          <a:xfrm>
            <a:off x="6275070" y="1902857"/>
            <a:ext cx="3710107" cy="1913692"/>
          </a:xfrm>
          <a:prstGeom prst="roundRect">
            <a:avLst>
              <a:gd name="adj" fmla="val 3215"/>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6429137" y="2056924"/>
            <a:ext cx="439460" cy="439460"/>
          </a:xfrm>
          <a:prstGeom prst="roundRect">
            <a:avLst>
              <a:gd name="adj" fmla="val 20805274"/>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6429137" y="2642830"/>
            <a:ext cx="2204204" cy="228838"/>
          </a:xfrm>
          <a:prstGeom prst="rect">
            <a:avLst/>
          </a:prstGeom>
          <a:noFill/>
          <a:ln>
            <a:noFill/>
          </a:ln>
        </p:spPr>
        <p:txBody>
          <a:bodyPr spcFirstLastPara="1" wrap="square" lIns="0" tIns="0" rIns="0" bIns="0" anchor="t" anchorCtr="0">
            <a:noAutofit/>
          </a:bodyPr>
          <a:lstStyle/>
          <a:p>
            <a:pPr marL="0" marR="0" lvl="0" indent="0" algn="l" rtl="0">
              <a:lnSpc>
                <a:spcPct val="128571"/>
              </a:lnSpc>
              <a:spcBef>
                <a:spcPts val="0"/>
              </a:spcBef>
              <a:spcAft>
                <a:spcPts val="0"/>
              </a:spcAft>
              <a:buClr>
                <a:srgbClr val="272525"/>
              </a:buClr>
              <a:buSzPts val="1400"/>
              <a:buFont typeface="Inter"/>
              <a:buNone/>
            </a:pPr>
            <a:r>
              <a:rPr lang="en-US" sz="1400" b="1" i="0" u="none" strike="noStrike" cap="none">
                <a:solidFill>
                  <a:srgbClr val="272525"/>
                </a:solidFill>
                <a:latin typeface="Inter"/>
                <a:ea typeface="Inter"/>
                <a:cs typeface="Inter"/>
                <a:sym typeface="Inter"/>
              </a:rPr>
              <a:t>Γρήγορος μεταβολισμός</a:t>
            </a:r>
            <a:endParaRPr sz="1400" b="0" i="0" u="none" strike="noStrike" cap="none"/>
          </a:p>
        </p:txBody>
      </p:sp>
      <p:sp>
        <p:nvSpPr>
          <p:cNvPr id="330" name="Google Shape;330;p14"/>
          <p:cNvSpPr/>
          <p:nvPr/>
        </p:nvSpPr>
        <p:spPr>
          <a:xfrm>
            <a:off x="6429137" y="2959537"/>
            <a:ext cx="3401973" cy="468630"/>
          </a:xfrm>
          <a:prstGeom prst="rect">
            <a:avLst/>
          </a:prstGeom>
          <a:noFill/>
          <a:ln>
            <a:noFill/>
          </a:ln>
        </p:spPr>
        <p:txBody>
          <a:bodyPr spcFirstLastPara="1" wrap="square" lIns="0" tIns="0" rIns="0" bIns="0" anchor="t" anchorCtr="0">
            <a:noAutofit/>
          </a:bodyPr>
          <a:lstStyle/>
          <a:p>
            <a:pPr marL="0" marR="0" lvl="0" indent="0" algn="l" rtl="0">
              <a:lnSpc>
                <a:spcPct val="156521"/>
              </a:lnSpc>
              <a:spcBef>
                <a:spcPts val="0"/>
              </a:spcBef>
              <a:spcAft>
                <a:spcPts val="0"/>
              </a:spcAft>
              <a:buClr>
                <a:srgbClr val="272525"/>
              </a:buClr>
              <a:buSzPts val="1150"/>
              <a:buFont typeface="Inter"/>
              <a:buNone/>
            </a:pPr>
            <a:r>
              <a:rPr lang="en-US" sz="1150" b="0" i="0" u="none" strike="noStrike" cap="none">
                <a:solidFill>
                  <a:srgbClr val="272525"/>
                </a:solidFill>
                <a:latin typeface="Inter"/>
                <a:ea typeface="Inter"/>
                <a:cs typeface="Inter"/>
                <a:sym typeface="Inter"/>
              </a:rPr>
              <a:t>Γρήγορος μεταβολισμός = υψηλή κατανάλωση + υψηλή παραγωγή αποβλήτων.</a:t>
            </a:r>
            <a:endParaRPr sz="1150" b="0" i="0" u="none" strike="noStrike" cap="none"/>
          </a:p>
        </p:txBody>
      </p:sp>
      <p:sp>
        <p:nvSpPr>
          <p:cNvPr id="331" name="Google Shape;331;p14"/>
          <p:cNvSpPr/>
          <p:nvPr/>
        </p:nvSpPr>
        <p:spPr>
          <a:xfrm>
            <a:off x="10131623" y="1902857"/>
            <a:ext cx="3710107" cy="1913692"/>
          </a:xfrm>
          <a:prstGeom prst="roundRect">
            <a:avLst>
              <a:gd name="adj" fmla="val 3215"/>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10285690" y="2056924"/>
            <a:ext cx="439460" cy="439460"/>
          </a:xfrm>
          <a:prstGeom prst="roundRect">
            <a:avLst>
              <a:gd name="adj" fmla="val 20805274"/>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10285690" y="2642830"/>
            <a:ext cx="1831062" cy="228838"/>
          </a:xfrm>
          <a:prstGeom prst="rect">
            <a:avLst/>
          </a:prstGeom>
          <a:noFill/>
          <a:ln>
            <a:noFill/>
          </a:ln>
        </p:spPr>
        <p:txBody>
          <a:bodyPr spcFirstLastPara="1" wrap="square" lIns="0" tIns="0" rIns="0" bIns="0" anchor="t" anchorCtr="0">
            <a:noAutofit/>
          </a:bodyPr>
          <a:lstStyle/>
          <a:p>
            <a:pPr marL="0" marR="0" lvl="0" indent="0" algn="l" rtl="0">
              <a:lnSpc>
                <a:spcPct val="128571"/>
              </a:lnSpc>
              <a:spcBef>
                <a:spcPts val="0"/>
              </a:spcBef>
              <a:spcAft>
                <a:spcPts val="0"/>
              </a:spcAft>
              <a:buClr>
                <a:srgbClr val="272525"/>
              </a:buClr>
              <a:buSzPts val="1400"/>
              <a:buFont typeface="Inter"/>
              <a:buNone/>
            </a:pPr>
            <a:r>
              <a:rPr lang="en-US" sz="1400" b="1" i="0" u="none" strike="noStrike" cap="none">
                <a:solidFill>
                  <a:srgbClr val="272525"/>
                </a:solidFill>
                <a:latin typeface="Inter"/>
                <a:ea typeface="Inter"/>
                <a:cs typeface="Inter"/>
                <a:sym typeface="Inter"/>
              </a:rPr>
              <a:t>Υπερκατανάλωση</a:t>
            </a:r>
            <a:endParaRPr sz="1400" b="0" i="0" u="none" strike="noStrike" cap="none"/>
          </a:p>
        </p:txBody>
      </p:sp>
      <p:sp>
        <p:nvSpPr>
          <p:cNvPr id="334" name="Google Shape;334;p14"/>
          <p:cNvSpPr/>
          <p:nvPr/>
        </p:nvSpPr>
        <p:spPr>
          <a:xfrm>
            <a:off x="10285690" y="2959537"/>
            <a:ext cx="3401973" cy="702945"/>
          </a:xfrm>
          <a:prstGeom prst="rect">
            <a:avLst/>
          </a:prstGeom>
          <a:noFill/>
          <a:ln>
            <a:noFill/>
          </a:ln>
        </p:spPr>
        <p:txBody>
          <a:bodyPr spcFirstLastPara="1" wrap="square" lIns="0" tIns="0" rIns="0" bIns="0" anchor="t" anchorCtr="0">
            <a:noAutofit/>
          </a:bodyPr>
          <a:lstStyle/>
          <a:p>
            <a:pPr marL="0" marR="0" lvl="0" indent="0" algn="l" rtl="0">
              <a:lnSpc>
                <a:spcPct val="156521"/>
              </a:lnSpc>
              <a:spcBef>
                <a:spcPts val="0"/>
              </a:spcBef>
              <a:spcAft>
                <a:spcPts val="0"/>
              </a:spcAft>
              <a:buClr>
                <a:srgbClr val="272525"/>
              </a:buClr>
              <a:buSzPts val="1150"/>
              <a:buFont typeface="Inter"/>
              <a:buNone/>
            </a:pPr>
            <a:r>
              <a:rPr lang="en-US" sz="1150" b="0" i="0" u="none" strike="noStrike" cap="none">
                <a:solidFill>
                  <a:srgbClr val="272525"/>
                </a:solidFill>
                <a:latin typeface="Inter"/>
                <a:ea typeface="Inter"/>
                <a:cs typeface="Inter"/>
                <a:sym typeface="Inter"/>
              </a:rPr>
              <a:t>Υπερκατανάλωση: αποψίλωση δασών, υπεράντληση νερού, εξάντληση φυσικών αποθεμάτων.</a:t>
            </a:r>
            <a:endParaRPr sz="1150" b="0" i="0" u="none" strike="noStrike" cap="none"/>
          </a:p>
        </p:txBody>
      </p:sp>
      <p:sp>
        <p:nvSpPr>
          <p:cNvPr id="335" name="Google Shape;335;p14"/>
          <p:cNvSpPr/>
          <p:nvPr/>
        </p:nvSpPr>
        <p:spPr>
          <a:xfrm>
            <a:off x="6275070" y="3962995"/>
            <a:ext cx="7566660" cy="1445062"/>
          </a:xfrm>
          <a:prstGeom prst="roundRect">
            <a:avLst>
              <a:gd name="adj" fmla="val 4258"/>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6429137" y="4117062"/>
            <a:ext cx="439460" cy="439460"/>
          </a:xfrm>
          <a:prstGeom prst="roundRect">
            <a:avLst>
              <a:gd name="adj" fmla="val 20805274"/>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6429137" y="4702969"/>
            <a:ext cx="1831062" cy="228838"/>
          </a:xfrm>
          <a:prstGeom prst="rect">
            <a:avLst/>
          </a:prstGeom>
          <a:noFill/>
          <a:ln>
            <a:noFill/>
          </a:ln>
        </p:spPr>
        <p:txBody>
          <a:bodyPr spcFirstLastPara="1" wrap="square" lIns="0" tIns="0" rIns="0" bIns="0" anchor="t" anchorCtr="0">
            <a:noAutofit/>
          </a:bodyPr>
          <a:lstStyle/>
          <a:p>
            <a:pPr marL="0" marR="0" lvl="0" indent="0" algn="l" rtl="0">
              <a:lnSpc>
                <a:spcPct val="128571"/>
              </a:lnSpc>
              <a:spcBef>
                <a:spcPts val="0"/>
              </a:spcBef>
              <a:spcAft>
                <a:spcPts val="0"/>
              </a:spcAft>
              <a:buClr>
                <a:srgbClr val="272525"/>
              </a:buClr>
              <a:buSzPts val="1400"/>
              <a:buFont typeface="Inter"/>
              <a:buNone/>
            </a:pPr>
            <a:r>
              <a:rPr lang="en-US" sz="1400" b="1" i="0" u="none" strike="noStrike" cap="none">
                <a:solidFill>
                  <a:srgbClr val="272525"/>
                </a:solidFill>
                <a:latin typeface="Inter"/>
                <a:ea typeface="Inter"/>
                <a:cs typeface="Inter"/>
                <a:sym typeface="Inter"/>
              </a:rPr>
              <a:t>Υπερπαραγωγή</a:t>
            </a:r>
            <a:endParaRPr sz="1400" b="0" i="0" u="none" strike="noStrike" cap="none"/>
          </a:p>
        </p:txBody>
      </p:sp>
      <p:sp>
        <p:nvSpPr>
          <p:cNvPr id="338" name="Google Shape;338;p14"/>
          <p:cNvSpPr/>
          <p:nvPr/>
        </p:nvSpPr>
        <p:spPr>
          <a:xfrm>
            <a:off x="6429137" y="5019675"/>
            <a:ext cx="7258526" cy="234315"/>
          </a:xfrm>
          <a:prstGeom prst="rect">
            <a:avLst/>
          </a:prstGeom>
          <a:noFill/>
          <a:ln>
            <a:noFill/>
          </a:ln>
        </p:spPr>
        <p:txBody>
          <a:bodyPr spcFirstLastPara="1" wrap="square" lIns="0" tIns="0" rIns="0" bIns="0" anchor="t" anchorCtr="0">
            <a:noAutofit/>
          </a:bodyPr>
          <a:lstStyle/>
          <a:p>
            <a:pPr marL="0" marR="0" lvl="0" indent="0" algn="l" rtl="0">
              <a:lnSpc>
                <a:spcPct val="156521"/>
              </a:lnSpc>
              <a:spcBef>
                <a:spcPts val="0"/>
              </a:spcBef>
              <a:spcAft>
                <a:spcPts val="0"/>
              </a:spcAft>
              <a:buClr>
                <a:srgbClr val="272525"/>
              </a:buClr>
              <a:buSzPts val="1150"/>
              <a:buFont typeface="Inter"/>
              <a:buNone/>
            </a:pPr>
            <a:r>
              <a:rPr lang="en-US" sz="1150" b="0" i="0" u="none" strike="noStrike" cap="none">
                <a:solidFill>
                  <a:srgbClr val="272525"/>
                </a:solidFill>
                <a:latin typeface="Inter"/>
                <a:ea typeface="Inter"/>
                <a:cs typeface="Inter"/>
                <a:sym typeface="Inter"/>
              </a:rPr>
              <a:t>Υπερπαραγωγή αποβλήτων: αυξημένα σκουπίδια, εκπομπές, ρύπανση.</a:t>
            </a:r>
            <a:endParaRPr sz="1150" b="0" i="0" u="none" strike="noStrike" cap="none"/>
          </a:p>
        </p:txBody>
      </p:sp>
      <p:sp>
        <p:nvSpPr>
          <p:cNvPr id="339" name="Google Shape;339;p14"/>
          <p:cNvSpPr/>
          <p:nvPr/>
        </p:nvSpPr>
        <p:spPr>
          <a:xfrm>
            <a:off x="6275070" y="5572839"/>
            <a:ext cx="7566660" cy="292894"/>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Η τοπική ευημερία μπορεί να βασίζεται σε εξωτερικές περιβαλλοντικές επιβαρύνσεις.</a:t>
            </a:r>
            <a:endParaRPr sz="1400" b="0" i="0" u="none" strike="noStrike" cap="none"/>
          </a:p>
        </p:txBody>
      </p:sp>
      <p:sp>
        <p:nvSpPr>
          <p:cNvPr id="340" name="Google Shape;340;p14"/>
          <p:cNvSpPr/>
          <p:nvPr/>
        </p:nvSpPr>
        <p:spPr>
          <a:xfrm>
            <a:off x="6275070" y="6030516"/>
            <a:ext cx="7566660" cy="292894"/>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SzPts val="1400"/>
              <a:buFont typeface="Arial"/>
              <a:buNone/>
            </a:pPr>
            <a:endParaRPr sz="1400" b="0" i="0" u="none" strike="noStrike" cap="none"/>
          </a:p>
        </p:txBody>
      </p:sp>
      <p:sp>
        <p:nvSpPr>
          <p:cNvPr id="341" name="Google Shape;341;p14"/>
          <p:cNvSpPr/>
          <p:nvPr/>
        </p:nvSpPr>
        <p:spPr>
          <a:xfrm>
            <a:off x="6275070" y="6488192"/>
            <a:ext cx="7566660" cy="973812"/>
          </a:xfrm>
          <a:prstGeom prst="roundRect">
            <a:avLst>
              <a:gd name="adj" fmla="val 6318"/>
            </a:avLst>
          </a:prstGeom>
          <a:solidFill>
            <a:srgbClr val="C7C9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14" descr="preencoded.png"/>
          <p:cNvPicPr preferRelativeResize="0"/>
          <p:nvPr/>
        </p:nvPicPr>
        <p:blipFill rotWithShape="1">
          <a:blip r:embed="rId4">
            <a:alphaModFix/>
          </a:blip>
          <a:srcRect/>
          <a:stretch/>
        </p:blipFill>
        <p:spPr>
          <a:xfrm>
            <a:off x="6421517" y="6716792"/>
            <a:ext cx="228838" cy="182999"/>
          </a:xfrm>
          <a:prstGeom prst="rect">
            <a:avLst/>
          </a:prstGeom>
          <a:noFill/>
          <a:ln>
            <a:noFill/>
          </a:ln>
        </p:spPr>
      </p:pic>
      <p:sp>
        <p:nvSpPr>
          <p:cNvPr id="343" name="Google Shape;343;p14"/>
          <p:cNvSpPr/>
          <p:nvPr/>
        </p:nvSpPr>
        <p:spPr>
          <a:xfrm>
            <a:off x="6796802" y="6671191"/>
            <a:ext cx="6898481" cy="585788"/>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400"/>
              <a:buFont typeface="Inter"/>
              <a:buNone/>
            </a:pPr>
            <a:r>
              <a:rPr lang="en-US" sz="1400" b="1" i="0" u="none" strike="noStrike" cap="none">
                <a:solidFill>
                  <a:srgbClr val="000000"/>
                </a:solidFill>
                <a:latin typeface="Inter"/>
                <a:ea typeface="Inter"/>
                <a:cs typeface="Inter"/>
                <a:sym typeface="Inter"/>
              </a:rPr>
              <a:t>Οικολογικό αποτύπωμα:</a:t>
            </a:r>
            <a:r>
              <a:rPr lang="en-US" sz="1400" b="0" i="0" u="none" strike="noStrike" cap="none">
                <a:solidFill>
                  <a:srgbClr val="000000"/>
                </a:solidFill>
                <a:latin typeface="Inter"/>
                <a:ea typeface="Inter"/>
                <a:cs typeface="Inter"/>
                <a:sym typeface="Inter"/>
              </a:rPr>
              <a:t> η "σκιά" της πόλης στον πλανήτη – πολλαπλάσια του πραγματικού της μεγέθους.</a:t>
            </a:r>
            <a:endParaRPr sz="1400" b="0" i="0" u="none" strike="noStrike" cap="none"/>
          </a:p>
        </p:txBody>
      </p:sp>
      <p:pic>
        <p:nvPicPr>
          <p:cNvPr id="344" name="Google Shape;344;p14"/>
          <p:cNvPicPr preferRelativeResize="0"/>
          <p:nvPr/>
        </p:nvPicPr>
        <p:blipFill>
          <a:blip r:embed="rId5">
            <a:alphaModFix/>
          </a:blip>
          <a:stretch>
            <a:fillRect/>
          </a:stretch>
        </p:blipFill>
        <p:spPr>
          <a:xfrm>
            <a:off x="6491638" y="4179629"/>
            <a:ext cx="314325" cy="314325"/>
          </a:xfrm>
          <a:prstGeom prst="rect">
            <a:avLst/>
          </a:prstGeom>
          <a:noFill/>
          <a:ln>
            <a:noFill/>
          </a:ln>
        </p:spPr>
      </p:pic>
      <p:pic>
        <p:nvPicPr>
          <p:cNvPr id="345" name="Google Shape;345;p14"/>
          <p:cNvPicPr preferRelativeResize="0"/>
          <p:nvPr/>
        </p:nvPicPr>
        <p:blipFill>
          <a:blip r:embed="rId6">
            <a:alphaModFix/>
          </a:blip>
          <a:stretch>
            <a:fillRect/>
          </a:stretch>
        </p:blipFill>
        <p:spPr>
          <a:xfrm>
            <a:off x="6491650" y="2162383"/>
            <a:ext cx="314325" cy="234325"/>
          </a:xfrm>
          <a:prstGeom prst="rect">
            <a:avLst/>
          </a:prstGeom>
          <a:noFill/>
          <a:ln>
            <a:noFill/>
          </a:ln>
        </p:spPr>
      </p:pic>
      <p:pic>
        <p:nvPicPr>
          <p:cNvPr id="346" name="Google Shape;346;p14"/>
          <p:cNvPicPr preferRelativeResize="0"/>
          <p:nvPr/>
        </p:nvPicPr>
        <p:blipFill>
          <a:blip r:embed="rId7">
            <a:alphaModFix/>
          </a:blip>
          <a:stretch>
            <a:fillRect/>
          </a:stretch>
        </p:blipFill>
        <p:spPr>
          <a:xfrm>
            <a:off x="10391013" y="2162238"/>
            <a:ext cx="228825" cy="228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5"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353" name="Google Shape;353;p15"/>
          <p:cNvSpPr/>
          <p:nvPr/>
        </p:nvSpPr>
        <p:spPr>
          <a:xfrm>
            <a:off x="793790" y="781169"/>
            <a:ext cx="7154704" cy="531614"/>
          </a:xfrm>
          <a:prstGeom prst="rect">
            <a:avLst/>
          </a:prstGeom>
          <a:noFill/>
          <a:ln>
            <a:noFill/>
          </a:ln>
        </p:spPr>
        <p:txBody>
          <a:bodyPr spcFirstLastPara="1" wrap="square" lIns="0" tIns="0" rIns="0" bIns="0" anchor="t" anchorCtr="0">
            <a:noAutofit/>
          </a:bodyPr>
          <a:lstStyle/>
          <a:p>
            <a:pPr marL="0" marR="0" lvl="0" indent="0" algn="l" rtl="0">
              <a:lnSpc>
                <a:spcPct val="125757"/>
              </a:lnSpc>
              <a:spcBef>
                <a:spcPts val="0"/>
              </a:spcBef>
              <a:spcAft>
                <a:spcPts val="0"/>
              </a:spcAft>
              <a:buClr>
                <a:srgbClr val="000000"/>
              </a:buClr>
              <a:buSzPts val="3300"/>
              <a:buFont typeface="Inter"/>
              <a:buNone/>
            </a:pPr>
            <a:r>
              <a:rPr lang="en-US" sz="3300" b="1" i="0" u="none" strike="noStrike" cap="none">
                <a:solidFill>
                  <a:srgbClr val="000000"/>
                </a:solidFill>
                <a:latin typeface="Inter"/>
                <a:ea typeface="Inter"/>
                <a:cs typeface="Inter"/>
                <a:sym typeface="Inter"/>
              </a:rPr>
              <a:t>Άσκηση – Οικολογικό Αποτύπωμα </a:t>
            </a:r>
            <a:endParaRPr sz="3300" b="0" i="0" u="none" strike="noStrike" cap="none"/>
          </a:p>
        </p:txBody>
      </p:sp>
      <p:sp>
        <p:nvSpPr>
          <p:cNvPr id="354" name="Google Shape;354;p15"/>
          <p:cNvSpPr/>
          <p:nvPr/>
        </p:nvSpPr>
        <p:spPr>
          <a:xfrm>
            <a:off x="793790" y="1567934"/>
            <a:ext cx="7556421" cy="680323"/>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272525"/>
              </a:buClr>
              <a:buSzPts val="1650"/>
              <a:buFont typeface="Inter"/>
              <a:buNone/>
            </a:pPr>
            <a:r>
              <a:rPr lang="en-US" sz="1650" b="0" i="0" u="none" strike="noStrike" cap="none" dirty="0" err="1">
                <a:solidFill>
                  <a:srgbClr val="272525"/>
                </a:solidFill>
                <a:latin typeface="Inter"/>
                <a:ea typeface="Inter"/>
                <a:cs typeface="Inter"/>
                <a:sym typeface="Inter"/>
              </a:rPr>
              <a:t>Χρησιμο</a:t>
            </a:r>
            <a:r>
              <a:rPr lang="en-US" sz="1650" b="0" i="0" u="none" strike="noStrike" cap="none" dirty="0">
                <a:solidFill>
                  <a:srgbClr val="272525"/>
                </a:solidFill>
                <a:latin typeface="Inter"/>
                <a:ea typeface="Inter"/>
                <a:cs typeface="Inter"/>
                <a:sym typeface="Inter"/>
              </a:rPr>
              <a:t>ποιήστε το </a:t>
            </a:r>
            <a:r>
              <a:rPr lang="en-US" sz="1650" b="0" i="0" u="sng" strike="noStrike" cap="none" dirty="0">
                <a:solidFill>
                  <a:srgbClr val="4950BC"/>
                </a:solidFill>
                <a:latin typeface="Inter"/>
                <a:ea typeface="Inter"/>
                <a:cs typeface="Inter"/>
                <a:sym typeface="Inter"/>
                <a:hlinkClick r:id="rId4">
                  <a:extLst>
                    <a:ext uri="{A12FA001-AC4F-418D-AE19-62706E023703}">
                      <ahyp:hlinkClr xmlns:ahyp="http://schemas.microsoft.com/office/drawing/2018/hyperlinkcolor" val="tx"/>
                    </a:ext>
                  </a:extLst>
                </a:hlinkClick>
              </a:rPr>
              <a:t>footprintcalculator.org</a:t>
            </a:r>
            <a:r>
              <a:rPr lang="en-US" sz="1650" b="0" i="0" u="none" strike="noStrike" cap="none" dirty="0">
                <a:solidFill>
                  <a:srgbClr val="272525"/>
                </a:solidFill>
                <a:latin typeface="Inter"/>
                <a:ea typeface="Inter"/>
                <a:cs typeface="Inter"/>
                <a:sym typeface="Inter"/>
              </a:rPr>
              <a:t> για να αξιολογήσετε τον δικό σας αντίκτυπο.</a:t>
            </a:r>
            <a:endParaRPr sz="1650" b="0" i="0" u="none" strike="noStrike" cap="none" dirty="0"/>
          </a:p>
        </p:txBody>
      </p:sp>
      <p:pic>
        <p:nvPicPr>
          <p:cNvPr id="355" name="Google Shape;355;p15" descr="preencoded.png"/>
          <p:cNvPicPr preferRelativeResize="0"/>
          <p:nvPr/>
        </p:nvPicPr>
        <p:blipFill rotWithShape="1">
          <a:blip r:embed="rId5">
            <a:alphaModFix/>
          </a:blip>
          <a:srcRect/>
          <a:stretch/>
        </p:blipFill>
        <p:spPr>
          <a:xfrm>
            <a:off x="793790" y="2439591"/>
            <a:ext cx="850583" cy="1252180"/>
          </a:xfrm>
          <a:prstGeom prst="rect">
            <a:avLst/>
          </a:prstGeom>
          <a:noFill/>
          <a:ln>
            <a:noFill/>
          </a:ln>
        </p:spPr>
      </p:pic>
      <p:sp>
        <p:nvSpPr>
          <p:cNvPr id="356" name="Google Shape;356;p15"/>
          <p:cNvSpPr/>
          <p:nvPr/>
        </p:nvSpPr>
        <p:spPr>
          <a:xfrm>
            <a:off x="1814393" y="2609612"/>
            <a:ext cx="3383161" cy="265747"/>
          </a:xfrm>
          <a:prstGeom prst="rect">
            <a:avLst/>
          </a:prstGeom>
          <a:noFill/>
          <a:ln>
            <a:noFill/>
          </a:ln>
        </p:spPr>
        <p:txBody>
          <a:bodyPr spcFirstLastPara="1" wrap="square" lIns="0" tIns="0" rIns="0" bIns="0" anchor="t" anchorCtr="0">
            <a:noAutofit/>
          </a:bodyPr>
          <a:lstStyle/>
          <a:p>
            <a:pPr marL="0" marR="0" lvl="0" indent="0" algn="l" rtl="0">
              <a:lnSpc>
                <a:spcPct val="124242"/>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Συμπλήρωση Ερωτηματολογίου</a:t>
            </a:r>
            <a:endParaRPr sz="1650" b="0" i="0" u="none" strike="noStrike" cap="none"/>
          </a:p>
        </p:txBody>
      </p:sp>
      <p:sp>
        <p:nvSpPr>
          <p:cNvPr id="357" name="Google Shape;357;p15"/>
          <p:cNvSpPr/>
          <p:nvPr/>
        </p:nvSpPr>
        <p:spPr>
          <a:xfrm>
            <a:off x="1814393" y="2977396"/>
            <a:ext cx="6535817" cy="544354"/>
          </a:xfrm>
          <a:prstGeom prst="rect">
            <a:avLst/>
          </a:prstGeom>
          <a:noFill/>
          <a:ln>
            <a:noFill/>
          </a:ln>
        </p:spPr>
        <p:txBody>
          <a:bodyPr spcFirstLastPara="1" wrap="square" lIns="0" tIns="0" rIns="0" bIns="0" anchor="t" anchorCtr="0">
            <a:noAutofit/>
          </a:bodyPr>
          <a:lstStyle/>
          <a:p>
            <a:pPr marL="0" marR="0" lvl="0" indent="0" algn="l" rtl="0">
              <a:lnSpc>
                <a:spcPct val="161538"/>
              </a:lnSpc>
              <a:spcBef>
                <a:spcPts val="0"/>
              </a:spcBef>
              <a:spcAft>
                <a:spcPts val="0"/>
              </a:spcAft>
              <a:buClr>
                <a:srgbClr val="272525"/>
              </a:buClr>
              <a:buSzPts val="1300"/>
              <a:buFont typeface="Inter"/>
              <a:buNone/>
            </a:pPr>
            <a:r>
              <a:rPr lang="en-US" sz="1300" b="0" i="0" u="none" strike="noStrike" cap="none">
                <a:solidFill>
                  <a:srgbClr val="272525"/>
                </a:solidFill>
                <a:latin typeface="Inter"/>
                <a:ea typeface="Inter"/>
                <a:cs typeface="Inter"/>
                <a:sym typeface="Inter"/>
              </a:rPr>
              <a:t>Απαντήστε σε ερωτήσεις σχετικά με τον τρόπο ζωής σας, τις διατροφικές σας συνήθειες, τις μετακινήσεις και την κατανάλωση ενέργειας.</a:t>
            </a:r>
            <a:endParaRPr sz="1300" b="0" i="0" u="none" strike="noStrike" cap="none"/>
          </a:p>
        </p:txBody>
      </p:sp>
      <p:pic>
        <p:nvPicPr>
          <p:cNvPr id="358" name="Google Shape;358;p15" descr="preencoded.png"/>
          <p:cNvPicPr preferRelativeResize="0"/>
          <p:nvPr/>
        </p:nvPicPr>
        <p:blipFill rotWithShape="1">
          <a:blip r:embed="rId6">
            <a:alphaModFix/>
          </a:blip>
          <a:srcRect/>
          <a:stretch/>
        </p:blipFill>
        <p:spPr>
          <a:xfrm>
            <a:off x="793790" y="3691771"/>
            <a:ext cx="850583" cy="1252180"/>
          </a:xfrm>
          <a:prstGeom prst="rect">
            <a:avLst/>
          </a:prstGeom>
          <a:noFill/>
          <a:ln>
            <a:noFill/>
          </a:ln>
        </p:spPr>
      </p:pic>
      <p:sp>
        <p:nvSpPr>
          <p:cNvPr id="359" name="Google Shape;359;p15"/>
          <p:cNvSpPr/>
          <p:nvPr/>
        </p:nvSpPr>
        <p:spPr>
          <a:xfrm>
            <a:off x="1814393" y="3861792"/>
            <a:ext cx="2126456" cy="265747"/>
          </a:xfrm>
          <a:prstGeom prst="rect">
            <a:avLst/>
          </a:prstGeom>
          <a:noFill/>
          <a:ln>
            <a:noFill/>
          </a:ln>
        </p:spPr>
        <p:txBody>
          <a:bodyPr spcFirstLastPara="1" wrap="square" lIns="0" tIns="0" rIns="0" bIns="0" anchor="t" anchorCtr="0">
            <a:noAutofit/>
          </a:bodyPr>
          <a:lstStyle/>
          <a:p>
            <a:pPr marL="0" marR="0" lvl="0" indent="0" algn="l" rtl="0">
              <a:lnSpc>
                <a:spcPct val="124242"/>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Αποτελέσματα</a:t>
            </a:r>
            <a:endParaRPr sz="1650" b="0" i="0" u="none" strike="noStrike" cap="none"/>
          </a:p>
        </p:txBody>
      </p:sp>
      <p:sp>
        <p:nvSpPr>
          <p:cNvPr id="360" name="Google Shape;360;p15"/>
          <p:cNvSpPr/>
          <p:nvPr/>
        </p:nvSpPr>
        <p:spPr>
          <a:xfrm>
            <a:off x="1814393" y="4229576"/>
            <a:ext cx="6535817" cy="544354"/>
          </a:xfrm>
          <a:prstGeom prst="rect">
            <a:avLst/>
          </a:prstGeom>
          <a:noFill/>
          <a:ln>
            <a:noFill/>
          </a:ln>
        </p:spPr>
        <p:txBody>
          <a:bodyPr spcFirstLastPara="1" wrap="square" lIns="0" tIns="0" rIns="0" bIns="0" anchor="t" anchorCtr="0">
            <a:noAutofit/>
          </a:bodyPr>
          <a:lstStyle/>
          <a:p>
            <a:pPr marL="0" marR="0" lvl="0" indent="0" algn="l" rtl="0">
              <a:lnSpc>
                <a:spcPct val="161538"/>
              </a:lnSpc>
              <a:spcBef>
                <a:spcPts val="0"/>
              </a:spcBef>
              <a:spcAft>
                <a:spcPts val="0"/>
              </a:spcAft>
              <a:buClr>
                <a:srgbClr val="272525"/>
              </a:buClr>
              <a:buSzPts val="1300"/>
              <a:buFont typeface="Inter"/>
              <a:buNone/>
            </a:pPr>
            <a:r>
              <a:rPr lang="en-US" sz="1300" b="0" i="0" u="none" strike="noStrike" cap="none">
                <a:solidFill>
                  <a:srgbClr val="272525"/>
                </a:solidFill>
                <a:latin typeface="Inter"/>
                <a:ea typeface="Inter"/>
                <a:cs typeface="Inter"/>
                <a:sym typeface="Inter"/>
              </a:rPr>
              <a:t>Δείτε πόσες «Γαίες» απαιτούνται για να υποστηρίξετε το τρέχον επίπεδο κατανάλωσής σας.</a:t>
            </a:r>
            <a:endParaRPr sz="1300" b="0" i="0" u="none" strike="noStrike" cap="none"/>
          </a:p>
        </p:txBody>
      </p:sp>
      <p:pic>
        <p:nvPicPr>
          <p:cNvPr id="361" name="Google Shape;361;p15" descr="preencoded.png"/>
          <p:cNvPicPr preferRelativeResize="0"/>
          <p:nvPr/>
        </p:nvPicPr>
        <p:blipFill rotWithShape="1">
          <a:blip r:embed="rId7">
            <a:alphaModFix/>
          </a:blip>
          <a:srcRect/>
          <a:stretch/>
        </p:blipFill>
        <p:spPr>
          <a:xfrm>
            <a:off x="793790" y="4943951"/>
            <a:ext cx="850583" cy="1252180"/>
          </a:xfrm>
          <a:prstGeom prst="rect">
            <a:avLst/>
          </a:prstGeom>
          <a:noFill/>
          <a:ln>
            <a:noFill/>
          </a:ln>
        </p:spPr>
      </p:pic>
      <p:sp>
        <p:nvSpPr>
          <p:cNvPr id="362" name="Google Shape;362;p15"/>
          <p:cNvSpPr/>
          <p:nvPr/>
        </p:nvSpPr>
        <p:spPr>
          <a:xfrm>
            <a:off x="1814393" y="5113973"/>
            <a:ext cx="2251353" cy="265747"/>
          </a:xfrm>
          <a:prstGeom prst="rect">
            <a:avLst/>
          </a:prstGeom>
          <a:noFill/>
          <a:ln>
            <a:noFill/>
          </a:ln>
        </p:spPr>
        <p:txBody>
          <a:bodyPr spcFirstLastPara="1" wrap="square" lIns="0" tIns="0" rIns="0" bIns="0" anchor="t" anchorCtr="0">
            <a:noAutofit/>
          </a:bodyPr>
          <a:lstStyle/>
          <a:p>
            <a:pPr marL="0" marR="0" lvl="0" indent="0" algn="l" rtl="0">
              <a:lnSpc>
                <a:spcPct val="124242"/>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Συζήτηση &amp; Ανάλυση</a:t>
            </a:r>
            <a:endParaRPr sz="1650" b="0" i="0" u="none" strike="noStrike" cap="none"/>
          </a:p>
        </p:txBody>
      </p:sp>
      <p:sp>
        <p:nvSpPr>
          <p:cNvPr id="363" name="Google Shape;363;p15"/>
          <p:cNvSpPr/>
          <p:nvPr/>
        </p:nvSpPr>
        <p:spPr>
          <a:xfrm>
            <a:off x="1814393" y="5481757"/>
            <a:ext cx="6535817" cy="544354"/>
          </a:xfrm>
          <a:prstGeom prst="rect">
            <a:avLst/>
          </a:prstGeom>
          <a:noFill/>
          <a:ln>
            <a:noFill/>
          </a:ln>
        </p:spPr>
        <p:txBody>
          <a:bodyPr spcFirstLastPara="1" wrap="square" lIns="0" tIns="0" rIns="0" bIns="0" anchor="t" anchorCtr="0">
            <a:noAutofit/>
          </a:bodyPr>
          <a:lstStyle/>
          <a:p>
            <a:pPr marL="0" marR="0" lvl="0" indent="0" algn="l" rtl="0">
              <a:lnSpc>
                <a:spcPct val="161538"/>
              </a:lnSpc>
              <a:spcBef>
                <a:spcPts val="0"/>
              </a:spcBef>
              <a:spcAft>
                <a:spcPts val="0"/>
              </a:spcAft>
              <a:buClr>
                <a:srgbClr val="272525"/>
              </a:buClr>
              <a:buSzPts val="1300"/>
              <a:buFont typeface="Inter"/>
              <a:buNone/>
            </a:pPr>
            <a:r>
              <a:rPr lang="en-US" sz="1300" b="0" i="0" u="none" strike="noStrike" cap="none">
                <a:solidFill>
                  <a:srgbClr val="272525"/>
                </a:solidFill>
                <a:latin typeface="Inter"/>
                <a:ea typeface="Inter"/>
                <a:cs typeface="Inter"/>
                <a:sym typeface="Inter"/>
              </a:rPr>
              <a:t>Συζητήστε ποιες κατηγορίες (π.χ. φαγητό, μεταφορές) βαρύνουν περισσότερο στο αποτύπωμά σας.</a:t>
            </a:r>
            <a:endParaRPr sz="1300" b="0" i="0" u="none" strike="noStrike" cap="none"/>
          </a:p>
        </p:txBody>
      </p:sp>
      <p:pic>
        <p:nvPicPr>
          <p:cNvPr id="364" name="Google Shape;364;p15" descr="preencoded.png"/>
          <p:cNvPicPr preferRelativeResize="0"/>
          <p:nvPr/>
        </p:nvPicPr>
        <p:blipFill rotWithShape="1">
          <a:blip r:embed="rId8">
            <a:alphaModFix/>
          </a:blip>
          <a:srcRect/>
          <a:stretch/>
        </p:blipFill>
        <p:spPr>
          <a:xfrm>
            <a:off x="793790" y="6196132"/>
            <a:ext cx="850583" cy="1252180"/>
          </a:xfrm>
          <a:prstGeom prst="rect">
            <a:avLst/>
          </a:prstGeom>
          <a:noFill/>
          <a:ln>
            <a:noFill/>
          </a:ln>
        </p:spPr>
      </p:pic>
      <p:sp>
        <p:nvSpPr>
          <p:cNvPr id="365" name="Google Shape;365;p15"/>
          <p:cNvSpPr/>
          <p:nvPr/>
        </p:nvSpPr>
        <p:spPr>
          <a:xfrm>
            <a:off x="1814393" y="6366153"/>
            <a:ext cx="2198132" cy="265747"/>
          </a:xfrm>
          <a:prstGeom prst="rect">
            <a:avLst/>
          </a:prstGeom>
          <a:noFill/>
          <a:ln>
            <a:noFill/>
          </a:ln>
        </p:spPr>
        <p:txBody>
          <a:bodyPr spcFirstLastPara="1" wrap="square" lIns="0" tIns="0" rIns="0" bIns="0" anchor="t" anchorCtr="0">
            <a:noAutofit/>
          </a:bodyPr>
          <a:lstStyle/>
          <a:p>
            <a:pPr marL="0" marR="0" lvl="0" indent="0" algn="l" rtl="0">
              <a:lnSpc>
                <a:spcPct val="124242"/>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Προτάσεις Αλλαγών</a:t>
            </a:r>
            <a:endParaRPr sz="1650" b="0" i="0" u="none" strike="noStrike" cap="none"/>
          </a:p>
        </p:txBody>
      </p:sp>
      <p:sp>
        <p:nvSpPr>
          <p:cNvPr id="366" name="Google Shape;366;p15"/>
          <p:cNvSpPr/>
          <p:nvPr/>
        </p:nvSpPr>
        <p:spPr>
          <a:xfrm>
            <a:off x="1814393" y="6733937"/>
            <a:ext cx="6535817" cy="544354"/>
          </a:xfrm>
          <a:prstGeom prst="rect">
            <a:avLst/>
          </a:prstGeom>
          <a:noFill/>
          <a:ln>
            <a:noFill/>
          </a:ln>
        </p:spPr>
        <p:txBody>
          <a:bodyPr spcFirstLastPara="1" wrap="square" lIns="0" tIns="0" rIns="0" bIns="0" anchor="t" anchorCtr="0">
            <a:noAutofit/>
          </a:bodyPr>
          <a:lstStyle/>
          <a:p>
            <a:pPr marL="0" marR="0" lvl="0" indent="0" algn="l" rtl="0">
              <a:lnSpc>
                <a:spcPct val="161538"/>
              </a:lnSpc>
              <a:spcBef>
                <a:spcPts val="0"/>
              </a:spcBef>
              <a:spcAft>
                <a:spcPts val="0"/>
              </a:spcAft>
              <a:buClr>
                <a:srgbClr val="272525"/>
              </a:buClr>
              <a:buSzPts val="1300"/>
              <a:buFont typeface="Inter"/>
              <a:buNone/>
            </a:pPr>
            <a:r>
              <a:rPr lang="en-US" sz="1300" b="0" i="0" u="none" strike="noStrike" cap="none">
                <a:solidFill>
                  <a:srgbClr val="272525"/>
                </a:solidFill>
                <a:latin typeface="Inter"/>
                <a:ea typeface="Inter"/>
                <a:cs typeface="Inter"/>
                <a:sym typeface="Inter"/>
              </a:rPr>
              <a:t>Προτείνετε συγκεκριμένες αλλαγές στον τρόπο ζωής σας για να μειώσετε το οικολογικό σας αποτύπωμα.</a:t>
            </a:r>
            <a:endParaRPr sz="1300" b="0" i="0" u="none" strike="noStrike" cap="non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8"/>
          <p:cNvSpPr/>
          <p:nvPr/>
        </p:nvSpPr>
        <p:spPr>
          <a:xfrm>
            <a:off x="793790" y="713661"/>
            <a:ext cx="10282118" cy="637937"/>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4000"/>
              <a:buFont typeface="Inter"/>
              <a:buNone/>
            </a:pPr>
            <a:r>
              <a:rPr lang="en-US" sz="4000" b="1" i="0" u="none" strike="noStrike" cap="none">
                <a:solidFill>
                  <a:srgbClr val="000000"/>
                </a:solidFill>
                <a:latin typeface="Inter"/>
                <a:ea typeface="Inter"/>
                <a:cs typeface="Inter"/>
                <a:sym typeface="Inter"/>
              </a:rPr>
              <a:t>Αστικός Μεταβολισμός &amp; </a:t>
            </a:r>
            <a:r>
              <a:rPr lang="en-US" sz="4000" b="1" i="0" u="none" strike="noStrike" cap="none">
                <a:solidFill>
                  <a:srgbClr val="4950BC"/>
                </a:solidFill>
                <a:latin typeface="Inter"/>
                <a:ea typeface="Inter"/>
                <a:cs typeface="Inter"/>
                <a:sym typeface="Inter"/>
              </a:rPr>
              <a:t>Ανθεκτικότητα</a:t>
            </a:r>
            <a:endParaRPr sz="4000" b="0" i="0" u="none" strike="noStrike" cap="none"/>
          </a:p>
        </p:txBody>
      </p:sp>
      <p:sp>
        <p:nvSpPr>
          <p:cNvPr id="387" name="Google Shape;387;p18"/>
          <p:cNvSpPr/>
          <p:nvPr/>
        </p:nvSpPr>
        <p:spPr>
          <a:xfrm>
            <a:off x="793790" y="1759863"/>
            <a:ext cx="13042821" cy="326708"/>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SzPts val="1600"/>
              <a:buFont typeface="Arial"/>
              <a:buNone/>
            </a:pPr>
            <a:endParaRPr sz="1600" b="0" i="0" u="none" strike="noStrike" cap="none"/>
          </a:p>
        </p:txBody>
      </p:sp>
      <p:sp>
        <p:nvSpPr>
          <p:cNvPr id="388" name="Google Shape;388;p18"/>
          <p:cNvSpPr/>
          <p:nvPr/>
        </p:nvSpPr>
        <p:spPr>
          <a:xfrm>
            <a:off x="793790" y="2316123"/>
            <a:ext cx="4211479" cy="2661166"/>
          </a:xfrm>
          <a:prstGeom prst="roundRect">
            <a:avLst>
              <a:gd name="adj" fmla="val 322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2593300" y="2527816"/>
            <a:ext cx="612338" cy="612338"/>
          </a:xfrm>
          <a:prstGeom prst="roundRect">
            <a:avLst>
              <a:gd name="adj" fmla="val 14931436"/>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8"/>
          <p:cNvSpPr/>
          <p:nvPr/>
        </p:nvSpPr>
        <p:spPr>
          <a:xfrm>
            <a:off x="1623655" y="3344228"/>
            <a:ext cx="2551748" cy="318849"/>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Ορισμός</a:t>
            </a:r>
            <a:endParaRPr sz="2000" b="0" i="0" u="none" strike="noStrike" cap="none"/>
          </a:p>
        </p:txBody>
      </p:sp>
      <p:sp>
        <p:nvSpPr>
          <p:cNvPr id="391" name="Google Shape;391;p18"/>
          <p:cNvSpPr/>
          <p:nvPr/>
        </p:nvSpPr>
        <p:spPr>
          <a:xfrm>
            <a:off x="1005483" y="3785473"/>
            <a:ext cx="3788093" cy="653415"/>
          </a:xfrm>
          <a:prstGeom prst="rect">
            <a:avLst/>
          </a:prstGeom>
          <a:noFill/>
          <a:ln>
            <a:noFill/>
          </a:ln>
        </p:spPr>
        <p:txBody>
          <a:bodyPr spcFirstLastPara="1" wrap="square" lIns="0" tIns="0" rIns="0" bIns="0" anchor="t" anchorCtr="0">
            <a:noAutofit/>
          </a:bodyPr>
          <a:lstStyle/>
          <a:p>
            <a:pPr marL="0" marR="0" lvl="0" indent="0" algn="ctr"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Ανθεκτικότητα: ικανότητα πόλης να αντέχει σε σοκ και να προσαρμόζεται.</a:t>
            </a:r>
            <a:endParaRPr sz="1600" b="0" i="0" u="none" strike="noStrike" cap="none"/>
          </a:p>
        </p:txBody>
      </p:sp>
      <p:sp>
        <p:nvSpPr>
          <p:cNvPr id="392" name="Google Shape;392;p18"/>
          <p:cNvSpPr/>
          <p:nvPr/>
        </p:nvSpPr>
        <p:spPr>
          <a:xfrm>
            <a:off x="5209342" y="2316123"/>
            <a:ext cx="4211598" cy="2661166"/>
          </a:xfrm>
          <a:prstGeom prst="roundRect">
            <a:avLst>
              <a:gd name="adj" fmla="val 322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8"/>
          <p:cNvSpPr/>
          <p:nvPr/>
        </p:nvSpPr>
        <p:spPr>
          <a:xfrm>
            <a:off x="7008971" y="2527816"/>
            <a:ext cx="612338" cy="612338"/>
          </a:xfrm>
          <a:prstGeom prst="roundRect">
            <a:avLst>
              <a:gd name="adj" fmla="val 14931436"/>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8"/>
          <p:cNvSpPr/>
          <p:nvPr/>
        </p:nvSpPr>
        <p:spPr>
          <a:xfrm>
            <a:off x="6039207" y="3344228"/>
            <a:ext cx="2551748" cy="318849"/>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Ευαλωτότητα</a:t>
            </a:r>
            <a:endParaRPr sz="2000" b="0" i="0" u="none" strike="noStrike" cap="none"/>
          </a:p>
        </p:txBody>
      </p:sp>
      <p:sp>
        <p:nvSpPr>
          <p:cNvPr id="395" name="Google Shape;395;p18"/>
          <p:cNvSpPr/>
          <p:nvPr/>
        </p:nvSpPr>
        <p:spPr>
          <a:xfrm>
            <a:off x="5421035" y="3785473"/>
            <a:ext cx="3788212" cy="980123"/>
          </a:xfrm>
          <a:prstGeom prst="rect">
            <a:avLst/>
          </a:prstGeom>
          <a:noFill/>
          <a:ln>
            <a:noFill/>
          </a:ln>
        </p:spPr>
        <p:txBody>
          <a:bodyPr spcFirstLastPara="1" wrap="square" lIns="0" tIns="0" rIns="0" bIns="0" anchor="t" anchorCtr="0">
            <a:noAutofit/>
          </a:bodyPr>
          <a:lstStyle/>
          <a:p>
            <a:pPr marL="0" marR="0" lvl="0" indent="0" algn="ctr"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Ευαλωτότητα = εξάρτηση από μοναδικές πηγές (νερό, ενέργεια κ.λπ.).</a:t>
            </a:r>
            <a:endParaRPr sz="1600" b="0" i="0" u="none" strike="noStrike" cap="none"/>
          </a:p>
        </p:txBody>
      </p:sp>
      <p:sp>
        <p:nvSpPr>
          <p:cNvPr id="396" name="Google Shape;396;p18"/>
          <p:cNvSpPr/>
          <p:nvPr/>
        </p:nvSpPr>
        <p:spPr>
          <a:xfrm>
            <a:off x="9625013" y="2316123"/>
            <a:ext cx="4211598" cy="2661166"/>
          </a:xfrm>
          <a:prstGeom prst="roundRect">
            <a:avLst>
              <a:gd name="adj" fmla="val 322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8"/>
          <p:cNvSpPr/>
          <p:nvPr/>
        </p:nvSpPr>
        <p:spPr>
          <a:xfrm>
            <a:off x="11424642" y="2527816"/>
            <a:ext cx="612338" cy="612338"/>
          </a:xfrm>
          <a:prstGeom prst="roundRect">
            <a:avLst>
              <a:gd name="adj" fmla="val 14931436"/>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8"/>
          <p:cNvSpPr/>
          <p:nvPr/>
        </p:nvSpPr>
        <p:spPr>
          <a:xfrm>
            <a:off x="10454878" y="3344228"/>
            <a:ext cx="2551748" cy="318849"/>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Χαρακτηριστικά</a:t>
            </a:r>
            <a:endParaRPr sz="2000" b="0" i="0" u="none" strike="noStrike" cap="none"/>
          </a:p>
        </p:txBody>
      </p:sp>
      <p:sp>
        <p:nvSpPr>
          <p:cNvPr id="399" name="Google Shape;399;p18"/>
          <p:cNvSpPr/>
          <p:nvPr/>
        </p:nvSpPr>
        <p:spPr>
          <a:xfrm>
            <a:off x="9836706" y="3785473"/>
            <a:ext cx="3788212" cy="980123"/>
          </a:xfrm>
          <a:prstGeom prst="rect">
            <a:avLst/>
          </a:prstGeom>
          <a:noFill/>
          <a:ln>
            <a:noFill/>
          </a:ln>
        </p:spPr>
        <p:txBody>
          <a:bodyPr spcFirstLastPara="1" wrap="square" lIns="0" tIns="0" rIns="0" bIns="0" anchor="t" anchorCtr="0">
            <a:noAutofit/>
          </a:bodyPr>
          <a:lstStyle/>
          <a:p>
            <a:pPr marL="0" marR="0" lvl="0" indent="0" algn="ctr"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Ανθεκτικότητα = ποικιλία πηγών, τοπικές εφεδρείες, αποθήκες, έγκαιρη πληροφορία.</a:t>
            </a:r>
            <a:endParaRPr sz="1600" b="0" i="0" u="none" strike="noStrike" cap="none"/>
          </a:p>
        </p:txBody>
      </p:sp>
      <p:sp>
        <p:nvSpPr>
          <p:cNvPr id="400" name="Google Shape;400;p18"/>
          <p:cNvSpPr/>
          <p:nvPr/>
        </p:nvSpPr>
        <p:spPr>
          <a:xfrm>
            <a:off x="793790" y="5181362"/>
            <a:ext cx="6419374" cy="2334458"/>
          </a:xfrm>
          <a:prstGeom prst="roundRect">
            <a:avLst>
              <a:gd name="adj" fmla="val 3673"/>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3697248" y="5393055"/>
            <a:ext cx="612338" cy="612338"/>
          </a:xfrm>
          <a:prstGeom prst="roundRect">
            <a:avLst>
              <a:gd name="adj" fmla="val 14931436"/>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a:off x="2727603" y="6209467"/>
            <a:ext cx="2551748" cy="318849"/>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Παραδείγματα</a:t>
            </a:r>
            <a:endParaRPr sz="2000" b="0" i="0" u="none" strike="noStrike" cap="none"/>
          </a:p>
        </p:txBody>
      </p:sp>
      <p:sp>
        <p:nvSpPr>
          <p:cNvPr id="403" name="Google Shape;403;p18"/>
          <p:cNvSpPr/>
          <p:nvPr/>
        </p:nvSpPr>
        <p:spPr>
          <a:xfrm>
            <a:off x="1005483" y="6650712"/>
            <a:ext cx="5995987" cy="653415"/>
          </a:xfrm>
          <a:prstGeom prst="rect">
            <a:avLst/>
          </a:prstGeom>
          <a:noFill/>
          <a:ln>
            <a:noFill/>
          </a:ln>
        </p:spPr>
        <p:txBody>
          <a:bodyPr spcFirstLastPara="1" wrap="square" lIns="0" tIns="0" rIns="0" bIns="0" anchor="t" anchorCtr="0">
            <a:noAutofit/>
          </a:bodyPr>
          <a:lstStyle/>
          <a:p>
            <a:pPr marL="0" marR="0" lvl="0" indent="0" algn="ctr"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Αστική γεωργία, συλλογή βρόχινου νερού, αποθήκευση ενέργειας.</a:t>
            </a:r>
            <a:endParaRPr sz="1600" b="0" i="0" u="none" strike="noStrike" cap="none"/>
          </a:p>
        </p:txBody>
      </p:sp>
      <p:sp>
        <p:nvSpPr>
          <p:cNvPr id="404" name="Google Shape;404;p18"/>
          <p:cNvSpPr/>
          <p:nvPr/>
        </p:nvSpPr>
        <p:spPr>
          <a:xfrm>
            <a:off x="7417237" y="5181362"/>
            <a:ext cx="6419374" cy="2334458"/>
          </a:xfrm>
          <a:prstGeom prst="roundRect">
            <a:avLst>
              <a:gd name="adj" fmla="val 3673"/>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8"/>
          <p:cNvSpPr/>
          <p:nvPr/>
        </p:nvSpPr>
        <p:spPr>
          <a:xfrm>
            <a:off x="10320695" y="5393055"/>
            <a:ext cx="612338" cy="612338"/>
          </a:xfrm>
          <a:prstGeom prst="roundRect">
            <a:avLst>
              <a:gd name="adj" fmla="val 14931436"/>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9351050" y="6209467"/>
            <a:ext cx="2551748" cy="318849"/>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Αποτέλεσμα</a:t>
            </a:r>
            <a:endParaRPr sz="2000" b="0" i="0" u="none" strike="noStrike" cap="none"/>
          </a:p>
        </p:txBody>
      </p:sp>
      <p:sp>
        <p:nvSpPr>
          <p:cNvPr id="407" name="Google Shape;407;p18"/>
          <p:cNvSpPr/>
          <p:nvPr/>
        </p:nvSpPr>
        <p:spPr>
          <a:xfrm>
            <a:off x="7628930" y="6650712"/>
            <a:ext cx="5995987" cy="653415"/>
          </a:xfrm>
          <a:prstGeom prst="rect">
            <a:avLst/>
          </a:prstGeom>
          <a:noFill/>
          <a:ln>
            <a:noFill/>
          </a:ln>
        </p:spPr>
        <p:txBody>
          <a:bodyPr spcFirstLastPara="1" wrap="square" lIns="0" tIns="0" rIns="0" bIns="0" anchor="t" anchorCtr="0">
            <a:noAutofit/>
          </a:bodyPr>
          <a:lstStyle/>
          <a:p>
            <a:pPr marL="0" marR="0" lvl="0" indent="0" algn="ctr"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Ο συστημικός σχεδιασμός ενισχύει τη μακροπρόθεσμη ευελιξία και βιωσιμότητα.</a:t>
            </a:r>
            <a:endParaRPr sz="1600" b="0" i="0" u="none" strike="noStrike" cap="none"/>
          </a:p>
        </p:txBody>
      </p:sp>
      <p:pic>
        <p:nvPicPr>
          <p:cNvPr id="408" name="Google Shape;408;p18"/>
          <p:cNvPicPr preferRelativeResize="0"/>
          <p:nvPr/>
        </p:nvPicPr>
        <p:blipFill>
          <a:blip r:embed="rId3">
            <a:alphaModFix/>
          </a:blip>
          <a:stretch>
            <a:fillRect/>
          </a:stretch>
        </p:blipFill>
        <p:spPr>
          <a:xfrm>
            <a:off x="2783425" y="2708867"/>
            <a:ext cx="9093250" cy="3140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9"/>
          <p:cNvSpPr/>
          <p:nvPr/>
        </p:nvSpPr>
        <p:spPr>
          <a:xfrm>
            <a:off x="750798" y="622578"/>
            <a:ext cx="10152600" cy="452700"/>
          </a:xfrm>
          <a:prstGeom prst="rect">
            <a:avLst/>
          </a:prstGeom>
          <a:noFill/>
          <a:ln>
            <a:noFill/>
          </a:ln>
        </p:spPr>
        <p:txBody>
          <a:bodyPr spcFirstLastPara="1" wrap="square" lIns="0" tIns="0" rIns="0" bIns="0" anchor="t" anchorCtr="0">
            <a:noAutofit/>
          </a:bodyPr>
          <a:lstStyle/>
          <a:p>
            <a:pPr marL="0" marR="0" lvl="0" indent="0" algn="r" rtl="1">
              <a:lnSpc>
                <a:spcPct val="124561"/>
              </a:lnSpc>
              <a:spcBef>
                <a:spcPts val="0"/>
              </a:spcBef>
              <a:spcAft>
                <a:spcPts val="0"/>
              </a:spcAft>
              <a:buClr>
                <a:srgbClr val="000000"/>
              </a:buClr>
              <a:buSzPts val="2850"/>
              <a:buFont typeface="Inter"/>
              <a:buNone/>
            </a:pPr>
            <a:r>
              <a:rPr lang="en-US" sz="2850" b="1" i="0" u="none" strike="noStrike" cap="none">
                <a:solidFill>
                  <a:srgbClr val="000000"/>
                </a:solidFill>
                <a:latin typeface="Inter"/>
                <a:ea typeface="Inter"/>
                <a:cs typeface="Inter"/>
                <a:sym typeface="Inter"/>
              </a:rPr>
              <a:t>Παραδείγματα Κυκλικών Ροών – Προς μια Βιώσιμη Πόλη</a:t>
            </a:r>
            <a:endParaRPr sz="2850" b="0" i="0" u="none" strike="noStrike" cap="none"/>
          </a:p>
        </p:txBody>
      </p:sp>
      <p:sp>
        <p:nvSpPr>
          <p:cNvPr id="415" name="Google Shape;415;p19"/>
          <p:cNvSpPr/>
          <p:nvPr/>
        </p:nvSpPr>
        <p:spPr>
          <a:xfrm>
            <a:off x="792361" y="1437561"/>
            <a:ext cx="13045678" cy="1089184"/>
          </a:xfrm>
          <a:prstGeom prst="roundRect">
            <a:avLst>
              <a:gd name="adj" fmla="val 6984"/>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9"/>
          <p:cNvSpPr/>
          <p:nvPr/>
        </p:nvSpPr>
        <p:spPr>
          <a:xfrm>
            <a:off x="815221" y="1460421"/>
            <a:ext cx="724495" cy="1043464"/>
          </a:xfrm>
          <a:prstGeom prst="roundRect">
            <a:avLst>
              <a:gd name="adj" fmla="val 6714"/>
            </a:avLst>
          </a:prstGeom>
          <a:solidFill>
            <a:srgbClr val="DAD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1720799" y="1641515"/>
            <a:ext cx="4038000" cy="282900"/>
          </a:xfrm>
          <a:prstGeom prst="rect">
            <a:avLst/>
          </a:prstGeom>
          <a:noFill/>
          <a:ln>
            <a:noFill/>
          </a:ln>
        </p:spPr>
        <p:txBody>
          <a:bodyPr spcFirstLastPara="1" wrap="square" lIns="0" tIns="0" rIns="0" bIns="0" anchor="t" anchorCtr="0">
            <a:noAutofit/>
          </a:bodyPr>
          <a:lstStyle/>
          <a:p>
            <a:pPr marL="0" marR="0" lvl="0" indent="0" algn="l" rtl="1">
              <a:lnSpc>
                <a:spcPct val="125714"/>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Ανακύκλωση &amp; Μηδενικά Απόβλητα</a:t>
            </a:r>
            <a:endParaRPr sz="1750" b="0" i="0" u="none" strike="noStrike" cap="none"/>
          </a:p>
        </p:txBody>
      </p:sp>
      <p:sp>
        <p:nvSpPr>
          <p:cNvPr id="418" name="Google Shape;418;p19"/>
          <p:cNvSpPr/>
          <p:nvPr/>
        </p:nvSpPr>
        <p:spPr>
          <a:xfrm>
            <a:off x="1720810" y="2033111"/>
            <a:ext cx="12094369" cy="289679"/>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Inter"/>
              <a:buNone/>
            </a:pPr>
            <a:r>
              <a:rPr lang="en-US">
                <a:solidFill>
                  <a:srgbClr val="272525"/>
                </a:solidFill>
                <a:latin typeface="Inter"/>
                <a:ea typeface="Inter"/>
                <a:cs typeface="Inter"/>
                <a:sym typeface="Inter"/>
              </a:rPr>
              <a:t>Ανακύκλωση &amp; Μηδενικά Απόβλητα (π.χ. Σαν Φρανσίσκο, Λιουμπλιάνα).</a:t>
            </a:r>
            <a:endParaRPr sz="1400" b="0" i="0" u="none" strike="noStrike" cap="none"/>
          </a:p>
        </p:txBody>
      </p:sp>
      <p:sp>
        <p:nvSpPr>
          <p:cNvPr id="419" name="Google Shape;419;p19"/>
          <p:cNvSpPr/>
          <p:nvPr/>
        </p:nvSpPr>
        <p:spPr>
          <a:xfrm>
            <a:off x="792361" y="2707838"/>
            <a:ext cx="13045678" cy="1089184"/>
          </a:xfrm>
          <a:prstGeom prst="roundRect">
            <a:avLst>
              <a:gd name="adj" fmla="val 6984"/>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815221" y="2730698"/>
            <a:ext cx="724495" cy="1043464"/>
          </a:xfrm>
          <a:prstGeom prst="roundRect">
            <a:avLst>
              <a:gd name="adj" fmla="val 6714"/>
            </a:avLst>
          </a:prstGeom>
          <a:solidFill>
            <a:srgbClr val="DAD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a:off x="1720793" y="2911792"/>
            <a:ext cx="2597700" cy="282900"/>
          </a:xfrm>
          <a:prstGeom prst="rect">
            <a:avLst/>
          </a:prstGeom>
          <a:noFill/>
          <a:ln>
            <a:noFill/>
          </a:ln>
        </p:spPr>
        <p:txBody>
          <a:bodyPr spcFirstLastPara="1" wrap="square" lIns="0" tIns="0" rIns="0" bIns="0" anchor="t" anchorCtr="0">
            <a:noAutofit/>
          </a:bodyPr>
          <a:lstStyle/>
          <a:p>
            <a:pPr marL="0" marR="0" lvl="0" indent="0" algn="l" rtl="1">
              <a:lnSpc>
                <a:spcPct val="125714"/>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Βιομηχανική Συμβίωση</a:t>
            </a:r>
            <a:endParaRPr sz="1750" b="0" i="0" u="none" strike="noStrike" cap="none"/>
          </a:p>
        </p:txBody>
      </p:sp>
      <p:sp>
        <p:nvSpPr>
          <p:cNvPr id="422" name="Google Shape;422;p19"/>
          <p:cNvSpPr/>
          <p:nvPr/>
        </p:nvSpPr>
        <p:spPr>
          <a:xfrm>
            <a:off x="1720810" y="3303389"/>
            <a:ext cx="12094369" cy="289679"/>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Βιομηχανική Συμβίωση (π.χ. Kalundborg, Δανία).</a:t>
            </a:r>
            <a:endParaRPr sz="1400" b="0" i="0" u="none" strike="noStrike" cap="none"/>
          </a:p>
        </p:txBody>
      </p:sp>
      <p:sp>
        <p:nvSpPr>
          <p:cNvPr id="423" name="Google Shape;423;p19"/>
          <p:cNvSpPr/>
          <p:nvPr/>
        </p:nvSpPr>
        <p:spPr>
          <a:xfrm>
            <a:off x="792361" y="3978116"/>
            <a:ext cx="13045678" cy="1089184"/>
          </a:xfrm>
          <a:prstGeom prst="roundRect">
            <a:avLst>
              <a:gd name="adj" fmla="val 6984"/>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9"/>
          <p:cNvSpPr/>
          <p:nvPr/>
        </p:nvSpPr>
        <p:spPr>
          <a:xfrm>
            <a:off x="815221" y="4000976"/>
            <a:ext cx="724495" cy="1043464"/>
          </a:xfrm>
          <a:prstGeom prst="roundRect">
            <a:avLst>
              <a:gd name="adj" fmla="val 6714"/>
            </a:avLst>
          </a:prstGeom>
          <a:solidFill>
            <a:srgbClr val="DAD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9"/>
          <p:cNvSpPr/>
          <p:nvPr/>
        </p:nvSpPr>
        <p:spPr>
          <a:xfrm>
            <a:off x="1720810" y="4182070"/>
            <a:ext cx="2263973" cy="283012"/>
          </a:xfrm>
          <a:prstGeom prst="rect">
            <a:avLst/>
          </a:prstGeom>
          <a:no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Αστική Γεωργία</a:t>
            </a:r>
            <a:endParaRPr sz="1750" b="0" i="0" u="none" strike="noStrike" cap="none"/>
          </a:p>
        </p:txBody>
      </p:sp>
      <p:sp>
        <p:nvSpPr>
          <p:cNvPr id="426" name="Google Shape;426;p19"/>
          <p:cNvSpPr/>
          <p:nvPr/>
        </p:nvSpPr>
        <p:spPr>
          <a:xfrm>
            <a:off x="1720810" y="4573667"/>
            <a:ext cx="12094369" cy="289679"/>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Αστική Γεωργία &amp; Επαναχρησιμοποίηση Νερού.</a:t>
            </a:r>
            <a:endParaRPr sz="1400" b="0" i="0" u="none" strike="noStrike" cap="none"/>
          </a:p>
        </p:txBody>
      </p:sp>
      <p:sp>
        <p:nvSpPr>
          <p:cNvPr id="427" name="Google Shape;427;p19"/>
          <p:cNvSpPr/>
          <p:nvPr/>
        </p:nvSpPr>
        <p:spPr>
          <a:xfrm>
            <a:off x="792361" y="5248394"/>
            <a:ext cx="13045678" cy="1089184"/>
          </a:xfrm>
          <a:prstGeom prst="roundRect">
            <a:avLst>
              <a:gd name="adj" fmla="val 6984"/>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815221" y="5271254"/>
            <a:ext cx="724495" cy="1043464"/>
          </a:xfrm>
          <a:prstGeom prst="roundRect">
            <a:avLst>
              <a:gd name="adj" fmla="val 6714"/>
            </a:avLst>
          </a:prstGeom>
          <a:solidFill>
            <a:srgbClr val="DAD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1720810" y="5452348"/>
            <a:ext cx="2276832" cy="283012"/>
          </a:xfrm>
          <a:prstGeom prst="rect">
            <a:avLst/>
          </a:prstGeom>
          <a:no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Ανανεώσιμες Πηγές</a:t>
            </a:r>
            <a:endParaRPr sz="1750" b="0" i="0" u="none" strike="noStrike" cap="none"/>
          </a:p>
        </p:txBody>
      </p:sp>
      <p:sp>
        <p:nvSpPr>
          <p:cNvPr id="430" name="Google Shape;430;p19"/>
          <p:cNvSpPr/>
          <p:nvPr/>
        </p:nvSpPr>
        <p:spPr>
          <a:xfrm>
            <a:off x="1720810" y="5843945"/>
            <a:ext cx="12094369" cy="289679"/>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Ανανεώσιμες Πηγές, Δίκτυα Τηλεθέρμανσης, αποκεντρωμένη παραγωγή.</a:t>
            </a:r>
            <a:endParaRPr sz="1400" b="0" i="0" u="none" strike="noStrike" cap="none"/>
          </a:p>
        </p:txBody>
      </p:sp>
      <p:sp>
        <p:nvSpPr>
          <p:cNvPr id="431" name="Google Shape;431;p19"/>
          <p:cNvSpPr/>
          <p:nvPr/>
        </p:nvSpPr>
        <p:spPr>
          <a:xfrm>
            <a:off x="792361" y="6518672"/>
            <a:ext cx="13045678" cy="1089184"/>
          </a:xfrm>
          <a:prstGeom prst="roundRect">
            <a:avLst>
              <a:gd name="adj" fmla="val 6984"/>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815221" y="6541532"/>
            <a:ext cx="724495" cy="1043464"/>
          </a:xfrm>
          <a:prstGeom prst="roundRect">
            <a:avLst>
              <a:gd name="adj" fmla="val 6714"/>
            </a:avLst>
          </a:prstGeom>
          <a:solidFill>
            <a:srgbClr val="DAD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1720810" y="6722626"/>
            <a:ext cx="2263973" cy="283012"/>
          </a:xfrm>
          <a:prstGeom prst="rect">
            <a:avLst/>
          </a:prstGeom>
          <a:no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Έξυπνα Συστήματα</a:t>
            </a:r>
            <a:endParaRPr sz="1750" b="0" i="0" u="none" strike="noStrike" cap="none"/>
          </a:p>
        </p:txBody>
      </p:sp>
      <p:sp>
        <p:nvSpPr>
          <p:cNvPr id="434" name="Google Shape;434;p19"/>
          <p:cNvSpPr/>
          <p:nvPr/>
        </p:nvSpPr>
        <p:spPr>
          <a:xfrm>
            <a:off x="1720810" y="7114223"/>
            <a:ext cx="12094369" cy="289679"/>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272525"/>
              </a:buClr>
              <a:buSzPts val="1400"/>
              <a:buFont typeface="Inter"/>
              <a:buNone/>
            </a:pPr>
            <a:r>
              <a:rPr lang="en-US" sz="1400" b="0" i="0" u="none" strike="noStrike" cap="none">
                <a:solidFill>
                  <a:srgbClr val="272525"/>
                </a:solidFill>
                <a:latin typeface="Inter"/>
                <a:ea typeface="Inter"/>
                <a:cs typeface="Inter"/>
                <a:sym typeface="Inter"/>
              </a:rPr>
              <a:t>Έξυπνα Συστήματα Πληροφορίας: αισθητήρες, feedback, προσαρμογή.</a:t>
            </a:r>
            <a:endParaRPr sz="1400" b="0" i="0" u="none" strike="noStrike" cap="none"/>
          </a:p>
        </p:txBody>
      </p:sp>
      <p:pic>
        <p:nvPicPr>
          <p:cNvPr id="435" name="Google Shape;435;p19"/>
          <p:cNvPicPr preferRelativeResize="0"/>
          <p:nvPr/>
        </p:nvPicPr>
        <p:blipFill>
          <a:blip r:embed="rId3">
            <a:alphaModFix/>
          </a:blip>
          <a:stretch>
            <a:fillRect/>
          </a:stretch>
        </p:blipFill>
        <p:spPr>
          <a:xfrm flipH="1">
            <a:off x="1017024" y="1848701"/>
            <a:ext cx="277075" cy="5406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17" descr="preencoded.png"/>
          <p:cNvPicPr preferRelativeResize="0"/>
          <p:nvPr/>
        </p:nvPicPr>
        <p:blipFill rotWithShape="1">
          <a:blip r:embed="rId3">
            <a:alphaModFix/>
          </a:blip>
          <a:srcRect/>
          <a:stretch/>
        </p:blipFill>
        <p:spPr>
          <a:xfrm>
            <a:off x="7104325" y="1502775"/>
            <a:ext cx="7246176" cy="6521548"/>
          </a:xfrm>
          <a:prstGeom prst="rect">
            <a:avLst/>
          </a:prstGeom>
          <a:noFill/>
          <a:ln>
            <a:noFill/>
          </a:ln>
        </p:spPr>
      </p:pic>
      <p:sp>
        <p:nvSpPr>
          <p:cNvPr id="442" name="Google Shape;442;p17"/>
          <p:cNvSpPr/>
          <p:nvPr/>
        </p:nvSpPr>
        <p:spPr>
          <a:xfrm>
            <a:off x="793816" y="599670"/>
            <a:ext cx="10008900" cy="921600"/>
          </a:xfrm>
          <a:prstGeom prst="rect">
            <a:avLst/>
          </a:prstGeom>
          <a:noFill/>
          <a:ln>
            <a:noFill/>
          </a:ln>
        </p:spPr>
        <p:txBody>
          <a:bodyPr spcFirstLastPara="1" wrap="square" lIns="0" tIns="0" rIns="0" bIns="0" anchor="t" anchorCtr="0">
            <a:noAutofit/>
          </a:bodyPr>
          <a:lstStyle/>
          <a:p>
            <a:pPr marL="0" marR="0" lvl="0" indent="0" algn="l" rtl="0">
              <a:lnSpc>
                <a:spcPct val="124137"/>
              </a:lnSpc>
              <a:spcBef>
                <a:spcPts val="0"/>
              </a:spcBef>
              <a:spcAft>
                <a:spcPts val="0"/>
              </a:spcAft>
              <a:buClr>
                <a:srgbClr val="000000"/>
              </a:buClr>
              <a:buSzPts val="2900"/>
              <a:buFont typeface="Inter"/>
              <a:buNone/>
            </a:pPr>
            <a:r>
              <a:rPr lang="en-US" sz="3600" b="1" i="0" u="none" strike="noStrike" cap="none">
                <a:solidFill>
                  <a:srgbClr val="000000"/>
                </a:solidFill>
                <a:latin typeface="Inter"/>
                <a:ea typeface="Inter"/>
                <a:cs typeface="Inter"/>
                <a:sym typeface="Inter"/>
              </a:rPr>
              <a:t>Κυκλική Οικονομία στο </a:t>
            </a:r>
            <a:r>
              <a:rPr lang="en-US" sz="3600" b="1" i="0" u="none" strike="noStrike" cap="none">
                <a:solidFill>
                  <a:srgbClr val="4950BC"/>
                </a:solidFill>
                <a:latin typeface="Inter"/>
                <a:ea typeface="Inter"/>
                <a:cs typeface="Inter"/>
                <a:sym typeface="Inter"/>
              </a:rPr>
              <a:t>Άμστερνταμ</a:t>
            </a:r>
            <a:endParaRPr sz="3600" b="0" i="0" u="none" strike="noStrike" cap="none"/>
          </a:p>
        </p:txBody>
      </p:sp>
      <p:sp>
        <p:nvSpPr>
          <p:cNvPr id="443" name="Google Shape;443;p17"/>
          <p:cNvSpPr/>
          <p:nvPr/>
        </p:nvSpPr>
        <p:spPr>
          <a:xfrm>
            <a:off x="793800" y="1866469"/>
            <a:ext cx="5655600" cy="18000"/>
          </a:xfrm>
          <a:prstGeom prst="rect">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p>
        </p:txBody>
      </p:sp>
      <p:sp>
        <p:nvSpPr>
          <p:cNvPr id="444" name="Google Shape;444;p17"/>
          <p:cNvSpPr/>
          <p:nvPr/>
        </p:nvSpPr>
        <p:spPr>
          <a:xfrm>
            <a:off x="793800" y="1988687"/>
            <a:ext cx="2788800" cy="270300"/>
          </a:xfrm>
          <a:prstGeom prst="rect">
            <a:avLst/>
          </a:prstGeom>
          <a:noFill/>
          <a:ln>
            <a:noFill/>
          </a:ln>
        </p:spPr>
        <p:txBody>
          <a:bodyPr spcFirstLastPara="1" wrap="square" lIns="0" tIns="0" rIns="0" bIns="0" anchor="t" anchorCtr="0">
            <a:noAutofit/>
          </a:bodyPr>
          <a:lstStyle/>
          <a:p>
            <a:pPr marL="0" marR="0" lvl="0" indent="0" algn="l" rtl="0">
              <a:lnSpc>
                <a:spcPct val="124137"/>
              </a:lnSpc>
              <a:spcBef>
                <a:spcPts val="0"/>
              </a:spcBef>
              <a:spcAft>
                <a:spcPts val="0"/>
              </a:spcAft>
              <a:buClr>
                <a:srgbClr val="272525"/>
              </a:buClr>
              <a:buSzPts val="1450"/>
              <a:buFont typeface="Inter"/>
              <a:buNone/>
            </a:pPr>
            <a:r>
              <a:rPr lang="en-US" sz="1750" b="1" i="0" u="none" strike="noStrike" cap="none">
                <a:solidFill>
                  <a:srgbClr val="272525"/>
                </a:solidFill>
                <a:latin typeface="Inter"/>
                <a:ea typeface="Inter"/>
                <a:cs typeface="Inter"/>
                <a:sym typeface="Inter"/>
              </a:rPr>
              <a:t>Doughnut Economics</a:t>
            </a:r>
            <a:endParaRPr sz="1750" b="0" i="0" u="none" strike="noStrike" cap="none"/>
          </a:p>
        </p:txBody>
      </p:sp>
      <p:sp>
        <p:nvSpPr>
          <p:cNvPr id="445" name="Google Shape;445;p17"/>
          <p:cNvSpPr/>
          <p:nvPr/>
        </p:nvSpPr>
        <p:spPr>
          <a:xfrm>
            <a:off x="793800" y="2362604"/>
            <a:ext cx="5655600" cy="553200"/>
          </a:xfrm>
          <a:prstGeom prst="rect">
            <a:avLst/>
          </a:prstGeom>
          <a:noFill/>
          <a:ln>
            <a:noFill/>
          </a:ln>
        </p:spPr>
        <p:txBody>
          <a:bodyPr spcFirstLastPara="1" wrap="square" lIns="0" tIns="0" rIns="0" bIns="0" anchor="t" anchorCtr="0">
            <a:noAutofit/>
          </a:bodyPr>
          <a:lstStyle/>
          <a:p>
            <a:pPr marL="0" marR="0" lvl="0" indent="0" algn="l" rtl="0">
              <a:lnSpc>
                <a:spcPct val="160869"/>
              </a:lnSpc>
              <a:spcBef>
                <a:spcPts val="0"/>
              </a:spcBef>
              <a:spcAft>
                <a:spcPts val="0"/>
              </a:spcAft>
              <a:buClr>
                <a:srgbClr val="272525"/>
              </a:buClr>
              <a:buSzPts val="1150"/>
              <a:buFont typeface="Inter"/>
              <a:buNone/>
            </a:pPr>
            <a:r>
              <a:rPr lang="en-US" sz="1450" b="0" i="0" u="none" strike="noStrike" cap="none">
                <a:solidFill>
                  <a:srgbClr val="272525"/>
                </a:solidFill>
                <a:latin typeface="Inter"/>
                <a:ea typeface="Inter"/>
                <a:cs typeface="Inter"/>
                <a:sym typeface="Inter"/>
              </a:rPr>
              <a:t>Πρώτη πόλη με υιοθέτηση Doughnut Economics (Kate Raworth).</a:t>
            </a:r>
            <a:endParaRPr sz="1450" b="0" i="0" u="none" strike="noStrike" cap="none"/>
          </a:p>
        </p:txBody>
      </p:sp>
      <p:sp>
        <p:nvSpPr>
          <p:cNvPr id="446" name="Google Shape;446;p17"/>
          <p:cNvSpPr/>
          <p:nvPr/>
        </p:nvSpPr>
        <p:spPr>
          <a:xfrm>
            <a:off x="793800" y="3494132"/>
            <a:ext cx="5655600" cy="18000"/>
          </a:xfrm>
          <a:prstGeom prst="rect">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p>
        </p:txBody>
      </p:sp>
      <p:sp>
        <p:nvSpPr>
          <p:cNvPr id="447" name="Google Shape;447;p17"/>
          <p:cNvSpPr/>
          <p:nvPr/>
        </p:nvSpPr>
        <p:spPr>
          <a:xfrm>
            <a:off x="793800" y="3616349"/>
            <a:ext cx="2871300" cy="270300"/>
          </a:xfrm>
          <a:prstGeom prst="rect">
            <a:avLst/>
          </a:prstGeom>
          <a:noFill/>
          <a:ln>
            <a:noFill/>
          </a:ln>
        </p:spPr>
        <p:txBody>
          <a:bodyPr spcFirstLastPara="1" wrap="square" lIns="0" tIns="0" rIns="0" bIns="0" anchor="t" anchorCtr="0">
            <a:noAutofit/>
          </a:bodyPr>
          <a:lstStyle/>
          <a:p>
            <a:pPr marL="0" marR="0" lvl="0" indent="0" algn="l" rtl="0">
              <a:lnSpc>
                <a:spcPct val="124137"/>
              </a:lnSpc>
              <a:spcBef>
                <a:spcPts val="0"/>
              </a:spcBef>
              <a:spcAft>
                <a:spcPts val="0"/>
              </a:spcAft>
              <a:buClr>
                <a:srgbClr val="272525"/>
              </a:buClr>
              <a:buSzPts val="1450"/>
              <a:buFont typeface="Inter"/>
              <a:buNone/>
            </a:pPr>
            <a:r>
              <a:rPr lang="en-US" sz="1750" b="1" i="0" u="none" strike="noStrike" cap="none">
                <a:solidFill>
                  <a:srgbClr val="272525"/>
                </a:solidFill>
                <a:latin typeface="Inter"/>
                <a:ea typeface="Inter"/>
                <a:cs typeface="Inter"/>
                <a:sym typeface="Inter"/>
              </a:rPr>
              <a:t>Στρατηγικά εργαλεία</a:t>
            </a:r>
            <a:endParaRPr sz="1750" b="0" i="0" u="none" strike="noStrike" cap="none"/>
          </a:p>
        </p:txBody>
      </p:sp>
      <p:sp>
        <p:nvSpPr>
          <p:cNvPr id="448" name="Google Shape;448;p17"/>
          <p:cNvSpPr/>
          <p:nvPr/>
        </p:nvSpPr>
        <p:spPr>
          <a:xfrm>
            <a:off x="793800" y="3990267"/>
            <a:ext cx="5655600" cy="553200"/>
          </a:xfrm>
          <a:prstGeom prst="rect">
            <a:avLst/>
          </a:prstGeom>
          <a:noFill/>
          <a:ln>
            <a:noFill/>
          </a:ln>
        </p:spPr>
        <p:txBody>
          <a:bodyPr spcFirstLastPara="1" wrap="square" lIns="0" tIns="0" rIns="0" bIns="0" anchor="t" anchorCtr="0">
            <a:noAutofit/>
          </a:bodyPr>
          <a:lstStyle/>
          <a:p>
            <a:pPr marL="0" marR="0" lvl="0" indent="0" algn="l" rtl="0">
              <a:lnSpc>
                <a:spcPct val="160869"/>
              </a:lnSpc>
              <a:spcBef>
                <a:spcPts val="0"/>
              </a:spcBef>
              <a:spcAft>
                <a:spcPts val="0"/>
              </a:spcAft>
              <a:buClr>
                <a:srgbClr val="272525"/>
              </a:buClr>
              <a:buSzPts val="1150"/>
              <a:buFont typeface="Inter"/>
              <a:buNone/>
            </a:pPr>
            <a:r>
              <a:rPr lang="en-US" sz="1450" b="0" i="0" u="none" strike="noStrike" cap="none">
                <a:solidFill>
                  <a:srgbClr val="272525"/>
                </a:solidFill>
                <a:latin typeface="Inter"/>
                <a:ea typeface="Inter"/>
                <a:cs typeface="Inter"/>
                <a:sym typeface="Inter"/>
              </a:rPr>
              <a:t>"Amsterdam Circular 2020–2025" και "City Portrait" ως στρατηγικά εργαλεία συστημικού σχεδιασμού.</a:t>
            </a:r>
            <a:endParaRPr sz="1450" b="0" i="0" u="none" strike="noStrike" cap="none"/>
          </a:p>
        </p:txBody>
      </p:sp>
      <p:sp>
        <p:nvSpPr>
          <p:cNvPr id="449" name="Google Shape;449;p17"/>
          <p:cNvSpPr/>
          <p:nvPr/>
        </p:nvSpPr>
        <p:spPr>
          <a:xfrm>
            <a:off x="793800" y="5121795"/>
            <a:ext cx="5655600" cy="18000"/>
          </a:xfrm>
          <a:prstGeom prst="rect">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p>
        </p:txBody>
      </p:sp>
      <p:sp>
        <p:nvSpPr>
          <p:cNvPr id="450" name="Google Shape;450;p17"/>
          <p:cNvSpPr/>
          <p:nvPr/>
        </p:nvSpPr>
        <p:spPr>
          <a:xfrm>
            <a:off x="793800" y="5244013"/>
            <a:ext cx="2826600" cy="270300"/>
          </a:xfrm>
          <a:prstGeom prst="rect">
            <a:avLst/>
          </a:prstGeom>
          <a:noFill/>
          <a:ln>
            <a:noFill/>
          </a:ln>
        </p:spPr>
        <p:txBody>
          <a:bodyPr spcFirstLastPara="1" wrap="square" lIns="0" tIns="0" rIns="0" bIns="0" anchor="t" anchorCtr="0">
            <a:noAutofit/>
          </a:bodyPr>
          <a:lstStyle/>
          <a:p>
            <a:pPr marL="0" marR="0" lvl="0" indent="0" algn="l" rtl="0">
              <a:lnSpc>
                <a:spcPct val="124137"/>
              </a:lnSpc>
              <a:spcBef>
                <a:spcPts val="0"/>
              </a:spcBef>
              <a:spcAft>
                <a:spcPts val="0"/>
              </a:spcAft>
              <a:buClr>
                <a:srgbClr val="272525"/>
              </a:buClr>
              <a:buSzPts val="1450"/>
              <a:buFont typeface="Inter"/>
              <a:buNone/>
            </a:pPr>
            <a:r>
              <a:rPr lang="en-US" sz="1750" b="1" i="0" u="none" strike="noStrike" cap="none">
                <a:solidFill>
                  <a:srgbClr val="272525"/>
                </a:solidFill>
                <a:latin typeface="Inter"/>
                <a:ea typeface="Inter"/>
                <a:cs typeface="Inter"/>
                <a:sym typeface="Inter"/>
              </a:rPr>
              <a:t>Ολιστική προσέγγιση</a:t>
            </a:r>
            <a:endParaRPr sz="1750" b="0" i="0" u="none" strike="noStrike" cap="none"/>
          </a:p>
        </p:txBody>
      </p:sp>
      <p:sp>
        <p:nvSpPr>
          <p:cNvPr id="451" name="Google Shape;451;p17"/>
          <p:cNvSpPr/>
          <p:nvPr/>
        </p:nvSpPr>
        <p:spPr>
          <a:xfrm>
            <a:off x="793800" y="5617930"/>
            <a:ext cx="5655600" cy="553200"/>
          </a:xfrm>
          <a:prstGeom prst="rect">
            <a:avLst/>
          </a:prstGeom>
          <a:noFill/>
          <a:ln>
            <a:noFill/>
          </a:ln>
        </p:spPr>
        <p:txBody>
          <a:bodyPr spcFirstLastPara="1" wrap="square" lIns="0" tIns="0" rIns="0" bIns="0" anchor="t" anchorCtr="0">
            <a:noAutofit/>
          </a:bodyPr>
          <a:lstStyle/>
          <a:p>
            <a:pPr marL="0" marR="0" lvl="0" indent="0" algn="l" rtl="0">
              <a:lnSpc>
                <a:spcPct val="160869"/>
              </a:lnSpc>
              <a:spcBef>
                <a:spcPts val="0"/>
              </a:spcBef>
              <a:spcAft>
                <a:spcPts val="0"/>
              </a:spcAft>
              <a:buClr>
                <a:srgbClr val="272525"/>
              </a:buClr>
              <a:buSzPts val="1150"/>
              <a:buFont typeface="Inter"/>
              <a:buNone/>
            </a:pPr>
            <a:r>
              <a:rPr lang="en-US" sz="1450" b="0" i="0" u="none" strike="noStrike" cap="none">
                <a:solidFill>
                  <a:srgbClr val="272525"/>
                </a:solidFill>
                <a:latin typeface="Inter"/>
                <a:ea typeface="Inter"/>
                <a:cs typeface="Inter"/>
                <a:sym typeface="Inter"/>
              </a:rPr>
              <a:t>Συνδυάζει κοινωνικές ανάγκες (π.χ. προσιτή κατοικία) και περιβαλλοντικούς στόχους (μείωση CO₂).</a:t>
            </a:r>
            <a:endParaRPr sz="1450" b="0" i="0" u="none" strike="noStrike" cap="none"/>
          </a:p>
        </p:txBody>
      </p:sp>
      <p:sp>
        <p:nvSpPr>
          <p:cNvPr id="452" name="Google Shape;452;p17"/>
          <p:cNvSpPr/>
          <p:nvPr/>
        </p:nvSpPr>
        <p:spPr>
          <a:xfrm>
            <a:off x="793800" y="6749457"/>
            <a:ext cx="5655600" cy="18000"/>
          </a:xfrm>
          <a:prstGeom prst="rect">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p>
        </p:txBody>
      </p:sp>
      <p:sp>
        <p:nvSpPr>
          <p:cNvPr id="453" name="Google Shape;453;p17"/>
          <p:cNvSpPr/>
          <p:nvPr/>
        </p:nvSpPr>
        <p:spPr>
          <a:xfrm>
            <a:off x="793800" y="6871675"/>
            <a:ext cx="2689800" cy="270300"/>
          </a:xfrm>
          <a:prstGeom prst="rect">
            <a:avLst/>
          </a:prstGeom>
          <a:noFill/>
          <a:ln>
            <a:noFill/>
          </a:ln>
        </p:spPr>
        <p:txBody>
          <a:bodyPr spcFirstLastPara="1" wrap="square" lIns="0" tIns="0" rIns="0" bIns="0" anchor="t" anchorCtr="0">
            <a:noAutofit/>
          </a:bodyPr>
          <a:lstStyle/>
          <a:p>
            <a:pPr marL="0" marR="0" lvl="0" indent="0" algn="l" rtl="0">
              <a:lnSpc>
                <a:spcPct val="124137"/>
              </a:lnSpc>
              <a:spcBef>
                <a:spcPts val="0"/>
              </a:spcBef>
              <a:spcAft>
                <a:spcPts val="0"/>
              </a:spcAft>
              <a:buClr>
                <a:srgbClr val="272525"/>
              </a:buClr>
              <a:buSzPts val="1450"/>
              <a:buFont typeface="Inter"/>
              <a:buNone/>
            </a:pPr>
            <a:r>
              <a:rPr lang="en-US" sz="1750" b="1" i="0" u="none" strike="noStrike" cap="none">
                <a:solidFill>
                  <a:srgbClr val="272525"/>
                </a:solidFill>
                <a:latin typeface="Inter"/>
                <a:ea typeface="Inter"/>
                <a:cs typeface="Inter"/>
                <a:sym typeface="Inter"/>
              </a:rPr>
              <a:t>Πρακτική εφαρμογή</a:t>
            </a:r>
            <a:endParaRPr sz="1750" b="0" i="0" u="none" strike="noStrike" cap="none"/>
          </a:p>
        </p:txBody>
      </p:sp>
      <p:sp>
        <p:nvSpPr>
          <p:cNvPr id="454" name="Google Shape;454;p17"/>
          <p:cNvSpPr/>
          <p:nvPr/>
        </p:nvSpPr>
        <p:spPr>
          <a:xfrm>
            <a:off x="793800" y="7245592"/>
            <a:ext cx="5655600" cy="553200"/>
          </a:xfrm>
          <a:prstGeom prst="rect">
            <a:avLst/>
          </a:prstGeom>
          <a:noFill/>
          <a:ln>
            <a:noFill/>
          </a:ln>
        </p:spPr>
        <p:txBody>
          <a:bodyPr spcFirstLastPara="1" wrap="square" lIns="0" tIns="0" rIns="0" bIns="0" anchor="t" anchorCtr="0">
            <a:noAutofit/>
          </a:bodyPr>
          <a:lstStyle/>
          <a:p>
            <a:pPr marL="0" marR="0" lvl="0" indent="0" algn="l" rtl="0">
              <a:lnSpc>
                <a:spcPct val="160869"/>
              </a:lnSpc>
              <a:spcBef>
                <a:spcPts val="0"/>
              </a:spcBef>
              <a:spcAft>
                <a:spcPts val="0"/>
              </a:spcAft>
              <a:buClr>
                <a:srgbClr val="272525"/>
              </a:buClr>
              <a:buSzPts val="1150"/>
              <a:buFont typeface="Inter"/>
              <a:buNone/>
            </a:pPr>
            <a:r>
              <a:rPr lang="en-US" sz="1450" b="0" i="0" u="none" strike="noStrike" cap="none">
                <a:solidFill>
                  <a:srgbClr val="272525"/>
                </a:solidFill>
                <a:latin typeface="Inter"/>
                <a:ea typeface="Inter"/>
                <a:cs typeface="Inter"/>
                <a:sym typeface="Inter"/>
              </a:rPr>
              <a:t>Εφαρμογή συστημικής σκέψης σε πραγματικό σχεδιασμό πολιτικής.</a:t>
            </a:r>
            <a:endParaRPr sz="1450" b="0" i="0" u="none" strike="noStrike" cap="non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20" descr="preencoded.png"/>
          <p:cNvPicPr preferRelativeResize="0"/>
          <p:nvPr/>
        </p:nvPicPr>
        <p:blipFill rotWithShape="1">
          <a:blip r:embed="rId3">
            <a:alphaModFix/>
          </a:blip>
          <a:srcRect/>
          <a:stretch/>
        </p:blipFill>
        <p:spPr>
          <a:xfrm>
            <a:off x="0" y="0"/>
            <a:ext cx="14630400" cy="2977039"/>
          </a:xfrm>
          <a:prstGeom prst="rect">
            <a:avLst/>
          </a:prstGeom>
          <a:noFill/>
          <a:ln>
            <a:noFill/>
          </a:ln>
        </p:spPr>
      </p:pic>
      <p:sp>
        <p:nvSpPr>
          <p:cNvPr id="461" name="Google Shape;461;p20"/>
          <p:cNvSpPr/>
          <p:nvPr/>
        </p:nvSpPr>
        <p:spPr>
          <a:xfrm>
            <a:off x="793804" y="3329424"/>
            <a:ext cx="11486100" cy="496200"/>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000000"/>
              </a:buClr>
              <a:buSzPts val="3100"/>
              <a:buFont typeface="Inter"/>
              <a:buNone/>
            </a:pPr>
            <a:r>
              <a:rPr lang="en-US" sz="3300" b="1" i="0" u="none" strike="noStrike" cap="none">
                <a:solidFill>
                  <a:srgbClr val="000000"/>
                </a:solidFill>
                <a:latin typeface="Inter"/>
                <a:ea typeface="Inter"/>
                <a:cs typeface="Inter"/>
                <a:sym typeface="Inter"/>
              </a:rPr>
              <a:t>Ανθεκτικότητα στο Κλίμα στην </a:t>
            </a:r>
            <a:r>
              <a:rPr lang="en-US" sz="3300" b="1" i="0" u="none" strike="noStrike" cap="none">
                <a:solidFill>
                  <a:srgbClr val="4950BC"/>
                </a:solidFill>
                <a:latin typeface="Inter"/>
                <a:ea typeface="Inter"/>
                <a:cs typeface="Inter"/>
                <a:sym typeface="Inter"/>
              </a:rPr>
              <a:t>Κοπεγχάγη</a:t>
            </a:r>
            <a:endParaRPr sz="3300" b="0" i="0" u="none" strike="noStrike" cap="none">
              <a:solidFill>
                <a:srgbClr val="4950BC"/>
              </a:solidFill>
            </a:endParaRPr>
          </a:p>
        </p:txBody>
      </p:sp>
      <p:sp>
        <p:nvSpPr>
          <p:cNvPr id="462" name="Google Shape;462;p20"/>
          <p:cNvSpPr/>
          <p:nvPr/>
        </p:nvSpPr>
        <p:spPr>
          <a:xfrm>
            <a:off x="793790" y="4394597"/>
            <a:ext cx="13042821" cy="25407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SzPts val="1250"/>
              <a:buFont typeface="Arial"/>
              <a:buNone/>
            </a:pPr>
            <a:endParaRPr sz="1250" b="0" i="0" u="none" strike="noStrike" cap="none"/>
          </a:p>
        </p:txBody>
      </p:sp>
      <p:sp>
        <p:nvSpPr>
          <p:cNvPr id="463" name="Google Shape;463;p20"/>
          <p:cNvSpPr/>
          <p:nvPr/>
        </p:nvSpPr>
        <p:spPr>
          <a:xfrm>
            <a:off x="793790" y="6313765"/>
            <a:ext cx="13042821" cy="22860"/>
          </a:xfrm>
          <a:prstGeom prst="roundRect">
            <a:avLst>
              <a:gd name="adj" fmla="val 291721"/>
            </a:avLst>
          </a:prstGeom>
          <a:solidFill>
            <a:srgbClr val="C0C1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3331369" y="5837515"/>
            <a:ext cx="22860" cy="476250"/>
          </a:xfrm>
          <a:prstGeom prst="roundRect">
            <a:avLst>
              <a:gd name="adj" fmla="val 291721"/>
            </a:avLst>
          </a:prstGeom>
          <a:solidFill>
            <a:srgbClr val="C0C1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0"/>
          <p:cNvSpPr/>
          <p:nvPr/>
        </p:nvSpPr>
        <p:spPr>
          <a:xfrm>
            <a:off x="3164205" y="6135172"/>
            <a:ext cx="357188" cy="357188"/>
          </a:xfrm>
          <a:prstGeom prst="roundRect">
            <a:avLst>
              <a:gd name="adj" fmla="val 18670"/>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0"/>
          <p:cNvSpPr/>
          <p:nvPr/>
        </p:nvSpPr>
        <p:spPr>
          <a:xfrm>
            <a:off x="3223736" y="6164937"/>
            <a:ext cx="238125" cy="29765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1</a:t>
            </a:r>
            <a:endParaRPr sz="1850" b="0" i="0" u="none" strike="noStrike" cap="none"/>
          </a:p>
        </p:txBody>
      </p:sp>
      <p:sp>
        <p:nvSpPr>
          <p:cNvPr id="467" name="Google Shape;467;p20"/>
          <p:cNvSpPr/>
          <p:nvPr/>
        </p:nvSpPr>
        <p:spPr>
          <a:xfrm>
            <a:off x="2350413" y="4827270"/>
            <a:ext cx="1984653" cy="248007"/>
          </a:xfrm>
          <a:prstGeom prst="rect">
            <a:avLst/>
          </a:prstGeom>
          <a:noFill/>
          <a:ln>
            <a:noFill/>
          </a:ln>
        </p:spPr>
        <p:txBody>
          <a:bodyPr spcFirstLastPara="1" wrap="square" lIns="0" tIns="0" rIns="0" bIns="0" anchor="t" anchorCtr="0">
            <a:noAutofit/>
          </a:bodyPr>
          <a:lstStyle/>
          <a:p>
            <a:pPr marL="0" marR="0" lvl="0" indent="0" algn="ctr" rtl="0">
              <a:lnSpc>
                <a:spcPct val="125806"/>
              </a:lnSpc>
              <a:spcBef>
                <a:spcPts val="0"/>
              </a:spcBef>
              <a:spcAft>
                <a:spcPts val="0"/>
              </a:spcAft>
              <a:buClr>
                <a:srgbClr val="000000"/>
              </a:buClr>
              <a:buSzPts val="1550"/>
              <a:buFont typeface="Inter"/>
              <a:buNone/>
            </a:pPr>
            <a:r>
              <a:rPr lang="en-US" sz="1550" b="1" i="0" u="none" strike="noStrike" cap="none">
                <a:solidFill>
                  <a:srgbClr val="000000"/>
                </a:solidFill>
                <a:latin typeface="Inter"/>
                <a:ea typeface="Inter"/>
                <a:cs typeface="Inter"/>
                <a:sym typeface="Inter"/>
              </a:rPr>
              <a:t>Πλημμύρες</a:t>
            </a:r>
            <a:endParaRPr sz="1550" b="0" i="0" u="none" strike="noStrike" cap="none"/>
          </a:p>
        </p:txBody>
      </p:sp>
      <p:sp>
        <p:nvSpPr>
          <p:cNvPr id="468" name="Google Shape;468;p20"/>
          <p:cNvSpPr/>
          <p:nvPr/>
        </p:nvSpPr>
        <p:spPr>
          <a:xfrm>
            <a:off x="952500" y="5170527"/>
            <a:ext cx="4780598" cy="508159"/>
          </a:xfrm>
          <a:prstGeom prst="rect">
            <a:avLst/>
          </a:prstGeom>
          <a:noFill/>
          <a:ln>
            <a:noFill/>
          </a:ln>
        </p:spPr>
        <p:txBody>
          <a:bodyPr spcFirstLastPara="1" wrap="square" lIns="0" tIns="0" rIns="0" bIns="0" anchor="t" anchorCtr="0">
            <a:noAutofit/>
          </a:bodyPr>
          <a:lstStyle/>
          <a:p>
            <a:pPr marL="0" marR="0" lvl="0" indent="0" algn="ctr" rtl="0">
              <a:lnSpc>
                <a:spcPct val="160000"/>
              </a:lnSpc>
              <a:spcBef>
                <a:spcPts val="0"/>
              </a:spcBef>
              <a:spcAft>
                <a:spcPts val="0"/>
              </a:spcAft>
              <a:buClr>
                <a:srgbClr val="000000"/>
              </a:buClr>
              <a:buSzPts val="1250"/>
              <a:buFont typeface="Inter"/>
              <a:buNone/>
            </a:pPr>
            <a:r>
              <a:rPr lang="en-US" sz="1250" b="0" i="0" u="none" strike="noStrike" cap="none">
                <a:solidFill>
                  <a:srgbClr val="000000"/>
                </a:solidFill>
                <a:latin typeface="Inter"/>
                <a:ea typeface="Inter"/>
                <a:cs typeface="Inter"/>
                <a:sym typeface="Inter"/>
              </a:rPr>
              <a:t>Πλημμύρες 2011 → $1 δισ. ζημιές → νέο μοντέλο «πράσινης υποδομής».</a:t>
            </a:r>
            <a:endParaRPr sz="1250" b="0" i="0" u="none" strike="noStrike" cap="none"/>
          </a:p>
        </p:txBody>
      </p:sp>
      <p:sp>
        <p:nvSpPr>
          <p:cNvPr id="469" name="Google Shape;469;p20"/>
          <p:cNvSpPr/>
          <p:nvPr/>
        </p:nvSpPr>
        <p:spPr>
          <a:xfrm>
            <a:off x="5979557" y="6313765"/>
            <a:ext cx="22860" cy="476250"/>
          </a:xfrm>
          <a:prstGeom prst="roundRect">
            <a:avLst>
              <a:gd name="adj" fmla="val 291721"/>
            </a:avLst>
          </a:prstGeom>
          <a:solidFill>
            <a:srgbClr val="C0C1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0"/>
          <p:cNvSpPr/>
          <p:nvPr/>
        </p:nvSpPr>
        <p:spPr>
          <a:xfrm>
            <a:off x="5812393" y="6135172"/>
            <a:ext cx="357188" cy="357188"/>
          </a:xfrm>
          <a:prstGeom prst="roundRect">
            <a:avLst>
              <a:gd name="adj" fmla="val 18670"/>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0"/>
          <p:cNvSpPr/>
          <p:nvPr/>
        </p:nvSpPr>
        <p:spPr>
          <a:xfrm>
            <a:off x="5871924" y="6164937"/>
            <a:ext cx="238125" cy="29765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2</a:t>
            </a:r>
            <a:endParaRPr sz="1850" b="0" i="0" u="none" strike="noStrike" cap="none"/>
          </a:p>
        </p:txBody>
      </p:sp>
      <p:sp>
        <p:nvSpPr>
          <p:cNvPr id="472" name="Google Shape;472;p20"/>
          <p:cNvSpPr/>
          <p:nvPr/>
        </p:nvSpPr>
        <p:spPr>
          <a:xfrm>
            <a:off x="4771192" y="6948845"/>
            <a:ext cx="2439591" cy="248007"/>
          </a:xfrm>
          <a:prstGeom prst="rect">
            <a:avLst/>
          </a:prstGeom>
          <a:noFill/>
          <a:ln>
            <a:noFill/>
          </a:ln>
        </p:spPr>
        <p:txBody>
          <a:bodyPr spcFirstLastPara="1" wrap="square" lIns="0" tIns="0" rIns="0" bIns="0" anchor="t" anchorCtr="0">
            <a:noAutofit/>
          </a:bodyPr>
          <a:lstStyle/>
          <a:p>
            <a:pPr marL="0" marR="0" lvl="0" indent="0" algn="ctr" rtl="0">
              <a:lnSpc>
                <a:spcPct val="125806"/>
              </a:lnSpc>
              <a:spcBef>
                <a:spcPts val="0"/>
              </a:spcBef>
              <a:spcAft>
                <a:spcPts val="0"/>
              </a:spcAft>
              <a:buClr>
                <a:srgbClr val="000000"/>
              </a:buClr>
              <a:buSzPts val="1550"/>
              <a:buFont typeface="Inter"/>
              <a:buNone/>
            </a:pPr>
            <a:r>
              <a:rPr lang="en-US" sz="1550" b="1" i="0" u="none" strike="noStrike" cap="none">
                <a:solidFill>
                  <a:srgbClr val="000000"/>
                </a:solidFill>
                <a:latin typeface="Inter"/>
                <a:ea typeface="Inter"/>
                <a:cs typeface="Inter"/>
                <a:sym typeface="Inter"/>
              </a:rPr>
              <a:t>Østerbro Climate Quarter</a:t>
            </a:r>
            <a:endParaRPr sz="1550" b="0" i="0" u="none" strike="noStrike" cap="none"/>
          </a:p>
        </p:txBody>
      </p:sp>
      <p:sp>
        <p:nvSpPr>
          <p:cNvPr id="473" name="Google Shape;473;p20"/>
          <p:cNvSpPr/>
          <p:nvPr/>
        </p:nvSpPr>
        <p:spPr>
          <a:xfrm>
            <a:off x="3600688" y="7292102"/>
            <a:ext cx="4780717" cy="254079"/>
          </a:xfrm>
          <a:prstGeom prst="rect">
            <a:avLst/>
          </a:prstGeom>
          <a:noFill/>
          <a:ln>
            <a:noFill/>
          </a:ln>
        </p:spPr>
        <p:txBody>
          <a:bodyPr spcFirstLastPara="1" wrap="square" lIns="0" tIns="0" rIns="0" bIns="0" anchor="t" anchorCtr="0">
            <a:noAutofit/>
          </a:bodyPr>
          <a:lstStyle/>
          <a:p>
            <a:pPr marL="0" marR="0" lvl="0" indent="0" algn="ctr" rtl="0">
              <a:lnSpc>
                <a:spcPct val="160000"/>
              </a:lnSpc>
              <a:spcBef>
                <a:spcPts val="0"/>
              </a:spcBef>
              <a:spcAft>
                <a:spcPts val="0"/>
              </a:spcAft>
              <a:buClr>
                <a:srgbClr val="000000"/>
              </a:buClr>
              <a:buSzPts val="1250"/>
              <a:buFont typeface="Inter"/>
              <a:buNone/>
            </a:pPr>
            <a:r>
              <a:rPr lang="en-US" sz="1250" b="0" i="0" u="none" strike="noStrike" cap="none">
                <a:solidFill>
                  <a:srgbClr val="000000"/>
                </a:solidFill>
                <a:latin typeface="Inter"/>
                <a:ea typeface="Inter"/>
                <a:cs typeface="Inter"/>
                <a:sym typeface="Inter"/>
              </a:rPr>
              <a:t>Πάρκα, δρόμοι και πλατείες ως λεκάνες απορροής.</a:t>
            </a:r>
            <a:endParaRPr sz="1250" b="0" i="0" u="none" strike="noStrike" cap="none"/>
          </a:p>
        </p:txBody>
      </p:sp>
      <p:sp>
        <p:nvSpPr>
          <p:cNvPr id="474" name="Google Shape;474;p20"/>
          <p:cNvSpPr/>
          <p:nvPr/>
        </p:nvSpPr>
        <p:spPr>
          <a:xfrm>
            <a:off x="8627745" y="5837515"/>
            <a:ext cx="22860" cy="476250"/>
          </a:xfrm>
          <a:prstGeom prst="roundRect">
            <a:avLst>
              <a:gd name="adj" fmla="val 291721"/>
            </a:avLst>
          </a:prstGeom>
          <a:solidFill>
            <a:srgbClr val="C0C1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0"/>
          <p:cNvSpPr/>
          <p:nvPr/>
        </p:nvSpPr>
        <p:spPr>
          <a:xfrm>
            <a:off x="8460581" y="6135172"/>
            <a:ext cx="357188" cy="357188"/>
          </a:xfrm>
          <a:prstGeom prst="roundRect">
            <a:avLst>
              <a:gd name="adj" fmla="val 18670"/>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0"/>
          <p:cNvSpPr/>
          <p:nvPr/>
        </p:nvSpPr>
        <p:spPr>
          <a:xfrm>
            <a:off x="8520113" y="6164937"/>
            <a:ext cx="238125" cy="29765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3</a:t>
            </a:r>
            <a:endParaRPr sz="1850" b="0" i="0" u="none" strike="noStrike" cap="none"/>
          </a:p>
        </p:txBody>
      </p:sp>
      <p:sp>
        <p:nvSpPr>
          <p:cNvPr id="477" name="Google Shape;477;p20"/>
          <p:cNvSpPr/>
          <p:nvPr/>
        </p:nvSpPr>
        <p:spPr>
          <a:xfrm>
            <a:off x="7646908" y="4827270"/>
            <a:ext cx="1984653" cy="248007"/>
          </a:xfrm>
          <a:prstGeom prst="rect">
            <a:avLst/>
          </a:prstGeom>
          <a:noFill/>
          <a:ln>
            <a:noFill/>
          </a:ln>
        </p:spPr>
        <p:txBody>
          <a:bodyPr spcFirstLastPara="1" wrap="square" lIns="0" tIns="0" rIns="0" bIns="0" anchor="t" anchorCtr="0">
            <a:noAutofit/>
          </a:bodyPr>
          <a:lstStyle/>
          <a:p>
            <a:pPr marL="0" marR="0" lvl="0" indent="0" algn="ctr" rtl="0">
              <a:lnSpc>
                <a:spcPct val="125806"/>
              </a:lnSpc>
              <a:spcBef>
                <a:spcPts val="0"/>
              </a:spcBef>
              <a:spcAft>
                <a:spcPts val="0"/>
              </a:spcAft>
              <a:buClr>
                <a:srgbClr val="000000"/>
              </a:buClr>
              <a:buSzPts val="1550"/>
              <a:buFont typeface="Inter"/>
              <a:buNone/>
            </a:pPr>
            <a:r>
              <a:rPr lang="en-US" sz="1550" b="1" i="0" u="none" strike="noStrike" cap="none">
                <a:solidFill>
                  <a:srgbClr val="000000"/>
                </a:solidFill>
                <a:latin typeface="Inter"/>
                <a:ea typeface="Inter"/>
                <a:cs typeface="Inter"/>
                <a:sym typeface="Inter"/>
              </a:rPr>
              <a:t>Αποτελέσματα</a:t>
            </a:r>
            <a:endParaRPr sz="1550" b="0" i="0" u="none" strike="noStrike" cap="none"/>
          </a:p>
        </p:txBody>
      </p:sp>
      <p:sp>
        <p:nvSpPr>
          <p:cNvPr id="478" name="Google Shape;478;p20"/>
          <p:cNvSpPr/>
          <p:nvPr/>
        </p:nvSpPr>
        <p:spPr>
          <a:xfrm>
            <a:off x="6248876" y="5170527"/>
            <a:ext cx="4780717" cy="508159"/>
          </a:xfrm>
          <a:prstGeom prst="rect">
            <a:avLst/>
          </a:prstGeom>
          <a:noFill/>
          <a:ln>
            <a:noFill/>
          </a:ln>
        </p:spPr>
        <p:txBody>
          <a:bodyPr spcFirstLastPara="1" wrap="square" lIns="0" tIns="0" rIns="0" bIns="0" anchor="t" anchorCtr="0">
            <a:noAutofit/>
          </a:bodyPr>
          <a:lstStyle/>
          <a:p>
            <a:pPr marL="0" marR="0" lvl="0" indent="0" algn="ctr" rtl="0">
              <a:lnSpc>
                <a:spcPct val="160000"/>
              </a:lnSpc>
              <a:spcBef>
                <a:spcPts val="0"/>
              </a:spcBef>
              <a:spcAft>
                <a:spcPts val="0"/>
              </a:spcAft>
              <a:buClr>
                <a:srgbClr val="000000"/>
              </a:buClr>
              <a:buSzPts val="1250"/>
              <a:buFont typeface="Inter"/>
              <a:buNone/>
            </a:pPr>
            <a:r>
              <a:rPr lang="en-US" sz="1250" b="0" i="0" u="none" strike="noStrike" cap="none">
                <a:solidFill>
                  <a:srgbClr val="000000"/>
                </a:solidFill>
                <a:latin typeface="Inter"/>
                <a:ea typeface="Inter"/>
                <a:cs typeface="Inter"/>
                <a:sym typeface="Inter"/>
              </a:rPr>
              <a:t>Συλλογή &amp; διαχείριση όμβριων τοπικά – 30% μείωση φορτίου στο σύστημα.</a:t>
            </a:r>
            <a:endParaRPr sz="1250" b="0" i="0" u="none" strike="noStrike" cap="none"/>
          </a:p>
        </p:txBody>
      </p:sp>
      <p:sp>
        <p:nvSpPr>
          <p:cNvPr id="479" name="Google Shape;479;p20"/>
          <p:cNvSpPr/>
          <p:nvPr/>
        </p:nvSpPr>
        <p:spPr>
          <a:xfrm>
            <a:off x="11276052" y="6313765"/>
            <a:ext cx="22860" cy="476250"/>
          </a:xfrm>
          <a:prstGeom prst="roundRect">
            <a:avLst>
              <a:gd name="adj" fmla="val 291721"/>
            </a:avLst>
          </a:prstGeom>
          <a:solidFill>
            <a:srgbClr val="C0C1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0"/>
          <p:cNvSpPr/>
          <p:nvPr/>
        </p:nvSpPr>
        <p:spPr>
          <a:xfrm>
            <a:off x="11108888" y="6135172"/>
            <a:ext cx="357188" cy="357188"/>
          </a:xfrm>
          <a:prstGeom prst="roundRect">
            <a:avLst>
              <a:gd name="adj" fmla="val 18670"/>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0"/>
          <p:cNvSpPr/>
          <p:nvPr/>
        </p:nvSpPr>
        <p:spPr>
          <a:xfrm>
            <a:off x="11168420" y="6164937"/>
            <a:ext cx="238125" cy="29765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4</a:t>
            </a:r>
            <a:endParaRPr sz="1850" b="0" i="0" u="none" strike="noStrike" cap="none"/>
          </a:p>
        </p:txBody>
      </p:sp>
      <p:sp>
        <p:nvSpPr>
          <p:cNvPr id="482" name="Google Shape;482;p20"/>
          <p:cNvSpPr/>
          <p:nvPr/>
        </p:nvSpPr>
        <p:spPr>
          <a:xfrm>
            <a:off x="10295215" y="6948845"/>
            <a:ext cx="1984653" cy="248007"/>
          </a:xfrm>
          <a:prstGeom prst="rect">
            <a:avLst/>
          </a:prstGeom>
          <a:noFill/>
          <a:ln>
            <a:noFill/>
          </a:ln>
        </p:spPr>
        <p:txBody>
          <a:bodyPr spcFirstLastPara="1" wrap="square" lIns="0" tIns="0" rIns="0" bIns="0" anchor="t" anchorCtr="0">
            <a:noAutofit/>
          </a:bodyPr>
          <a:lstStyle/>
          <a:p>
            <a:pPr marL="0" marR="0" lvl="0" indent="0" algn="ctr" rtl="0">
              <a:lnSpc>
                <a:spcPct val="125806"/>
              </a:lnSpc>
              <a:spcBef>
                <a:spcPts val="0"/>
              </a:spcBef>
              <a:spcAft>
                <a:spcPts val="0"/>
              </a:spcAft>
              <a:buClr>
                <a:srgbClr val="000000"/>
              </a:buClr>
              <a:buSzPts val="1550"/>
              <a:buFont typeface="Inter"/>
              <a:buNone/>
            </a:pPr>
            <a:r>
              <a:rPr lang="en-US" sz="1550" b="1" i="0" u="none" strike="noStrike" cap="none">
                <a:solidFill>
                  <a:srgbClr val="000000"/>
                </a:solidFill>
                <a:latin typeface="Inter"/>
                <a:ea typeface="Inter"/>
                <a:cs typeface="Inter"/>
                <a:sym typeface="Inter"/>
              </a:rPr>
              <a:t>Πολλαπλά οφέλη</a:t>
            </a:r>
            <a:endParaRPr sz="1550" b="0" i="0" u="none" strike="noStrike" cap="none"/>
          </a:p>
        </p:txBody>
      </p:sp>
      <p:sp>
        <p:nvSpPr>
          <p:cNvPr id="483" name="Google Shape;483;p20"/>
          <p:cNvSpPr/>
          <p:nvPr/>
        </p:nvSpPr>
        <p:spPr>
          <a:xfrm>
            <a:off x="8897183" y="7292102"/>
            <a:ext cx="4780717" cy="254079"/>
          </a:xfrm>
          <a:prstGeom prst="rect">
            <a:avLst/>
          </a:prstGeom>
          <a:noFill/>
          <a:ln>
            <a:noFill/>
          </a:ln>
        </p:spPr>
        <p:txBody>
          <a:bodyPr spcFirstLastPara="1" wrap="square" lIns="0" tIns="0" rIns="0" bIns="0" anchor="t" anchorCtr="0">
            <a:noAutofit/>
          </a:bodyPr>
          <a:lstStyle/>
          <a:p>
            <a:pPr marL="0" marR="0" lvl="0" indent="0" algn="ctr" rtl="0">
              <a:lnSpc>
                <a:spcPct val="160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Οικονομικά, κοινωνικά, περιβαλλοντικά.</a:t>
            </a:r>
            <a:endParaRPr sz="1250" b="0" i="0" u="none" strike="noStrike" cap="non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112" name="Google Shape;112;p1"/>
          <p:cNvSpPr/>
          <p:nvPr/>
        </p:nvSpPr>
        <p:spPr>
          <a:xfrm>
            <a:off x="793790" y="1228725"/>
            <a:ext cx="7556421"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Συστημική</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Οικολογί</a:t>
            </a:r>
            <a:r>
              <a:rPr lang="en-US" sz="4450" b="1" i="0" u="none" strike="noStrike" cap="none" dirty="0">
                <a:solidFill>
                  <a:srgbClr val="000000"/>
                </a:solidFill>
                <a:latin typeface="Inter"/>
                <a:ea typeface="Inter"/>
                <a:cs typeface="Inter"/>
                <a:sym typeface="Inter"/>
              </a:rPr>
              <a:t>α &amp; Αστικός Μεταβολισμός</a:t>
            </a:r>
            <a:endParaRPr sz="4450" b="0" i="0" u="none" strike="noStrike" cap="none" dirty="0"/>
          </a:p>
        </p:txBody>
      </p:sp>
      <p:sp>
        <p:nvSpPr>
          <p:cNvPr id="113" name="Google Shape;113;p1"/>
          <p:cNvSpPr/>
          <p:nvPr/>
        </p:nvSpPr>
        <p:spPr>
          <a:xfrm>
            <a:off x="793790" y="2986445"/>
            <a:ext cx="75564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114" name="Google Shape;114;p1"/>
          <p:cNvSpPr/>
          <p:nvPr/>
        </p:nvSpPr>
        <p:spPr>
          <a:xfrm>
            <a:off x="793790" y="3604498"/>
            <a:ext cx="75564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115" name="Google Shape;115;p1"/>
          <p:cNvSpPr/>
          <p:nvPr/>
        </p:nvSpPr>
        <p:spPr>
          <a:xfrm>
            <a:off x="793790" y="4222552"/>
            <a:ext cx="7556421" cy="725805"/>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Συστημική ματιά στην οικολογία &amp; ειδικά στον αστικό μεταβολισμό (urban metabolism)</a:t>
            </a:r>
            <a:endParaRPr sz="1750" b="0" i="0" u="none" strike="noStrike" cap="none"/>
          </a:p>
        </p:txBody>
      </p:sp>
      <p:sp>
        <p:nvSpPr>
          <p:cNvPr id="116" name="Google Shape;116;p1"/>
          <p:cNvSpPr/>
          <p:nvPr/>
        </p:nvSpPr>
        <p:spPr>
          <a:xfrm>
            <a:off x="793790" y="5027652"/>
            <a:ext cx="7556421"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Ροές ενέργειας και η ύλης σε οικοσυστήματα και σε πόλεις</a:t>
            </a:r>
            <a:endParaRPr sz="1750" b="0" i="0" u="none" strike="noStrike" cap="none"/>
          </a:p>
        </p:txBody>
      </p:sp>
      <p:sp>
        <p:nvSpPr>
          <p:cNvPr id="117" name="Google Shape;117;p1"/>
          <p:cNvSpPr/>
          <p:nvPr/>
        </p:nvSpPr>
        <p:spPr>
          <a:xfrm>
            <a:off x="793790" y="5469850"/>
            <a:ext cx="7556421" cy="725805"/>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Η πόλη ως «ζωντανός οργανισμός» με μεταβολισμό, ανάλογα με τα φυσικά οικοσυστήματα</a:t>
            </a:r>
            <a:endParaRPr sz="1750" b="0" i="0" u="none" strike="noStrike" cap="none"/>
          </a:p>
        </p:txBody>
      </p:sp>
      <p:sp>
        <p:nvSpPr>
          <p:cNvPr id="118" name="Google Shape;118;p1"/>
          <p:cNvSpPr/>
          <p:nvPr/>
        </p:nvSpPr>
        <p:spPr>
          <a:xfrm>
            <a:off x="793790" y="6274951"/>
            <a:ext cx="7556421" cy="725805"/>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Στόχος: κατανόηση αυτών των ροών ώστε να σχεδιάζουμε πιο βιώσιμα &amp; ανθεκτικά συστήματα (μιμούμενοι τη σοφία της φύσης)</a:t>
            </a:r>
            <a:endParaRPr sz="1750" b="0" i="0" u="none" strike="noStrike" cap="non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1D22E8-6206-FE4D-1786-410551DF374D}"/>
              </a:ext>
            </a:extLst>
          </p:cNvPr>
          <p:cNvSpPr txBox="1"/>
          <p:nvPr/>
        </p:nvSpPr>
        <p:spPr>
          <a:xfrm>
            <a:off x="420385" y="490186"/>
            <a:ext cx="7315200" cy="246221"/>
          </a:xfrm>
          <a:prstGeom prst="rect">
            <a:avLst/>
          </a:prstGeom>
          <a:noFill/>
        </p:spPr>
        <p:txBody>
          <a:bodyPr wrap="square">
            <a:spAutoFit/>
          </a:bodyPr>
          <a:lstStyle/>
          <a:p>
            <a:pPr>
              <a:buNone/>
            </a:pPr>
            <a:r>
              <a:rPr lang="el-GR" sz="1000" b="1" dirty="0"/>
              <a:t>Άσκηση Μαθήματος =</a:t>
            </a:r>
            <a:r>
              <a:rPr lang="el-GR" sz="1000" b="1" i="1" dirty="0"/>
              <a:t>Το </a:t>
            </a:r>
            <a:r>
              <a:rPr lang="el-GR" sz="1000" b="1" i="1" dirty="0" err="1"/>
              <a:t>Doughnut</a:t>
            </a:r>
            <a:r>
              <a:rPr lang="el-GR" sz="1000" b="1" i="1" dirty="0"/>
              <a:t> της Ερμούπολης Σύρου</a:t>
            </a:r>
            <a:endParaRPr lang="el-GR" sz="1000" b="1" dirty="0"/>
          </a:p>
        </p:txBody>
      </p:sp>
      <p:sp>
        <p:nvSpPr>
          <p:cNvPr id="5" name="TextBox 4">
            <a:extLst>
              <a:ext uri="{FF2B5EF4-FFF2-40B4-BE49-F238E27FC236}">
                <a16:creationId xmlns:a16="http://schemas.microsoft.com/office/drawing/2014/main" id="{AAB26143-900F-0D49-B131-51FE662B1316}"/>
              </a:ext>
            </a:extLst>
          </p:cNvPr>
          <p:cNvSpPr txBox="1"/>
          <p:nvPr/>
        </p:nvSpPr>
        <p:spPr>
          <a:xfrm>
            <a:off x="420384" y="953863"/>
            <a:ext cx="11792397" cy="1323439"/>
          </a:xfrm>
          <a:prstGeom prst="rect">
            <a:avLst/>
          </a:prstGeom>
          <a:noFill/>
        </p:spPr>
        <p:txBody>
          <a:bodyPr wrap="square">
            <a:spAutoFit/>
          </a:bodyPr>
          <a:lstStyle/>
          <a:p>
            <a:pPr>
              <a:buNone/>
            </a:pPr>
            <a:r>
              <a:rPr lang="el-GR" sz="800" dirty="0"/>
              <a:t>Η </a:t>
            </a:r>
            <a:r>
              <a:rPr lang="el-GR" sz="800" b="1" dirty="0"/>
              <a:t>Ερμούπολη Σύρου</a:t>
            </a:r>
            <a:r>
              <a:rPr lang="el-GR" sz="800" dirty="0"/>
              <a:t> αποτελεί ένα ιδιαίτερο αστικό σύστημα:</a:t>
            </a:r>
          </a:p>
          <a:p>
            <a:pPr>
              <a:buFont typeface="Arial" panose="020B0604020202020204" pitchFamily="34" charset="0"/>
              <a:buChar char="•"/>
            </a:pPr>
            <a:r>
              <a:rPr lang="el-GR" sz="800" dirty="0"/>
              <a:t>ιστορικό λιμάνι,</a:t>
            </a:r>
          </a:p>
          <a:p>
            <a:pPr>
              <a:buFont typeface="Arial" panose="020B0604020202020204" pitchFamily="34" charset="0"/>
              <a:buChar char="•"/>
            </a:pPr>
            <a:r>
              <a:rPr lang="el-GR" sz="800" dirty="0"/>
              <a:t>διοικητικό και πολιτιστικό κέντρο,</a:t>
            </a:r>
          </a:p>
          <a:p>
            <a:pPr>
              <a:buFont typeface="Arial" panose="020B0604020202020204" pitchFamily="34" charset="0"/>
              <a:buChar char="•"/>
            </a:pPr>
            <a:r>
              <a:rPr lang="el-GR" sz="800" dirty="0"/>
              <a:t>νησιωτική πόλη με έντονη </a:t>
            </a:r>
            <a:r>
              <a:rPr lang="el-GR" sz="800" b="1" dirty="0"/>
              <a:t>εποχικότητα</a:t>
            </a:r>
            <a:r>
              <a:rPr lang="el-GR" sz="800" dirty="0"/>
              <a:t>,</a:t>
            </a:r>
          </a:p>
          <a:p>
            <a:pPr>
              <a:buFont typeface="Arial" panose="020B0604020202020204" pitchFamily="34" charset="0"/>
              <a:buChar char="•"/>
            </a:pPr>
            <a:r>
              <a:rPr lang="el-GR" sz="800" dirty="0"/>
              <a:t>περιορισμένους φυσικούς πόρους και υψηλή εξάρτηση από εισαγωγές.</a:t>
            </a:r>
          </a:p>
          <a:p>
            <a:pPr>
              <a:buFont typeface="Arial" panose="020B0604020202020204" pitchFamily="34" charset="0"/>
              <a:buChar char="•"/>
            </a:pPr>
            <a:endParaRPr lang="el-GR" sz="800" dirty="0"/>
          </a:p>
          <a:p>
            <a:pPr>
              <a:buNone/>
            </a:pPr>
            <a:r>
              <a:rPr lang="el-GR" sz="800" dirty="0"/>
              <a:t>Στην άσκηση αυτή, θα προσεγγίσετε την Ερμούπολη ως </a:t>
            </a:r>
            <a:r>
              <a:rPr lang="el-GR" sz="800" b="1" dirty="0"/>
              <a:t>ανθρώπινο οικοσύστημα</a:t>
            </a:r>
            <a:r>
              <a:rPr lang="el-GR" sz="800" dirty="0"/>
              <a:t> και θα εφαρμόσετε το μοντέλο </a:t>
            </a:r>
            <a:r>
              <a:rPr lang="el-GR" sz="800" b="1" dirty="0" err="1"/>
              <a:t>Doughnut</a:t>
            </a:r>
            <a:r>
              <a:rPr lang="el-GR" sz="800" b="1" dirty="0"/>
              <a:t> </a:t>
            </a:r>
            <a:r>
              <a:rPr lang="el-GR" sz="800" b="1" dirty="0" err="1"/>
              <a:t>Economics</a:t>
            </a:r>
            <a:r>
              <a:rPr lang="el-GR" sz="800" dirty="0"/>
              <a:t> (</a:t>
            </a:r>
            <a:r>
              <a:rPr lang="el-GR" sz="800" dirty="0" err="1"/>
              <a:t>Kate</a:t>
            </a:r>
            <a:r>
              <a:rPr lang="el-GR" sz="800" dirty="0"/>
              <a:t> </a:t>
            </a:r>
            <a:r>
              <a:rPr lang="el-GR" sz="800" dirty="0" err="1"/>
              <a:t>Raworth</a:t>
            </a:r>
            <a:r>
              <a:rPr lang="el-GR" sz="800" dirty="0"/>
              <a:t>), ώστε να αξιολογήσετε αν η πόλη λειτουργεί:</a:t>
            </a:r>
          </a:p>
          <a:p>
            <a:pPr>
              <a:buFont typeface="Arial" panose="020B0604020202020204" pitchFamily="34" charset="0"/>
              <a:buChar char="•"/>
            </a:pPr>
            <a:r>
              <a:rPr lang="el-GR" sz="800" dirty="0"/>
              <a:t>κάτω από το </a:t>
            </a:r>
            <a:r>
              <a:rPr lang="el-GR" sz="800" b="1" dirty="0"/>
              <a:t>κοινωνικό θεμέλιο</a:t>
            </a:r>
            <a:r>
              <a:rPr lang="el-GR" sz="800" dirty="0"/>
              <a:t> (</a:t>
            </a:r>
            <a:r>
              <a:rPr lang="el-GR" sz="800" dirty="0" err="1"/>
              <a:t>shortfall</a:t>
            </a:r>
            <a:r>
              <a:rPr lang="el-GR" sz="800" dirty="0"/>
              <a:t>),</a:t>
            </a:r>
          </a:p>
          <a:p>
            <a:pPr>
              <a:buFont typeface="Arial" panose="020B0604020202020204" pitchFamily="34" charset="0"/>
              <a:buChar char="•"/>
            </a:pPr>
            <a:r>
              <a:rPr lang="el-GR" sz="800" dirty="0"/>
              <a:t>πάνω από το </a:t>
            </a:r>
            <a:r>
              <a:rPr lang="el-GR" sz="800" b="1" dirty="0"/>
              <a:t>οικολογικό ταβάνι</a:t>
            </a:r>
            <a:r>
              <a:rPr lang="el-GR" sz="800" dirty="0"/>
              <a:t> (</a:t>
            </a:r>
            <a:r>
              <a:rPr lang="el-GR" sz="800" dirty="0" err="1"/>
              <a:t>overshoot</a:t>
            </a:r>
            <a:r>
              <a:rPr lang="el-GR" sz="800" dirty="0"/>
              <a:t>),</a:t>
            </a:r>
          </a:p>
          <a:p>
            <a:pPr>
              <a:buFont typeface="Arial" panose="020B0604020202020204" pitchFamily="34" charset="0"/>
              <a:buChar char="•"/>
            </a:pPr>
            <a:r>
              <a:rPr lang="el-GR" sz="800" dirty="0"/>
              <a:t>ή εντός ενός </a:t>
            </a:r>
            <a:r>
              <a:rPr lang="el-GR" sz="800" b="1" dirty="0"/>
              <a:t>ασφαλούς και δίκαιου χώρου</a:t>
            </a:r>
            <a:r>
              <a:rPr lang="el-GR" sz="800" dirty="0"/>
              <a:t>.</a:t>
            </a:r>
          </a:p>
        </p:txBody>
      </p:sp>
      <p:sp>
        <p:nvSpPr>
          <p:cNvPr id="7" name="TextBox 6">
            <a:extLst>
              <a:ext uri="{FF2B5EF4-FFF2-40B4-BE49-F238E27FC236}">
                <a16:creationId xmlns:a16="http://schemas.microsoft.com/office/drawing/2014/main" id="{4E8DE2A9-BBFE-3174-F921-B3C2E98A94CF}"/>
              </a:ext>
            </a:extLst>
          </p:cNvPr>
          <p:cNvSpPr txBox="1"/>
          <p:nvPr/>
        </p:nvSpPr>
        <p:spPr>
          <a:xfrm>
            <a:off x="498297" y="3237369"/>
            <a:ext cx="7315200" cy="646331"/>
          </a:xfrm>
          <a:prstGeom prst="rect">
            <a:avLst/>
          </a:prstGeom>
          <a:noFill/>
        </p:spPr>
        <p:txBody>
          <a:bodyPr wrap="square">
            <a:spAutoFit/>
          </a:bodyPr>
          <a:lstStyle/>
          <a:p>
            <a:pPr>
              <a:buNone/>
            </a:pPr>
            <a:r>
              <a:rPr lang="el-GR" sz="900" b="1" dirty="0"/>
              <a:t>Στόχος</a:t>
            </a:r>
          </a:p>
          <a:p>
            <a:pPr>
              <a:buFont typeface="+mj-lt"/>
              <a:buAutoNum type="arabicPeriod"/>
            </a:pPr>
            <a:r>
              <a:rPr lang="el-GR" sz="900" dirty="0"/>
              <a:t>Να χαρτογραφήσετε </a:t>
            </a:r>
            <a:r>
              <a:rPr lang="el-GR" sz="900" b="1" dirty="0"/>
              <a:t>κοινωνικές ελλείψεις</a:t>
            </a:r>
            <a:r>
              <a:rPr lang="el-GR" sz="900" dirty="0"/>
              <a:t> και </a:t>
            </a:r>
            <a:r>
              <a:rPr lang="el-GR" sz="900" b="1" dirty="0"/>
              <a:t>οικολογικές υπερβάσεις</a:t>
            </a:r>
            <a:r>
              <a:rPr lang="el-GR" sz="900" dirty="0"/>
              <a:t> της Ερμούπολης</a:t>
            </a:r>
          </a:p>
          <a:p>
            <a:pPr>
              <a:buFont typeface="+mj-lt"/>
              <a:buAutoNum type="arabicPeriod"/>
            </a:pPr>
            <a:r>
              <a:rPr lang="el-GR" sz="900" dirty="0"/>
              <a:t>Να συνδέσετε τις διαπιστώσεις με </a:t>
            </a:r>
            <a:r>
              <a:rPr lang="el-GR" sz="900" b="1" dirty="0"/>
              <a:t>αστικές ροές</a:t>
            </a:r>
            <a:r>
              <a:rPr lang="el-GR" sz="900" dirty="0"/>
              <a:t> (ενέργεια, νερό, τρόφιμα, απόβλητα, πληροφορία)</a:t>
            </a:r>
          </a:p>
          <a:p>
            <a:pPr>
              <a:buFont typeface="+mj-lt"/>
              <a:buAutoNum type="arabicPeriod"/>
            </a:pPr>
            <a:r>
              <a:rPr lang="el-GR" sz="900" dirty="0"/>
              <a:t>Να προτείνετε </a:t>
            </a:r>
            <a:r>
              <a:rPr lang="el-GR" sz="900" b="1" dirty="0"/>
              <a:t>μία συστημική παρέμβαση</a:t>
            </a:r>
            <a:r>
              <a:rPr lang="el-GR" sz="900" dirty="0"/>
              <a:t> που μετακινεί την πόλη προς το </a:t>
            </a:r>
            <a:r>
              <a:rPr lang="el-GR" sz="900" dirty="0" err="1"/>
              <a:t>Doughnut</a:t>
            </a:r>
            <a:endParaRPr lang="el-GR" sz="900" dirty="0"/>
          </a:p>
        </p:txBody>
      </p:sp>
    </p:spTree>
    <p:extLst>
      <p:ext uri="{BB962C8B-B14F-4D97-AF65-F5344CB8AC3E}">
        <p14:creationId xmlns:p14="http://schemas.microsoft.com/office/powerpoint/2010/main" val="1724911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8DA42A-3197-810D-CF61-B96383E75A7B}"/>
              </a:ext>
            </a:extLst>
          </p:cNvPr>
          <p:cNvGraphicFramePr>
            <a:graphicFrameLocks noGrp="1"/>
          </p:cNvGraphicFramePr>
          <p:nvPr>
            <p:extLst>
              <p:ext uri="{D42A27DB-BD31-4B8C-83A1-F6EECF244321}">
                <p14:modId xmlns:p14="http://schemas.microsoft.com/office/powerpoint/2010/main" val="2122984104"/>
              </p:ext>
            </p:extLst>
          </p:nvPr>
        </p:nvGraphicFramePr>
        <p:xfrm>
          <a:off x="729384" y="663041"/>
          <a:ext cx="13097451" cy="5689268"/>
        </p:xfrm>
        <a:graphic>
          <a:graphicData uri="http://schemas.openxmlformats.org/drawingml/2006/table">
            <a:tbl>
              <a:tblPr/>
              <a:tblGrid>
                <a:gridCol w="4365817">
                  <a:extLst>
                    <a:ext uri="{9D8B030D-6E8A-4147-A177-3AD203B41FA5}">
                      <a16:colId xmlns:a16="http://schemas.microsoft.com/office/drawing/2014/main" val="3661864121"/>
                    </a:ext>
                  </a:extLst>
                </a:gridCol>
                <a:gridCol w="4365817">
                  <a:extLst>
                    <a:ext uri="{9D8B030D-6E8A-4147-A177-3AD203B41FA5}">
                      <a16:colId xmlns:a16="http://schemas.microsoft.com/office/drawing/2014/main" val="724111982"/>
                    </a:ext>
                  </a:extLst>
                </a:gridCol>
                <a:gridCol w="4365817">
                  <a:extLst>
                    <a:ext uri="{9D8B030D-6E8A-4147-A177-3AD203B41FA5}">
                      <a16:colId xmlns:a16="http://schemas.microsoft.com/office/drawing/2014/main" val="3978309409"/>
                    </a:ext>
                  </a:extLst>
                </a:gridCol>
              </a:tblGrid>
              <a:tr h="792767">
                <a:tc>
                  <a:txBody>
                    <a:bodyPr/>
                    <a:lstStyle/>
                    <a:p>
                      <a:pPr>
                        <a:buNone/>
                      </a:pPr>
                      <a:r>
                        <a:rPr lang="el-GR" sz="1400" dirty="0"/>
                        <a:t>Παρέμβαση</a:t>
                      </a:r>
                    </a:p>
                  </a:txBody>
                  <a:tcPr anchor="ctr">
                    <a:lnL>
                      <a:noFill/>
                    </a:lnL>
                    <a:lnR>
                      <a:noFill/>
                    </a:lnR>
                    <a:lnT>
                      <a:noFill/>
                    </a:lnT>
                    <a:lnB>
                      <a:noFill/>
                    </a:lnB>
                    <a:noFill/>
                  </a:tcPr>
                </a:tc>
                <a:tc>
                  <a:txBody>
                    <a:bodyPr/>
                    <a:lstStyle/>
                    <a:p>
                      <a:pPr>
                        <a:buNone/>
                      </a:pPr>
                      <a:r>
                        <a:rPr lang="el-GR" sz="1400"/>
                        <a:t>Κοινωνικό Θεμέλιο (</a:t>
                      </a:r>
                      <a:r>
                        <a:rPr lang="en-GB" sz="1400"/>
                        <a:t>Social Foundation)</a:t>
                      </a:r>
                    </a:p>
                  </a:txBody>
                  <a:tcPr anchor="ctr">
                    <a:lnL>
                      <a:noFill/>
                    </a:lnL>
                    <a:lnR>
                      <a:noFill/>
                    </a:lnR>
                    <a:lnT>
                      <a:noFill/>
                    </a:lnT>
                    <a:lnB>
                      <a:noFill/>
                    </a:lnB>
                    <a:noFill/>
                  </a:tcPr>
                </a:tc>
                <a:tc>
                  <a:txBody>
                    <a:bodyPr/>
                    <a:lstStyle/>
                    <a:p>
                      <a:pPr>
                        <a:buNone/>
                      </a:pPr>
                      <a:r>
                        <a:rPr lang="el-GR" sz="1400"/>
                        <a:t>Οικολογικό Ταβάνι (</a:t>
                      </a:r>
                      <a:r>
                        <a:rPr lang="en-GB" sz="1400"/>
                        <a:t>Ecological Ceiling)</a:t>
                      </a:r>
                    </a:p>
                  </a:txBody>
                  <a:tcPr anchor="ctr">
                    <a:lnL>
                      <a:noFill/>
                    </a:lnL>
                    <a:lnR>
                      <a:noFill/>
                    </a:lnR>
                    <a:lnT>
                      <a:noFill/>
                    </a:lnT>
                    <a:lnB>
                      <a:noFill/>
                    </a:lnB>
                    <a:noFill/>
                  </a:tcPr>
                </a:tc>
                <a:extLst>
                  <a:ext uri="{0D108BD9-81ED-4DB2-BD59-A6C34878D82A}">
                    <a16:rowId xmlns:a16="http://schemas.microsoft.com/office/drawing/2014/main" val="1301398276"/>
                  </a:ext>
                </a:extLst>
              </a:tr>
              <a:tr h="792767">
                <a:tc>
                  <a:txBody>
                    <a:bodyPr/>
                    <a:lstStyle/>
                    <a:p>
                      <a:pPr>
                        <a:buNone/>
                      </a:pPr>
                      <a:r>
                        <a:rPr lang="el-GR" sz="1400" b="1"/>
                        <a:t>Συλλογή βρόχινου νερού</a:t>
                      </a:r>
                      <a:endParaRPr lang="el-GR" sz="1400"/>
                    </a:p>
                  </a:txBody>
                  <a:tcPr anchor="ctr">
                    <a:lnL>
                      <a:noFill/>
                    </a:lnL>
                    <a:lnR>
                      <a:noFill/>
                    </a:lnR>
                    <a:lnT>
                      <a:noFill/>
                    </a:lnT>
                    <a:lnB>
                      <a:noFill/>
                    </a:lnB>
                    <a:noFill/>
                  </a:tcPr>
                </a:tc>
                <a:tc>
                  <a:txBody>
                    <a:bodyPr/>
                    <a:lstStyle/>
                    <a:p>
                      <a:pPr>
                        <a:buNone/>
                      </a:pPr>
                      <a:r>
                        <a:rPr lang="el-GR" sz="1400"/>
                        <a:t>✔ Ασφάλεια νερού✔ Ανθεκτικότητα πόλης</a:t>
                      </a:r>
                    </a:p>
                  </a:txBody>
                  <a:tcPr anchor="ctr">
                    <a:lnL>
                      <a:noFill/>
                    </a:lnL>
                    <a:lnR>
                      <a:noFill/>
                    </a:lnR>
                    <a:lnT>
                      <a:noFill/>
                    </a:lnT>
                    <a:lnB>
                      <a:noFill/>
                    </a:lnB>
                    <a:noFill/>
                  </a:tcPr>
                </a:tc>
                <a:tc>
                  <a:txBody>
                    <a:bodyPr/>
                    <a:lstStyle/>
                    <a:p>
                      <a:pPr>
                        <a:buNone/>
                      </a:pPr>
                      <a:r>
                        <a:rPr lang="el-GR" sz="1400"/>
                        <a:t>↓ Υπεράντληση νερού↓ Ενεργειακό κόστος άντλησης</a:t>
                      </a:r>
                    </a:p>
                  </a:txBody>
                  <a:tcPr anchor="ctr">
                    <a:lnL>
                      <a:noFill/>
                    </a:lnL>
                    <a:lnR>
                      <a:noFill/>
                    </a:lnR>
                    <a:lnT>
                      <a:noFill/>
                    </a:lnT>
                    <a:lnB>
                      <a:noFill/>
                    </a:lnB>
                    <a:noFill/>
                  </a:tcPr>
                </a:tc>
                <a:extLst>
                  <a:ext uri="{0D108BD9-81ED-4DB2-BD59-A6C34878D82A}">
                    <a16:rowId xmlns:a16="http://schemas.microsoft.com/office/drawing/2014/main" val="4219200753"/>
                  </a:ext>
                </a:extLst>
              </a:tr>
              <a:tr h="792767">
                <a:tc>
                  <a:txBody>
                    <a:bodyPr/>
                    <a:lstStyle/>
                    <a:p>
                      <a:pPr>
                        <a:buNone/>
                      </a:pPr>
                      <a:r>
                        <a:rPr lang="el-GR" sz="1400" b="1"/>
                        <a:t>Σκίαση &amp; φύτευση δρόμων</a:t>
                      </a:r>
                      <a:endParaRPr lang="el-GR" sz="1400"/>
                    </a:p>
                  </a:txBody>
                  <a:tcPr anchor="ctr">
                    <a:lnL>
                      <a:noFill/>
                    </a:lnL>
                    <a:lnR>
                      <a:noFill/>
                    </a:lnR>
                    <a:lnT>
                      <a:noFill/>
                    </a:lnT>
                    <a:lnB>
                      <a:noFill/>
                    </a:lnB>
                    <a:noFill/>
                  </a:tcPr>
                </a:tc>
                <a:tc>
                  <a:txBody>
                    <a:bodyPr/>
                    <a:lstStyle/>
                    <a:p>
                      <a:pPr>
                        <a:buNone/>
                      </a:pPr>
                      <a:r>
                        <a:rPr lang="el-GR" sz="1400"/>
                        <a:t>✔ Δημόσια υγεία✔ Άνεση δημόσιου χώρου</a:t>
                      </a:r>
                    </a:p>
                  </a:txBody>
                  <a:tcPr anchor="ctr">
                    <a:lnL>
                      <a:noFill/>
                    </a:lnL>
                    <a:lnR>
                      <a:noFill/>
                    </a:lnR>
                    <a:lnT>
                      <a:noFill/>
                    </a:lnT>
                    <a:lnB>
                      <a:noFill/>
                    </a:lnB>
                    <a:noFill/>
                  </a:tcPr>
                </a:tc>
                <a:tc>
                  <a:txBody>
                    <a:bodyPr/>
                    <a:lstStyle/>
                    <a:p>
                      <a:pPr>
                        <a:buNone/>
                      </a:pPr>
                      <a:r>
                        <a:rPr lang="el-GR" sz="1400"/>
                        <a:t>↓ Θερμική νησίδα↓ Κατανάλωση ενέργειας</a:t>
                      </a:r>
                    </a:p>
                  </a:txBody>
                  <a:tcPr anchor="ctr">
                    <a:lnL>
                      <a:noFill/>
                    </a:lnL>
                    <a:lnR>
                      <a:noFill/>
                    </a:lnR>
                    <a:lnT>
                      <a:noFill/>
                    </a:lnT>
                    <a:lnB>
                      <a:noFill/>
                    </a:lnB>
                    <a:noFill/>
                  </a:tcPr>
                </a:tc>
                <a:extLst>
                  <a:ext uri="{0D108BD9-81ED-4DB2-BD59-A6C34878D82A}">
                    <a16:rowId xmlns:a16="http://schemas.microsoft.com/office/drawing/2014/main" val="3990224208"/>
                  </a:ext>
                </a:extLst>
              </a:tr>
              <a:tr h="466333">
                <a:tc>
                  <a:txBody>
                    <a:bodyPr/>
                    <a:lstStyle/>
                    <a:p>
                      <a:pPr>
                        <a:buNone/>
                      </a:pPr>
                      <a:r>
                        <a:rPr lang="el-GR" sz="1400" b="1"/>
                        <a:t>Περιορισμός ΙΧ στο κέντρο</a:t>
                      </a:r>
                      <a:endParaRPr lang="el-GR" sz="1400"/>
                    </a:p>
                  </a:txBody>
                  <a:tcPr anchor="ctr">
                    <a:lnL>
                      <a:noFill/>
                    </a:lnL>
                    <a:lnR>
                      <a:noFill/>
                    </a:lnR>
                    <a:lnT>
                      <a:noFill/>
                    </a:lnT>
                    <a:lnB>
                      <a:noFill/>
                    </a:lnB>
                    <a:noFill/>
                  </a:tcPr>
                </a:tc>
                <a:tc>
                  <a:txBody>
                    <a:bodyPr/>
                    <a:lstStyle/>
                    <a:p>
                      <a:pPr>
                        <a:buNone/>
                      </a:pPr>
                      <a:r>
                        <a:rPr lang="el-GR" sz="1400"/>
                        <a:t>✔ Προσβασιμότητα✔ Ποιότητα ζωής</a:t>
                      </a:r>
                    </a:p>
                  </a:txBody>
                  <a:tcPr anchor="ctr">
                    <a:lnL>
                      <a:noFill/>
                    </a:lnL>
                    <a:lnR>
                      <a:noFill/>
                    </a:lnR>
                    <a:lnT>
                      <a:noFill/>
                    </a:lnT>
                    <a:lnB>
                      <a:noFill/>
                    </a:lnB>
                    <a:noFill/>
                  </a:tcPr>
                </a:tc>
                <a:tc>
                  <a:txBody>
                    <a:bodyPr/>
                    <a:lstStyle/>
                    <a:p>
                      <a:pPr>
                        <a:buNone/>
                      </a:pPr>
                      <a:r>
                        <a:rPr lang="el-GR" sz="1400" dirty="0"/>
                        <a:t>↓ Εκπομπές </a:t>
                      </a:r>
                      <a:r>
                        <a:rPr lang="en-GB" sz="1400" dirty="0"/>
                        <a:t>CO₂↓ </a:t>
                      </a:r>
                      <a:r>
                        <a:rPr lang="el-GR" sz="1400" dirty="0"/>
                        <a:t>Ρύπανση αέρα</a:t>
                      </a:r>
                    </a:p>
                  </a:txBody>
                  <a:tcPr anchor="ctr">
                    <a:lnL>
                      <a:noFill/>
                    </a:lnL>
                    <a:lnR>
                      <a:noFill/>
                    </a:lnR>
                    <a:lnT>
                      <a:noFill/>
                    </a:lnT>
                    <a:lnB>
                      <a:noFill/>
                    </a:lnB>
                    <a:noFill/>
                  </a:tcPr>
                </a:tc>
                <a:extLst>
                  <a:ext uri="{0D108BD9-81ED-4DB2-BD59-A6C34878D82A}">
                    <a16:rowId xmlns:a16="http://schemas.microsoft.com/office/drawing/2014/main" val="1803347688"/>
                  </a:ext>
                </a:extLst>
              </a:tr>
              <a:tr h="792767">
                <a:tc>
                  <a:txBody>
                    <a:bodyPr/>
                    <a:lstStyle/>
                    <a:p>
                      <a:pPr>
                        <a:buNone/>
                      </a:pPr>
                      <a:r>
                        <a:rPr lang="el-GR" sz="1400" b="1"/>
                        <a:t>Τοπικές αγορές τροφίμων</a:t>
                      </a:r>
                      <a:endParaRPr lang="el-GR" sz="1400"/>
                    </a:p>
                  </a:txBody>
                  <a:tcPr anchor="ctr">
                    <a:lnL>
                      <a:noFill/>
                    </a:lnL>
                    <a:lnR>
                      <a:noFill/>
                    </a:lnR>
                    <a:lnT>
                      <a:noFill/>
                    </a:lnT>
                    <a:lnB>
                      <a:noFill/>
                    </a:lnB>
                    <a:noFill/>
                  </a:tcPr>
                </a:tc>
                <a:tc>
                  <a:txBody>
                    <a:bodyPr/>
                    <a:lstStyle/>
                    <a:p>
                      <a:pPr>
                        <a:buNone/>
                      </a:pPr>
                      <a:r>
                        <a:rPr lang="el-GR" sz="1400"/>
                        <a:t>✔ Τοπικό εισόδημα✔ Κοινωνική συνοχή</a:t>
                      </a:r>
                    </a:p>
                  </a:txBody>
                  <a:tcPr anchor="ctr">
                    <a:lnL>
                      <a:noFill/>
                    </a:lnL>
                    <a:lnR>
                      <a:noFill/>
                    </a:lnR>
                    <a:lnT>
                      <a:noFill/>
                    </a:lnT>
                    <a:lnB>
                      <a:noFill/>
                    </a:lnB>
                    <a:noFill/>
                  </a:tcPr>
                </a:tc>
                <a:tc>
                  <a:txBody>
                    <a:bodyPr/>
                    <a:lstStyle/>
                    <a:p>
                      <a:pPr>
                        <a:buNone/>
                      </a:pPr>
                      <a:r>
                        <a:rPr lang="el-GR" sz="1400"/>
                        <a:t>↓ Μεταφορές τροφίμων↓ Εκπομπές</a:t>
                      </a:r>
                    </a:p>
                  </a:txBody>
                  <a:tcPr anchor="ctr">
                    <a:lnL>
                      <a:noFill/>
                    </a:lnL>
                    <a:lnR>
                      <a:noFill/>
                    </a:lnR>
                    <a:lnT>
                      <a:noFill/>
                    </a:lnT>
                    <a:lnB>
                      <a:noFill/>
                    </a:lnB>
                    <a:noFill/>
                  </a:tcPr>
                </a:tc>
                <a:extLst>
                  <a:ext uri="{0D108BD9-81ED-4DB2-BD59-A6C34878D82A}">
                    <a16:rowId xmlns:a16="http://schemas.microsoft.com/office/drawing/2014/main" val="3494072317"/>
                  </a:ext>
                </a:extLst>
              </a:tr>
              <a:tr h="792767">
                <a:tc>
                  <a:txBody>
                    <a:bodyPr/>
                    <a:lstStyle/>
                    <a:p>
                      <a:pPr>
                        <a:buNone/>
                      </a:pPr>
                      <a:r>
                        <a:rPr lang="el-GR" sz="1400" b="1"/>
                        <a:t>Αστική κομποστοποίηση</a:t>
                      </a:r>
                      <a:endParaRPr lang="el-GR" sz="1400"/>
                    </a:p>
                  </a:txBody>
                  <a:tcPr anchor="ctr">
                    <a:lnL>
                      <a:noFill/>
                    </a:lnL>
                    <a:lnR>
                      <a:noFill/>
                    </a:lnR>
                    <a:lnT>
                      <a:noFill/>
                    </a:lnT>
                    <a:lnB>
                      <a:noFill/>
                    </a:lnB>
                    <a:noFill/>
                  </a:tcPr>
                </a:tc>
                <a:tc>
                  <a:txBody>
                    <a:bodyPr/>
                    <a:lstStyle/>
                    <a:p>
                      <a:pPr>
                        <a:buNone/>
                      </a:pPr>
                      <a:r>
                        <a:rPr lang="el-GR" sz="1400"/>
                        <a:t>✔ Συμμετοχή κατοίκων✔ Τοπικές δεξιότητες</a:t>
                      </a:r>
                    </a:p>
                  </a:txBody>
                  <a:tcPr anchor="ctr">
                    <a:lnL>
                      <a:noFill/>
                    </a:lnL>
                    <a:lnR>
                      <a:noFill/>
                    </a:lnR>
                    <a:lnT>
                      <a:noFill/>
                    </a:lnT>
                    <a:lnB>
                      <a:noFill/>
                    </a:lnB>
                    <a:noFill/>
                  </a:tcPr>
                </a:tc>
                <a:tc>
                  <a:txBody>
                    <a:bodyPr/>
                    <a:lstStyle/>
                    <a:p>
                      <a:pPr>
                        <a:buNone/>
                      </a:pPr>
                      <a:r>
                        <a:rPr lang="el-GR" sz="1400"/>
                        <a:t>↓ Απόβλητα↓ Πίεση σε ΧΥΤΑ</a:t>
                      </a:r>
                    </a:p>
                  </a:txBody>
                  <a:tcPr anchor="ctr">
                    <a:lnL>
                      <a:noFill/>
                    </a:lnL>
                    <a:lnR>
                      <a:noFill/>
                    </a:lnR>
                    <a:lnT>
                      <a:noFill/>
                    </a:lnT>
                    <a:lnB>
                      <a:noFill/>
                    </a:lnB>
                    <a:noFill/>
                  </a:tcPr>
                </a:tc>
                <a:extLst>
                  <a:ext uri="{0D108BD9-81ED-4DB2-BD59-A6C34878D82A}">
                    <a16:rowId xmlns:a16="http://schemas.microsoft.com/office/drawing/2014/main" val="1053846841"/>
                  </a:ext>
                </a:extLst>
              </a:tr>
              <a:tr h="792767">
                <a:tc>
                  <a:txBody>
                    <a:bodyPr/>
                    <a:lstStyle/>
                    <a:p>
                      <a:pPr>
                        <a:buNone/>
                      </a:pPr>
                      <a:r>
                        <a:rPr lang="el-GR" sz="1400" b="1"/>
                        <a:t>Σήμανση κατανάλωσης (</a:t>
                      </a:r>
                      <a:r>
                        <a:rPr lang="en-GB" sz="1400" b="1"/>
                        <a:t>nudging)</a:t>
                      </a:r>
                      <a:endParaRPr lang="en-GB" sz="1400"/>
                    </a:p>
                  </a:txBody>
                  <a:tcPr anchor="ctr">
                    <a:lnL>
                      <a:noFill/>
                    </a:lnL>
                    <a:lnR>
                      <a:noFill/>
                    </a:lnR>
                    <a:lnT>
                      <a:noFill/>
                    </a:lnT>
                    <a:lnB>
                      <a:noFill/>
                    </a:lnB>
                    <a:noFill/>
                  </a:tcPr>
                </a:tc>
                <a:tc>
                  <a:txBody>
                    <a:bodyPr/>
                    <a:lstStyle/>
                    <a:p>
                      <a:pPr>
                        <a:buNone/>
                      </a:pPr>
                      <a:r>
                        <a:rPr lang="el-GR" sz="1400"/>
                        <a:t>✔ Ενημέρωση✔ Ενδυνάμωση πολιτών</a:t>
                      </a:r>
                    </a:p>
                  </a:txBody>
                  <a:tcPr anchor="ctr">
                    <a:lnL>
                      <a:noFill/>
                    </a:lnL>
                    <a:lnR>
                      <a:noFill/>
                    </a:lnR>
                    <a:lnT>
                      <a:noFill/>
                    </a:lnT>
                    <a:lnB>
                      <a:noFill/>
                    </a:lnB>
                    <a:noFill/>
                  </a:tcPr>
                </a:tc>
                <a:tc>
                  <a:txBody>
                    <a:bodyPr/>
                    <a:lstStyle/>
                    <a:p>
                      <a:pPr>
                        <a:buNone/>
                      </a:pPr>
                      <a:r>
                        <a:rPr lang="el-GR" sz="1400"/>
                        <a:t>↓ Υπερκατανάλωση ενέργειας/νερού</a:t>
                      </a:r>
                    </a:p>
                  </a:txBody>
                  <a:tcPr anchor="ctr">
                    <a:lnL>
                      <a:noFill/>
                    </a:lnL>
                    <a:lnR>
                      <a:noFill/>
                    </a:lnR>
                    <a:lnT>
                      <a:noFill/>
                    </a:lnT>
                    <a:lnB>
                      <a:noFill/>
                    </a:lnB>
                    <a:noFill/>
                  </a:tcPr>
                </a:tc>
                <a:extLst>
                  <a:ext uri="{0D108BD9-81ED-4DB2-BD59-A6C34878D82A}">
                    <a16:rowId xmlns:a16="http://schemas.microsoft.com/office/drawing/2014/main" val="365284709"/>
                  </a:ext>
                </a:extLst>
              </a:tr>
              <a:tr h="466333">
                <a:tc>
                  <a:txBody>
                    <a:bodyPr/>
                    <a:lstStyle/>
                    <a:p>
                      <a:pPr>
                        <a:buNone/>
                      </a:pPr>
                      <a:r>
                        <a:rPr lang="el-GR" sz="1400" b="1"/>
                        <a:t>Σημεία επαναχρησιμοποίησης</a:t>
                      </a:r>
                      <a:endParaRPr lang="el-GR" sz="1400"/>
                    </a:p>
                  </a:txBody>
                  <a:tcPr anchor="ctr">
                    <a:lnL>
                      <a:noFill/>
                    </a:lnL>
                    <a:lnR>
                      <a:noFill/>
                    </a:lnR>
                    <a:lnT>
                      <a:noFill/>
                    </a:lnT>
                    <a:lnB>
                      <a:noFill/>
                    </a:lnB>
                    <a:noFill/>
                  </a:tcPr>
                </a:tc>
                <a:tc>
                  <a:txBody>
                    <a:bodyPr/>
                    <a:lstStyle/>
                    <a:p>
                      <a:pPr>
                        <a:buNone/>
                      </a:pPr>
                      <a:r>
                        <a:rPr lang="el-GR" sz="1400"/>
                        <a:t>✔ Κοινωνική αλληλεγγύη</a:t>
                      </a:r>
                    </a:p>
                  </a:txBody>
                  <a:tcPr anchor="ctr">
                    <a:lnL>
                      <a:noFill/>
                    </a:lnL>
                    <a:lnR>
                      <a:noFill/>
                    </a:lnR>
                    <a:lnT>
                      <a:noFill/>
                    </a:lnT>
                    <a:lnB>
                      <a:noFill/>
                    </a:lnB>
                    <a:noFill/>
                  </a:tcPr>
                </a:tc>
                <a:tc>
                  <a:txBody>
                    <a:bodyPr/>
                    <a:lstStyle/>
                    <a:p>
                      <a:pPr>
                        <a:buNone/>
                      </a:pPr>
                      <a:r>
                        <a:rPr lang="el-GR" sz="1400" dirty="0"/>
                        <a:t>↓ Απόβλητα↓ Πρώτες ύλες</a:t>
                      </a:r>
                    </a:p>
                  </a:txBody>
                  <a:tcPr anchor="ctr">
                    <a:lnL>
                      <a:noFill/>
                    </a:lnL>
                    <a:lnR>
                      <a:noFill/>
                    </a:lnR>
                    <a:lnT>
                      <a:noFill/>
                    </a:lnT>
                    <a:lnB>
                      <a:noFill/>
                    </a:lnB>
                    <a:noFill/>
                  </a:tcPr>
                </a:tc>
                <a:extLst>
                  <a:ext uri="{0D108BD9-81ED-4DB2-BD59-A6C34878D82A}">
                    <a16:rowId xmlns:a16="http://schemas.microsoft.com/office/drawing/2014/main" val="1978286903"/>
                  </a:ext>
                </a:extLst>
              </a:tr>
            </a:tbl>
          </a:graphicData>
        </a:graphic>
      </p:graphicFrame>
    </p:spTree>
    <p:extLst>
      <p:ext uri="{BB962C8B-B14F-4D97-AF65-F5344CB8AC3E}">
        <p14:creationId xmlns:p14="http://schemas.microsoft.com/office/powerpoint/2010/main" val="1547833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21" descr="preencoded.png"/>
          <p:cNvPicPr preferRelativeResize="0"/>
          <p:nvPr/>
        </p:nvPicPr>
        <p:blipFill rotWithShape="1">
          <a:blip r:embed="rId3">
            <a:alphaModFix/>
          </a:blip>
          <a:srcRect/>
          <a:stretch/>
        </p:blipFill>
        <p:spPr>
          <a:xfrm>
            <a:off x="0" y="0"/>
            <a:ext cx="14630400" cy="2835235"/>
          </a:xfrm>
          <a:prstGeom prst="rect">
            <a:avLst/>
          </a:prstGeom>
          <a:noFill/>
          <a:ln>
            <a:noFill/>
          </a:ln>
        </p:spPr>
      </p:pic>
      <p:sp>
        <p:nvSpPr>
          <p:cNvPr id="490" name="Google Shape;490;p21"/>
          <p:cNvSpPr/>
          <p:nvPr/>
        </p:nvSpPr>
        <p:spPr>
          <a:xfrm>
            <a:off x="793790" y="4117777"/>
            <a:ext cx="13042821"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Εισαγωγή σε Εργαλεία Ανάλυσης, Μοντελοποίησης και Οπτικοποίησης</a:t>
            </a:r>
            <a:endParaRPr sz="4450" b="0" i="0" u="none" strike="noStrike" cap="none"/>
          </a:p>
        </p:txBody>
      </p:sp>
      <p:sp>
        <p:nvSpPr>
          <p:cNvPr id="491" name="Google Shape;491;p21"/>
          <p:cNvSpPr/>
          <p:nvPr/>
        </p:nvSpPr>
        <p:spPr>
          <a:xfrm>
            <a:off x="793790" y="5875496"/>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492" name="Google Shape;492;p21"/>
          <p:cNvSpPr/>
          <p:nvPr/>
        </p:nvSpPr>
        <p:spPr>
          <a:xfrm>
            <a:off x="793790" y="6493550"/>
            <a:ext cx="13042821" cy="453509"/>
          </a:xfrm>
          <a:prstGeom prst="rect">
            <a:avLst/>
          </a:prstGeom>
          <a:noFill/>
          <a:ln>
            <a:noFill/>
          </a:ln>
        </p:spPr>
        <p:txBody>
          <a:bodyPr spcFirstLastPara="1" wrap="square" lIns="0" tIns="0" rIns="0" bIns="0" anchor="t" anchorCtr="0">
            <a:noAutofit/>
          </a:bodyPr>
          <a:lstStyle/>
          <a:p>
            <a:pPr marL="0" marR="0" lvl="0" indent="0" algn="l" rtl="0">
              <a:lnSpc>
                <a:spcPct val="161363"/>
              </a:lnSpc>
              <a:spcBef>
                <a:spcPts val="0"/>
              </a:spcBef>
              <a:spcAft>
                <a:spcPts val="0"/>
              </a:spcAft>
              <a:buSzPts val="2200"/>
              <a:buFont typeface="Arial"/>
              <a:buNone/>
            </a:pPr>
            <a:endParaRPr sz="2200" b="0" i="0" u="none" strike="noStrike" cap="none"/>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22" descr="preencoded.png"/>
          <p:cNvPicPr preferRelativeResize="0"/>
          <p:nvPr/>
        </p:nvPicPr>
        <p:blipFill rotWithShape="1">
          <a:blip r:embed="rId3">
            <a:alphaModFix/>
          </a:blip>
          <a:srcRect/>
          <a:stretch/>
        </p:blipFill>
        <p:spPr>
          <a:xfrm>
            <a:off x="8506156" y="1867639"/>
            <a:ext cx="5649148" cy="5649173"/>
          </a:xfrm>
          <a:prstGeom prst="rect">
            <a:avLst/>
          </a:prstGeom>
          <a:noFill/>
          <a:ln>
            <a:noFill/>
          </a:ln>
        </p:spPr>
      </p:pic>
      <p:sp>
        <p:nvSpPr>
          <p:cNvPr id="499" name="Google Shape;499;p22"/>
          <p:cNvSpPr/>
          <p:nvPr/>
        </p:nvSpPr>
        <p:spPr>
          <a:xfrm>
            <a:off x="793806" y="623775"/>
            <a:ext cx="9323400" cy="14175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950BC"/>
              </a:buClr>
              <a:buSzPts val="4450"/>
              <a:buFont typeface="Inter"/>
              <a:buNone/>
            </a:pPr>
            <a:r>
              <a:rPr lang="en-US" sz="4450" b="1" i="0" u="none" strike="noStrike" cap="none">
                <a:solidFill>
                  <a:srgbClr val="4950BC"/>
                </a:solidFill>
                <a:latin typeface="Inter"/>
                <a:ea typeface="Inter"/>
                <a:cs typeface="Inter"/>
                <a:sym typeface="Inter"/>
              </a:rPr>
              <a:t>LCA: </a:t>
            </a:r>
            <a:r>
              <a:rPr lang="en-US" sz="4450" b="1" i="0" u="none" strike="noStrike" cap="none">
                <a:solidFill>
                  <a:srgbClr val="000000"/>
                </a:solidFill>
                <a:latin typeface="Inter"/>
                <a:ea typeface="Inter"/>
                <a:cs typeface="Inter"/>
                <a:sym typeface="Inter"/>
              </a:rPr>
              <a:t>Ανάλυση Κύκλου Ζωής</a:t>
            </a:r>
            <a:endParaRPr sz="4450" b="0" i="0" u="none" strike="noStrike" cap="none"/>
          </a:p>
        </p:txBody>
      </p:sp>
      <p:sp>
        <p:nvSpPr>
          <p:cNvPr id="500" name="Google Shape;500;p22"/>
          <p:cNvSpPr/>
          <p:nvPr/>
        </p:nvSpPr>
        <p:spPr>
          <a:xfrm>
            <a:off x="793800" y="2224746"/>
            <a:ext cx="7207200" cy="1451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Η Ανάλυση Κύκλου Ζωής / LCA (Life Cycle Assessment) είναι μια περιβαλλοντική ανάλυση που αξιολογεί τις επιπτώσεις ενός προϊόντος ή μιας υπηρεσίας καθ' όλη τη διάρκεια της ζωής του.</a:t>
            </a:r>
            <a:endParaRPr sz="1750" b="0" i="0" u="none" strike="noStrike" cap="none"/>
          </a:p>
        </p:txBody>
      </p:sp>
      <p:sp>
        <p:nvSpPr>
          <p:cNvPr id="501" name="Google Shape;501;p22"/>
          <p:cNvSpPr/>
          <p:nvPr/>
        </p:nvSpPr>
        <p:spPr>
          <a:xfrm>
            <a:off x="793800" y="3931506"/>
            <a:ext cx="7207200" cy="18144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Αυτή η μεθοδολογία περιλαμβάνει όλα τα στάδια, από την εξόρυξη των πρώτων υλών, την παραγωγή, τη μεταφορά και τη χρήση, έως την τελική διάθεση. Μετράει τη συνολική ενέργεια, τους ρύπους και τα απόβλητα που παράγονται σε κάθε στάδιο.</a:t>
            </a:r>
            <a:endParaRPr sz="1750" b="0" i="0" u="none" strike="noStrike" cap="none"/>
          </a:p>
        </p:txBody>
      </p:sp>
      <p:sp>
        <p:nvSpPr>
          <p:cNvPr id="502" name="Google Shape;502;p22"/>
          <p:cNvSpPr/>
          <p:nvPr/>
        </p:nvSpPr>
        <p:spPr>
          <a:xfrm>
            <a:off x="793800" y="6001169"/>
            <a:ext cx="7207200" cy="1451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Η ερώτηση-κλειδί είναι: </a:t>
            </a:r>
            <a:r>
              <a:rPr lang="en-US" sz="1750" b="1" i="0" u="none" strike="noStrike" cap="none">
                <a:solidFill>
                  <a:srgbClr val="272525"/>
                </a:solidFill>
                <a:latin typeface="Inter"/>
                <a:ea typeface="Inter"/>
                <a:cs typeface="Inter"/>
                <a:sym typeface="Inter"/>
              </a:rPr>
              <a:t>Πόσο βιώσιμο είναι αυτό συνολικά;</a:t>
            </a:r>
            <a:r>
              <a:rPr lang="en-US" sz="1750" b="0" i="0" u="none" strike="noStrike" cap="none">
                <a:solidFill>
                  <a:srgbClr val="272525"/>
                </a:solidFill>
                <a:latin typeface="Inter"/>
                <a:ea typeface="Inter"/>
                <a:cs typeface="Inter"/>
                <a:sym typeface="Inter"/>
              </a:rPr>
              <a:t> Αποτελεί ένα χρήσιμο εργαλείο για τη λήψη τεκμηριωμένων σχεδιαστικών και περιβαλλοντικών αποφάσεων.</a:t>
            </a:r>
            <a:endParaRPr sz="1750" b="0" i="0" u="none" strike="noStrike" cap="none"/>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6"/>
          <p:cNvSpPr/>
          <p:nvPr/>
        </p:nvSpPr>
        <p:spPr>
          <a:xfrm>
            <a:off x="793801" y="1007875"/>
            <a:ext cx="130428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950BC"/>
              </a:buClr>
              <a:buSzPts val="4450"/>
              <a:buFont typeface="Inter"/>
              <a:buNone/>
            </a:pPr>
            <a:r>
              <a:rPr lang="en-US" sz="4550" b="1" i="0" u="none" strike="noStrike" cap="none">
                <a:solidFill>
                  <a:srgbClr val="4950BC"/>
                </a:solidFill>
                <a:latin typeface="Inter"/>
                <a:ea typeface="Inter"/>
                <a:cs typeface="Inter"/>
                <a:sym typeface="Inter"/>
              </a:rPr>
              <a:t>CLD:</a:t>
            </a:r>
            <a:r>
              <a:rPr lang="en-US" sz="4550" b="1" i="0" u="none" strike="noStrike" cap="none">
                <a:solidFill>
                  <a:srgbClr val="000000"/>
                </a:solidFill>
                <a:latin typeface="Inter"/>
                <a:ea typeface="Inter"/>
                <a:cs typeface="Inter"/>
                <a:sym typeface="Inter"/>
              </a:rPr>
              <a:t> Διαγράμματα Αιτίου–Αποτελέσματος </a:t>
            </a:r>
            <a:endParaRPr sz="4550" b="0" i="0" u="none" strike="noStrike" cap="none"/>
          </a:p>
        </p:txBody>
      </p:sp>
      <p:sp>
        <p:nvSpPr>
          <p:cNvPr id="509" name="Google Shape;509;p26"/>
          <p:cNvSpPr/>
          <p:nvPr/>
        </p:nvSpPr>
        <p:spPr>
          <a:xfrm>
            <a:off x="793790" y="2327043"/>
            <a:ext cx="13042800" cy="1088700"/>
          </a:xfrm>
          <a:prstGeom prst="rect">
            <a:avLst/>
          </a:prstGeom>
          <a:noFill/>
          <a:ln>
            <a:noFill/>
          </a:ln>
        </p:spPr>
        <p:txBody>
          <a:bodyPr spcFirstLastPara="1" wrap="square" lIns="0" tIns="0" rIns="0" bIns="0" anchor="t" anchorCtr="0">
            <a:noAutofit/>
          </a:bodyPr>
          <a:lstStyle/>
          <a:p>
            <a:pPr marL="0" marR="0" lvl="0" indent="0" algn="just"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Τα Διαγράμματα Αιτίου–Αποτελέσματος (Causal Loop Diagrams - CLD) είναι ένα ισχυρό εργαλείο συστημικής μοντελοποίησης, σχεδιασμένο να οπτικοποιεί τις αλληλεξαρτήσεις και τις δυναμικές σχέσεις μεταξύ διαφόρων στοιχείων ενός συστήματος.</a:t>
            </a:r>
            <a:endParaRPr sz="1750" b="0" i="0" u="none" strike="noStrike" cap="none"/>
          </a:p>
        </p:txBody>
      </p:sp>
      <p:sp>
        <p:nvSpPr>
          <p:cNvPr id="510" name="Google Shape;510;p26"/>
          <p:cNvSpPr/>
          <p:nvPr/>
        </p:nvSpPr>
        <p:spPr>
          <a:xfrm>
            <a:off x="793790" y="4075271"/>
            <a:ext cx="6244709" cy="254031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Αυτά τα διαγράμματα περιλαμβάνουν </a:t>
            </a:r>
            <a:r>
              <a:rPr lang="en-US" sz="1750" b="1" i="0" u="none" strike="noStrike" cap="none">
                <a:solidFill>
                  <a:srgbClr val="272525"/>
                </a:solidFill>
                <a:latin typeface="Inter"/>
                <a:ea typeface="Inter"/>
                <a:cs typeface="Inter"/>
                <a:sym typeface="Inter"/>
              </a:rPr>
              <a:t>feedback loops</a:t>
            </a:r>
            <a:r>
              <a:rPr lang="en-US" sz="1750" b="0" i="0" u="none" strike="noStrike" cap="none">
                <a:solidFill>
                  <a:srgbClr val="272525"/>
                </a:solidFill>
                <a:latin typeface="Inter"/>
                <a:ea typeface="Inter"/>
                <a:cs typeface="Inter"/>
                <a:sym typeface="Inter"/>
              </a:rPr>
              <a:t> (θετικά ενισχυτικά ή αρνητικά εξισορροπητικά) και </a:t>
            </a:r>
            <a:r>
              <a:rPr lang="en-US" sz="1750" b="1" i="0" u="none" strike="noStrike" cap="none">
                <a:solidFill>
                  <a:srgbClr val="272525"/>
                </a:solidFill>
                <a:latin typeface="Inter"/>
                <a:ea typeface="Inter"/>
                <a:cs typeface="Inter"/>
                <a:sym typeface="Inter"/>
              </a:rPr>
              <a:t>καθυστερήσεις</a:t>
            </a:r>
            <a:r>
              <a:rPr lang="en-US" sz="1750" b="0" i="0" u="none" strike="noStrike" cap="none">
                <a:solidFill>
                  <a:srgbClr val="272525"/>
                </a:solidFill>
                <a:latin typeface="Inter"/>
                <a:ea typeface="Inter"/>
                <a:cs typeface="Inter"/>
                <a:sym typeface="Inter"/>
              </a:rPr>
              <a:t>, επιτρέποντας την ανάλυση της συμπεριφοράς του συστήματος με την πάροδο του χρόνου. Βοηθούν στην αναγνώριση των βασικών σημείων παρέμβασης για την επίλυση πολύπλοκων προβλημάτων.</a:t>
            </a:r>
            <a:endParaRPr sz="1750" b="0" i="0" u="none" strike="noStrike" cap="none"/>
          </a:p>
        </p:txBody>
      </p:sp>
      <p:pic>
        <p:nvPicPr>
          <p:cNvPr id="511" name="Google Shape;511;p26" descr="preencoded.png"/>
          <p:cNvPicPr preferRelativeResize="0"/>
          <p:nvPr/>
        </p:nvPicPr>
        <p:blipFill rotWithShape="1">
          <a:blip r:embed="rId3">
            <a:alphaModFix/>
          </a:blip>
          <a:srcRect/>
          <a:stretch/>
        </p:blipFill>
        <p:spPr>
          <a:xfrm>
            <a:off x="7599521" y="4126349"/>
            <a:ext cx="6244709" cy="24831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24" descr="preencoded.png"/>
          <p:cNvPicPr preferRelativeResize="0"/>
          <p:nvPr/>
        </p:nvPicPr>
        <p:blipFill rotWithShape="1">
          <a:blip r:embed="rId3">
            <a:alphaModFix/>
          </a:blip>
          <a:srcRect/>
          <a:stretch/>
        </p:blipFill>
        <p:spPr>
          <a:xfrm>
            <a:off x="8346350" y="2112775"/>
            <a:ext cx="5322450" cy="5322450"/>
          </a:xfrm>
          <a:prstGeom prst="rect">
            <a:avLst/>
          </a:prstGeom>
          <a:noFill/>
          <a:ln>
            <a:noFill/>
          </a:ln>
        </p:spPr>
      </p:pic>
      <p:sp>
        <p:nvSpPr>
          <p:cNvPr id="518" name="Google Shape;518;p24"/>
          <p:cNvSpPr/>
          <p:nvPr/>
        </p:nvSpPr>
        <p:spPr>
          <a:xfrm>
            <a:off x="793810" y="794375"/>
            <a:ext cx="11674800" cy="1063200"/>
          </a:xfrm>
          <a:prstGeom prst="rect">
            <a:avLst/>
          </a:prstGeom>
          <a:noFill/>
          <a:ln>
            <a:noFill/>
          </a:ln>
        </p:spPr>
        <p:txBody>
          <a:bodyPr spcFirstLastPara="1" wrap="square" lIns="0" tIns="0" rIns="0" bIns="0" anchor="t" anchorCtr="0">
            <a:noAutofit/>
          </a:bodyPr>
          <a:lstStyle/>
          <a:p>
            <a:pPr marL="0" marR="0" lvl="0" indent="0" algn="l" rtl="0">
              <a:lnSpc>
                <a:spcPct val="125757"/>
              </a:lnSpc>
              <a:spcBef>
                <a:spcPts val="0"/>
              </a:spcBef>
              <a:spcAft>
                <a:spcPts val="0"/>
              </a:spcAft>
              <a:buClr>
                <a:srgbClr val="000000"/>
              </a:buClr>
              <a:buSzPts val="3300"/>
              <a:buFont typeface="Inter"/>
              <a:buNone/>
            </a:pPr>
            <a:r>
              <a:rPr lang="en-US" sz="3300" b="1" i="0" u="none" strike="noStrike" cap="none">
                <a:solidFill>
                  <a:srgbClr val="000000"/>
                </a:solidFill>
                <a:latin typeface="Inter"/>
                <a:ea typeface="Inter"/>
                <a:cs typeface="Inter"/>
                <a:sym typeface="Inter"/>
              </a:rPr>
              <a:t>Διαγράμματα </a:t>
            </a:r>
            <a:r>
              <a:rPr lang="en-US" sz="3300" b="1" i="0" u="none" strike="noStrike" cap="none">
                <a:solidFill>
                  <a:srgbClr val="4950BC"/>
                </a:solidFill>
                <a:latin typeface="Inter"/>
                <a:ea typeface="Inter"/>
                <a:cs typeface="Inter"/>
                <a:sym typeface="Inter"/>
              </a:rPr>
              <a:t>Sankey:</a:t>
            </a:r>
            <a:r>
              <a:rPr lang="en-US" sz="3300" b="1" i="0" u="none" strike="noStrike" cap="none">
                <a:solidFill>
                  <a:srgbClr val="000000"/>
                </a:solidFill>
                <a:latin typeface="Inter"/>
                <a:ea typeface="Inter"/>
                <a:cs typeface="Inter"/>
                <a:sym typeface="Inter"/>
              </a:rPr>
              <a:t> Οπτικοποίηση Ροών</a:t>
            </a:r>
            <a:endParaRPr sz="3300" b="0" i="0" u="none" strike="noStrike" cap="none"/>
          </a:p>
        </p:txBody>
      </p:sp>
      <p:sp>
        <p:nvSpPr>
          <p:cNvPr id="519" name="Google Shape;519;p24"/>
          <p:cNvSpPr/>
          <p:nvPr/>
        </p:nvSpPr>
        <p:spPr>
          <a:xfrm>
            <a:off x="793802" y="2112775"/>
            <a:ext cx="6841500" cy="1570200"/>
          </a:xfrm>
          <a:prstGeom prst="roundRect">
            <a:avLst>
              <a:gd name="adj" fmla="val 6989"/>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770930" y="2112764"/>
            <a:ext cx="91440" cy="1570077"/>
          </a:xfrm>
          <a:prstGeom prst="roundRect">
            <a:avLst>
              <a:gd name="adj" fmla="val 78140"/>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4"/>
          <p:cNvSpPr/>
          <p:nvPr/>
        </p:nvSpPr>
        <p:spPr>
          <a:xfrm>
            <a:off x="1055251" y="2305645"/>
            <a:ext cx="2126456" cy="265747"/>
          </a:xfrm>
          <a:prstGeom prst="rect">
            <a:avLst/>
          </a:prstGeom>
          <a:noFill/>
          <a:ln>
            <a:noFill/>
          </a:ln>
        </p:spPr>
        <p:txBody>
          <a:bodyPr spcFirstLastPara="1" wrap="square" lIns="0" tIns="0" rIns="0" bIns="0" anchor="t" anchorCtr="0">
            <a:noAutofit/>
          </a:bodyPr>
          <a:lstStyle/>
          <a:p>
            <a:pPr marL="0" marR="0" lvl="0" indent="0" algn="l" rtl="0">
              <a:lnSpc>
                <a:spcPct val="124242"/>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Οπτικοποίηση Ροών</a:t>
            </a:r>
            <a:endParaRPr sz="1650" b="0" i="0" u="none" strike="noStrike" cap="none"/>
          </a:p>
        </p:txBody>
      </p:sp>
      <p:sp>
        <p:nvSpPr>
          <p:cNvPr id="522" name="Google Shape;522;p24"/>
          <p:cNvSpPr/>
          <p:nvPr/>
        </p:nvSpPr>
        <p:spPr>
          <a:xfrm>
            <a:off x="1106111" y="2673440"/>
            <a:ext cx="6298800" cy="816600"/>
          </a:xfrm>
          <a:prstGeom prst="rect">
            <a:avLst/>
          </a:prstGeom>
          <a:noFill/>
          <a:ln>
            <a:noFill/>
          </a:ln>
        </p:spPr>
        <p:txBody>
          <a:bodyPr spcFirstLastPara="1" wrap="square" lIns="0" tIns="0" rIns="0" bIns="0" anchor="t" anchorCtr="0">
            <a:noAutofit/>
          </a:bodyPr>
          <a:lstStyle/>
          <a:p>
            <a:pPr marL="0" marR="0" lvl="0" indent="0" algn="l" rtl="0">
              <a:lnSpc>
                <a:spcPct val="161538"/>
              </a:lnSpc>
              <a:spcBef>
                <a:spcPts val="0"/>
              </a:spcBef>
              <a:spcAft>
                <a:spcPts val="0"/>
              </a:spcAft>
              <a:buClr>
                <a:srgbClr val="272525"/>
              </a:buClr>
              <a:buSzPts val="1300"/>
              <a:buFont typeface="Inter"/>
              <a:buNone/>
            </a:pPr>
            <a:r>
              <a:rPr lang="en-US" sz="1300" b="0" i="0" u="none" strike="noStrike" cap="none">
                <a:solidFill>
                  <a:srgbClr val="272525"/>
                </a:solidFill>
                <a:latin typeface="Inter"/>
                <a:ea typeface="Inter"/>
                <a:cs typeface="Inter"/>
                <a:sym typeface="Inter"/>
              </a:rPr>
              <a:t>Δείχνουν ροές πόρων (ύλη, ενέργεια, χρήμα) ως βέλη με πλάτος ανάλογο της ποσότητας, παρέχοντας μια ξεκάθαρη εικόνα της κατανομής.</a:t>
            </a:r>
            <a:endParaRPr sz="1300" b="0" i="0" u="none" strike="noStrike" cap="none"/>
          </a:p>
        </p:txBody>
      </p:sp>
      <p:sp>
        <p:nvSpPr>
          <p:cNvPr id="523" name="Google Shape;523;p24"/>
          <p:cNvSpPr/>
          <p:nvPr/>
        </p:nvSpPr>
        <p:spPr>
          <a:xfrm>
            <a:off x="793802" y="3852874"/>
            <a:ext cx="6841500" cy="1570200"/>
          </a:xfrm>
          <a:prstGeom prst="roundRect">
            <a:avLst>
              <a:gd name="adj" fmla="val 6989"/>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770930" y="3852863"/>
            <a:ext cx="91440" cy="1570077"/>
          </a:xfrm>
          <a:prstGeom prst="roundRect">
            <a:avLst>
              <a:gd name="adj" fmla="val 78140"/>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p:nvPr/>
        </p:nvSpPr>
        <p:spPr>
          <a:xfrm>
            <a:off x="1055251" y="4045744"/>
            <a:ext cx="2465427" cy="265747"/>
          </a:xfrm>
          <a:prstGeom prst="rect">
            <a:avLst/>
          </a:prstGeom>
          <a:noFill/>
          <a:ln>
            <a:noFill/>
          </a:ln>
        </p:spPr>
        <p:txBody>
          <a:bodyPr spcFirstLastPara="1" wrap="square" lIns="0" tIns="0" rIns="0" bIns="0" anchor="t" anchorCtr="0">
            <a:noAutofit/>
          </a:bodyPr>
          <a:lstStyle/>
          <a:p>
            <a:pPr marL="0" marR="0" lvl="0" indent="0" algn="l" rtl="0">
              <a:lnSpc>
                <a:spcPct val="124242"/>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Αστικός Μεταβολισμός</a:t>
            </a:r>
            <a:endParaRPr sz="1650" b="0" i="0" u="none" strike="noStrike" cap="none"/>
          </a:p>
        </p:txBody>
      </p:sp>
      <p:sp>
        <p:nvSpPr>
          <p:cNvPr id="526" name="Google Shape;526;p24"/>
          <p:cNvSpPr/>
          <p:nvPr/>
        </p:nvSpPr>
        <p:spPr>
          <a:xfrm>
            <a:off x="1106111" y="4413539"/>
            <a:ext cx="6298800" cy="816600"/>
          </a:xfrm>
          <a:prstGeom prst="rect">
            <a:avLst/>
          </a:prstGeom>
          <a:noFill/>
          <a:ln>
            <a:noFill/>
          </a:ln>
        </p:spPr>
        <p:txBody>
          <a:bodyPr spcFirstLastPara="1" wrap="square" lIns="0" tIns="0" rIns="0" bIns="0" anchor="t" anchorCtr="0">
            <a:noAutofit/>
          </a:bodyPr>
          <a:lstStyle/>
          <a:p>
            <a:pPr marL="0" marR="0" lvl="0" indent="0" algn="l" rtl="0">
              <a:lnSpc>
                <a:spcPct val="161538"/>
              </a:lnSpc>
              <a:spcBef>
                <a:spcPts val="0"/>
              </a:spcBef>
              <a:spcAft>
                <a:spcPts val="0"/>
              </a:spcAft>
              <a:buClr>
                <a:srgbClr val="272525"/>
              </a:buClr>
              <a:buSzPts val="1300"/>
              <a:buFont typeface="Inter"/>
              <a:buNone/>
            </a:pPr>
            <a:r>
              <a:rPr lang="en-US" sz="1300" b="0" i="0" u="none" strike="noStrike" cap="none">
                <a:solidFill>
                  <a:srgbClr val="272525"/>
                </a:solidFill>
                <a:latin typeface="Inter"/>
                <a:ea typeface="Inter"/>
                <a:cs typeface="Inter"/>
                <a:sym typeface="Inter"/>
              </a:rPr>
              <a:t>Χρησιμοποιούνται για την απεικόνιση των εισροών ενέργειας, νερού, τροφής, καθώς και των εκροών αποβλήτων σε αστικές περιοχές.</a:t>
            </a:r>
            <a:endParaRPr sz="1300" b="0" i="0" u="none" strike="noStrike" cap="none"/>
          </a:p>
        </p:txBody>
      </p:sp>
      <p:sp>
        <p:nvSpPr>
          <p:cNvPr id="527" name="Google Shape;527;p24"/>
          <p:cNvSpPr/>
          <p:nvPr/>
        </p:nvSpPr>
        <p:spPr>
          <a:xfrm>
            <a:off x="793802" y="5592971"/>
            <a:ext cx="6841500" cy="1842300"/>
          </a:xfrm>
          <a:prstGeom prst="roundRect">
            <a:avLst>
              <a:gd name="adj" fmla="val 5956"/>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4"/>
          <p:cNvSpPr/>
          <p:nvPr/>
        </p:nvSpPr>
        <p:spPr>
          <a:xfrm>
            <a:off x="770930" y="5592961"/>
            <a:ext cx="91440" cy="1842254"/>
          </a:xfrm>
          <a:prstGeom prst="roundRect">
            <a:avLst>
              <a:gd name="adj" fmla="val 78140"/>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4"/>
          <p:cNvSpPr/>
          <p:nvPr/>
        </p:nvSpPr>
        <p:spPr>
          <a:xfrm>
            <a:off x="1055251" y="5785842"/>
            <a:ext cx="2350175" cy="265747"/>
          </a:xfrm>
          <a:prstGeom prst="rect">
            <a:avLst/>
          </a:prstGeom>
          <a:noFill/>
          <a:ln>
            <a:noFill/>
          </a:ln>
        </p:spPr>
        <p:txBody>
          <a:bodyPr spcFirstLastPara="1" wrap="square" lIns="0" tIns="0" rIns="0" bIns="0" anchor="t" anchorCtr="0">
            <a:noAutofit/>
          </a:bodyPr>
          <a:lstStyle/>
          <a:p>
            <a:pPr marL="0" marR="0" lvl="0" indent="0" algn="l" rtl="0">
              <a:lnSpc>
                <a:spcPct val="124242"/>
              </a:lnSpc>
              <a:spcBef>
                <a:spcPts val="0"/>
              </a:spcBef>
              <a:spcAft>
                <a:spcPts val="0"/>
              </a:spcAft>
              <a:buClr>
                <a:srgbClr val="272525"/>
              </a:buClr>
              <a:buSzPts val="1650"/>
              <a:buFont typeface="Inter"/>
              <a:buNone/>
            </a:pPr>
            <a:r>
              <a:rPr lang="en-US" sz="1650" b="1" i="0" u="none" strike="noStrike" cap="none">
                <a:solidFill>
                  <a:srgbClr val="272525"/>
                </a:solidFill>
                <a:latin typeface="Inter"/>
                <a:ea typeface="Inter"/>
                <a:cs typeface="Inter"/>
                <a:sym typeface="Inter"/>
              </a:rPr>
              <a:t>Εντοπισμός Σπατάλης</a:t>
            </a:r>
            <a:endParaRPr sz="1650" b="0" i="0" u="none" strike="noStrike" cap="none"/>
          </a:p>
        </p:txBody>
      </p:sp>
      <p:sp>
        <p:nvSpPr>
          <p:cNvPr id="530" name="Google Shape;530;p24"/>
          <p:cNvSpPr/>
          <p:nvPr/>
        </p:nvSpPr>
        <p:spPr>
          <a:xfrm>
            <a:off x="1106111" y="6153636"/>
            <a:ext cx="6298800" cy="1088700"/>
          </a:xfrm>
          <a:prstGeom prst="rect">
            <a:avLst/>
          </a:prstGeom>
          <a:noFill/>
          <a:ln>
            <a:noFill/>
          </a:ln>
        </p:spPr>
        <p:txBody>
          <a:bodyPr spcFirstLastPara="1" wrap="square" lIns="0" tIns="0" rIns="0" bIns="0" anchor="t" anchorCtr="0">
            <a:noAutofit/>
          </a:bodyPr>
          <a:lstStyle/>
          <a:p>
            <a:pPr marL="0" marR="0" lvl="0" indent="0" algn="l" rtl="0">
              <a:lnSpc>
                <a:spcPct val="161538"/>
              </a:lnSpc>
              <a:spcBef>
                <a:spcPts val="0"/>
              </a:spcBef>
              <a:spcAft>
                <a:spcPts val="0"/>
              </a:spcAft>
              <a:buClr>
                <a:srgbClr val="272525"/>
              </a:buClr>
              <a:buSzPts val="1300"/>
              <a:buFont typeface="Inter"/>
              <a:buNone/>
            </a:pPr>
            <a:r>
              <a:rPr lang="en-US" sz="1300" b="0" i="0" u="none" strike="noStrike" cap="none">
                <a:solidFill>
                  <a:srgbClr val="272525"/>
                </a:solidFill>
                <a:latin typeface="Inter"/>
                <a:ea typeface="Inter"/>
                <a:cs typeface="Inter"/>
                <a:sym typeface="Inter"/>
              </a:rPr>
              <a:t>Επιτρέπουν τον εντοπισμό σημείων σπατάλης ή ανεπαρκούς κυκλικότητας, αναδεικνύοντας πού χάνονται πόροι και πού μπορούν να βελτιωθούν οι διαδικασίες. Παράδειγμα: ροές νερού από την εισαγωγή μέχρι τα λύματα.</a:t>
            </a:r>
            <a:endParaRPr sz="1300" b="0" i="0" u="none" strike="noStrike" cap="none"/>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25" descr="preencoded.png"/>
          <p:cNvPicPr preferRelativeResize="0"/>
          <p:nvPr/>
        </p:nvPicPr>
        <p:blipFill rotWithShape="1">
          <a:blip r:embed="rId3">
            <a:alphaModFix/>
          </a:blip>
          <a:srcRect/>
          <a:stretch/>
        </p:blipFill>
        <p:spPr>
          <a:xfrm>
            <a:off x="793790" y="1201647"/>
            <a:ext cx="13042581" cy="6627496"/>
          </a:xfrm>
          <a:prstGeom prst="rect">
            <a:avLst/>
          </a:prstGeom>
          <a:noFill/>
          <a:ln>
            <a:noFill/>
          </a:ln>
        </p:spPr>
      </p:pic>
      <p:sp>
        <p:nvSpPr>
          <p:cNvPr id="537" name="Google Shape;537;p25"/>
          <p:cNvSpPr/>
          <p:nvPr/>
        </p:nvSpPr>
        <p:spPr>
          <a:xfrm>
            <a:off x="793810" y="263138"/>
            <a:ext cx="11674800" cy="1063200"/>
          </a:xfrm>
          <a:prstGeom prst="rect">
            <a:avLst/>
          </a:prstGeom>
          <a:noFill/>
          <a:ln>
            <a:noFill/>
          </a:ln>
        </p:spPr>
        <p:txBody>
          <a:bodyPr spcFirstLastPara="1" wrap="square" lIns="0" tIns="0" rIns="0" bIns="0" anchor="t" anchorCtr="0">
            <a:noAutofit/>
          </a:bodyPr>
          <a:lstStyle/>
          <a:p>
            <a:pPr marL="0" marR="0" lvl="0" indent="0" algn="l" rtl="0">
              <a:lnSpc>
                <a:spcPct val="125757"/>
              </a:lnSpc>
              <a:spcBef>
                <a:spcPts val="0"/>
              </a:spcBef>
              <a:spcAft>
                <a:spcPts val="0"/>
              </a:spcAft>
              <a:buClr>
                <a:srgbClr val="000000"/>
              </a:buClr>
              <a:buSzPts val="3300"/>
              <a:buFont typeface="Inter"/>
              <a:buNone/>
            </a:pPr>
            <a:r>
              <a:rPr lang="en-US" sz="3300" b="1" i="0" u="none" strike="noStrike" cap="none">
                <a:solidFill>
                  <a:srgbClr val="000000"/>
                </a:solidFill>
                <a:latin typeface="Inter"/>
                <a:ea typeface="Inter"/>
                <a:cs typeface="Inter"/>
                <a:sym typeface="Inter"/>
              </a:rPr>
              <a:t>Διαγράμματα </a:t>
            </a:r>
            <a:r>
              <a:rPr lang="en-US" sz="3300" b="1" i="0" u="none" strike="noStrike" cap="none">
                <a:solidFill>
                  <a:schemeClr val="dk1"/>
                </a:solidFill>
                <a:latin typeface="Inter"/>
                <a:ea typeface="Inter"/>
                <a:cs typeface="Inter"/>
                <a:sym typeface="Inter"/>
              </a:rPr>
              <a:t>Sankey:</a:t>
            </a:r>
            <a:r>
              <a:rPr lang="en-US" sz="3300" b="1" i="0" u="none" strike="noStrike" cap="none">
                <a:solidFill>
                  <a:srgbClr val="000000"/>
                </a:solidFill>
                <a:latin typeface="Inter"/>
                <a:ea typeface="Inter"/>
                <a:cs typeface="Inter"/>
                <a:sym typeface="Inter"/>
              </a:rPr>
              <a:t> Οπτικοποίηση </a:t>
            </a:r>
            <a:r>
              <a:rPr lang="en-US" sz="3300" b="1">
                <a:latin typeface="Inter"/>
                <a:ea typeface="Inter"/>
                <a:cs typeface="Inter"/>
                <a:sym typeface="Inter"/>
              </a:rPr>
              <a:t>ρ</a:t>
            </a:r>
            <a:r>
              <a:rPr lang="en-US" sz="3300" b="1" i="0" u="none" strike="noStrike" cap="none">
                <a:solidFill>
                  <a:srgbClr val="000000"/>
                </a:solidFill>
                <a:latin typeface="Inter"/>
                <a:ea typeface="Inter"/>
                <a:cs typeface="Inter"/>
                <a:sym typeface="Inter"/>
              </a:rPr>
              <a:t>οών </a:t>
            </a:r>
            <a:r>
              <a:rPr lang="en-US" sz="3300" b="1">
                <a:latin typeface="Inter"/>
                <a:ea typeface="Inter"/>
                <a:cs typeface="Inter"/>
                <a:sym typeface="Inter"/>
              </a:rPr>
              <a:t>πόλεων</a:t>
            </a:r>
            <a:endParaRPr sz="3300" b="0" i="0" u="none" strike="noStrike" cap="non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27"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566" name="Google Shape;566;p27"/>
          <p:cNvSpPr/>
          <p:nvPr/>
        </p:nvSpPr>
        <p:spPr>
          <a:xfrm>
            <a:off x="0" y="0"/>
            <a:ext cx="14630400" cy="8229600"/>
          </a:xfrm>
          <a:prstGeom prst="rect">
            <a:avLst/>
          </a:prstGeom>
          <a:solidFill>
            <a:srgbClr val="FFFFFF">
              <a:alpha val="8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a:off x="793790" y="685681"/>
            <a:ext cx="11760994" cy="496133"/>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000000"/>
              </a:buClr>
              <a:buSzPts val="3100"/>
              <a:buFont typeface="Inter"/>
              <a:buNone/>
            </a:pPr>
            <a:r>
              <a:rPr lang="en-US" sz="3100" b="1" i="0" u="none" strike="noStrike" cap="none">
                <a:solidFill>
                  <a:srgbClr val="000000"/>
                </a:solidFill>
                <a:latin typeface="Inter"/>
                <a:ea typeface="Inter"/>
                <a:cs typeface="Inter"/>
                <a:sym typeface="Inter"/>
              </a:rPr>
              <a:t>Ομαδική Δραστηριότητα – Ανάλυση Αστικού Μεταβολισμού</a:t>
            </a:r>
            <a:endParaRPr sz="3100" b="0" i="0" u="none" strike="noStrike" cap="none"/>
          </a:p>
        </p:txBody>
      </p:sp>
      <p:sp>
        <p:nvSpPr>
          <p:cNvPr id="568" name="Google Shape;568;p27"/>
          <p:cNvSpPr/>
          <p:nvPr/>
        </p:nvSpPr>
        <p:spPr>
          <a:xfrm>
            <a:off x="793790" y="1419939"/>
            <a:ext cx="13042821" cy="25407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SzPts val="1250"/>
              <a:buFont typeface="Arial"/>
              <a:buNone/>
            </a:pPr>
            <a:endParaRPr sz="1250" b="0" i="0" u="none" strike="noStrike" cap="none"/>
          </a:p>
        </p:txBody>
      </p:sp>
      <p:sp>
        <p:nvSpPr>
          <p:cNvPr id="569" name="Google Shape;569;p27"/>
          <p:cNvSpPr/>
          <p:nvPr/>
        </p:nvSpPr>
        <p:spPr>
          <a:xfrm>
            <a:off x="793790" y="1852613"/>
            <a:ext cx="13042821" cy="960477"/>
          </a:xfrm>
          <a:prstGeom prst="roundRect">
            <a:avLst>
              <a:gd name="adj" fmla="val 6943"/>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a:off x="816650" y="1875473"/>
            <a:ext cx="635079" cy="914757"/>
          </a:xfrm>
          <a:prstGeom prst="roundRect">
            <a:avLst>
              <a:gd name="adj" fmla="val 6181"/>
            </a:avLst>
          </a:prstGeom>
          <a:solidFill>
            <a:srgbClr val="DAD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1011317" y="2183963"/>
            <a:ext cx="238125" cy="2976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1</a:t>
            </a:r>
            <a:endParaRPr sz="1850" b="0" i="0" u="none" strike="noStrike" cap="none"/>
          </a:p>
        </p:txBody>
      </p:sp>
      <p:sp>
        <p:nvSpPr>
          <p:cNvPr id="572" name="Google Shape;572;p27"/>
          <p:cNvSpPr/>
          <p:nvPr/>
        </p:nvSpPr>
        <p:spPr>
          <a:xfrm>
            <a:off x="1610439" y="2034183"/>
            <a:ext cx="2166342" cy="248007"/>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272525"/>
              </a:buClr>
              <a:buSzPts val="1550"/>
              <a:buFont typeface="Inter"/>
              <a:buNone/>
            </a:pPr>
            <a:r>
              <a:rPr lang="en-US" sz="1550" b="1" i="0" u="none" strike="noStrike" cap="none">
                <a:solidFill>
                  <a:srgbClr val="272525"/>
                </a:solidFill>
                <a:latin typeface="Inter"/>
                <a:ea typeface="Inter"/>
                <a:cs typeface="Inter"/>
                <a:sym typeface="Inter"/>
              </a:rPr>
              <a:t>Σχηματισμός Ομάδων</a:t>
            </a:r>
            <a:endParaRPr sz="1550" b="0" i="0" u="none" strike="noStrike" cap="none"/>
          </a:p>
        </p:txBody>
      </p:sp>
      <p:sp>
        <p:nvSpPr>
          <p:cNvPr id="573" name="Google Shape;573;p27"/>
          <p:cNvSpPr/>
          <p:nvPr/>
        </p:nvSpPr>
        <p:spPr>
          <a:xfrm>
            <a:off x="1610439" y="2377440"/>
            <a:ext cx="12203311" cy="25407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Δημιουργήστε ομάδες 3-4 φοιτητών. Κάθε ομάδα θα επιλέξει ένα συγκεκριμένο τμήμα ή ολόκληρη την πόλη για ανάλυση.</a:t>
            </a:r>
            <a:endParaRPr sz="1250" b="0" i="0" u="none" strike="noStrike" cap="none"/>
          </a:p>
        </p:txBody>
      </p:sp>
      <p:sp>
        <p:nvSpPr>
          <p:cNvPr id="574" name="Google Shape;574;p27"/>
          <p:cNvSpPr/>
          <p:nvPr/>
        </p:nvSpPr>
        <p:spPr>
          <a:xfrm>
            <a:off x="793790" y="2971800"/>
            <a:ext cx="13042821" cy="960477"/>
          </a:xfrm>
          <a:prstGeom prst="roundRect">
            <a:avLst>
              <a:gd name="adj" fmla="val 6943"/>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a:off x="816650" y="2994660"/>
            <a:ext cx="635079" cy="914757"/>
          </a:xfrm>
          <a:prstGeom prst="roundRect">
            <a:avLst>
              <a:gd name="adj" fmla="val 6181"/>
            </a:avLst>
          </a:prstGeom>
          <a:solidFill>
            <a:srgbClr val="DAD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7"/>
          <p:cNvSpPr/>
          <p:nvPr/>
        </p:nvSpPr>
        <p:spPr>
          <a:xfrm>
            <a:off x="1011317" y="3303151"/>
            <a:ext cx="238125" cy="2976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2</a:t>
            </a:r>
            <a:endParaRPr sz="1850" b="0" i="0" u="none" strike="noStrike" cap="none"/>
          </a:p>
        </p:txBody>
      </p:sp>
      <p:sp>
        <p:nvSpPr>
          <p:cNvPr id="577" name="Google Shape;577;p27"/>
          <p:cNvSpPr/>
          <p:nvPr/>
        </p:nvSpPr>
        <p:spPr>
          <a:xfrm>
            <a:off x="1610439" y="3153370"/>
            <a:ext cx="2396133" cy="248007"/>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272525"/>
              </a:buClr>
              <a:buSzPts val="1550"/>
              <a:buFont typeface="Inter"/>
              <a:buNone/>
            </a:pPr>
            <a:r>
              <a:rPr lang="en-US" sz="1550" b="1" i="0" u="none" strike="noStrike" cap="none">
                <a:solidFill>
                  <a:srgbClr val="272525"/>
                </a:solidFill>
                <a:latin typeface="Inter"/>
                <a:ea typeface="Inter"/>
                <a:cs typeface="Inter"/>
                <a:sym typeface="Inter"/>
              </a:rPr>
              <a:t>Ανάλυση Βασικών Ροών</a:t>
            </a:r>
            <a:endParaRPr sz="1550" b="0" i="0" u="none" strike="noStrike" cap="none"/>
          </a:p>
        </p:txBody>
      </p:sp>
      <p:sp>
        <p:nvSpPr>
          <p:cNvPr id="578" name="Google Shape;578;p27"/>
          <p:cNvSpPr/>
          <p:nvPr/>
        </p:nvSpPr>
        <p:spPr>
          <a:xfrm>
            <a:off x="1610439" y="3496627"/>
            <a:ext cx="12203311" cy="25407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Αναλύστε τις βασικές ροές που διέρχονται από το επιλεγμένο τμήμα: ενέργεια, νερό, απόβλητα και τροφή.</a:t>
            </a:r>
            <a:endParaRPr sz="1250" b="0" i="0" u="none" strike="noStrike" cap="none"/>
          </a:p>
        </p:txBody>
      </p:sp>
      <p:sp>
        <p:nvSpPr>
          <p:cNvPr id="579" name="Google Shape;579;p27"/>
          <p:cNvSpPr/>
          <p:nvPr/>
        </p:nvSpPr>
        <p:spPr>
          <a:xfrm>
            <a:off x="793790" y="4090988"/>
            <a:ext cx="13042821" cy="1214557"/>
          </a:xfrm>
          <a:prstGeom prst="roundRect">
            <a:avLst>
              <a:gd name="adj" fmla="val 5491"/>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7"/>
          <p:cNvSpPr/>
          <p:nvPr/>
        </p:nvSpPr>
        <p:spPr>
          <a:xfrm>
            <a:off x="816650" y="4113847"/>
            <a:ext cx="635079" cy="1168837"/>
          </a:xfrm>
          <a:prstGeom prst="roundRect">
            <a:avLst>
              <a:gd name="adj" fmla="val 6181"/>
            </a:avLst>
          </a:prstGeom>
          <a:solidFill>
            <a:srgbClr val="DAD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7"/>
          <p:cNvSpPr/>
          <p:nvPr/>
        </p:nvSpPr>
        <p:spPr>
          <a:xfrm>
            <a:off x="1011317" y="4549378"/>
            <a:ext cx="238125" cy="2976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3</a:t>
            </a:r>
            <a:endParaRPr sz="1850" b="0" i="0" u="none" strike="noStrike" cap="none"/>
          </a:p>
        </p:txBody>
      </p:sp>
      <p:sp>
        <p:nvSpPr>
          <p:cNvPr id="582" name="Google Shape;582;p27"/>
          <p:cNvSpPr/>
          <p:nvPr/>
        </p:nvSpPr>
        <p:spPr>
          <a:xfrm>
            <a:off x="1610439" y="4272558"/>
            <a:ext cx="2171581" cy="248007"/>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272525"/>
              </a:buClr>
              <a:buSzPts val="1550"/>
              <a:buFont typeface="Inter"/>
              <a:buNone/>
            </a:pPr>
            <a:r>
              <a:rPr lang="en-US" sz="1550" b="1" i="0" u="none" strike="noStrike" cap="none">
                <a:solidFill>
                  <a:srgbClr val="272525"/>
                </a:solidFill>
                <a:latin typeface="Inter"/>
                <a:ea typeface="Inter"/>
                <a:cs typeface="Inter"/>
                <a:sym typeface="Inter"/>
              </a:rPr>
              <a:t>Εφαρμογή Εργαλείων</a:t>
            </a:r>
            <a:endParaRPr sz="1550" b="0" i="0" u="none" strike="noStrike" cap="none"/>
          </a:p>
        </p:txBody>
      </p:sp>
      <p:sp>
        <p:nvSpPr>
          <p:cNvPr id="583" name="Google Shape;583;p27"/>
          <p:cNvSpPr/>
          <p:nvPr/>
        </p:nvSpPr>
        <p:spPr>
          <a:xfrm>
            <a:off x="1610439" y="4615815"/>
            <a:ext cx="12203311" cy="5081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Χρησιμοποιήστε απλοποιημένες εκδοχές εργαλείων όπως διαγράμματα Sankey και Αιτίου–Αποτελέσματος (CLD) ή απλοποιημένους χαρτες (GIS) για την οπτικοποίηση των ροών.</a:t>
            </a:r>
            <a:endParaRPr sz="1250" b="0" i="0" u="none" strike="noStrike" cap="none"/>
          </a:p>
        </p:txBody>
      </p:sp>
      <p:sp>
        <p:nvSpPr>
          <p:cNvPr id="584" name="Google Shape;584;p27"/>
          <p:cNvSpPr/>
          <p:nvPr/>
        </p:nvSpPr>
        <p:spPr>
          <a:xfrm>
            <a:off x="793790" y="5464254"/>
            <a:ext cx="13042821" cy="960477"/>
          </a:xfrm>
          <a:prstGeom prst="roundRect">
            <a:avLst>
              <a:gd name="adj" fmla="val 6943"/>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7"/>
          <p:cNvSpPr/>
          <p:nvPr/>
        </p:nvSpPr>
        <p:spPr>
          <a:xfrm>
            <a:off x="816650" y="5487114"/>
            <a:ext cx="635079" cy="914757"/>
          </a:xfrm>
          <a:prstGeom prst="roundRect">
            <a:avLst>
              <a:gd name="adj" fmla="val 6181"/>
            </a:avLst>
          </a:prstGeom>
          <a:solidFill>
            <a:srgbClr val="DAD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7"/>
          <p:cNvSpPr/>
          <p:nvPr/>
        </p:nvSpPr>
        <p:spPr>
          <a:xfrm>
            <a:off x="1011317" y="5795605"/>
            <a:ext cx="238125" cy="2976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4</a:t>
            </a:r>
            <a:endParaRPr sz="1850" b="0" i="0" u="none" strike="noStrike" cap="none"/>
          </a:p>
        </p:txBody>
      </p:sp>
      <p:sp>
        <p:nvSpPr>
          <p:cNvPr id="587" name="Google Shape;587;p27"/>
          <p:cNvSpPr/>
          <p:nvPr/>
        </p:nvSpPr>
        <p:spPr>
          <a:xfrm>
            <a:off x="1610439" y="5645825"/>
            <a:ext cx="2035612" cy="248007"/>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272525"/>
              </a:buClr>
              <a:buSzPts val="1550"/>
              <a:buFont typeface="Inter"/>
              <a:buNone/>
            </a:pPr>
            <a:r>
              <a:rPr lang="en-US" sz="1550" b="1" i="0" u="none" strike="noStrike" cap="none">
                <a:solidFill>
                  <a:srgbClr val="272525"/>
                </a:solidFill>
                <a:latin typeface="Inter"/>
                <a:ea typeface="Inter"/>
                <a:cs typeface="Inter"/>
                <a:sym typeface="Inter"/>
              </a:rPr>
              <a:t>Εντοπισμός Σημείων</a:t>
            </a:r>
            <a:endParaRPr sz="1550" b="0" i="0" u="none" strike="noStrike" cap="none"/>
          </a:p>
        </p:txBody>
      </p:sp>
      <p:sp>
        <p:nvSpPr>
          <p:cNvPr id="588" name="Google Shape;588;p27"/>
          <p:cNvSpPr/>
          <p:nvPr/>
        </p:nvSpPr>
        <p:spPr>
          <a:xfrm>
            <a:off x="1610439" y="5989082"/>
            <a:ext cx="12203311" cy="25407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Προσδιορίστε τα σημεία όπου παρατηρείται κυκλικότητα (π.χ. ανακύκλωση, επαναχρησιμοποίηση) και ανθεκτικότητα (π.χ. διαφοροποίηση πηγών).</a:t>
            </a:r>
            <a:endParaRPr sz="1250" b="0" i="0" u="none" strike="noStrike" cap="none"/>
          </a:p>
        </p:txBody>
      </p:sp>
      <p:sp>
        <p:nvSpPr>
          <p:cNvPr id="589" name="Google Shape;589;p27"/>
          <p:cNvSpPr/>
          <p:nvPr/>
        </p:nvSpPr>
        <p:spPr>
          <a:xfrm>
            <a:off x="793790" y="6583442"/>
            <a:ext cx="13042821" cy="960477"/>
          </a:xfrm>
          <a:prstGeom prst="roundRect">
            <a:avLst>
              <a:gd name="adj" fmla="val 6943"/>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7"/>
          <p:cNvSpPr/>
          <p:nvPr/>
        </p:nvSpPr>
        <p:spPr>
          <a:xfrm>
            <a:off x="816650" y="6606302"/>
            <a:ext cx="635079" cy="914757"/>
          </a:xfrm>
          <a:prstGeom prst="roundRect">
            <a:avLst>
              <a:gd name="adj" fmla="val 6181"/>
            </a:avLst>
          </a:prstGeom>
          <a:solidFill>
            <a:srgbClr val="DAD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7"/>
          <p:cNvSpPr/>
          <p:nvPr/>
        </p:nvSpPr>
        <p:spPr>
          <a:xfrm>
            <a:off x="1011317" y="6914793"/>
            <a:ext cx="238125" cy="2976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72525"/>
              </a:buClr>
              <a:buSzPts val="1850"/>
              <a:buFont typeface="Inter"/>
              <a:buNone/>
            </a:pPr>
            <a:r>
              <a:rPr lang="en-US" sz="1850" b="1" i="0" u="none" strike="noStrike" cap="none">
                <a:solidFill>
                  <a:srgbClr val="272525"/>
                </a:solidFill>
                <a:latin typeface="Inter"/>
                <a:ea typeface="Inter"/>
                <a:cs typeface="Inter"/>
                <a:sym typeface="Inter"/>
              </a:rPr>
              <a:t>5</a:t>
            </a:r>
            <a:endParaRPr sz="1850" b="0" i="0" u="none" strike="noStrike" cap="none"/>
          </a:p>
        </p:txBody>
      </p:sp>
      <p:sp>
        <p:nvSpPr>
          <p:cNvPr id="592" name="Google Shape;592;p27"/>
          <p:cNvSpPr/>
          <p:nvPr/>
        </p:nvSpPr>
        <p:spPr>
          <a:xfrm>
            <a:off x="1610439" y="6765012"/>
            <a:ext cx="2137291" cy="248007"/>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272525"/>
              </a:buClr>
              <a:buSzPts val="1550"/>
              <a:buFont typeface="Inter"/>
              <a:buNone/>
            </a:pPr>
            <a:r>
              <a:rPr lang="en-US" sz="1550" b="1" i="0" u="none" strike="noStrike" cap="none">
                <a:solidFill>
                  <a:srgbClr val="272525"/>
                </a:solidFill>
                <a:latin typeface="Inter"/>
                <a:ea typeface="Inter"/>
                <a:cs typeface="Inter"/>
                <a:sym typeface="Inter"/>
              </a:rPr>
              <a:t>Σύντομη Παρουσίαση</a:t>
            </a:r>
            <a:endParaRPr sz="1550" b="0" i="0" u="none" strike="noStrike" cap="none"/>
          </a:p>
        </p:txBody>
      </p:sp>
      <p:sp>
        <p:nvSpPr>
          <p:cNvPr id="593" name="Google Shape;593;p27"/>
          <p:cNvSpPr/>
          <p:nvPr/>
        </p:nvSpPr>
        <p:spPr>
          <a:xfrm>
            <a:off x="1610439" y="7108269"/>
            <a:ext cx="12203311" cy="25407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Κάθε ομάδα θα παρουσιάσει τα ευρήματά της, συμπεριλαμβάνοντας προτάσεις για τη βελτίωση του αστικού μεταβολισμού και την ενίσχυση της βιωσιμότητας.</a:t>
            </a:r>
            <a:endParaRPr sz="1250" b="0" i="0" u="none" strike="noStrike" cap="none"/>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8"/>
          <p:cNvSpPr/>
          <p:nvPr/>
        </p:nvSpPr>
        <p:spPr>
          <a:xfrm>
            <a:off x="793790" y="991910"/>
            <a:ext cx="567059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Key Takeaways</a:t>
            </a:r>
            <a:endParaRPr sz="4450" b="0" i="0" u="none" strike="noStrike" cap="none"/>
          </a:p>
        </p:txBody>
      </p:sp>
      <p:sp>
        <p:nvSpPr>
          <p:cNvPr id="600" name="Google Shape;600;p28"/>
          <p:cNvSpPr/>
          <p:nvPr/>
        </p:nvSpPr>
        <p:spPr>
          <a:xfrm>
            <a:off x="1757720" y="2345650"/>
            <a:ext cx="3194685"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Μεταβολισμός Πόλεων</a:t>
            </a:r>
            <a:endParaRPr sz="2200" b="0" i="0" u="none" strike="noStrike" cap="none"/>
          </a:p>
        </p:txBody>
      </p:sp>
      <p:sp>
        <p:nvSpPr>
          <p:cNvPr id="601" name="Google Shape;601;p28"/>
          <p:cNvSpPr/>
          <p:nvPr/>
        </p:nvSpPr>
        <p:spPr>
          <a:xfrm>
            <a:off x="1757720" y="3190399"/>
            <a:ext cx="3194685" cy="145161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Κάθε πόλη λειτουργεί σαν ένας «μεταβολικός οργανισμός» με ροές ύλης, ενέργειας, πληροφορίας.</a:t>
            </a:r>
            <a:endParaRPr sz="1750" b="0" i="0" u="none" strike="noStrike" cap="none"/>
          </a:p>
        </p:txBody>
      </p:sp>
      <p:sp>
        <p:nvSpPr>
          <p:cNvPr id="602" name="Google Shape;602;p28"/>
          <p:cNvSpPr/>
          <p:nvPr/>
        </p:nvSpPr>
        <p:spPr>
          <a:xfrm>
            <a:off x="6199823" y="2345650"/>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Κυκλικό Μοντέλο</a:t>
            </a:r>
            <a:endParaRPr sz="2200" b="0" i="0" u="none" strike="noStrike" cap="none"/>
          </a:p>
        </p:txBody>
      </p:sp>
      <p:sp>
        <p:nvSpPr>
          <p:cNvPr id="603" name="Google Shape;603;p28"/>
          <p:cNvSpPr/>
          <p:nvPr/>
        </p:nvSpPr>
        <p:spPr>
          <a:xfrm>
            <a:off x="6199823" y="2836069"/>
            <a:ext cx="3194685" cy="181451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Ο γραμμικός μεταβολισμός οδηγεί σε σπατάλη και ρύπανση – στόχος μας είναι η μετάβαση σε κυκλικό μοντέλο.</a:t>
            </a:r>
            <a:endParaRPr sz="1750" b="0" i="0" u="none" strike="noStrike" cap="none"/>
          </a:p>
        </p:txBody>
      </p:sp>
      <p:sp>
        <p:nvSpPr>
          <p:cNvPr id="604" name="Google Shape;604;p28"/>
          <p:cNvSpPr/>
          <p:nvPr/>
        </p:nvSpPr>
        <p:spPr>
          <a:xfrm>
            <a:off x="10641925" y="2345650"/>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Συστημική Σκέψη</a:t>
            </a:r>
            <a:endParaRPr sz="2200" b="0" i="0" u="none" strike="noStrike" cap="none"/>
          </a:p>
        </p:txBody>
      </p:sp>
      <p:sp>
        <p:nvSpPr>
          <p:cNvPr id="605" name="Google Shape;605;p28"/>
          <p:cNvSpPr/>
          <p:nvPr/>
        </p:nvSpPr>
        <p:spPr>
          <a:xfrm>
            <a:off x="10641925" y="2836069"/>
            <a:ext cx="3194685" cy="145161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Η συστημική σκέψη μας βοηθά να δούμε τις σχέσεις και τους βρόχους μεταξύ των ροών.</a:t>
            </a:r>
            <a:endParaRPr sz="1750" b="0" i="0" u="none" strike="noStrike" cap="none"/>
          </a:p>
        </p:txBody>
      </p:sp>
      <p:sp>
        <p:nvSpPr>
          <p:cNvPr id="606" name="Google Shape;606;p28"/>
          <p:cNvSpPr/>
          <p:nvPr/>
        </p:nvSpPr>
        <p:spPr>
          <a:xfrm>
            <a:off x="1757720" y="5295543"/>
            <a:ext cx="2874050"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Εργαλεία Ανάλυσης</a:t>
            </a:r>
            <a:endParaRPr sz="2200" b="0" i="0" u="none" strike="noStrike" cap="none"/>
          </a:p>
        </p:txBody>
      </p:sp>
      <p:sp>
        <p:nvSpPr>
          <p:cNvPr id="607" name="Google Shape;607;p28"/>
          <p:cNvSpPr/>
          <p:nvPr/>
        </p:nvSpPr>
        <p:spPr>
          <a:xfrm>
            <a:off x="1757720" y="5785961"/>
            <a:ext cx="3194685" cy="145161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Εργαλεία όπως LCA, GIS, CLD και Sankey μας δίνουν πρακτικά μέσα για ανάλυση &amp; σχεδιασμό.</a:t>
            </a:r>
            <a:endParaRPr sz="1750" b="0" i="0" u="none" strike="noStrike" cap="none"/>
          </a:p>
        </p:txBody>
      </p:sp>
      <p:sp>
        <p:nvSpPr>
          <p:cNvPr id="608" name="Google Shape;608;p28"/>
          <p:cNvSpPr/>
          <p:nvPr/>
        </p:nvSpPr>
        <p:spPr>
          <a:xfrm>
            <a:off x="6199823" y="5295543"/>
            <a:ext cx="3194685"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Χτίσιμο Ανθεκτικότητας</a:t>
            </a:r>
            <a:endParaRPr sz="2200" b="0" i="0" u="none" strike="noStrike" cap="none"/>
          </a:p>
        </p:txBody>
      </p:sp>
      <p:sp>
        <p:nvSpPr>
          <p:cNvPr id="609" name="Google Shape;609;p28"/>
          <p:cNvSpPr/>
          <p:nvPr/>
        </p:nvSpPr>
        <p:spPr>
          <a:xfrm>
            <a:off x="6199823" y="6140291"/>
            <a:ext cx="3194685"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Η ανθεκτικότητα χτίζεται με εναλλακτικές λύσεις, τοπική αυτάρκεια και συντονισμό.</a:t>
            </a:r>
            <a:endParaRPr sz="1750" b="0" i="0" u="none" strike="noStrike" cap="none"/>
          </a:p>
        </p:txBody>
      </p:sp>
      <p:sp>
        <p:nvSpPr>
          <p:cNvPr id="610" name="Google Shape;610;p28"/>
          <p:cNvSpPr/>
          <p:nvPr/>
        </p:nvSpPr>
        <p:spPr>
          <a:xfrm>
            <a:off x="10641925" y="5295543"/>
            <a:ext cx="312360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Ολιστική Βιωσιμότητα</a:t>
            </a:r>
            <a:endParaRPr sz="2200" b="0" i="0" u="none" strike="noStrike" cap="none"/>
          </a:p>
        </p:txBody>
      </p:sp>
      <p:sp>
        <p:nvSpPr>
          <p:cNvPr id="611" name="Google Shape;611;p28"/>
          <p:cNvSpPr/>
          <p:nvPr/>
        </p:nvSpPr>
        <p:spPr>
          <a:xfrm>
            <a:off x="10641925" y="5785961"/>
            <a:ext cx="3194685" cy="145161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Η βιωσιμότητα απαιτεί ολιστική, διατομεακή προσέγγιση και ενδυνάμωση του ανθρώπινου παράγοντα.</a:t>
            </a:r>
            <a:endParaRPr sz="1750" b="0" i="0" u="none" strike="noStrike" cap="none"/>
          </a:p>
        </p:txBody>
      </p:sp>
      <p:pic>
        <p:nvPicPr>
          <p:cNvPr id="612" name="Google Shape;612;p28"/>
          <p:cNvPicPr preferRelativeResize="0"/>
          <p:nvPr/>
        </p:nvPicPr>
        <p:blipFill>
          <a:blip r:embed="rId3">
            <a:alphaModFix/>
          </a:blip>
          <a:stretch>
            <a:fillRect/>
          </a:stretch>
        </p:blipFill>
        <p:spPr>
          <a:xfrm>
            <a:off x="879824" y="2241525"/>
            <a:ext cx="594550" cy="594550"/>
          </a:xfrm>
          <a:prstGeom prst="rect">
            <a:avLst/>
          </a:prstGeom>
          <a:noFill/>
          <a:ln>
            <a:noFill/>
          </a:ln>
        </p:spPr>
      </p:pic>
      <p:pic>
        <p:nvPicPr>
          <p:cNvPr id="613" name="Google Shape;613;p28"/>
          <p:cNvPicPr preferRelativeResize="0"/>
          <p:nvPr/>
        </p:nvPicPr>
        <p:blipFill>
          <a:blip r:embed="rId3">
            <a:alphaModFix/>
          </a:blip>
          <a:stretch>
            <a:fillRect/>
          </a:stretch>
        </p:blipFill>
        <p:spPr>
          <a:xfrm>
            <a:off x="879824" y="5175438"/>
            <a:ext cx="594550" cy="594550"/>
          </a:xfrm>
          <a:prstGeom prst="rect">
            <a:avLst/>
          </a:prstGeom>
          <a:noFill/>
          <a:ln>
            <a:noFill/>
          </a:ln>
        </p:spPr>
      </p:pic>
      <p:pic>
        <p:nvPicPr>
          <p:cNvPr id="614" name="Google Shape;614;p28"/>
          <p:cNvPicPr preferRelativeResize="0"/>
          <p:nvPr/>
        </p:nvPicPr>
        <p:blipFill>
          <a:blip r:embed="rId3">
            <a:alphaModFix/>
          </a:blip>
          <a:stretch>
            <a:fillRect/>
          </a:stretch>
        </p:blipFill>
        <p:spPr>
          <a:xfrm>
            <a:off x="5273299" y="2237171"/>
            <a:ext cx="594550" cy="594550"/>
          </a:xfrm>
          <a:prstGeom prst="rect">
            <a:avLst/>
          </a:prstGeom>
          <a:noFill/>
          <a:ln>
            <a:noFill/>
          </a:ln>
        </p:spPr>
      </p:pic>
      <p:pic>
        <p:nvPicPr>
          <p:cNvPr id="615" name="Google Shape;615;p28"/>
          <p:cNvPicPr preferRelativeResize="0"/>
          <p:nvPr/>
        </p:nvPicPr>
        <p:blipFill>
          <a:blip r:embed="rId3">
            <a:alphaModFix/>
          </a:blip>
          <a:stretch>
            <a:fillRect/>
          </a:stretch>
        </p:blipFill>
        <p:spPr>
          <a:xfrm>
            <a:off x="5273299" y="5171083"/>
            <a:ext cx="594550" cy="594550"/>
          </a:xfrm>
          <a:prstGeom prst="rect">
            <a:avLst/>
          </a:prstGeom>
          <a:noFill/>
          <a:ln>
            <a:noFill/>
          </a:ln>
        </p:spPr>
      </p:pic>
      <p:pic>
        <p:nvPicPr>
          <p:cNvPr id="616" name="Google Shape;616;p28"/>
          <p:cNvPicPr preferRelativeResize="0"/>
          <p:nvPr/>
        </p:nvPicPr>
        <p:blipFill>
          <a:blip r:embed="rId3">
            <a:alphaModFix/>
          </a:blip>
          <a:stretch>
            <a:fillRect/>
          </a:stretch>
        </p:blipFill>
        <p:spPr>
          <a:xfrm>
            <a:off x="9806111" y="2241525"/>
            <a:ext cx="594550" cy="594550"/>
          </a:xfrm>
          <a:prstGeom prst="rect">
            <a:avLst/>
          </a:prstGeom>
          <a:noFill/>
          <a:ln>
            <a:noFill/>
          </a:ln>
        </p:spPr>
      </p:pic>
      <p:pic>
        <p:nvPicPr>
          <p:cNvPr id="617" name="Google Shape;617;p28"/>
          <p:cNvPicPr preferRelativeResize="0"/>
          <p:nvPr/>
        </p:nvPicPr>
        <p:blipFill>
          <a:blip r:embed="rId3">
            <a:alphaModFix/>
          </a:blip>
          <a:stretch>
            <a:fillRect/>
          </a:stretch>
        </p:blipFill>
        <p:spPr>
          <a:xfrm>
            <a:off x="9806111" y="5175437"/>
            <a:ext cx="594550" cy="594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g38de386ffce_0_96" descr="preencoded.png"/>
          <p:cNvPicPr preferRelativeResize="0"/>
          <p:nvPr/>
        </p:nvPicPr>
        <p:blipFill rotWithShape="1">
          <a:blip r:embed="rId3">
            <a:alphaModFix/>
          </a:blip>
          <a:srcRect/>
          <a:stretch/>
        </p:blipFill>
        <p:spPr>
          <a:xfrm>
            <a:off x="0" y="0"/>
            <a:ext cx="14630400" cy="2835234"/>
          </a:xfrm>
          <a:prstGeom prst="rect">
            <a:avLst/>
          </a:prstGeom>
          <a:noFill/>
          <a:ln>
            <a:noFill/>
          </a:ln>
        </p:spPr>
      </p:pic>
      <p:sp>
        <p:nvSpPr>
          <p:cNvPr id="624" name="Google Shape;624;g38de386ffce_0_96"/>
          <p:cNvSpPr/>
          <p:nvPr/>
        </p:nvSpPr>
        <p:spPr>
          <a:xfrm>
            <a:off x="793790" y="4691777"/>
            <a:ext cx="7825500" cy="978300"/>
          </a:xfrm>
          <a:prstGeom prst="rect">
            <a:avLst/>
          </a:prstGeom>
          <a:noFill/>
          <a:ln>
            <a:noFill/>
          </a:ln>
        </p:spPr>
        <p:txBody>
          <a:bodyPr spcFirstLastPara="1" wrap="square" lIns="0" tIns="0" rIns="0" bIns="0" anchor="t" anchorCtr="0">
            <a:noAutofit/>
          </a:bodyPr>
          <a:lstStyle/>
          <a:p>
            <a:pPr marL="0" marR="0" lvl="0" indent="0" algn="l" rtl="0">
              <a:lnSpc>
                <a:spcPct val="125203"/>
              </a:lnSpc>
              <a:spcBef>
                <a:spcPts val="0"/>
              </a:spcBef>
              <a:spcAft>
                <a:spcPts val="0"/>
              </a:spcAft>
              <a:buClr>
                <a:srgbClr val="000000"/>
              </a:buClr>
              <a:buSzPts val="6150"/>
              <a:buFont typeface="Inter"/>
              <a:buNone/>
            </a:pPr>
            <a:r>
              <a:rPr lang="en-US" sz="6150" b="1" i="0" u="none" strike="noStrike" cap="none">
                <a:solidFill>
                  <a:srgbClr val="000000"/>
                </a:solidFill>
                <a:latin typeface="Inter"/>
                <a:ea typeface="Inter"/>
                <a:cs typeface="Inter"/>
                <a:sym typeface="Inter"/>
              </a:rPr>
              <a:t>Ευχαριστώ!</a:t>
            </a:r>
            <a:endParaRPr sz="6150" b="0" i="0" u="none" strike="noStrike" cap="none">
              <a:solidFill>
                <a:srgbClr val="000000"/>
              </a:solidFill>
              <a:latin typeface="Arial"/>
              <a:ea typeface="Arial"/>
              <a:cs typeface="Arial"/>
              <a:sym typeface="Arial"/>
            </a:endParaRPr>
          </a:p>
        </p:txBody>
      </p:sp>
      <p:sp>
        <p:nvSpPr>
          <p:cNvPr id="625" name="Google Shape;625;g38de386ffce_0_96"/>
          <p:cNvSpPr/>
          <p:nvPr/>
        </p:nvSpPr>
        <p:spPr>
          <a:xfrm>
            <a:off x="793790" y="6010156"/>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p:nvPr/>
        </p:nvSpPr>
        <p:spPr>
          <a:xfrm>
            <a:off x="2472452" y="1474708"/>
            <a:ext cx="11364158" cy="708779"/>
          </a:xfrm>
          <a:prstGeom prst="rect">
            <a:avLst/>
          </a:prstGeom>
          <a:noFill/>
          <a:ln>
            <a:noFill/>
          </a:ln>
        </p:spPr>
        <p:txBody>
          <a:bodyPr spcFirstLastPara="1" wrap="square" lIns="0" tIns="0" rIns="0" bIns="0" anchor="t" anchorCtr="0">
            <a:noAutofit/>
          </a:bodyPr>
          <a:lstStyle/>
          <a:p>
            <a:pPr marL="0" marR="0" lvl="0" indent="0" algn="r" rtl="1">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Σύνδεση με τις προηγούμενες διαλέξεις</a:t>
            </a:r>
            <a:endParaRPr sz="4450" b="0" i="0" u="none" strike="noStrike" cap="none"/>
          </a:p>
        </p:txBody>
      </p:sp>
      <p:grpSp>
        <p:nvGrpSpPr>
          <p:cNvPr id="125" name="Google Shape;125;p2"/>
          <p:cNvGrpSpPr/>
          <p:nvPr/>
        </p:nvGrpSpPr>
        <p:grpSpPr>
          <a:xfrm>
            <a:off x="5217072" y="2637126"/>
            <a:ext cx="4196400" cy="3391800"/>
            <a:chOff x="5217072" y="2637126"/>
            <a:chExt cx="4196400" cy="3391800"/>
          </a:xfrm>
        </p:grpSpPr>
        <p:sp>
          <p:nvSpPr>
            <p:cNvPr id="126" name="Google Shape;126;p2"/>
            <p:cNvSpPr/>
            <p:nvPr/>
          </p:nvSpPr>
          <p:spPr>
            <a:xfrm>
              <a:off x="5217072" y="2637126"/>
              <a:ext cx="4196400" cy="3391800"/>
            </a:xfrm>
            <a:prstGeom prst="roundRect">
              <a:avLst>
                <a:gd name="adj" fmla="val 3037"/>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181487" y="2871549"/>
              <a:ext cx="2997518" cy="35433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Ολιστική προσέγγιση</a:t>
              </a:r>
              <a:endParaRPr sz="2200" b="0" i="0" u="none" strike="noStrike" cap="none"/>
            </a:p>
          </p:txBody>
        </p:sp>
        <p:sp>
          <p:nvSpPr>
            <p:cNvPr id="128" name="Google Shape;128;p2"/>
            <p:cNvSpPr/>
            <p:nvPr/>
          </p:nvSpPr>
          <p:spPr>
            <a:xfrm>
              <a:off x="5451515" y="3361968"/>
              <a:ext cx="3727490" cy="1451610"/>
            </a:xfrm>
            <a:prstGeom prst="rect">
              <a:avLst/>
            </a:prstGeom>
            <a:noFill/>
            <a:ln>
              <a:noFill/>
            </a:ln>
          </p:spPr>
          <p:txBody>
            <a:bodyPr spcFirstLastPara="1" wrap="square" lIns="0" tIns="0" rIns="0" bIns="0" anchor="t" anchorCtr="0">
              <a:noAutofit/>
            </a:bodyPr>
            <a:lstStyle/>
            <a:p>
              <a:pPr marL="0" marR="0" lvl="0" indent="0" algn="r" rtl="1">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Μάθαμε να βλέπουμε κάθε σχεδιαστικό πρόβλημα ολιστικά, ως μέρος ενός μεγαλύτερου συστήματος σχέσεων</a:t>
              </a:r>
              <a:endParaRPr sz="1750" b="0" i="0" u="none" strike="noStrike" cap="none"/>
            </a:p>
          </p:txBody>
        </p:sp>
      </p:grpSp>
      <p:grpSp>
        <p:nvGrpSpPr>
          <p:cNvPr id="129" name="Google Shape;129;p2"/>
          <p:cNvGrpSpPr/>
          <p:nvPr/>
        </p:nvGrpSpPr>
        <p:grpSpPr>
          <a:xfrm>
            <a:off x="9640250" y="2634251"/>
            <a:ext cx="4196400" cy="3391800"/>
            <a:chOff x="793900" y="2637126"/>
            <a:chExt cx="4196400" cy="3391800"/>
          </a:xfrm>
        </p:grpSpPr>
        <p:sp>
          <p:nvSpPr>
            <p:cNvPr id="130" name="Google Shape;130;p2"/>
            <p:cNvSpPr/>
            <p:nvPr/>
          </p:nvSpPr>
          <p:spPr>
            <a:xfrm>
              <a:off x="793900" y="2637126"/>
              <a:ext cx="4196400" cy="3391800"/>
            </a:xfrm>
            <a:prstGeom prst="roundRect">
              <a:avLst>
                <a:gd name="adj" fmla="val 3037"/>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920597" y="2871549"/>
              <a:ext cx="2835235" cy="35433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Οικολογικά όρια</a:t>
              </a:r>
              <a:endParaRPr sz="2200" b="0" i="0" u="none" strike="noStrike" cap="none"/>
            </a:p>
          </p:txBody>
        </p:sp>
        <p:sp>
          <p:nvSpPr>
            <p:cNvPr id="132" name="Google Shape;132;p2"/>
            <p:cNvSpPr/>
            <p:nvPr/>
          </p:nvSpPr>
          <p:spPr>
            <a:xfrm>
              <a:off x="1028343" y="3361968"/>
              <a:ext cx="3727490" cy="2177415"/>
            </a:xfrm>
            <a:prstGeom prst="rect">
              <a:avLst/>
            </a:prstGeom>
            <a:noFill/>
            <a:ln>
              <a:noFill/>
            </a:ln>
          </p:spPr>
          <p:txBody>
            <a:bodyPr spcFirstLastPara="1" wrap="square" lIns="0" tIns="0" rIns="0" bIns="0" anchor="t" anchorCtr="0">
              <a:noAutofit/>
            </a:bodyPr>
            <a:lstStyle/>
            <a:p>
              <a:pPr marL="0" marR="0" lvl="0" indent="0" algn="r" rtl="1">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Κάθε προϊόν ή πόλη εντάσσεται σε ένα ζωντανό δίκτυο ροών και αλληλεπιδράσεων – υπάρχουν οικολογικά όρια (πχ φέρουσα ικανότητα) που δεν πρέπει να ξεπερνιούνται</a:t>
              </a:r>
              <a:endParaRPr sz="1750" b="0" i="0" u="none" strike="noStrike" cap="none"/>
            </a:p>
          </p:txBody>
        </p:sp>
      </p:grpSp>
      <p:sp>
        <p:nvSpPr>
          <p:cNvPr id="133" name="Google Shape;133;p2"/>
          <p:cNvSpPr/>
          <p:nvPr/>
        </p:nvSpPr>
        <p:spPr>
          <a:xfrm>
            <a:off x="793790" y="6476837"/>
            <a:ext cx="13042800" cy="725700"/>
          </a:xfrm>
          <a:prstGeom prst="rect">
            <a:avLst/>
          </a:prstGeom>
          <a:noFill/>
          <a:ln>
            <a:noFill/>
          </a:ln>
        </p:spPr>
        <p:txBody>
          <a:bodyPr spcFirstLastPara="1" wrap="square" lIns="0" tIns="0" rIns="0" bIns="0" anchor="t" anchorCtr="0">
            <a:noAutofit/>
          </a:bodyPr>
          <a:lstStyle/>
          <a:p>
            <a:pPr marL="0" marR="0" lvl="0" indent="0" algn="r" rtl="1">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Σήμερα χτίζουμε πάνω σε αυτά: εμβαθύνουμε στις ροές ενέργειας/ύλης μέσα στα συστήματα και πώς η κατανόησή τους οδηγεί σε πιο βιώσιμες &amp; ανθεκτικές σχεδιαστικές επιλογές</a:t>
            </a:r>
            <a:endParaRPr sz="1750" b="0" i="0" u="none" strike="noStrike" cap="none"/>
          </a:p>
        </p:txBody>
      </p:sp>
      <p:grpSp>
        <p:nvGrpSpPr>
          <p:cNvPr id="134" name="Google Shape;134;p2"/>
          <p:cNvGrpSpPr/>
          <p:nvPr/>
        </p:nvGrpSpPr>
        <p:grpSpPr>
          <a:xfrm>
            <a:off x="793892" y="2634251"/>
            <a:ext cx="4196400" cy="3391800"/>
            <a:chOff x="9640242" y="2637126"/>
            <a:chExt cx="4196400" cy="3391800"/>
          </a:xfrm>
        </p:grpSpPr>
        <p:sp>
          <p:nvSpPr>
            <p:cNvPr id="135" name="Google Shape;135;p2"/>
            <p:cNvSpPr/>
            <p:nvPr/>
          </p:nvSpPr>
          <p:spPr>
            <a:xfrm>
              <a:off x="9640242" y="2637126"/>
              <a:ext cx="4196400" cy="3391800"/>
            </a:xfrm>
            <a:prstGeom prst="roundRect">
              <a:avLst>
                <a:gd name="adj" fmla="val 3037"/>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0766941" y="2871549"/>
              <a:ext cx="2835300" cy="3543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Συστημική σκέψη</a:t>
              </a:r>
              <a:endParaRPr sz="2200" b="0" i="0" u="none" strike="noStrike" cap="none"/>
            </a:p>
          </p:txBody>
        </p:sp>
        <p:sp>
          <p:nvSpPr>
            <p:cNvPr id="137" name="Google Shape;137;p2"/>
            <p:cNvSpPr/>
            <p:nvPr/>
          </p:nvSpPr>
          <p:spPr>
            <a:xfrm>
              <a:off x="9874687" y="3361968"/>
              <a:ext cx="3727500" cy="1088700"/>
            </a:xfrm>
            <a:prstGeom prst="rect">
              <a:avLst/>
            </a:prstGeom>
            <a:noFill/>
            <a:ln>
              <a:noFill/>
            </a:ln>
          </p:spPr>
          <p:txBody>
            <a:bodyPr spcFirstLastPara="1" wrap="square" lIns="0" tIns="0" rIns="0" bIns="0" anchor="t" anchorCtr="0">
              <a:noAutofit/>
            </a:bodyPr>
            <a:lstStyle/>
            <a:p>
              <a:pPr marL="0" marR="0" lvl="0" indent="0" algn="r" rtl="1">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Υπενθύμιση: συστημική σκέψη,  έννοιες βιωσιμότητας και ανθεκτικότητας</a:t>
              </a:r>
              <a:endParaRPr sz="1750" b="0" i="0" u="none" strike="noStrike" cap="none"/>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
          <p:cNvSpPr/>
          <p:nvPr/>
        </p:nvSpPr>
        <p:spPr>
          <a:xfrm>
            <a:off x="793790" y="755928"/>
            <a:ext cx="8948261"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Τι είναι η </a:t>
            </a:r>
            <a:r>
              <a:rPr lang="en-US" sz="4450" b="1" i="0" u="none" strike="noStrike" cap="none">
                <a:solidFill>
                  <a:srgbClr val="4950BC"/>
                </a:solidFill>
                <a:latin typeface="Inter"/>
                <a:ea typeface="Inter"/>
                <a:cs typeface="Inter"/>
                <a:sym typeface="Inter"/>
              </a:rPr>
              <a:t>Συστημική Οικολογία</a:t>
            </a:r>
            <a:r>
              <a:rPr lang="en-US" sz="4450" b="1" i="0" u="none" strike="noStrike" cap="none">
                <a:solidFill>
                  <a:srgbClr val="000000"/>
                </a:solidFill>
                <a:latin typeface="Inter"/>
                <a:ea typeface="Inter"/>
                <a:cs typeface="Inter"/>
                <a:sym typeface="Inter"/>
              </a:rPr>
              <a:t>;</a:t>
            </a:r>
            <a:endParaRPr sz="4450" b="0" i="0" u="none" strike="noStrike" cap="none"/>
          </a:p>
        </p:txBody>
      </p:sp>
      <p:sp>
        <p:nvSpPr>
          <p:cNvPr id="144" name="Google Shape;144;p3"/>
          <p:cNvSpPr/>
          <p:nvPr/>
        </p:nvSpPr>
        <p:spPr>
          <a:xfrm>
            <a:off x="793790" y="203168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200"/>
              <a:buFont typeface="Inter"/>
              <a:buNone/>
            </a:pPr>
            <a:r>
              <a:rPr lang="en-US" sz="2200" b="1" i="0" u="none" strike="noStrike" cap="none">
                <a:solidFill>
                  <a:srgbClr val="000000"/>
                </a:solidFill>
                <a:latin typeface="Inter"/>
                <a:ea typeface="Inter"/>
                <a:cs typeface="Inter"/>
                <a:sym typeface="Inter"/>
              </a:rPr>
              <a:t>Ορισμός</a:t>
            </a:r>
            <a:endParaRPr sz="2200" b="0" i="0" u="none" strike="noStrike" cap="none"/>
          </a:p>
        </p:txBody>
      </p:sp>
      <p:sp>
        <p:nvSpPr>
          <p:cNvPr id="145" name="Google Shape;145;p3"/>
          <p:cNvSpPr/>
          <p:nvPr/>
        </p:nvSpPr>
        <p:spPr>
          <a:xfrm>
            <a:off x="793790" y="2612827"/>
            <a:ext cx="6244709"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Προσέγγιση οικολογίας που βλέπει τη φύση ως ενιαίο σύστημα με αλληλοσυνδεόμενα μέρη</a:t>
            </a:r>
            <a:endParaRPr sz="1750" b="0" i="0" u="none" strike="noStrike" cap="none"/>
          </a:p>
        </p:txBody>
      </p:sp>
      <p:sp>
        <p:nvSpPr>
          <p:cNvPr id="146" name="Google Shape;146;p3"/>
          <p:cNvSpPr/>
          <p:nvPr/>
        </p:nvSpPr>
        <p:spPr>
          <a:xfrm>
            <a:off x="793790" y="3542705"/>
            <a:ext cx="6244709"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Βασίζεται στη θεωρία συστημάτων &amp; την κυβερνητική – μηχανισμοί ανάδρασης (feedback) ρυθμίζουν τη φύση</a:t>
            </a:r>
            <a:endParaRPr sz="1750" b="0" i="0" u="none" strike="noStrike" cap="none"/>
          </a:p>
        </p:txBody>
      </p:sp>
      <p:sp>
        <p:nvSpPr>
          <p:cNvPr id="147" name="Google Shape;147;p3"/>
          <p:cNvSpPr/>
          <p:nvPr/>
        </p:nvSpPr>
        <p:spPr>
          <a:xfrm>
            <a:off x="7599521" y="203168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200"/>
              <a:buFont typeface="Inter"/>
              <a:buNone/>
            </a:pPr>
            <a:r>
              <a:rPr lang="en-US" sz="2200" b="1" i="0" u="none" strike="noStrike" cap="none">
                <a:solidFill>
                  <a:srgbClr val="000000"/>
                </a:solidFill>
                <a:latin typeface="Inter"/>
                <a:ea typeface="Inter"/>
                <a:cs typeface="Inter"/>
                <a:sym typeface="Inter"/>
              </a:rPr>
              <a:t>Χαρακτηριστικά</a:t>
            </a:r>
            <a:endParaRPr sz="2200" b="0" i="0" u="none" strike="noStrike" cap="none"/>
          </a:p>
        </p:txBody>
      </p:sp>
      <p:sp>
        <p:nvSpPr>
          <p:cNvPr id="148" name="Google Shape;148;p3"/>
          <p:cNvSpPr/>
          <p:nvPr/>
        </p:nvSpPr>
        <p:spPr>
          <a:xfrm>
            <a:off x="7599521" y="2612827"/>
            <a:ext cx="6244709" cy="145161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Περιγράφει τα οικοσυστήματα με όρους ροών ενέργειας και ύλης – π.χ. μπορούμε να αναπαραστήσουμε ένα δάσος με διαγράμματα ροών όπως σε ένα θερμοδυναμικό σύστημα</a:t>
            </a:r>
            <a:endParaRPr sz="1750" b="0" i="0" u="none" strike="noStrike" cap="none"/>
          </a:p>
        </p:txBody>
      </p:sp>
      <p:sp>
        <p:nvSpPr>
          <p:cNvPr id="149" name="Google Shape;149;p3"/>
          <p:cNvSpPr/>
          <p:nvPr/>
        </p:nvSpPr>
        <p:spPr>
          <a:xfrm>
            <a:off x="793790" y="4841114"/>
            <a:ext cx="13042821" cy="35957"/>
          </a:xfrm>
          <a:prstGeom prst="rect">
            <a:avLst/>
          </a:prstGeom>
          <a:solidFill>
            <a:srgbClr val="272525">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793790" y="5132189"/>
            <a:ext cx="13042821" cy="1360527"/>
          </a:xfrm>
          <a:prstGeom prst="rect">
            <a:avLst/>
          </a:prstGeom>
          <a:noFill/>
          <a:ln>
            <a:noFill/>
          </a:ln>
        </p:spPr>
        <p:txBody>
          <a:bodyPr spcFirstLastPara="1" wrap="square" lIns="0" tIns="0" rIns="0" bIns="0" anchor="t" anchorCtr="0">
            <a:noAutofit/>
          </a:bodyPr>
          <a:lstStyle/>
          <a:p>
            <a:pPr marL="0" marR="0" lvl="0" indent="0" algn="l" rtl="0">
              <a:lnSpc>
                <a:spcPct val="161363"/>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Έμφαση στις σχέσεις και τις ροές αντί για τα μεμονωμένα μέρη:</a:t>
            </a:r>
            <a:r>
              <a:rPr lang="en-US" sz="2200" b="0" i="0" u="none" strike="noStrike" cap="none">
                <a:solidFill>
                  <a:srgbClr val="272525"/>
                </a:solidFill>
                <a:latin typeface="Inter"/>
                <a:ea typeface="Inter"/>
                <a:cs typeface="Inter"/>
                <a:sym typeface="Inter"/>
              </a:rPr>
              <a:t> κάθε οργανισμός θεωρείται μετασχηματιστής ενέργειας, σημαντικός για τον ρόλο του στη ροή ενέργειας/ύλης του συστήματος</a:t>
            </a:r>
            <a:endParaRPr sz="2200" b="0" i="0" u="none" strike="noStrike" cap="none"/>
          </a:p>
        </p:txBody>
      </p:sp>
      <p:sp>
        <p:nvSpPr>
          <p:cNvPr id="151" name="Google Shape;151;p3"/>
          <p:cNvSpPr/>
          <p:nvPr/>
        </p:nvSpPr>
        <p:spPr>
          <a:xfrm>
            <a:off x="793790" y="6747867"/>
            <a:ext cx="13042821"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Κριτήριο υγείας οικοσυστήματος = η ισορροπία &amp; σταθερότητα ολόκληρου του συστήματος (διατηρείται μέσω δυναμικών βρόχων ανάδρασης)</a:t>
            </a:r>
            <a:endParaRPr sz="1750" b="0" i="0" u="none" strike="noStrike" cap="non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4" descr="preencoded.png"/>
          <p:cNvPicPr preferRelativeResize="0"/>
          <p:nvPr/>
        </p:nvPicPr>
        <p:blipFill rotWithShape="1">
          <a:blip r:embed="rId3">
            <a:alphaModFix/>
          </a:blip>
          <a:srcRect/>
          <a:stretch/>
        </p:blipFill>
        <p:spPr>
          <a:xfrm>
            <a:off x="0" y="0"/>
            <a:ext cx="7315200" cy="8229600"/>
          </a:xfrm>
          <a:prstGeom prst="rect">
            <a:avLst/>
          </a:prstGeom>
          <a:noFill/>
          <a:ln>
            <a:noFill/>
          </a:ln>
        </p:spPr>
      </p:pic>
      <p:sp>
        <p:nvSpPr>
          <p:cNvPr id="158" name="Google Shape;158;p4"/>
          <p:cNvSpPr/>
          <p:nvPr/>
        </p:nvSpPr>
        <p:spPr>
          <a:xfrm>
            <a:off x="8108990" y="932498"/>
            <a:ext cx="5727621" cy="992267"/>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000000"/>
              </a:buClr>
              <a:buSzPts val="3100"/>
              <a:buFont typeface="Inter"/>
              <a:buNone/>
            </a:pPr>
            <a:r>
              <a:rPr lang="en-US" sz="3100" b="1" i="0" u="none" strike="noStrike" cap="none">
                <a:solidFill>
                  <a:srgbClr val="000000"/>
                </a:solidFill>
                <a:latin typeface="Inter"/>
                <a:ea typeface="Inter"/>
                <a:cs typeface="Inter"/>
                <a:sym typeface="Inter"/>
              </a:rPr>
              <a:t>Βασικές Ροές σε Ένα Οικοσύστημα</a:t>
            </a:r>
            <a:endParaRPr sz="3100" b="0" i="0" u="none" strike="noStrike" cap="none"/>
          </a:p>
        </p:txBody>
      </p:sp>
      <p:sp>
        <p:nvSpPr>
          <p:cNvPr id="159" name="Google Shape;159;p4"/>
          <p:cNvSpPr/>
          <p:nvPr/>
        </p:nvSpPr>
        <p:spPr>
          <a:xfrm>
            <a:off x="8108990" y="2409706"/>
            <a:ext cx="5727621" cy="22860"/>
          </a:xfrm>
          <a:prstGeom prst="rect">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8108990" y="2534722"/>
            <a:ext cx="2043232" cy="248007"/>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272525"/>
              </a:buClr>
              <a:buSzPts val="1550"/>
              <a:buFont typeface="Inter"/>
              <a:buNone/>
            </a:pPr>
            <a:r>
              <a:rPr lang="en-US" sz="1550" b="1" i="0" u="none" strike="noStrike" cap="none">
                <a:solidFill>
                  <a:srgbClr val="272525"/>
                </a:solidFill>
                <a:latin typeface="Inter"/>
                <a:ea typeface="Inter"/>
                <a:cs typeface="Inter"/>
                <a:sym typeface="Inter"/>
              </a:rPr>
              <a:t>Συνεχής ανταλλαγή</a:t>
            </a:r>
            <a:endParaRPr sz="1550" b="0" i="0" u="none" strike="noStrike" cap="none"/>
          </a:p>
        </p:txBody>
      </p:sp>
      <p:sp>
        <p:nvSpPr>
          <p:cNvPr id="161" name="Google Shape;161;p4"/>
          <p:cNvSpPr/>
          <p:nvPr/>
        </p:nvSpPr>
        <p:spPr>
          <a:xfrm>
            <a:off x="8108990" y="2877979"/>
            <a:ext cx="5727621" cy="5081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Στα φυσικά οικοσυστήματα υπάρχει συνεχής ανταλλαγή ενέργειας &amp; ύλης ανάμεσα σε οργανισμούς και περιβάλλον</a:t>
            </a:r>
            <a:endParaRPr sz="1250" b="0" i="0" u="none" strike="noStrike" cap="none"/>
          </a:p>
        </p:txBody>
      </p:sp>
      <p:sp>
        <p:nvSpPr>
          <p:cNvPr id="162" name="Google Shape;162;p4"/>
          <p:cNvSpPr/>
          <p:nvPr/>
        </p:nvSpPr>
        <p:spPr>
          <a:xfrm>
            <a:off x="8108990" y="3910727"/>
            <a:ext cx="5727621" cy="22860"/>
          </a:xfrm>
          <a:prstGeom prst="rect">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8108990" y="4035743"/>
            <a:ext cx="1984653" cy="248007"/>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272525"/>
              </a:buClr>
              <a:buSzPts val="1550"/>
              <a:buFont typeface="Inter"/>
              <a:buNone/>
            </a:pPr>
            <a:r>
              <a:rPr lang="en-US" sz="1550" b="1" i="0" u="none" strike="noStrike" cap="none">
                <a:solidFill>
                  <a:srgbClr val="272525"/>
                </a:solidFill>
                <a:latin typeface="Inter"/>
                <a:ea typeface="Inter"/>
                <a:cs typeface="Inter"/>
                <a:sym typeface="Inter"/>
              </a:rPr>
              <a:t>Κύριες κατηγορίες</a:t>
            </a:r>
            <a:endParaRPr sz="1550" b="0" i="0" u="none" strike="noStrike" cap="none"/>
          </a:p>
        </p:txBody>
      </p:sp>
      <p:sp>
        <p:nvSpPr>
          <p:cNvPr id="164" name="Google Shape;164;p4"/>
          <p:cNvSpPr/>
          <p:nvPr/>
        </p:nvSpPr>
        <p:spPr>
          <a:xfrm>
            <a:off x="8108990" y="4379000"/>
            <a:ext cx="5727621" cy="5081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Κύριες κατηγορίες ροών: ενεργειακές ροές, ροές ύλης (θρεπτικά στοιχεία, νερό κλπ.) και πληροφοριακές ροές</a:t>
            </a:r>
            <a:endParaRPr sz="1250" b="0" i="0" u="none" strike="noStrike" cap="none"/>
          </a:p>
        </p:txBody>
      </p:sp>
      <p:sp>
        <p:nvSpPr>
          <p:cNvPr id="165" name="Google Shape;165;p4"/>
          <p:cNvSpPr/>
          <p:nvPr/>
        </p:nvSpPr>
        <p:spPr>
          <a:xfrm>
            <a:off x="8108990" y="5411748"/>
            <a:ext cx="5727621" cy="22860"/>
          </a:xfrm>
          <a:prstGeom prst="rect">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8108990" y="5536763"/>
            <a:ext cx="1984653" cy="248007"/>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272525"/>
              </a:buClr>
              <a:buSzPts val="1550"/>
              <a:buFont typeface="Inter"/>
              <a:buNone/>
            </a:pPr>
            <a:r>
              <a:rPr lang="en-US" sz="1550" b="1" i="0" u="none" strike="noStrike" cap="none">
                <a:solidFill>
                  <a:srgbClr val="272525"/>
                </a:solidFill>
                <a:latin typeface="Inter"/>
                <a:ea typeface="Inter"/>
                <a:cs typeface="Inter"/>
                <a:sym typeface="Inter"/>
              </a:rPr>
              <a:t>Συντήρηση ζωής</a:t>
            </a:r>
            <a:endParaRPr sz="1550" b="0" i="0" u="none" strike="noStrike" cap="none"/>
          </a:p>
        </p:txBody>
      </p:sp>
      <p:sp>
        <p:nvSpPr>
          <p:cNvPr id="167" name="Google Shape;167;p4"/>
          <p:cNvSpPr/>
          <p:nvPr/>
        </p:nvSpPr>
        <p:spPr>
          <a:xfrm>
            <a:off x="8108990" y="5880021"/>
            <a:ext cx="5727621" cy="25407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Οι ροές αυτές συντηρούν τη ζωή και τις λειτουργίες του οικοσυστήματος</a:t>
            </a:r>
            <a:endParaRPr sz="1250" b="0" i="0" u="none" strike="noStrike" cap="none"/>
          </a:p>
        </p:txBody>
      </p:sp>
      <p:sp>
        <p:nvSpPr>
          <p:cNvPr id="168" name="Google Shape;168;p4"/>
          <p:cNvSpPr/>
          <p:nvPr/>
        </p:nvSpPr>
        <p:spPr>
          <a:xfrm>
            <a:off x="8347115" y="6610350"/>
            <a:ext cx="5489496" cy="5081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250"/>
              <a:buFont typeface="Inter"/>
              <a:buNone/>
            </a:pPr>
            <a:r>
              <a:rPr lang="en-US" sz="1250" b="0" i="0" u="none" strike="noStrike" cap="none">
                <a:solidFill>
                  <a:srgbClr val="272525"/>
                </a:solidFill>
                <a:latin typeface="Inter"/>
                <a:ea typeface="Inter"/>
                <a:cs typeface="Inter"/>
                <a:sym typeface="Inter"/>
              </a:rPr>
              <a:t>Η ουσία ενός οικοσυστήματος δεν βρίσκεται απλώς στη λίστα των ειδών του αλλά στις σχέσεις και στις ροές που τα συνδέουν</a:t>
            </a:r>
            <a:endParaRPr sz="1250" b="0" i="0" u="none" strike="noStrike" cap="none"/>
          </a:p>
        </p:txBody>
      </p:sp>
      <p:sp>
        <p:nvSpPr>
          <p:cNvPr id="169" name="Google Shape;169;p4"/>
          <p:cNvSpPr/>
          <p:nvPr/>
        </p:nvSpPr>
        <p:spPr>
          <a:xfrm>
            <a:off x="8108990" y="6431756"/>
            <a:ext cx="22860" cy="865346"/>
          </a:xfrm>
          <a:prstGeom prst="rect">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p:nvPr/>
        </p:nvSpPr>
        <p:spPr>
          <a:xfrm>
            <a:off x="793790" y="673775"/>
            <a:ext cx="9763125" cy="637937"/>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4000"/>
              <a:buFont typeface="Inter"/>
              <a:buNone/>
            </a:pPr>
            <a:r>
              <a:rPr lang="en-US" sz="4000" b="1" i="0" u="none" strike="noStrike" cap="none">
                <a:solidFill>
                  <a:srgbClr val="000000"/>
                </a:solidFill>
                <a:latin typeface="Inter"/>
                <a:ea typeface="Inter"/>
                <a:cs typeface="Inter"/>
                <a:sym typeface="Inter"/>
              </a:rPr>
              <a:t>Ενεργειακές Ροές στα Οικοσυστήματα</a:t>
            </a:r>
            <a:endParaRPr sz="4000" b="0" i="0" u="none" strike="noStrike" cap="none"/>
          </a:p>
        </p:txBody>
      </p:sp>
      <p:pic>
        <p:nvPicPr>
          <p:cNvPr id="176" name="Google Shape;176;p5" descr="preencoded.png"/>
          <p:cNvPicPr preferRelativeResize="0"/>
          <p:nvPr/>
        </p:nvPicPr>
        <p:blipFill rotWithShape="1">
          <a:blip r:embed="rId3">
            <a:alphaModFix/>
          </a:blip>
          <a:srcRect/>
          <a:stretch/>
        </p:blipFill>
        <p:spPr>
          <a:xfrm>
            <a:off x="793790" y="1719977"/>
            <a:ext cx="4347567" cy="816531"/>
          </a:xfrm>
          <a:prstGeom prst="rect">
            <a:avLst/>
          </a:prstGeom>
          <a:noFill/>
          <a:ln>
            <a:noFill/>
          </a:ln>
        </p:spPr>
      </p:pic>
      <p:sp>
        <p:nvSpPr>
          <p:cNvPr id="177" name="Google Shape;177;p5"/>
          <p:cNvSpPr/>
          <p:nvPr/>
        </p:nvSpPr>
        <p:spPr>
          <a:xfrm>
            <a:off x="997863" y="2740581"/>
            <a:ext cx="2551748" cy="31884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Ηλιακή ενέργεια</a:t>
            </a:r>
            <a:endParaRPr sz="2000" b="0" i="0" u="none" strike="noStrike" cap="none"/>
          </a:p>
        </p:txBody>
      </p:sp>
      <p:sp>
        <p:nvSpPr>
          <p:cNvPr id="178" name="Google Shape;178;p5"/>
          <p:cNvSpPr/>
          <p:nvPr/>
        </p:nvSpPr>
        <p:spPr>
          <a:xfrm>
            <a:off x="997863" y="3181826"/>
            <a:ext cx="3939421" cy="130683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Κάθε οικοσύστημα χρειάζεται συνεχή εισροή ενέργειας για να συντηρηθεί – σχεδόν πάντα η αρχική πηγή είναι ο ήλιος</a:t>
            </a:r>
            <a:endParaRPr sz="1600" b="0" i="0" u="none" strike="noStrike" cap="none"/>
          </a:p>
        </p:txBody>
      </p:sp>
      <p:pic>
        <p:nvPicPr>
          <p:cNvPr id="179" name="Google Shape;179;p5" descr="preencoded.png"/>
          <p:cNvPicPr preferRelativeResize="0"/>
          <p:nvPr/>
        </p:nvPicPr>
        <p:blipFill rotWithShape="1">
          <a:blip r:embed="rId4">
            <a:alphaModFix/>
          </a:blip>
          <a:srcRect/>
          <a:stretch/>
        </p:blipFill>
        <p:spPr>
          <a:xfrm>
            <a:off x="5141357" y="1719977"/>
            <a:ext cx="4347567" cy="816531"/>
          </a:xfrm>
          <a:prstGeom prst="rect">
            <a:avLst/>
          </a:prstGeom>
          <a:noFill/>
          <a:ln>
            <a:noFill/>
          </a:ln>
        </p:spPr>
      </p:pic>
      <p:sp>
        <p:nvSpPr>
          <p:cNvPr id="180" name="Google Shape;180;p5"/>
          <p:cNvSpPr/>
          <p:nvPr/>
        </p:nvSpPr>
        <p:spPr>
          <a:xfrm>
            <a:off x="5345430" y="2740581"/>
            <a:ext cx="2551748" cy="31884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Παραγωγοί</a:t>
            </a:r>
            <a:endParaRPr sz="2000" b="0" i="0" u="none" strike="noStrike" cap="none"/>
          </a:p>
        </p:txBody>
      </p:sp>
      <p:sp>
        <p:nvSpPr>
          <p:cNvPr id="181" name="Google Shape;181;p5"/>
          <p:cNvSpPr/>
          <p:nvPr/>
        </p:nvSpPr>
        <p:spPr>
          <a:xfrm>
            <a:off x="5345430" y="3181826"/>
            <a:ext cx="3939421" cy="130683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Οι παραγωγοί (φυτά, φύκια) δεσμεύουν την ηλιακή ενέργεια μέσω φωτοσύνθεσης και τη μετατρέπουν σε χημική ενέργεια (βιομάζα)</a:t>
            </a:r>
            <a:endParaRPr sz="1600" b="0" i="0" u="none" strike="noStrike" cap="none"/>
          </a:p>
        </p:txBody>
      </p:sp>
      <p:pic>
        <p:nvPicPr>
          <p:cNvPr id="182" name="Google Shape;182;p5" descr="preencoded.png"/>
          <p:cNvPicPr preferRelativeResize="0"/>
          <p:nvPr/>
        </p:nvPicPr>
        <p:blipFill rotWithShape="1">
          <a:blip r:embed="rId5">
            <a:alphaModFix/>
          </a:blip>
          <a:srcRect/>
          <a:stretch/>
        </p:blipFill>
        <p:spPr>
          <a:xfrm>
            <a:off x="9488924" y="1719977"/>
            <a:ext cx="4347567" cy="816531"/>
          </a:xfrm>
          <a:prstGeom prst="rect">
            <a:avLst/>
          </a:prstGeom>
          <a:noFill/>
          <a:ln>
            <a:noFill/>
          </a:ln>
        </p:spPr>
      </p:pic>
      <p:sp>
        <p:nvSpPr>
          <p:cNvPr id="183" name="Google Shape;183;p5"/>
          <p:cNvSpPr/>
          <p:nvPr/>
        </p:nvSpPr>
        <p:spPr>
          <a:xfrm>
            <a:off x="9692997" y="2740581"/>
            <a:ext cx="2551748" cy="31884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Καταναλωτές</a:t>
            </a:r>
            <a:endParaRPr sz="2000" b="0" i="0" u="none" strike="noStrike" cap="none"/>
          </a:p>
        </p:txBody>
      </p:sp>
      <p:sp>
        <p:nvSpPr>
          <p:cNvPr id="184" name="Google Shape;184;p5"/>
          <p:cNvSpPr/>
          <p:nvPr/>
        </p:nvSpPr>
        <p:spPr>
          <a:xfrm>
            <a:off x="9692997" y="3181826"/>
            <a:ext cx="3939421" cy="130683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Η ενέργεια ρέει προς τους καταναλωτές: φυτοφάγα ζώα τρώνε τα φυτά, σαρκοφάγα τρώνε φυτοφάγα κ.ο.κ.</a:t>
            </a:r>
            <a:endParaRPr sz="1600" b="0" i="0" u="none" strike="noStrike" cap="none"/>
          </a:p>
        </p:txBody>
      </p:sp>
      <p:sp>
        <p:nvSpPr>
          <p:cNvPr id="185" name="Google Shape;185;p5"/>
          <p:cNvSpPr/>
          <p:nvPr/>
        </p:nvSpPr>
        <p:spPr>
          <a:xfrm>
            <a:off x="793790" y="5126355"/>
            <a:ext cx="2596039" cy="31884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000"/>
              <a:buFont typeface="Inter"/>
              <a:buNone/>
            </a:pPr>
            <a:r>
              <a:rPr lang="en-US" sz="2000" b="1" i="0" u="none" strike="noStrike" cap="none">
                <a:solidFill>
                  <a:srgbClr val="000000"/>
                </a:solidFill>
                <a:latin typeface="Inter"/>
                <a:ea typeface="Inter"/>
                <a:cs typeface="Inter"/>
                <a:sym typeface="Inter"/>
              </a:rPr>
              <a:t>Απώλειες ενέργειας</a:t>
            </a:r>
            <a:endParaRPr sz="2000" b="0" i="0" u="none" strike="noStrike" cap="none"/>
          </a:p>
        </p:txBody>
      </p:sp>
      <p:sp>
        <p:nvSpPr>
          <p:cNvPr id="186" name="Google Shape;186;p5"/>
          <p:cNvSpPr/>
          <p:nvPr/>
        </p:nvSpPr>
        <p:spPr>
          <a:xfrm>
            <a:off x="793790" y="5649278"/>
            <a:ext cx="7626429" cy="65341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Σε κάθε μεταβίβαση, μέρος της ενέργειας χάνεται ως θερμότητα (2ος νόμος θερμοδυναμικής – καμία μετατροπή δεν είναι 100% αποδοτική)</a:t>
            </a:r>
            <a:endParaRPr sz="1600" b="0" i="0" u="none" strike="noStrike" cap="none"/>
          </a:p>
        </p:txBody>
      </p:sp>
      <p:sp>
        <p:nvSpPr>
          <p:cNvPr id="187" name="Google Shape;187;p5"/>
          <p:cNvSpPr/>
          <p:nvPr/>
        </p:nvSpPr>
        <p:spPr>
          <a:xfrm>
            <a:off x="793790" y="6486406"/>
            <a:ext cx="7626429" cy="65341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Δημιουργείται τροφική πυραμίδα όπου η διαθέσιμη ενέργεια μειώνεται σε υψηλότερα τροφικά επίπεδα</a:t>
            </a:r>
            <a:endParaRPr sz="1600" b="0" i="0" u="none" strike="noStrike" cap="none"/>
          </a:p>
        </p:txBody>
      </p:sp>
      <p:sp>
        <p:nvSpPr>
          <p:cNvPr id="188" name="Google Shape;188;p5"/>
          <p:cNvSpPr/>
          <p:nvPr/>
        </p:nvSpPr>
        <p:spPr>
          <a:xfrm>
            <a:off x="9000403" y="5151834"/>
            <a:ext cx="4918500" cy="2174400"/>
          </a:xfrm>
          <a:prstGeom prst="roundRect">
            <a:avLst>
              <a:gd name="adj" fmla="val 3943"/>
            </a:avLst>
          </a:prstGeom>
          <a:solidFill>
            <a:srgbClr val="C7C9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5" descr="preencoded.png"/>
          <p:cNvPicPr preferRelativeResize="0"/>
          <p:nvPr/>
        </p:nvPicPr>
        <p:blipFill rotWithShape="1">
          <a:blip r:embed="rId6">
            <a:alphaModFix/>
          </a:blip>
          <a:srcRect/>
          <a:stretch/>
        </p:blipFill>
        <p:spPr>
          <a:xfrm>
            <a:off x="9129832" y="5464493"/>
            <a:ext cx="255151" cy="204073"/>
          </a:xfrm>
          <a:prstGeom prst="rect">
            <a:avLst/>
          </a:prstGeom>
          <a:noFill/>
          <a:ln>
            <a:noFill/>
          </a:ln>
        </p:spPr>
      </p:pic>
      <p:sp>
        <p:nvSpPr>
          <p:cNvPr id="190" name="Google Shape;190;p5"/>
          <p:cNvSpPr/>
          <p:nvPr/>
        </p:nvSpPr>
        <p:spPr>
          <a:xfrm>
            <a:off x="9589050" y="5406875"/>
            <a:ext cx="4152600" cy="163350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000000"/>
              </a:buClr>
              <a:buSzPts val="1600"/>
              <a:buFont typeface="Inter"/>
              <a:buNone/>
            </a:pPr>
            <a:r>
              <a:rPr lang="en-US" sz="1600" b="1" i="0" u="none" strike="noStrike" cap="none">
                <a:solidFill>
                  <a:srgbClr val="000000"/>
                </a:solidFill>
                <a:latin typeface="Inter"/>
                <a:ea typeface="Inter"/>
                <a:cs typeface="Inter"/>
                <a:sym typeface="Inter"/>
              </a:rPr>
              <a:t>Η ροή ενέργειας στα φυσικά οικοσυστήματα είναι μονής κατεύθυνσης</a:t>
            </a:r>
            <a:r>
              <a:rPr lang="en-US" sz="1600" b="0" i="0" u="none" strike="noStrike" cap="none">
                <a:solidFill>
                  <a:srgbClr val="000000"/>
                </a:solidFill>
                <a:latin typeface="Inter"/>
                <a:ea typeface="Inter"/>
                <a:cs typeface="Inter"/>
                <a:sym typeface="Inter"/>
              </a:rPr>
              <a:t> – δεν ανακυκλώνεται, αλλά ανανεώνεται συνεχώς από τον ήλιο</a:t>
            </a:r>
            <a:endParaRPr sz="1600" b="0" i="0" u="none" strike="noStrike" cap="non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6" descr="preencoded.png"/>
          <p:cNvPicPr preferRelativeResize="0"/>
          <p:nvPr/>
        </p:nvPicPr>
        <p:blipFill rotWithShape="1">
          <a:blip r:embed="rId3">
            <a:alphaModFix/>
          </a:blip>
          <a:srcRect l="1941" t="8624" r="1941" b="35151"/>
          <a:stretch/>
        </p:blipFill>
        <p:spPr>
          <a:xfrm>
            <a:off x="9153001" y="1889100"/>
            <a:ext cx="4672750" cy="4092374"/>
          </a:xfrm>
          <a:prstGeom prst="rect">
            <a:avLst/>
          </a:prstGeom>
          <a:noFill/>
          <a:ln>
            <a:noFill/>
          </a:ln>
        </p:spPr>
      </p:pic>
      <p:sp>
        <p:nvSpPr>
          <p:cNvPr id="197" name="Google Shape;197;p6"/>
          <p:cNvSpPr/>
          <p:nvPr/>
        </p:nvSpPr>
        <p:spPr>
          <a:xfrm>
            <a:off x="793801" y="738300"/>
            <a:ext cx="8590500" cy="14175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Ροές Ύλης και</a:t>
            </a:r>
            <a:r>
              <a:rPr lang="en-US" sz="4450" b="1">
                <a:latin typeface="Inter"/>
                <a:ea typeface="Inter"/>
                <a:cs typeface="Inter"/>
                <a:sym typeface="Inter"/>
              </a:rPr>
              <a:t> </a:t>
            </a:r>
            <a:r>
              <a:rPr lang="en-US" sz="4450" b="1" i="0" u="none" strike="noStrike" cap="none">
                <a:solidFill>
                  <a:srgbClr val="000000"/>
                </a:solidFill>
                <a:latin typeface="Inter"/>
                <a:ea typeface="Inter"/>
                <a:cs typeface="Inter"/>
                <a:sym typeface="Inter"/>
              </a:rPr>
              <a:t>Κυκλικότητα</a:t>
            </a:r>
            <a:endParaRPr sz="4450" b="0" i="0" u="none" strike="noStrike" cap="none"/>
          </a:p>
        </p:txBody>
      </p:sp>
      <p:sp>
        <p:nvSpPr>
          <p:cNvPr id="198" name="Google Shape;198;p6"/>
          <p:cNvSpPr/>
          <p:nvPr/>
        </p:nvSpPr>
        <p:spPr>
          <a:xfrm>
            <a:off x="793800" y="2038826"/>
            <a:ext cx="7643100" cy="1088700"/>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Η ροή της ύλης (θρεπτικών στοιχείων, νερού κλπ.) είναι </a:t>
            </a:r>
            <a:r>
              <a:rPr lang="en-US" sz="1750" b="1" i="0" u="none" strike="noStrike" cap="none">
                <a:solidFill>
                  <a:srgbClr val="272525"/>
                </a:solidFill>
                <a:latin typeface="Inter"/>
                <a:ea typeface="Inter"/>
                <a:cs typeface="Inter"/>
                <a:sym typeface="Inter"/>
              </a:rPr>
              <a:t>κυκλική</a:t>
            </a:r>
            <a:r>
              <a:rPr lang="en-US" sz="1750" b="0" i="0" u="none" strike="noStrike" cap="none">
                <a:solidFill>
                  <a:srgbClr val="272525"/>
                </a:solidFill>
                <a:latin typeface="Inter"/>
                <a:ea typeface="Inter"/>
                <a:cs typeface="Inter"/>
                <a:sym typeface="Inter"/>
              </a:rPr>
              <a:t> – σε αντίθεση με την ενέργεια, η ύλη </a:t>
            </a:r>
            <a:r>
              <a:rPr lang="en-US" sz="1750" b="1" i="0" u="none" strike="noStrike" cap="none">
                <a:solidFill>
                  <a:srgbClr val="272525"/>
                </a:solidFill>
                <a:latin typeface="Inter"/>
                <a:ea typeface="Inter"/>
                <a:cs typeface="Inter"/>
                <a:sym typeface="Inter"/>
              </a:rPr>
              <a:t>ανακυκλώνεται</a:t>
            </a:r>
            <a:r>
              <a:rPr lang="en-US" sz="1750" b="0" i="0" u="none" strike="noStrike" cap="none">
                <a:solidFill>
                  <a:srgbClr val="272525"/>
                </a:solidFill>
                <a:latin typeface="Inter"/>
                <a:ea typeface="Inter"/>
                <a:cs typeface="Inter"/>
                <a:sym typeface="Inter"/>
              </a:rPr>
              <a:t> μέσα στα οικοσυστήματα</a:t>
            </a:r>
            <a:endParaRPr sz="1750" b="0" i="0" u="none" strike="noStrike" cap="none"/>
          </a:p>
        </p:txBody>
      </p:sp>
      <p:sp>
        <p:nvSpPr>
          <p:cNvPr id="199" name="Google Shape;199;p6"/>
          <p:cNvSpPr/>
          <p:nvPr/>
        </p:nvSpPr>
        <p:spPr>
          <a:xfrm>
            <a:off x="793800" y="3206831"/>
            <a:ext cx="7643100" cy="1088700"/>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Χημικά στοιχεία κάνουν κύκλους μεταξύ ζωντανών οργανισμών και αβιοτικού περιβάλλοντος (π.χ. CO₂ → φυτά → καταναλωτές → αποικοδομητές → CO₂)</a:t>
            </a:r>
            <a:endParaRPr sz="1750" b="0" i="0" u="none" strike="noStrike" cap="none"/>
          </a:p>
        </p:txBody>
      </p:sp>
      <p:sp>
        <p:nvSpPr>
          <p:cNvPr id="200" name="Google Shape;200;p6"/>
          <p:cNvSpPr/>
          <p:nvPr/>
        </p:nvSpPr>
        <p:spPr>
          <a:xfrm>
            <a:off x="793800" y="4374838"/>
            <a:ext cx="7643100" cy="725700"/>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Οι </a:t>
            </a:r>
            <a:r>
              <a:rPr lang="en-US" sz="1750" b="1" i="0" u="none" strike="noStrike" cap="none">
                <a:solidFill>
                  <a:srgbClr val="272525"/>
                </a:solidFill>
                <a:latin typeface="Inter"/>
                <a:ea typeface="Inter"/>
                <a:cs typeface="Inter"/>
                <a:sym typeface="Inter"/>
              </a:rPr>
              <a:t>αποικοδομητές</a:t>
            </a:r>
            <a:r>
              <a:rPr lang="en-US" sz="1750" b="0" i="0" u="none" strike="noStrike" cap="none">
                <a:solidFill>
                  <a:srgbClr val="272525"/>
                </a:solidFill>
                <a:latin typeface="Inter"/>
                <a:ea typeface="Inter"/>
                <a:cs typeface="Inter"/>
                <a:sym typeface="Inter"/>
              </a:rPr>
              <a:t> παίζουν κρίσιμο ρόλο: διασπούν τη νεκρή οργανική ύλη και επιστρέφουν θρεπτικά στο σύστημα</a:t>
            </a:r>
            <a:endParaRPr sz="1750" b="0" i="0" u="none" strike="noStrike" cap="none"/>
          </a:p>
        </p:txBody>
      </p:sp>
      <p:sp>
        <p:nvSpPr>
          <p:cNvPr id="201" name="Google Shape;201;p6"/>
          <p:cNvSpPr/>
          <p:nvPr/>
        </p:nvSpPr>
        <p:spPr>
          <a:xfrm>
            <a:off x="793800" y="5179940"/>
            <a:ext cx="7643100" cy="725700"/>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Σε ένα υγιές οικοσύστημα </a:t>
            </a:r>
            <a:r>
              <a:rPr lang="en-US" sz="1750" b="1" i="0" u="none" strike="noStrike" cap="none">
                <a:solidFill>
                  <a:srgbClr val="272525"/>
                </a:solidFill>
                <a:latin typeface="Inter"/>
                <a:ea typeface="Inter"/>
                <a:cs typeface="Inter"/>
                <a:sym typeface="Inter"/>
              </a:rPr>
              <a:t>τίποτα δεν πάει χαμένο</a:t>
            </a:r>
            <a:r>
              <a:rPr lang="en-US" sz="1750" b="0" i="0" u="none" strike="noStrike" cap="none">
                <a:solidFill>
                  <a:srgbClr val="272525"/>
                </a:solidFill>
                <a:latin typeface="Inter"/>
                <a:ea typeface="Inter"/>
                <a:cs typeface="Inter"/>
                <a:sym typeface="Inter"/>
              </a:rPr>
              <a:t> – τα "απόβλητα" του ενός είναι πόροι για κάποιον άλλον (waste=food)</a:t>
            </a:r>
            <a:endParaRPr sz="1750" b="0" i="0" u="none" strike="noStrike" cap="none"/>
          </a:p>
        </p:txBody>
      </p:sp>
      <p:sp>
        <p:nvSpPr>
          <p:cNvPr id="202" name="Google Shape;202;p6"/>
          <p:cNvSpPr/>
          <p:nvPr/>
        </p:nvSpPr>
        <p:spPr>
          <a:xfrm>
            <a:off x="1137853" y="6873250"/>
            <a:ext cx="72987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Η κυκλικότητα της ύλης είναι κλειδί για τη βιωσιμότητα</a:t>
            </a:r>
            <a:endParaRPr sz="1750" b="1" i="0" u="none" strike="noStrike" cap="none"/>
          </a:p>
        </p:txBody>
      </p:sp>
      <p:sp>
        <p:nvSpPr>
          <p:cNvPr id="203" name="Google Shape;203;p6"/>
          <p:cNvSpPr/>
          <p:nvPr/>
        </p:nvSpPr>
        <p:spPr>
          <a:xfrm>
            <a:off x="793790" y="6618089"/>
            <a:ext cx="30480" cy="873204"/>
          </a:xfrm>
          <a:prstGeom prst="rect">
            <a:avLst/>
          </a:prstGeom>
          <a:solidFill>
            <a:srgbClr val="4950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7" descr="preencoded.png"/>
          <p:cNvPicPr preferRelativeResize="0"/>
          <p:nvPr/>
        </p:nvPicPr>
        <p:blipFill rotWithShape="1">
          <a:blip r:embed="rId3">
            <a:alphaModFix/>
          </a:blip>
          <a:srcRect/>
          <a:stretch/>
        </p:blipFill>
        <p:spPr>
          <a:xfrm>
            <a:off x="8459662" y="1975275"/>
            <a:ext cx="5104339" cy="5655776"/>
          </a:xfrm>
          <a:prstGeom prst="rect">
            <a:avLst/>
          </a:prstGeom>
          <a:noFill/>
          <a:ln>
            <a:noFill/>
          </a:ln>
        </p:spPr>
      </p:pic>
      <p:sp>
        <p:nvSpPr>
          <p:cNvPr id="210" name="Google Shape;210;p7"/>
          <p:cNvSpPr/>
          <p:nvPr/>
        </p:nvSpPr>
        <p:spPr>
          <a:xfrm>
            <a:off x="793799" y="719850"/>
            <a:ext cx="11016600" cy="12759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4000"/>
              <a:buFont typeface="Inter"/>
              <a:buNone/>
            </a:pPr>
            <a:r>
              <a:rPr lang="en-US" sz="4000" b="1" i="0" u="none" strike="noStrike" cap="none">
                <a:solidFill>
                  <a:srgbClr val="000000"/>
                </a:solidFill>
                <a:latin typeface="Inter"/>
                <a:ea typeface="Inter"/>
                <a:cs typeface="Inter"/>
                <a:sym typeface="Inter"/>
              </a:rPr>
              <a:t>Ροές Πληροφορίας και Ανάδραση</a:t>
            </a:r>
            <a:endParaRPr sz="4000" b="0" i="0" u="none" strike="noStrike" cap="none"/>
          </a:p>
        </p:txBody>
      </p:sp>
      <p:sp>
        <p:nvSpPr>
          <p:cNvPr id="211" name="Google Shape;211;p7"/>
          <p:cNvSpPr/>
          <p:nvPr/>
        </p:nvSpPr>
        <p:spPr>
          <a:xfrm>
            <a:off x="793802" y="1975275"/>
            <a:ext cx="7004400" cy="122430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2000"/>
              <a:buFont typeface="Inter"/>
              <a:buNone/>
            </a:pPr>
            <a:r>
              <a:rPr lang="en-US" sz="2000" b="0" i="0" u="none" strike="noStrike" cap="none">
                <a:solidFill>
                  <a:srgbClr val="272525"/>
                </a:solidFill>
                <a:latin typeface="Inter"/>
                <a:ea typeface="Inter"/>
                <a:cs typeface="Inter"/>
                <a:sym typeface="Inter"/>
              </a:rPr>
              <a:t>Πληροφοριακές ροές = μη υλικές αλληλεπιδράσεις που επηρεάζουν τη συμπεριφορά των οργανισμών</a:t>
            </a:r>
            <a:endParaRPr sz="2000" b="0" i="0" u="none" strike="noStrike" cap="none"/>
          </a:p>
        </p:txBody>
      </p:sp>
      <p:sp>
        <p:nvSpPr>
          <p:cNvPr id="212" name="Google Shape;212;p7"/>
          <p:cNvSpPr/>
          <p:nvPr/>
        </p:nvSpPr>
        <p:spPr>
          <a:xfrm>
            <a:off x="793790" y="3959900"/>
            <a:ext cx="2564606" cy="31884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000"/>
              <a:buFont typeface="Inter"/>
              <a:buNone/>
            </a:pPr>
            <a:r>
              <a:rPr lang="en-US" sz="2000" b="1" i="0" u="none" strike="noStrike" cap="none">
                <a:solidFill>
                  <a:srgbClr val="000000"/>
                </a:solidFill>
                <a:latin typeface="Inter"/>
                <a:ea typeface="Inter"/>
                <a:cs typeface="Inter"/>
                <a:sym typeface="Inter"/>
              </a:rPr>
              <a:t>Αρνητική ανάδραση</a:t>
            </a:r>
            <a:endParaRPr sz="2000" b="0" i="0" u="none" strike="noStrike" cap="none"/>
          </a:p>
        </p:txBody>
      </p:sp>
      <p:sp>
        <p:nvSpPr>
          <p:cNvPr id="213" name="Google Shape;213;p7"/>
          <p:cNvSpPr/>
          <p:nvPr/>
        </p:nvSpPr>
        <p:spPr>
          <a:xfrm>
            <a:off x="793801" y="4482825"/>
            <a:ext cx="2898900" cy="130680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Αρνητική ανάδραση (balancing feedback): ενισχύει τη σταθερότητα του συστήματος</a:t>
            </a:r>
            <a:endParaRPr sz="1600" b="0" i="0" u="none" strike="noStrike" cap="none"/>
          </a:p>
        </p:txBody>
      </p:sp>
      <p:sp>
        <p:nvSpPr>
          <p:cNvPr id="214" name="Google Shape;214;p7"/>
          <p:cNvSpPr/>
          <p:nvPr/>
        </p:nvSpPr>
        <p:spPr>
          <a:xfrm>
            <a:off x="4327177" y="3959900"/>
            <a:ext cx="3223200" cy="3189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000"/>
              <a:buFont typeface="Inter"/>
              <a:buNone/>
            </a:pPr>
            <a:r>
              <a:rPr lang="en-US" sz="2000" b="1" i="0" u="none" strike="noStrike" cap="none">
                <a:solidFill>
                  <a:srgbClr val="000000"/>
                </a:solidFill>
                <a:latin typeface="Inter"/>
                <a:ea typeface="Inter"/>
                <a:cs typeface="Inter"/>
                <a:sym typeface="Inter"/>
              </a:rPr>
              <a:t>Θετική ανάδραση</a:t>
            </a:r>
            <a:endParaRPr sz="2000" b="0" i="0" u="none" strike="noStrike" cap="none"/>
          </a:p>
        </p:txBody>
      </p:sp>
      <p:sp>
        <p:nvSpPr>
          <p:cNvPr id="215" name="Google Shape;215;p7"/>
          <p:cNvSpPr/>
          <p:nvPr/>
        </p:nvSpPr>
        <p:spPr>
          <a:xfrm>
            <a:off x="4327177" y="4482823"/>
            <a:ext cx="3302700" cy="196020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Θετική ανάδραση (reinforcing feedback): ενισχύει την αρχική μεταβολή – μπορεί να οδηγήσει σε runaway effects (π.χ. ευτροφισμός)</a:t>
            </a:r>
            <a:endParaRPr sz="1600" b="0" i="0" u="none" strike="noStrike" cap="none"/>
          </a:p>
        </p:txBody>
      </p:sp>
      <p:sp>
        <p:nvSpPr>
          <p:cNvPr id="216" name="Google Shape;216;p7"/>
          <p:cNvSpPr/>
          <p:nvPr/>
        </p:nvSpPr>
        <p:spPr>
          <a:xfrm>
            <a:off x="793790" y="6865664"/>
            <a:ext cx="5727600" cy="65340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272525"/>
              </a:buClr>
              <a:buSzPts val="1600"/>
              <a:buFont typeface="Inter"/>
              <a:buNone/>
            </a:pPr>
            <a:r>
              <a:rPr lang="en-US" sz="1600" b="1" i="0" u="none" strike="noStrike" cap="none">
                <a:solidFill>
                  <a:srgbClr val="272525"/>
                </a:solidFill>
                <a:latin typeface="Inter"/>
                <a:ea typeface="Inter"/>
                <a:cs typeface="Inter"/>
                <a:sym typeface="Inter"/>
              </a:rPr>
              <a:t>Πληροφοριακοί βρόχοι: </a:t>
            </a:r>
            <a:r>
              <a:rPr lang="en-US" sz="1600" b="0" i="0" u="none" strike="noStrike" cap="none">
                <a:solidFill>
                  <a:srgbClr val="272525"/>
                </a:solidFill>
                <a:latin typeface="Inter"/>
                <a:ea typeface="Inter"/>
                <a:cs typeface="Inter"/>
                <a:sym typeface="Inter"/>
              </a:rPr>
              <a:t>κρίσιμοι για τη ρύθμιση και τη σταθεροποίηση των οικοσυστημάτων </a:t>
            </a:r>
            <a:endParaRPr sz="1600" b="0" i="0" u="none" strike="noStrike" cap="none"/>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9" descr="preencoded.png"/>
          <p:cNvPicPr preferRelativeResize="0"/>
          <p:nvPr/>
        </p:nvPicPr>
        <p:blipFill rotWithShape="1">
          <a:blip r:embed="rId3">
            <a:alphaModFix/>
          </a:blip>
          <a:srcRect/>
          <a:stretch/>
        </p:blipFill>
        <p:spPr>
          <a:xfrm>
            <a:off x="0" y="0"/>
            <a:ext cx="14630400" cy="3614976"/>
          </a:xfrm>
          <a:prstGeom prst="rect">
            <a:avLst/>
          </a:prstGeom>
          <a:noFill/>
          <a:ln>
            <a:noFill/>
          </a:ln>
        </p:spPr>
      </p:pic>
      <p:sp>
        <p:nvSpPr>
          <p:cNvPr id="246" name="Google Shape;246;p9"/>
          <p:cNvSpPr/>
          <p:nvPr/>
        </p:nvSpPr>
        <p:spPr>
          <a:xfrm>
            <a:off x="793802" y="4247926"/>
            <a:ext cx="11704500" cy="602400"/>
          </a:xfrm>
          <a:prstGeom prst="rect">
            <a:avLst/>
          </a:prstGeom>
          <a:noFill/>
          <a:ln>
            <a:noFill/>
          </a:ln>
        </p:spPr>
        <p:txBody>
          <a:bodyPr spcFirstLastPara="1" wrap="square" lIns="0" tIns="0" rIns="0" bIns="0" anchor="t" anchorCtr="0">
            <a:noAutofit/>
          </a:bodyPr>
          <a:lstStyle/>
          <a:p>
            <a:pPr marL="0" marR="0" lvl="0" indent="0" algn="r" rtl="1">
              <a:lnSpc>
                <a:spcPct val="125333"/>
              </a:lnSpc>
              <a:spcBef>
                <a:spcPts val="0"/>
              </a:spcBef>
              <a:spcAft>
                <a:spcPts val="0"/>
              </a:spcAft>
              <a:buClr>
                <a:srgbClr val="000000"/>
              </a:buClr>
              <a:buSzPts val="3750"/>
              <a:buFont typeface="Inter"/>
              <a:buNone/>
            </a:pPr>
            <a:r>
              <a:rPr lang="en-US" sz="3750" b="1" i="0" u="none" strike="noStrike" cap="none">
                <a:solidFill>
                  <a:srgbClr val="000000"/>
                </a:solidFill>
                <a:latin typeface="Inter"/>
                <a:ea typeface="Inter"/>
                <a:cs typeface="Inter"/>
                <a:sym typeface="Inter"/>
              </a:rPr>
              <a:t>Από το Οικοσύστημα στην Πόλη – </a:t>
            </a:r>
            <a:r>
              <a:rPr lang="en-US" sz="3750" b="1" i="0" u="none" strike="noStrike" cap="none">
                <a:solidFill>
                  <a:srgbClr val="4950BC"/>
                </a:solidFill>
                <a:latin typeface="Inter"/>
                <a:ea typeface="Inter"/>
                <a:cs typeface="Inter"/>
                <a:sym typeface="Inter"/>
              </a:rPr>
              <a:t>Μια Νέα Ματιά</a:t>
            </a:r>
            <a:endParaRPr sz="3750" b="0" i="0" u="none" strike="noStrike" cap="none"/>
          </a:p>
        </p:txBody>
      </p:sp>
      <p:sp>
        <p:nvSpPr>
          <p:cNvPr id="247" name="Google Shape;247;p9"/>
          <p:cNvSpPr/>
          <p:nvPr/>
        </p:nvSpPr>
        <p:spPr>
          <a:xfrm>
            <a:off x="793790" y="5462349"/>
            <a:ext cx="6286262" cy="925116"/>
          </a:xfrm>
          <a:prstGeom prst="rect">
            <a:avLst/>
          </a:prstGeom>
          <a:noFill/>
          <a:ln>
            <a:noFill/>
          </a:ln>
        </p:spPr>
        <p:txBody>
          <a:bodyPr spcFirstLastPara="1" wrap="square" lIns="0" tIns="0" rIns="0" bIns="0" anchor="t" anchorCtr="0">
            <a:noAutofit/>
          </a:bodyPr>
          <a:lstStyle/>
          <a:p>
            <a:pPr marL="0" marR="0" lvl="0" indent="0" algn="l" rtl="1">
              <a:lnSpc>
                <a:spcPct val="160000"/>
              </a:lnSpc>
              <a:spcBef>
                <a:spcPts val="0"/>
              </a:spcBef>
              <a:spcAft>
                <a:spcPts val="0"/>
              </a:spcAft>
              <a:buClr>
                <a:srgbClr val="272525"/>
              </a:buClr>
              <a:buSzPts val="1500"/>
              <a:buFont typeface="Inter"/>
              <a:buNone/>
            </a:pPr>
            <a:r>
              <a:rPr lang="en-US" sz="1500" b="0" i="0" u="none" strike="noStrike" cap="none">
                <a:solidFill>
                  <a:srgbClr val="272525"/>
                </a:solidFill>
                <a:latin typeface="Inter"/>
                <a:ea typeface="Inter"/>
                <a:cs typeface="Inter"/>
                <a:sym typeface="Inter"/>
              </a:rPr>
              <a:t>Μια πόλη μπορεί να θεωρηθεί ως ένα ιδιαίτερο οικοσύστημα – ένα </a:t>
            </a:r>
            <a:r>
              <a:rPr lang="en-US" sz="1500" b="1" i="0" u="none" strike="noStrike" cap="none">
                <a:solidFill>
                  <a:srgbClr val="272525"/>
                </a:solidFill>
                <a:latin typeface="Inter"/>
                <a:ea typeface="Inter"/>
                <a:cs typeface="Inter"/>
                <a:sym typeface="Inter"/>
              </a:rPr>
              <a:t>ανθρώπινο οικοσύστημα</a:t>
            </a:r>
            <a:r>
              <a:rPr lang="en-US" sz="1500" b="0" i="0" u="none" strike="noStrike" cap="none">
                <a:solidFill>
                  <a:srgbClr val="272525"/>
                </a:solidFill>
                <a:latin typeface="Inter"/>
                <a:ea typeface="Inter"/>
                <a:cs typeface="Inter"/>
                <a:sym typeface="Inter"/>
              </a:rPr>
              <a:t> που περιλαμβάνει κοινωνία, κτίρια, τεχνολογία και φύση</a:t>
            </a:r>
            <a:endParaRPr sz="1500" b="0" i="0" u="none" strike="noStrike" cap="none"/>
          </a:p>
        </p:txBody>
      </p:sp>
      <p:sp>
        <p:nvSpPr>
          <p:cNvPr id="248" name="Google Shape;248;p9"/>
          <p:cNvSpPr/>
          <p:nvPr/>
        </p:nvSpPr>
        <p:spPr>
          <a:xfrm>
            <a:off x="793790" y="6604144"/>
            <a:ext cx="6286200" cy="925200"/>
          </a:xfrm>
          <a:prstGeom prst="rect">
            <a:avLst/>
          </a:prstGeom>
          <a:noFill/>
          <a:ln>
            <a:noFill/>
          </a:ln>
        </p:spPr>
        <p:txBody>
          <a:bodyPr spcFirstLastPara="1" wrap="square" lIns="0" tIns="0" rIns="0" bIns="0" anchor="t" anchorCtr="0">
            <a:noAutofit/>
          </a:bodyPr>
          <a:lstStyle/>
          <a:p>
            <a:pPr marL="0" marR="0" lvl="0" indent="0" algn="l" rtl="1">
              <a:lnSpc>
                <a:spcPct val="160000"/>
              </a:lnSpc>
              <a:spcBef>
                <a:spcPts val="0"/>
              </a:spcBef>
              <a:spcAft>
                <a:spcPts val="0"/>
              </a:spcAft>
              <a:buClr>
                <a:srgbClr val="272525"/>
              </a:buClr>
              <a:buSzPts val="1500"/>
              <a:buFont typeface="Inter"/>
              <a:buNone/>
            </a:pPr>
            <a:r>
              <a:rPr lang="en-US" sz="1500" b="1" i="0" u="none" strike="noStrike" cap="none">
                <a:solidFill>
                  <a:srgbClr val="272525"/>
                </a:solidFill>
                <a:latin typeface="Inter"/>
                <a:ea typeface="Inter"/>
                <a:cs typeface="Inter"/>
                <a:sym typeface="Inter"/>
              </a:rPr>
              <a:t>Άνθρωπος &amp; φύση είναι αλληλένδετα:</a:t>
            </a:r>
            <a:r>
              <a:rPr lang="en-US" sz="1500" b="0" i="0" u="none" strike="noStrike" cap="none">
                <a:solidFill>
                  <a:srgbClr val="272525"/>
                </a:solidFill>
                <a:latin typeface="Inter"/>
                <a:ea typeface="Inter"/>
                <a:cs typeface="Inter"/>
                <a:sym typeface="Inter"/>
              </a:rPr>
              <a:t> δεν υπάρχει πραγματικό "εκτός" της πόλης – αντλεί πόρους από το περιβάλλον και απορρίπτει απόβλητα σε αυτό.</a:t>
            </a:r>
            <a:endParaRPr sz="1500" b="0" i="0" u="none" strike="noStrike" cap="none"/>
          </a:p>
        </p:txBody>
      </p:sp>
      <p:sp>
        <p:nvSpPr>
          <p:cNvPr id="249" name="Google Shape;249;p9"/>
          <p:cNvSpPr/>
          <p:nvPr/>
        </p:nvSpPr>
        <p:spPr>
          <a:xfrm>
            <a:off x="7557968" y="5462349"/>
            <a:ext cx="6286262" cy="925116"/>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500"/>
              <a:buFont typeface="Inter"/>
              <a:buNone/>
            </a:pPr>
            <a:r>
              <a:rPr lang="en-US" sz="1500" b="1" i="0" u="none" strike="noStrike" cap="none">
                <a:solidFill>
                  <a:srgbClr val="272525"/>
                </a:solidFill>
                <a:latin typeface="Inter"/>
                <a:ea typeface="Inter"/>
                <a:cs typeface="Inter"/>
                <a:sym typeface="Inter"/>
              </a:rPr>
              <a:t>Αστικός Μεταβολισμός</a:t>
            </a:r>
            <a:r>
              <a:rPr lang="en-US" sz="1500" b="0" i="0" u="none" strike="noStrike" cap="none">
                <a:solidFill>
                  <a:srgbClr val="272525"/>
                </a:solidFill>
                <a:latin typeface="Inter"/>
                <a:ea typeface="Inter"/>
                <a:cs typeface="Inter"/>
                <a:sym typeface="Inter"/>
              </a:rPr>
              <a:t> (urban metabolism): αντιμετωπίζει την πόλη σαν ζωντανό οργανισμό με εισροές και εκροές ενέργειας/ύλης/πληροφορίας.</a:t>
            </a:r>
            <a:endParaRPr sz="1500" b="0" i="0" u="none" strike="noStrike" cap="none"/>
          </a:p>
        </p:txBody>
      </p:sp>
      <p:sp>
        <p:nvSpPr>
          <p:cNvPr id="250" name="Google Shape;250;p9"/>
          <p:cNvSpPr/>
          <p:nvPr/>
        </p:nvSpPr>
        <p:spPr>
          <a:xfrm>
            <a:off x="7557968" y="6604144"/>
            <a:ext cx="6286200" cy="92520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None/>
            </a:pPr>
            <a:r>
              <a:rPr lang="en-US" sz="1500" b="0" i="0" u="none" strike="noStrike" cap="none">
                <a:solidFill>
                  <a:srgbClr val="272525"/>
                </a:solidFill>
                <a:latin typeface="Inter"/>
                <a:ea typeface="Inter"/>
                <a:cs typeface="Inter"/>
                <a:sym typeface="Inter"/>
              </a:rPr>
              <a:t>Αυτή η οπτική έχει πρακτική αξία: μας βοηθά να χαρτογραφήσουμε ολιστικά τις ροές μέσα στην πόλη, αντί να βλέπουμε κάθε τομέα (νερό, ενέργεια, απόβλητα) μεμονωμένα.</a:t>
            </a:r>
            <a:endParaRPr sz="1500" b="0" i="0" u="none" strike="noStrike" cap="none"/>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4139</TotalTime>
  <Words>2427</Words>
  <Application>Microsoft Office PowerPoint</Application>
  <PresentationFormat>Custom</PresentationFormat>
  <Paragraphs>277</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Inter</vt:lpstr>
      <vt:lpstr>Calibri</vt:lpstr>
      <vt:lpstr>Arial</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Stylianos Karatzas</dc:creator>
  <cp:lastModifiedBy>Stylianos Karatzas</cp:lastModifiedBy>
  <cp:revision>8</cp:revision>
  <dcterms:created xsi:type="dcterms:W3CDTF">2025-10-17T11:06:37Z</dcterms:created>
  <dcterms:modified xsi:type="dcterms:W3CDTF">2026-01-22T07:02:27Z</dcterms:modified>
</cp:coreProperties>
</file>