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57"/>
  </p:normalViewPr>
  <p:slideViewPr>
    <p:cSldViewPr snapToGrid="0">
      <p:cViewPr varScale="1">
        <p:scale>
          <a:sx n="149" d="100"/>
          <a:sy n="149" d="100"/>
        </p:scale>
        <p:origin x="1104" y="8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b5cf8656c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b5cf8656c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5cf8656cd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5cf8656cd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57532c5aa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57532c5aa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b5cf8656cd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b5cf8656cd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b5cf8656cd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b5cf8656cd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b5cf8656cd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b5cf8656cd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b5cf8656cd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b5cf8656cd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b5cf8656cd_0_1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b5cf8656cd_0_1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b5cf8656cd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b5cf8656cd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b5cf8656cd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b5cf8656cd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9acc61c09d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9acc61c09d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7532c5a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57532c5a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b57532c5a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b57532c5a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b5cf8656c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b5cf8656c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57532c5a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57532c5a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57532c5a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57532c5a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5cf8656c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5cf8656c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5cf8656cd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b5cf8656cd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W8_: Συστημική Σχεδίαση 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Εισαγωγή στην Συστημική Σχεδίαση (Systemic Design)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44375" y="32385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B7B7B7"/>
                </a:solidFill>
              </a:rPr>
              <a:t>Θεωρία, Μεθοδολογία, Μέθοδοι</a:t>
            </a:r>
            <a:endParaRPr sz="1700"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 u="sng" dirty="0" err="1">
                <a:solidFill>
                  <a:schemeClr val="dk2"/>
                </a:solidFill>
              </a:rPr>
              <a:t>Ως</a:t>
            </a:r>
            <a:r>
              <a:rPr lang="en" sz="1500" u="sng" dirty="0">
                <a:solidFill>
                  <a:schemeClr val="dk2"/>
                </a:solidFill>
              </a:rPr>
              <a:t> π</a:t>
            </a:r>
            <a:r>
              <a:rPr lang="en" sz="1500" u="sng" dirty="0" err="1">
                <a:solidFill>
                  <a:schemeClr val="dk2"/>
                </a:solidFill>
              </a:rPr>
              <a:t>ρος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την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φύση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του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συστήμ</a:t>
            </a:r>
            <a:r>
              <a:rPr lang="en" sz="1500" u="sng" dirty="0">
                <a:solidFill>
                  <a:schemeClr val="dk2"/>
                </a:solidFill>
              </a:rPr>
              <a:t>α</a:t>
            </a:r>
            <a:r>
              <a:rPr lang="en" sz="1500" u="sng" dirty="0" err="1">
                <a:solidFill>
                  <a:schemeClr val="dk2"/>
                </a:solidFill>
              </a:rPr>
              <a:t>τος</a:t>
            </a:r>
            <a:r>
              <a:rPr lang="en" sz="1500" dirty="0">
                <a:solidFill>
                  <a:schemeClr val="dk2"/>
                </a:solidFill>
              </a:rPr>
              <a:t>: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l-GR" sz="1500" b="1" dirty="0">
                <a:solidFill>
                  <a:schemeClr val="dk2"/>
                </a:solidFill>
              </a:rPr>
              <a:t>Σχεδίαση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Συστημάτων</a:t>
            </a:r>
            <a:r>
              <a:rPr lang="en" sz="1500" b="1" dirty="0">
                <a:solidFill>
                  <a:schemeClr val="dk2"/>
                </a:solidFill>
              </a:rPr>
              <a:t> (Systems Design):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l-GR" sz="1500" dirty="0">
                <a:solidFill>
                  <a:schemeClr val="dk2"/>
                </a:solidFill>
              </a:rPr>
              <a:t>Σχεδίαση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ντετερμινιστικών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τεχνικών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συστημάτων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φή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όρι</a:t>
            </a:r>
            <a:r>
              <a:rPr lang="en" sz="1500" dirty="0">
                <a:solidFill>
                  <a:schemeClr val="dk2"/>
                </a:solidFill>
              </a:rPr>
              <a:t>α (π.</a:t>
            </a:r>
            <a:r>
              <a:rPr lang="en" sz="1500" dirty="0" err="1">
                <a:solidFill>
                  <a:schemeClr val="dk2"/>
                </a:solidFill>
              </a:rPr>
              <a:t>χ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r>
              <a:rPr lang="en" sz="1500" dirty="0" err="1">
                <a:solidFill>
                  <a:schemeClr val="dk2"/>
                </a:solidFill>
              </a:rPr>
              <a:t>λογισμικό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υλικό</a:t>
            </a:r>
            <a:r>
              <a:rPr lang="en" sz="1500" dirty="0">
                <a:solidFill>
                  <a:schemeClr val="dk2"/>
                </a:solidFill>
              </a:rPr>
              <a:t>). 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b="1" dirty="0">
                <a:solidFill>
                  <a:schemeClr val="dk2"/>
                </a:solidFill>
              </a:rPr>
              <a:t>Συστημική </a:t>
            </a:r>
            <a:r>
              <a:rPr lang="en" sz="1500" b="1" dirty="0" err="1">
                <a:solidFill>
                  <a:schemeClr val="dk2"/>
                </a:solidFill>
              </a:rPr>
              <a:t>Σχεδί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ση</a:t>
            </a:r>
            <a:r>
              <a:rPr lang="en" sz="1500" b="1" dirty="0">
                <a:solidFill>
                  <a:schemeClr val="dk2"/>
                </a:solidFill>
              </a:rPr>
              <a:t>: </a:t>
            </a:r>
            <a:r>
              <a:rPr lang="el-GR" sz="1500" dirty="0">
                <a:solidFill>
                  <a:schemeClr val="dk2"/>
                </a:solidFill>
              </a:rPr>
              <a:t>Σχεδίαση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εντός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σύνθετ</a:t>
            </a:r>
            <a:r>
              <a:rPr lang="en" sz="1500" dirty="0">
                <a:solidFill>
                  <a:schemeClr val="dk2"/>
                </a:solidFill>
              </a:rPr>
              <a:t>α, π</a:t>
            </a:r>
            <a:r>
              <a:rPr lang="en" sz="1500" dirty="0" err="1">
                <a:solidFill>
                  <a:schemeClr val="dk2"/>
                </a:solidFill>
              </a:rPr>
              <a:t>ροσ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ρμοστικά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κοινωνικά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δεν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ορούν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οριστούν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π</a:t>
            </a:r>
            <a:r>
              <a:rPr lang="en" sz="1500" dirty="0" err="1">
                <a:solidFill>
                  <a:schemeClr val="dk2"/>
                </a:solidFill>
              </a:rPr>
              <a:t>ρο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λεφθούν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λήρως</a:t>
            </a:r>
            <a:r>
              <a:rPr lang="en" sz="1500" dirty="0">
                <a:solidFill>
                  <a:schemeClr val="dk2"/>
                </a:solidFill>
              </a:rPr>
              <a:t> (π.</a:t>
            </a:r>
            <a:r>
              <a:rPr lang="en" sz="1500" dirty="0" err="1">
                <a:solidFill>
                  <a:schemeClr val="dk2"/>
                </a:solidFill>
              </a:rPr>
              <a:t>χ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r>
              <a:rPr lang="en" sz="1500" dirty="0" err="1">
                <a:solidFill>
                  <a:schemeClr val="dk2"/>
                </a:solidFill>
              </a:rPr>
              <a:t>υγειονομική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ερίθ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λψη</a:t>
            </a:r>
            <a:r>
              <a:rPr lang="en" sz="1500" dirty="0">
                <a:solidFill>
                  <a:schemeClr val="dk2"/>
                </a:solidFill>
              </a:rPr>
              <a:t>, π</a:t>
            </a:r>
            <a:r>
              <a:rPr lang="en" sz="1500" dirty="0" err="1">
                <a:solidFill>
                  <a:schemeClr val="dk2"/>
                </a:solidFill>
              </a:rPr>
              <a:t>ολιτική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οικοσυστήμ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α). </a:t>
            </a:r>
            <a:r>
              <a:rPr lang="en" sz="1500" dirty="0" err="1">
                <a:solidFill>
                  <a:schemeClr val="dk2"/>
                </a:solidFill>
              </a:rPr>
              <a:t>Α</a:t>
            </a:r>
            <a:r>
              <a:rPr lang="en" sz="1500" dirty="0">
                <a:solidFill>
                  <a:schemeClr val="dk2"/>
                </a:solidFill>
              </a:rPr>
              <a:t>πα</a:t>
            </a:r>
            <a:r>
              <a:rPr lang="en" sz="1500" dirty="0" err="1">
                <a:solidFill>
                  <a:schemeClr val="dk2"/>
                </a:solidFill>
              </a:rPr>
              <a:t>ιτεί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συνεχή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οριοθέτηση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μόρφωση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ορίων</a:t>
            </a:r>
            <a:r>
              <a:rPr lang="en" sz="1500" dirty="0">
                <a:solidFill>
                  <a:schemeClr val="dk2"/>
                </a:solidFill>
              </a:rPr>
              <a:t> (van der Bijl-Brouwer &amp; Malcolm, 2020)</a:t>
            </a:r>
            <a:endParaRPr sz="15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u="sng" dirty="0" err="1">
                <a:solidFill>
                  <a:schemeClr val="dk2"/>
                </a:solidFill>
              </a:rPr>
              <a:t>Ως</a:t>
            </a:r>
            <a:r>
              <a:rPr lang="en" sz="1500" u="sng" dirty="0">
                <a:solidFill>
                  <a:schemeClr val="dk2"/>
                </a:solidFill>
              </a:rPr>
              <a:t> π</a:t>
            </a:r>
            <a:r>
              <a:rPr lang="en" sz="1500" u="sng" dirty="0" err="1">
                <a:solidFill>
                  <a:schemeClr val="dk2"/>
                </a:solidFill>
              </a:rPr>
              <a:t>ρος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την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συστημική</a:t>
            </a:r>
            <a:r>
              <a:rPr lang="en" sz="1500" u="sng" dirty="0">
                <a:solidFill>
                  <a:schemeClr val="dk2"/>
                </a:solidFill>
              </a:rPr>
              <a:t> </a:t>
            </a:r>
            <a:r>
              <a:rPr lang="en" sz="1500" u="sng" dirty="0" err="1">
                <a:solidFill>
                  <a:schemeClr val="dk2"/>
                </a:solidFill>
              </a:rPr>
              <a:t>μετά</a:t>
            </a:r>
            <a:r>
              <a:rPr lang="en" sz="1500" u="sng" dirty="0">
                <a:solidFill>
                  <a:schemeClr val="dk2"/>
                </a:solidFill>
              </a:rPr>
              <a:t>βα</a:t>
            </a:r>
            <a:r>
              <a:rPr lang="en" sz="1500" u="sng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(Drew et al., 2022):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b="1" dirty="0">
                <a:solidFill>
                  <a:schemeClr val="dk2"/>
                </a:solidFill>
              </a:rPr>
              <a:t>System-Conscious Design: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Βελτίωση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ενός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άρχοντος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τος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ίγνωση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ευρύτερου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ισίου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b="1" dirty="0">
                <a:solidFill>
                  <a:schemeClr val="dk2"/>
                </a:solidFill>
              </a:rPr>
              <a:t>System-Shifting Design: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Σκό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ιμος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σχημ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τισμός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ή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ντικ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τάστ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ενός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τος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νέ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μόρφωση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r>
              <a:rPr lang="en" sz="1500" dirty="0" err="1">
                <a:solidFill>
                  <a:schemeClr val="dk2"/>
                </a:solidFill>
              </a:rPr>
              <a:t>Αυτή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είν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εξελισσόμενη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φιλόδοξη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ιχμή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εδίου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b="1" dirty="0">
              <a:solidFill>
                <a:schemeClr val="dk2"/>
              </a:solidFill>
            </a:endParaRPr>
          </a:p>
        </p:txBody>
      </p:sp>
      <p:sp>
        <p:nvSpPr>
          <p:cNvPr id="118" name="Google Shape;118;p22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Διακρίσεις</a:t>
            </a:r>
            <a:endParaRPr sz="2320"/>
          </a:p>
        </p:txBody>
      </p:sp>
      <p:sp>
        <p:nvSpPr>
          <p:cNvPr id="119" name="Google Shape;119;p22"/>
          <p:cNvSpPr txBox="1"/>
          <p:nvPr/>
        </p:nvSpPr>
        <p:spPr>
          <a:xfrm>
            <a:off x="0" y="4620999"/>
            <a:ext cx="8013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van der Bijl-Brouwer, M., &amp; Malcolm, B. (2020). Systemic design principles in social innovation: A study of expert practices. She Ji: The Journal of Design, Economics, and Innovation, 6(3), 386-407. </a:t>
            </a:r>
            <a:endParaRPr sz="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Drew, C., Winhall, J., &amp; Robinson, C. (2022). System-shifting design: An emerging practice explored. </a:t>
            </a:r>
            <a:endParaRPr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 err="1">
                <a:solidFill>
                  <a:schemeClr val="dk2"/>
                </a:solidFill>
              </a:rPr>
              <a:t>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κριτική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της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νθρω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οκεντρικής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σχεδί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σης</a:t>
            </a:r>
            <a:r>
              <a:rPr lang="en" sz="1500" b="1" dirty="0">
                <a:solidFill>
                  <a:schemeClr val="dk2"/>
                </a:solidFill>
              </a:rPr>
              <a:t> (Human-Centered Design / HCD) </a:t>
            </a:r>
            <a:r>
              <a:rPr lang="en" sz="1500" b="1" dirty="0" err="1">
                <a:solidFill>
                  <a:schemeClr val="dk2"/>
                </a:solidFill>
              </a:rPr>
              <a:t>σε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σχέση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με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συστημικά</a:t>
            </a:r>
            <a:r>
              <a:rPr lang="en" sz="1500" b="1" dirty="0">
                <a:solidFill>
                  <a:schemeClr val="dk2"/>
                </a:solidFill>
              </a:rPr>
              <a:t> π</a:t>
            </a:r>
            <a:r>
              <a:rPr lang="en" sz="1500" b="1" dirty="0" err="1">
                <a:solidFill>
                  <a:schemeClr val="dk2"/>
                </a:solidFill>
              </a:rPr>
              <a:t>ρο</a:t>
            </a:r>
            <a:r>
              <a:rPr lang="en" sz="1500" b="1" dirty="0">
                <a:solidFill>
                  <a:schemeClr val="dk2"/>
                </a:solidFill>
              </a:rPr>
              <a:t>β</a:t>
            </a:r>
            <a:r>
              <a:rPr lang="en" sz="1500" b="1" dirty="0" err="1">
                <a:solidFill>
                  <a:schemeClr val="dk2"/>
                </a:solidFill>
              </a:rPr>
              <a:t>λήμ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τ</a:t>
            </a:r>
            <a:r>
              <a:rPr lang="en" sz="1500" b="1" dirty="0">
                <a:solidFill>
                  <a:schemeClr val="dk2"/>
                </a:solidFill>
              </a:rPr>
              <a:t>α:</a:t>
            </a:r>
            <a:endParaRPr sz="15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 err="1">
                <a:solidFill>
                  <a:schemeClr val="dk2"/>
                </a:solidFill>
              </a:rPr>
              <a:t>Ενώ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HCD/</a:t>
            </a:r>
            <a:r>
              <a:rPr lang="en" sz="1500" dirty="0" err="1">
                <a:solidFill>
                  <a:schemeClr val="dk2"/>
                </a:solidFill>
              </a:rPr>
              <a:t>Σχεδι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Σκέψη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είν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ευρέως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οδεκτή</a:t>
            </a:r>
            <a:r>
              <a:rPr lang="en" sz="1500" dirty="0">
                <a:solidFill>
                  <a:schemeClr val="dk2"/>
                </a:solidFill>
              </a:rPr>
              <a:t>, πα</a:t>
            </a:r>
            <a:r>
              <a:rPr lang="en" sz="1500" dirty="0" err="1">
                <a:solidFill>
                  <a:schemeClr val="dk2"/>
                </a:solidFill>
              </a:rPr>
              <a:t>ρουσιάζει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κρίσιμους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εριορισμούς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ότ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εφ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ρμόζετ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σύνθετ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κοινωνικά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κοινωνικοτεχνικά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α: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Aνθρω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οκεντρική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εστί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ση</a:t>
            </a:r>
            <a:r>
              <a:rPr lang="en" sz="1500" b="1" dirty="0">
                <a:solidFill>
                  <a:schemeClr val="dk2"/>
                </a:solidFill>
              </a:rPr>
              <a:t>: </a:t>
            </a:r>
            <a:r>
              <a:rPr lang="en" sz="1500" dirty="0" err="1">
                <a:solidFill>
                  <a:schemeClr val="dk2"/>
                </a:solidFill>
              </a:rPr>
              <a:t>Δίνει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ολύ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μεγάλη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έμφ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στον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μεμονωμένο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άνθρω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χρήστη</a:t>
            </a:r>
            <a:r>
              <a:rPr lang="en" sz="1500" dirty="0">
                <a:solidFill>
                  <a:schemeClr val="dk2"/>
                </a:solidFill>
              </a:rPr>
              <a:t>/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λωτή</a:t>
            </a:r>
            <a:r>
              <a:rPr lang="en" sz="1500" dirty="0">
                <a:solidFill>
                  <a:schemeClr val="dk2"/>
                </a:solidFill>
              </a:rPr>
              <a:t>, απ</a:t>
            </a:r>
            <a:r>
              <a:rPr lang="en" sz="1500" dirty="0" err="1">
                <a:solidFill>
                  <a:schemeClr val="dk2"/>
                </a:solidFill>
              </a:rPr>
              <a:t>οσυνδέοντάς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τον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ευρύτερο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δίκτυο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ενδι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φερόμενων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μερών</a:t>
            </a:r>
            <a:r>
              <a:rPr lang="en" sz="1500" dirty="0">
                <a:solidFill>
                  <a:schemeClr val="dk2"/>
                </a:solidFill>
              </a:rPr>
              <a:t> (πα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γωγοί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ρυθμιστικές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ρχές</a:t>
            </a:r>
            <a:r>
              <a:rPr lang="en" sz="1500" dirty="0">
                <a:solidFill>
                  <a:schemeClr val="dk2"/>
                </a:solidFill>
              </a:rPr>
              <a:t>, π</a:t>
            </a:r>
            <a:r>
              <a:rPr lang="en" sz="1500" dirty="0" err="1">
                <a:solidFill>
                  <a:schemeClr val="dk2"/>
                </a:solidFill>
              </a:rPr>
              <a:t>ερι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άλλον</a:t>
            </a:r>
            <a:r>
              <a:rPr lang="en" sz="1500" dirty="0">
                <a:solidFill>
                  <a:schemeClr val="dk2"/>
                </a:solidFill>
              </a:rPr>
              <a:t>).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Προωθεί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μη</a:t>
            </a:r>
            <a:r>
              <a:rPr lang="en" sz="1500" b="1" dirty="0">
                <a:solidFill>
                  <a:schemeClr val="dk2"/>
                </a:solidFill>
              </a:rPr>
              <a:t> β</a:t>
            </a:r>
            <a:r>
              <a:rPr lang="en" sz="1500" b="1" dirty="0" err="1">
                <a:solidFill>
                  <a:schemeClr val="dk2"/>
                </a:solidFill>
              </a:rPr>
              <a:t>ιώσιμ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μοντέλ</a:t>
            </a:r>
            <a:r>
              <a:rPr lang="en" sz="1500" b="1" dirty="0">
                <a:solidFill>
                  <a:schemeClr val="dk2"/>
                </a:solidFill>
              </a:rPr>
              <a:t>α: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έμφ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ικ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νο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οίηση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των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γκών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στις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άσιμες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ηρεσίες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συχνά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ενισχύει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λωτικά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τολισμέν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στην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νά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τυξη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μοντέλ</a:t>
            </a:r>
            <a:r>
              <a:rPr lang="en" sz="1500" dirty="0">
                <a:solidFill>
                  <a:schemeClr val="dk2"/>
                </a:solidFill>
              </a:rPr>
              <a:t>α α</a:t>
            </a:r>
            <a:r>
              <a:rPr lang="en" sz="1500" dirty="0" err="1">
                <a:solidFill>
                  <a:schemeClr val="dk2"/>
                </a:solidFill>
              </a:rPr>
              <a:t>ντί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β</a:t>
            </a:r>
            <a:r>
              <a:rPr lang="en" sz="1500" dirty="0" err="1">
                <a:solidFill>
                  <a:schemeClr val="dk2"/>
                </a:solidFill>
              </a:rPr>
              <a:t>ιώσιμ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Εμ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ορική</a:t>
            </a:r>
            <a:r>
              <a:rPr lang="en" sz="1500" b="1" dirty="0">
                <a:solidFill>
                  <a:schemeClr val="dk2"/>
                </a:solidFill>
              </a:rPr>
              <a:t> Bias: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Συχνά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χρημ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τοδοτούντ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οργ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νισμούς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ορικά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ιχειρημ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τικά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μοντέλ</a:t>
            </a:r>
            <a:r>
              <a:rPr lang="en" sz="1500" dirty="0">
                <a:solidFill>
                  <a:schemeClr val="dk2"/>
                </a:solidFill>
              </a:rPr>
              <a:t>α, </a:t>
            </a:r>
            <a:r>
              <a:rPr lang="en" sz="1500" dirty="0" err="1">
                <a:solidFill>
                  <a:schemeClr val="dk2"/>
                </a:solidFill>
              </a:rPr>
              <a:t>χωρίς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ίσι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πα</a:t>
            </a:r>
            <a:r>
              <a:rPr lang="en" sz="1500" dirty="0" err="1">
                <a:solidFill>
                  <a:schemeClr val="dk2"/>
                </a:solidFill>
              </a:rPr>
              <a:t>ροχή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ξί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ολόκληρου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τος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ορικής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ξί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500" b="1" dirty="0" err="1">
                <a:solidFill>
                  <a:schemeClr val="dk2"/>
                </a:solidFill>
              </a:rPr>
              <a:t>Π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ρ</a:t>
            </a:r>
            <a:r>
              <a:rPr lang="en" sz="1500" b="1" dirty="0">
                <a:solidFill>
                  <a:schemeClr val="dk2"/>
                </a:solidFill>
              </a:rPr>
              <a:t>αβ</a:t>
            </a:r>
            <a:r>
              <a:rPr lang="en" sz="1500" b="1" dirty="0" err="1">
                <a:solidFill>
                  <a:schemeClr val="dk2"/>
                </a:solidFill>
              </a:rPr>
              <a:t>λέ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ει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τις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συστημικές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λληλεξ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ρτήσεις</a:t>
            </a:r>
            <a:r>
              <a:rPr lang="en" sz="1500" b="1" dirty="0">
                <a:solidFill>
                  <a:schemeClr val="dk2"/>
                </a:solidFill>
              </a:rPr>
              <a:t>: </a:t>
            </a:r>
            <a:r>
              <a:rPr lang="en" sz="1500" dirty="0" err="1">
                <a:solidFill>
                  <a:schemeClr val="dk2"/>
                </a:solidFill>
              </a:rPr>
              <a:t>Εστιάζει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σε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ροτιμώμενες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χρήσεις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χρήστες</a:t>
            </a:r>
            <a:r>
              <a:rPr lang="en" sz="1500" dirty="0">
                <a:solidFill>
                  <a:schemeClr val="dk2"/>
                </a:solidFill>
              </a:rPr>
              <a:t>, πα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λεί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ν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λά</a:t>
            </a:r>
            <a:r>
              <a:rPr lang="en" sz="1500" dirty="0">
                <a:solidFill>
                  <a:schemeClr val="dk2"/>
                </a:solidFill>
              </a:rPr>
              <a:t>β</a:t>
            </a:r>
            <a:r>
              <a:rPr lang="en" sz="1500" dirty="0" err="1">
                <a:solidFill>
                  <a:schemeClr val="dk2"/>
                </a:solidFill>
              </a:rPr>
              <a:t>ει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υ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όψη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ευρύτερο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οικολογικό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οικονομικό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κοινωνικό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ίσιο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2"/>
              </a:solidFill>
            </a:endParaRPr>
          </a:p>
        </p:txBody>
      </p:sp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</a:t>
            </a:r>
            <a:endParaRPr sz="2320"/>
          </a:p>
        </p:txBody>
      </p:sp>
      <p:sp>
        <p:nvSpPr>
          <p:cNvPr id="126" name="Google Shape;126;p23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7625" y="2365532"/>
            <a:ext cx="6441049" cy="2980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4"/>
          <p:cNvSpPr txBox="1"/>
          <p:nvPr/>
        </p:nvSpPr>
        <p:spPr>
          <a:xfrm>
            <a:off x="152250" y="286350"/>
            <a:ext cx="8791800" cy="1562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200" dirty="0" err="1">
                <a:solidFill>
                  <a:schemeClr val="dk2"/>
                </a:solidFill>
              </a:rPr>
              <a:t>Προσεγγίσεις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ώς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ορεί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κάνει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κά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οιος</a:t>
            </a:r>
            <a:r>
              <a:rPr lang="en" sz="1200" dirty="0">
                <a:solidFill>
                  <a:schemeClr val="dk2"/>
                </a:solidFill>
              </a:rPr>
              <a:t> Συστημική </a:t>
            </a:r>
            <a:r>
              <a:rPr lang="en" sz="1200" dirty="0" err="1">
                <a:solidFill>
                  <a:schemeClr val="dk2"/>
                </a:solidFill>
              </a:rPr>
              <a:t>Σχεδί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οικίλουν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νάγοντ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απα</a:t>
            </a:r>
            <a:r>
              <a:rPr lang="en" sz="1200" dirty="0" err="1">
                <a:solidFill>
                  <a:schemeClr val="dk2"/>
                </a:solidFill>
              </a:rPr>
              <a:t>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ιτήτως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μεμονωμένη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</a:t>
            </a:r>
            <a:r>
              <a:rPr lang="en" sz="1200" dirty="0">
                <a:solidFill>
                  <a:schemeClr val="dk2"/>
                </a:solidFill>
              </a:rPr>
              <a:t>α.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ιο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συνεκτική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τυγμένη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όμως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οτελεί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Systemic Design Toolkit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δούμε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ιο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λυτικά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endParaRPr sz="12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00" dirty="0">
              <a:solidFill>
                <a:schemeClr val="dk2"/>
              </a:solidFill>
            </a:endParaRP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Systemic Design Toolkit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απ</a:t>
            </a:r>
            <a:r>
              <a:rPr lang="en" sz="1200" dirty="0" err="1">
                <a:solidFill>
                  <a:schemeClr val="dk2"/>
                </a:solidFill>
              </a:rPr>
              <a:t>τύχθηκε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Kristel Van Ael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Namahn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Βρυξέλλες</a:t>
            </a:r>
            <a:r>
              <a:rPr lang="en" sz="1200" dirty="0">
                <a:solidFill>
                  <a:schemeClr val="dk2"/>
                </a:solidFill>
              </a:rPr>
              <a:t>)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συνεργ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Systemic Design Association (SDA). </a:t>
            </a:r>
            <a:r>
              <a:rPr lang="en" sz="1200" dirty="0" err="1">
                <a:solidFill>
                  <a:schemeClr val="dk2"/>
                </a:solidFill>
              </a:rPr>
              <a:t>Α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οτελεί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συλλογή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τικών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ροτύ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ων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εργ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λείων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άδων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σμένων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συνδημιουργί</a:t>
            </a:r>
            <a:r>
              <a:rPr lang="en" sz="1200" dirty="0">
                <a:solidFill>
                  <a:schemeClr val="dk2"/>
                </a:solidFill>
              </a:rPr>
              <a:t>α (co-creation)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ξύ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φερόμενων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μελών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Αντι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ροσω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εύει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σύνθεση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μεθόδων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σκέψης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ροσεγγίσεων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σμού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ροσ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άσιμη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συμμετοχική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</a:t>
            </a:r>
            <a:r>
              <a:rPr lang="en" sz="1200" dirty="0">
                <a:solidFill>
                  <a:schemeClr val="dk2"/>
                </a:solidFill>
              </a:rPr>
              <a:t>α.</a:t>
            </a:r>
          </a:p>
          <a:p>
            <a:pPr marL="171450" lvl="0" indent="-171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Toolkit </a:t>
            </a:r>
            <a:r>
              <a:rPr lang="en" sz="1200" dirty="0" err="1">
                <a:solidFill>
                  <a:schemeClr val="dk2"/>
                </a:solidFill>
              </a:rPr>
              <a:t>οργ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νώνει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μεθοδολογί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Συστημική </a:t>
            </a:r>
            <a:r>
              <a:rPr lang="en" sz="1200" dirty="0" err="1">
                <a:solidFill>
                  <a:schemeClr val="dk2"/>
                </a:solidFill>
              </a:rPr>
              <a:t>Σχεδί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σε</a:t>
            </a:r>
            <a:r>
              <a:rPr lang="en" sz="1200" dirty="0">
                <a:solidFill>
                  <a:schemeClr val="dk2"/>
                </a:solidFill>
              </a:rPr>
              <a:t> 7 βα</a:t>
            </a:r>
            <a:r>
              <a:rPr lang="en" sz="1200" dirty="0" err="1">
                <a:solidFill>
                  <a:schemeClr val="dk2"/>
                </a:solidFill>
              </a:rPr>
              <a:t>σικές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φάσεις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Κά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οιες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φάσεις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δούμε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δίνουν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λύτερη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έμφ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μοντελο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νόηση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τος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ενώ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λλες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στική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νά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τυξη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λύσεων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συστημικών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ρεμ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άσεων</a:t>
            </a:r>
            <a:r>
              <a:rPr lang="en" sz="1000" dirty="0">
                <a:solidFill>
                  <a:schemeClr val="dk2"/>
                </a:solidFill>
              </a:rPr>
              <a:t>.</a:t>
            </a:r>
            <a:endParaRPr sz="1000" b="1" dirty="0">
              <a:solidFill>
                <a:schemeClr val="dk2"/>
              </a:solidFill>
            </a:endParaRPr>
          </a:p>
        </p:txBody>
      </p:sp>
      <p:sp>
        <p:nvSpPr>
          <p:cNvPr id="133" name="Google Shape;133;p24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 </a:t>
            </a:r>
            <a:endParaRPr sz="2320"/>
          </a:p>
        </p:txBody>
      </p:sp>
      <p:sp>
        <p:nvSpPr>
          <p:cNvPr id="134" name="Google Shape;134;p24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40" name="Google Shape;140;p25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1: Framing the System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ρώτο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κρίσιμο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μεθοδολογί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φορά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μόρφωση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κοινής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νόησης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κρι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συζητάμε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Πριν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λύσουμε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ρό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λημ</a:t>
            </a:r>
            <a:r>
              <a:rPr lang="en" sz="1300" dirty="0">
                <a:solidFill>
                  <a:schemeClr val="dk2"/>
                </a:solidFill>
              </a:rPr>
              <a:t>α, π</a:t>
            </a:r>
            <a:r>
              <a:rPr lang="en" sz="1300" dirty="0" err="1">
                <a:solidFill>
                  <a:schemeClr val="dk2"/>
                </a:solidFill>
              </a:rPr>
              <a:t>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συμφωνήσουμε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όριά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οιοι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λέκοντ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υτό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ρτογρ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ίο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σημ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ίνει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ίζουμε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βα</a:t>
            </a:r>
            <a:r>
              <a:rPr lang="en" sz="1300" dirty="0" err="1">
                <a:solidFill>
                  <a:schemeClr val="dk2"/>
                </a:solidFill>
              </a:rPr>
              <a:t>σικά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ρόσω</a:t>
            </a:r>
            <a:r>
              <a:rPr lang="en" sz="1300" dirty="0">
                <a:solidFill>
                  <a:schemeClr val="dk2"/>
                </a:solidFill>
              </a:rPr>
              <a:t>πα, </a:t>
            </a:r>
            <a:r>
              <a:rPr lang="en" sz="1300" dirty="0" err="1">
                <a:solidFill>
                  <a:schemeClr val="dk2"/>
                </a:solidFill>
              </a:rPr>
              <a:t>οργ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νισμούς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ράγοντες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δημόσιους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φορείς</a:t>
            </a:r>
            <a:r>
              <a:rPr lang="en" sz="1300" dirty="0">
                <a:solidFill>
                  <a:schemeClr val="dk2"/>
                </a:solidFill>
              </a:rPr>
              <a:t>”)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ώνουμε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ευρύτερο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ερι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άλλον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άρχει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λημ</a:t>
            </a:r>
            <a:r>
              <a:rPr lang="en" sz="1300" dirty="0">
                <a:solidFill>
                  <a:schemeClr val="dk2"/>
                </a:solidFill>
              </a:rPr>
              <a:t>α (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ίσιο</a:t>
            </a:r>
            <a:r>
              <a:rPr lang="en" sz="1300" dirty="0">
                <a:solidFill>
                  <a:schemeClr val="dk2"/>
                </a:solidFill>
              </a:rPr>
              <a:t> / context). </a:t>
            </a:r>
            <a:r>
              <a:rPr lang="en" sz="1300" dirty="0" err="1">
                <a:solidFill>
                  <a:schemeClr val="dk2"/>
                </a:solidFill>
              </a:rPr>
              <a:t>Πρόκειτ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ορισμό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ράλειψη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δίου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συχνά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οδηγεί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ομάδες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λύνουν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λάθος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σχεδιάζουν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ελλι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εικόν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τικότητ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λός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ροσδιορισμός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ισίου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όλοι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ρίσκοντ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κυριολεξί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ίδι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σελίδ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ρχή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Χρησιμο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οιώντ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στήρι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λεί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Context Mapping </a:t>
            </a:r>
            <a:r>
              <a:rPr lang="en" sz="1300" dirty="0">
                <a:solidFill>
                  <a:schemeClr val="dk2"/>
                </a:solidFill>
              </a:rPr>
              <a:t>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ευρύτερου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ερι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άλλοντος</a:t>
            </a:r>
            <a:r>
              <a:rPr lang="en" sz="1300" dirty="0">
                <a:solidFill>
                  <a:schemeClr val="dk2"/>
                </a:solidFill>
              </a:rPr>
              <a:t>),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Actor Mapping </a:t>
            </a:r>
            <a:r>
              <a:rPr lang="en" sz="1300" dirty="0">
                <a:solidFill>
                  <a:schemeClr val="dk2"/>
                </a:solidFill>
              </a:rPr>
              <a:t>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υτο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όλων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κύριων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συμμετεχόντων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σχέσεών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System Niche Definition </a:t>
            </a:r>
            <a:r>
              <a:rPr lang="en" sz="1300" dirty="0">
                <a:solidFill>
                  <a:schemeClr val="dk2"/>
                </a:solidFill>
              </a:rPr>
              <a:t>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διευκρίνιση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ρόλου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λειτουργί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φέρει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ευρύτερου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συνόλου</a:t>
            </a:r>
            <a:r>
              <a:rPr lang="en" sz="1300" dirty="0">
                <a:solidFill>
                  <a:schemeClr val="dk2"/>
                </a:solidFill>
              </a:rPr>
              <a:t>).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47" name="Google Shape;147;p26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2: Listening to the System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φάση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οσκο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εμ</a:t>
            </a:r>
            <a:r>
              <a:rPr lang="en" sz="1300" dirty="0">
                <a:solidFill>
                  <a:schemeClr val="dk2"/>
                </a:solidFill>
              </a:rPr>
              <a:t>βα</a:t>
            </a:r>
            <a:r>
              <a:rPr lang="en" sz="1300" dirty="0" err="1">
                <a:solidFill>
                  <a:schemeClr val="dk2"/>
                </a:solidFill>
              </a:rPr>
              <a:t>θύνουμε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νόησή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έχουμε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ορίσει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ενσυν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ισθητικό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οιοτικό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ικεντρωμένο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ζωντ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ειριών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κινήτρων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κρυφών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μικών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λειτουργούν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ισίου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ορίσ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Ασχολούμ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άμεσ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ενδι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φερόμεν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μέρη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ίστηκ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Πλ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ισίου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ρόκειτ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λώς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συλλογή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όψεων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Στόχος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λύψουμε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ρουτίνες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σημεί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δυσκολί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άγρ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νόνες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άρρητες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οιθήσεις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κάνουν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λειτουργεί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Ακούμε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φορές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χρησιμο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άνθρω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θώς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συχνά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τουν</a:t>
            </a:r>
            <a:r>
              <a:rPr lang="en" sz="1300" dirty="0">
                <a:solidFill>
                  <a:schemeClr val="dk2"/>
                </a:solidFill>
              </a:rPr>
              <a:t> βα</a:t>
            </a:r>
            <a:r>
              <a:rPr lang="en" sz="1300" dirty="0" err="1">
                <a:solidFill>
                  <a:schemeClr val="dk2"/>
                </a:solidFill>
              </a:rPr>
              <a:t>θύτερ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νοητικά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μοντέλ</a:t>
            </a:r>
            <a:r>
              <a:rPr lang="en" sz="1300" dirty="0">
                <a:solidFill>
                  <a:schemeClr val="dk2"/>
                </a:solidFill>
              </a:rPr>
              <a:t>α.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λά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φηρημέν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γράμμ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Ζουν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“β</a:t>
            </a:r>
            <a:r>
              <a:rPr lang="en" sz="1300" dirty="0" err="1">
                <a:solidFill>
                  <a:schemeClr val="dk2"/>
                </a:solidFill>
              </a:rPr>
              <a:t>ιώνοντ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”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εδρ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ιώνει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έργο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ινη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τικότητ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λίζοντ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γενέστερ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μοντέλ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συνδέοντ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τικές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νάγκες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εριφορές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συγκρούσεις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Μέσω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μεθόδων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Stakeholder Interviews (</a:t>
            </a:r>
            <a:r>
              <a:rPr lang="en" sz="1300" dirty="0" err="1">
                <a:solidFill>
                  <a:schemeClr val="dk2"/>
                </a:solidFill>
              </a:rPr>
              <a:t>συνεντεύξεις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λεκόμενους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), </a:t>
            </a:r>
            <a:r>
              <a:rPr lang="en" sz="1300" b="1" dirty="0">
                <a:solidFill>
                  <a:schemeClr val="dk2"/>
                </a:solidFill>
              </a:rPr>
              <a:t>Actant Analysis </a:t>
            </a:r>
            <a:r>
              <a:rPr lang="en" sz="1300" dirty="0">
                <a:solidFill>
                  <a:schemeClr val="dk2"/>
                </a:solidFill>
              </a:rPr>
              <a:t>(π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εξετάζει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ρόλο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τόσο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ινων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όσο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μη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ινων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δρώντων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έγγρ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ολιτικής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τφόρμ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λογισμικού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Metaphor Exploration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λυφθούν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ισχυροί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ολικοί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άνθρω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νοούν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τάστ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).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48" name="Google Shape;148;p26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7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54" name="Google Shape;154;p27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3: Understanding the System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Εδώ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αβα</a:t>
            </a:r>
            <a:r>
              <a:rPr lang="en" sz="1300" dirty="0" err="1">
                <a:solidFill>
                  <a:schemeClr val="dk2"/>
                </a:solidFill>
              </a:rPr>
              <a:t>ίνουμε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συλλογή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ιστοριών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νάλυση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μοτί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μηχ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νισμών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Συνθέτουμε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γνώσεις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2ο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χτίσουμε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μοντέλο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εξηγεί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πα</a:t>
            </a:r>
            <a:r>
              <a:rPr lang="en" sz="1300" dirty="0" err="1">
                <a:solidFill>
                  <a:schemeClr val="dk2"/>
                </a:solidFill>
              </a:rPr>
              <a:t>ράγει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τρέχοντ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οτελέσμ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σκέψη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έρχετ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ροσκήνιο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αβα</a:t>
            </a:r>
            <a:r>
              <a:rPr lang="en" sz="1300" dirty="0" err="1">
                <a:solidFill>
                  <a:schemeClr val="dk2"/>
                </a:solidFill>
              </a:rPr>
              <a:t>ίνουμε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ειρίες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νάλυση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ρτογρ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φώντ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σχέσεις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ιτιών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οτελέσμ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στόχος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εικονίσουμε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βα</a:t>
            </a:r>
            <a:r>
              <a:rPr lang="en" sz="1300" dirty="0" err="1">
                <a:solidFill>
                  <a:schemeClr val="dk2"/>
                </a:solidFill>
              </a:rPr>
              <a:t>σικά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στοιχεί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συνδέσεις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σημ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ντικό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β</a:t>
            </a:r>
            <a:r>
              <a:rPr lang="en" sz="1300" b="1" dirty="0" err="1">
                <a:solidFill>
                  <a:schemeClr val="dk2"/>
                </a:solidFill>
              </a:rPr>
              <a:t>ρόχους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τροφοδότησης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ύλους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κύκλους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ενισχυτικούς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κύκλους</a:t>
            </a:r>
            <a:r>
              <a:rPr lang="en" sz="1300" dirty="0">
                <a:solidFill>
                  <a:schemeClr val="dk2"/>
                </a:solidFill>
              </a:rPr>
              <a:t>)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οδηγούν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εριφορά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άροδο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χρόνου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λλάξεις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οτελεσμ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, π</a:t>
            </a:r>
            <a:r>
              <a:rPr lang="en" sz="1300" dirty="0" err="1">
                <a:solidFill>
                  <a:schemeClr val="dk2"/>
                </a:solidFill>
              </a:rPr>
              <a:t>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νοήσεις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οκείμενη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δομή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οηθά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ροχωρήσουμε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έρ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θερ</a:t>
            </a:r>
            <a:r>
              <a:rPr lang="en" sz="1300" dirty="0">
                <a:solidFill>
                  <a:schemeClr val="dk2"/>
                </a:solidFill>
              </a:rPr>
              <a:t>απ</a:t>
            </a:r>
            <a:r>
              <a:rPr lang="en" sz="1300" dirty="0" err="1">
                <a:solidFill>
                  <a:schemeClr val="dk2"/>
                </a:solidFill>
              </a:rPr>
              <a:t>εί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τωμάτων</a:t>
            </a:r>
            <a:r>
              <a:rPr lang="en" sz="1300" dirty="0">
                <a:solidFill>
                  <a:schemeClr val="dk2"/>
                </a:solidFill>
              </a:rPr>
              <a:t> (“α</a:t>
            </a:r>
            <a:r>
              <a:rPr lang="en" sz="1300" dirty="0" err="1">
                <a:solidFill>
                  <a:schemeClr val="dk2"/>
                </a:solidFill>
              </a:rPr>
              <a:t>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τμήμ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ργό</a:t>
            </a:r>
            <a:r>
              <a:rPr lang="en" sz="1300" dirty="0">
                <a:solidFill>
                  <a:schemeClr val="dk2"/>
                </a:solidFill>
              </a:rPr>
              <a:t>”)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υτο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δομικών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ιτιών</a:t>
            </a:r>
            <a:r>
              <a:rPr lang="en" sz="1300" dirty="0">
                <a:solidFill>
                  <a:schemeClr val="dk2"/>
                </a:solidFill>
              </a:rPr>
              <a:t> (“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τί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δύο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ομάδες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έχουν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συγχρόνιστ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κίνητρ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άρχει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ρόχος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τροφοδότησης</a:t>
            </a:r>
            <a:r>
              <a:rPr lang="en" sz="1300" dirty="0">
                <a:solidFill>
                  <a:schemeClr val="dk2"/>
                </a:solidFill>
              </a:rPr>
              <a:t>”).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Χρησιμο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οιώντ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τεχνικές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μοντελο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Δημιουργί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Δι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γρ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μμάτων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Αιτι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κών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Βρόχων</a:t>
            </a:r>
            <a:r>
              <a:rPr lang="en" sz="1300" b="1" dirty="0">
                <a:solidFill>
                  <a:schemeClr val="dk2"/>
                </a:solidFill>
              </a:rPr>
              <a:t> (Causal Loop Diagramming)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ρτογράφηση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ενισχυτικής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εξισορρο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ητικής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τροφοδότησης</a:t>
            </a:r>
            <a:r>
              <a:rPr lang="en" sz="1300" dirty="0">
                <a:solidFill>
                  <a:schemeClr val="dk2"/>
                </a:solidFill>
              </a:rPr>
              <a:t>),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υτο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κοινών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Αρχετύ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Συστημάτων</a:t>
            </a:r>
            <a:r>
              <a:rPr lang="en" sz="1300" b="1" dirty="0">
                <a:solidFill>
                  <a:schemeClr val="dk2"/>
                </a:solidFill>
              </a:rPr>
              <a:t> (System Archetypes)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ορισμό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φορετικών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Κοινωνικο-Οικολογικών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έδων</a:t>
            </a:r>
            <a:r>
              <a:rPr lang="en" sz="1300" b="1" dirty="0">
                <a:solidFill>
                  <a:schemeClr val="dk2"/>
                </a:solidFill>
              </a:rPr>
              <a:t> (Socio-Ecological Levels)</a:t>
            </a:r>
            <a:r>
              <a:rPr lang="en" sz="1300" dirty="0">
                <a:solidFill>
                  <a:schemeClr val="dk2"/>
                </a:solidFill>
              </a:rPr>
              <a:t> (π.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άτομο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ομάδ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οργ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νισμός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κοινωνί</a:t>
            </a:r>
            <a:r>
              <a:rPr lang="en" sz="1300" dirty="0">
                <a:solidFill>
                  <a:schemeClr val="dk2"/>
                </a:solidFill>
              </a:rPr>
              <a:t>α)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φορετικές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κλίμ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κες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</p:txBody>
      </p:sp>
      <p:sp>
        <p:nvSpPr>
          <p:cNvPr id="155" name="Google Shape;155;p27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 dirty="0">
                <a:solidFill>
                  <a:schemeClr val="dk2"/>
                </a:solidFill>
              </a:rPr>
              <a:t>Handbook of systems sciences</a:t>
            </a:r>
            <a:r>
              <a:rPr lang="en" sz="800" dirty="0">
                <a:solidFill>
                  <a:schemeClr val="dk2"/>
                </a:solidFill>
              </a:rPr>
              <a:t> (pp. 1-25). Singapore: Springer Singapore.</a:t>
            </a:r>
            <a:endParaRPr sz="5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8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61" name="Google Shape;161;p28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4: Defining the Desired Future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Έχοντ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λέον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βα</a:t>
            </a:r>
            <a:r>
              <a:rPr lang="en" sz="1300" dirty="0" err="1">
                <a:solidFill>
                  <a:schemeClr val="dk2"/>
                </a:solidFill>
              </a:rPr>
              <a:t>θιά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τρέχοντος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στρέφουμε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τώρ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ροσοχή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δημιουργική</a:t>
            </a:r>
            <a:r>
              <a:rPr lang="en" sz="1300" dirty="0">
                <a:solidFill>
                  <a:schemeClr val="dk2"/>
                </a:solidFill>
              </a:rPr>
              <a:t>, πα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γωγική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φάση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ρωτήσουμε</a:t>
            </a:r>
            <a:r>
              <a:rPr lang="en" sz="1300" dirty="0">
                <a:solidFill>
                  <a:schemeClr val="dk2"/>
                </a:solidFill>
              </a:rPr>
              <a:t>: “</a:t>
            </a:r>
            <a:r>
              <a:rPr lang="en" sz="1300" i="1" dirty="0" err="1">
                <a:solidFill>
                  <a:schemeClr val="dk2"/>
                </a:solidFill>
              </a:rPr>
              <a:t>Αν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μ</a:t>
            </a:r>
            <a:r>
              <a:rPr lang="en" sz="1300" i="1" dirty="0">
                <a:solidFill>
                  <a:schemeClr val="dk2"/>
                </a:solidFill>
              </a:rPr>
              <a:t>π</a:t>
            </a:r>
            <a:r>
              <a:rPr lang="en" sz="1300" i="1" dirty="0" err="1">
                <a:solidFill>
                  <a:schemeClr val="dk2"/>
                </a:solidFill>
              </a:rPr>
              <a:t>ορούσ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με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ν</a:t>
            </a:r>
            <a:r>
              <a:rPr lang="en" sz="1300" i="1" dirty="0">
                <a:solidFill>
                  <a:schemeClr val="dk2"/>
                </a:solidFill>
              </a:rPr>
              <a:t>α </a:t>
            </a:r>
            <a:r>
              <a:rPr lang="en" sz="1300" i="1" dirty="0" err="1">
                <a:solidFill>
                  <a:schemeClr val="dk2"/>
                </a:solidFill>
              </a:rPr>
              <a:t>ε</a:t>
            </a:r>
            <a:r>
              <a:rPr lang="en" sz="1300" i="1" dirty="0">
                <a:solidFill>
                  <a:schemeClr val="dk2"/>
                </a:solidFill>
              </a:rPr>
              <a:t>πα</a:t>
            </a:r>
            <a:r>
              <a:rPr lang="en" sz="1300" i="1" dirty="0" err="1">
                <a:solidFill>
                  <a:schemeClr val="dk2"/>
                </a:solidFill>
              </a:rPr>
              <a:t>ν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σχεδιάσουμε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ιδ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νικά</a:t>
            </a:r>
            <a:r>
              <a:rPr lang="en" sz="1300" i="1" dirty="0">
                <a:solidFill>
                  <a:schemeClr val="dk2"/>
                </a:solidFill>
              </a:rPr>
              <a:t> α</a:t>
            </a:r>
            <a:r>
              <a:rPr lang="en" sz="1300" i="1" dirty="0" err="1">
                <a:solidFill>
                  <a:schemeClr val="dk2"/>
                </a:solidFill>
              </a:rPr>
              <a:t>υτό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το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σύστημ</a:t>
            </a:r>
            <a:r>
              <a:rPr lang="en" sz="1300" i="1" dirty="0">
                <a:solidFill>
                  <a:schemeClr val="dk2"/>
                </a:solidFill>
              </a:rPr>
              <a:t>α, π</a:t>
            </a:r>
            <a:r>
              <a:rPr lang="en" sz="1300" i="1" dirty="0" err="1">
                <a:solidFill>
                  <a:schemeClr val="dk2"/>
                </a:solidFill>
              </a:rPr>
              <a:t>ώς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θ</a:t>
            </a:r>
            <a:r>
              <a:rPr lang="en" sz="1300" i="1" dirty="0">
                <a:solidFill>
                  <a:schemeClr val="dk2"/>
                </a:solidFill>
              </a:rPr>
              <a:t>α </a:t>
            </a:r>
            <a:r>
              <a:rPr lang="en" sz="1300" i="1" dirty="0" err="1">
                <a:solidFill>
                  <a:schemeClr val="dk2"/>
                </a:solidFill>
              </a:rPr>
              <a:t>έμοι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ζε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κ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ι</a:t>
            </a:r>
            <a:r>
              <a:rPr lang="en" sz="1300" i="1" dirty="0">
                <a:solidFill>
                  <a:schemeClr val="dk2"/>
                </a:solidFill>
              </a:rPr>
              <a:t> π</a:t>
            </a:r>
            <a:r>
              <a:rPr lang="en" sz="1300" i="1" dirty="0" err="1">
                <a:solidFill>
                  <a:schemeClr val="dk2"/>
                </a:solidFill>
              </a:rPr>
              <a:t>ώς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θ</a:t>
            </a:r>
            <a:r>
              <a:rPr lang="en" sz="1300" i="1" dirty="0">
                <a:solidFill>
                  <a:schemeClr val="dk2"/>
                </a:solidFill>
              </a:rPr>
              <a:t>α </a:t>
            </a:r>
            <a:r>
              <a:rPr lang="en" sz="1300" i="1" dirty="0" err="1">
                <a:solidFill>
                  <a:schemeClr val="dk2"/>
                </a:solidFill>
              </a:rPr>
              <a:t>το</a:t>
            </a:r>
            <a:r>
              <a:rPr lang="en" sz="1300" i="1" dirty="0">
                <a:solidFill>
                  <a:schemeClr val="dk2"/>
                </a:solidFill>
              </a:rPr>
              <a:t> α</a:t>
            </a:r>
            <a:r>
              <a:rPr lang="en" sz="1300" i="1" dirty="0" err="1">
                <a:solidFill>
                  <a:schemeClr val="dk2"/>
                </a:solidFill>
              </a:rPr>
              <a:t>ισθ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νόμ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στ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ν</a:t>
            </a:r>
            <a:r>
              <a:rPr lang="en" sz="1300" i="1" dirty="0">
                <a:solidFill>
                  <a:schemeClr val="dk2"/>
                </a:solidFill>
              </a:rPr>
              <a:t>;</a:t>
            </a:r>
            <a:r>
              <a:rPr lang="en" sz="1300" dirty="0">
                <a:solidFill>
                  <a:schemeClr val="dk2"/>
                </a:solidFill>
              </a:rPr>
              <a:t>”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φορά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φιλοδοξί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ευθυγράμμιση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Διευκολύνουμε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ενδι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φερόμεν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μέρη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συν-δημιουργί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πα</a:t>
            </a:r>
            <a:r>
              <a:rPr lang="en" sz="1300" dirty="0" err="1">
                <a:solidFill>
                  <a:schemeClr val="dk2"/>
                </a:solidFill>
              </a:rPr>
              <a:t>στικής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ιθυμητής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εικόν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μέλλοντος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όριστη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λίστ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ιθυμιών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τή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εριγρ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λειτουργούσε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τι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ξί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δημιουργούσε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όλους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συμμετέχοντες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οιες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ρχές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θοδηγούσ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ισχυρή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κοινωνική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εικόν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μέλλοντος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ρέχει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τεύθυνση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κίνητρο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δύσκολο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έργο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Λειτουργεί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σωστό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ρότυ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”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όλες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ιθ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νές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ορούν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ργότερ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ξιολογηθούν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</a:t>
            </a:r>
            <a:r>
              <a:rPr lang="en" sz="1300" dirty="0">
                <a:solidFill>
                  <a:schemeClr val="dk2"/>
                </a:solidFill>
              </a:rPr>
              <a:t>πα</a:t>
            </a:r>
            <a:r>
              <a:rPr lang="en" sz="1300" dirty="0" err="1">
                <a:solidFill>
                  <a:schemeClr val="dk2"/>
                </a:solidFill>
              </a:rPr>
              <a:t>ντά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ερώτηση</a:t>
            </a:r>
            <a:r>
              <a:rPr lang="en" sz="1300" dirty="0">
                <a:solidFill>
                  <a:schemeClr val="dk2"/>
                </a:solidFill>
              </a:rPr>
              <a:t>, “</a:t>
            </a:r>
            <a:r>
              <a:rPr lang="en" sz="1300" dirty="0" err="1">
                <a:solidFill>
                  <a:schemeClr val="dk2"/>
                </a:solidFill>
              </a:rPr>
              <a:t>Τι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πα</a:t>
            </a:r>
            <a:r>
              <a:rPr lang="en" sz="1300" dirty="0" err="1">
                <a:solidFill>
                  <a:schemeClr val="dk2"/>
                </a:solidFill>
              </a:rPr>
              <a:t>θούμε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ιτύχουμε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ζί</a:t>
            </a:r>
            <a:r>
              <a:rPr lang="en" sz="1300" dirty="0">
                <a:solidFill>
                  <a:schemeClr val="dk2"/>
                </a:solidFill>
              </a:rPr>
              <a:t>;”.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Μέσω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Χ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ρτογράφησης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Σεν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ρίων</a:t>
            </a:r>
            <a:r>
              <a:rPr lang="en" sz="1300" b="1" dirty="0">
                <a:solidFill>
                  <a:schemeClr val="dk2"/>
                </a:solidFill>
              </a:rPr>
              <a:t> (Scenario Mapping)</a:t>
            </a:r>
            <a:r>
              <a:rPr lang="en" sz="1300" dirty="0">
                <a:solidFill>
                  <a:schemeClr val="dk2"/>
                </a:solidFill>
              </a:rPr>
              <a:t> (α</a:t>
            </a:r>
            <a:r>
              <a:rPr lang="en" sz="1300" dirty="0" err="1">
                <a:solidFill>
                  <a:schemeClr val="dk2"/>
                </a:solidFill>
              </a:rPr>
              <a:t>νά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τυξη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λούσιων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φηγήσεων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μελλοντικών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Value Proposition Definition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βα</a:t>
            </a:r>
            <a:r>
              <a:rPr lang="en" sz="1300" dirty="0" err="1">
                <a:solidFill>
                  <a:schemeClr val="dk2"/>
                </a:solidFill>
              </a:rPr>
              <a:t>σικών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οφελών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διάφορους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δρώντες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νέο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α).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62" name="Google Shape;162;p28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9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5: Exploring the Possibility Space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Τώρ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ώνουμε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ιθ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γέφυρ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ξύ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μελλοντικού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οράμ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τρέχον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μοντέλο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λύουμε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μοντέλο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Φάση</a:t>
            </a:r>
            <a:r>
              <a:rPr lang="en" sz="1300" dirty="0">
                <a:solidFill>
                  <a:schemeClr val="dk2"/>
                </a:solidFill>
              </a:rPr>
              <a:t> 3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ρωτηθούμε</a:t>
            </a:r>
            <a:r>
              <a:rPr lang="en" sz="1300" dirty="0">
                <a:solidFill>
                  <a:schemeClr val="dk2"/>
                </a:solidFill>
              </a:rPr>
              <a:t>: </a:t>
            </a:r>
            <a:r>
              <a:rPr lang="en" sz="1300" dirty="0" err="1">
                <a:solidFill>
                  <a:schemeClr val="dk2"/>
                </a:solidFill>
              </a:rPr>
              <a:t>Δεδομένου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ροορισμού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, 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ιο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οτελεσμ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σημεί</a:t>
            </a:r>
            <a:r>
              <a:rPr lang="en" sz="1300" dirty="0">
                <a:solidFill>
                  <a:schemeClr val="dk2"/>
                </a:solidFill>
              </a:rPr>
              <a:t>α πα</a:t>
            </a:r>
            <a:r>
              <a:rPr lang="en" sz="1300" dirty="0" err="1">
                <a:solidFill>
                  <a:schemeClr val="dk2"/>
                </a:solidFill>
              </a:rPr>
              <a:t>ρέμ</a:t>
            </a:r>
            <a:r>
              <a:rPr lang="en" sz="1300" dirty="0">
                <a:solidFill>
                  <a:schemeClr val="dk2"/>
                </a:solidFill>
              </a:rPr>
              <a:t>βα</a:t>
            </a:r>
            <a:r>
              <a:rPr lang="en" sz="1300" dirty="0" err="1">
                <a:solidFill>
                  <a:schemeClr val="dk2"/>
                </a:solidFill>
              </a:rPr>
              <a:t>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τρέχον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υροδοτήσουμε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οηθήσουμε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</a:t>
            </a:r>
            <a:r>
              <a:rPr lang="en" sz="1300" dirty="0">
                <a:solidFill>
                  <a:schemeClr val="dk2"/>
                </a:solidFill>
              </a:rPr>
              <a:t>;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Αν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ζητούμε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σημεί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μόχλευσης</a:t>
            </a:r>
            <a:r>
              <a:rPr lang="en" sz="1300" b="1" dirty="0">
                <a:solidFill>
                  <a:schemeClr val="dk2"/>
                </a:solidFill>
              </a:rPr>
              <a:t> (leverage points)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θέσεις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ολύ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λοκου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μικρή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σμένη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οδηγήσει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σημ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ντική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ευρεί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ίσης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εντο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ίζουμε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ντινομίες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εντάσεις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δή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οτε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ρέμ</a:t>
            </a:r>
            <a:r>
              <a:rPr lang="en" sz="1300" dirty="0">
                <a:solidFill>
                  <a:schemeClr val="dk2"/>
                </a:solidFill>
              </a:rPr>
              <a:t>βα</a:t>
            </a:r>
            <a:r>
              <a:rPr lang="en" sz="1300" dirty="0" err="1">
                <a:solidFill>
                  <a:schemeClr val="dk2"/>
                </a:solidFill>
              </a:rPr>
              <a:t>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χρει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χειριστεί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ολύ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λοκο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ορείς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λλάξεις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άντ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υτόχρον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φορά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τηγική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ροτερ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εστιάζουμε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ενέργειά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έχουν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υψηλότερο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μικό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ίδρ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σης</a:t>
            </a:r>
            <a:r>
              <a:rPr lang="en" sz="1300" dirty="0">
                <a:solidFill>
                  <a:schemeClr val="dk2"/>
                </a:solidFill>
              </a:rPr>
              <a:t>, πα</a:t>
            </a:r>
            <a:r>
              <a:rPr lang="en" sz="1300" dirty="0" err="1">
                <a:solidFill>
                  <a:schemeClr val="dk2"/>
                </a:solidFill>
              </a:rPr>
              <a:t>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νει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διορθώσεις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Χρησιμο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οιώντ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λυτικές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μεθόδους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Centrality Analysis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εύρεση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ιδι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ίτερ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συνδεδεμένων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ιρροητικών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κόμ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χάρτη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Synthesis Mapping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ικάλυψη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μελλοντικού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οράμ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άνω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τρέχον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μοντέλο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ισμό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κενών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ιριών</a:t>
            </a:r>
            <a:r>
              <a:rPr lang="en" sz="1300" dirty="0">
                <a:solidFill>
                  <a:schemeClr val="dk2"/>
                </a:solidFill>
              </a:rPr>
              <a:t>).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68" name="Google Shape;168;p29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69" name="Google Shape;169;p29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0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75" name="Google Shape;175;p30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6: Designing the Intervention Model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Έχοντ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ίσει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σημεί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μόχλευσης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φράζουμε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τώρ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στρ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τηγικά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σημεί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υτά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εφ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ρμόσιμ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σχέδι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απα</a:t>
            </a:r>
            <a:r>
              <a:rPr lang="en" sz="1300" dirty="0" err="1">
                <a:solidFill>
                  <a:schemeClr val="dk2"/>
                </a:solidFill>
              </a:rPr>
              <a:t>ντά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ερώτηση</a:t>
            </a:r>
            <a:r>
              <a:rPr lang="en" sz="1300" dirty="0">
                <a:solidFill>
                  <a:schemeClr val="dk2"/>
                </a:solidFill>
              </a:rPr>
              <a:t>: “</a:t>
            </a:r>
            <a:r>
              <a:rPr lang="en" sz="1300" i="1" dirty="0" err="1">
                <a:solidFill>
                  <a:schemeClr val="dk2"/>
                </a:solidFill>
              </a:rPr>
              <a:t>Τι</a:t>
            </a:r>
            <a:r>
              <a:rPr lang="en" sz="1300" i="1" dirty="0">
                <a:solidFill>
                  <a:schemeClr val="dk2"/>
                </a:solidFill>
              </a:rPr>
              <a:t> α</a:t>
            </a:r>
            <a:r>
              <a:rPr lang="en" sz="1300" i="1" dirty="0" err="1">
                <a:solidFill>
                  <a:schemeClr val="dk2"/>
                </a:solidFill>
              </a:rPr>
              <a:t>κρι</a:t>
            </a:r>
            <a:r>
              <a:rPr lang="en" sz="1300" i="1" dirty="0">
                <a:solidFill>
                  <a:schemeClr val="dk2"/>
                </a:solidFill>
              </a:rPr>
              <a:t>β</a:t>
            </a:r>
            <a:r>
              <a:rPr lang="en" sz="1300" i="1" dirty="0" err="1">
                <a:solidFill>
                  <a:schemeClr val="dk2"/>
                </a:solidFill>
              </a:rPr>
              <a:t>ώς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θ</a:t>
            </a:r>
            <a:r>
              <a:rPr lang="en" sz="1300" i="1" dirty="0">
                <a:solidFill>
                  <a:schemeClr val="dk2"/>
                </a:solidFill>
              </a:rPr>
              <a:t>α </a:t>
            </a:r>
            <a:r>
              <a:rPr lang="en" sz="1300" i="1" dirty="0" err="1">
                <a:solidFill>
                  <a:schemeClr val="dk2"/>
                </a:solidFill>
              </a:rPr>
              <a:t>κάνουμε</a:t>
            </a:r>
            <a:r>
              <a:rPr lang="en" sz="1300" i="1" dirty="0">
                <a:solidFill>
                  <a:schemeClr val="dk2"/>
                </a:solidFill>
              </a:rPr>
              <a:t>, </a:t>
            </a:r>
            <a:r>
              <a:rPr lang="en" sz="1300" i="1" dirty="0" err="1">
                <a:solidFill>
                  <a:schemeClr val="dk2"/>
                </a:solidFill>
              </a:rPr>
              <a:t>κ</a:t>
            </a:r>
            <a:r>
              <a:rPr lang="en" sz="1300" i="1" dirty="0">
                <a:solidFill>
                  <a:schemeClr val="dk2"/>
                </a:solidFill>
              </a:rPr>
              <a:t>α</a:t>
            </a:r>
            <a:r>
              <a:rPr lang="en" sz="1300" i="1" dirty="0" err="1">
                <a:solidFill>
                  <a:schemeClr val="dk2"/>
                </a:solidFill>
              </a:rPr>
              <a:t>ι</a:t>
            </a:r>
            <a:r>
              <a:rPr lang="en" sz="1300" i="1" dirty="0">
                <a:solidFill>
                  <a:schemeClr val="dk2"/>
                </a:solidFill>
              </a:rPr>
              <a:t> π</a:t>
            </a:r>
            <a:r>
              <a:rPr lang="en" sz="1300" i="1" dirty="0" err="1">
                <a:solidFill>
                  <a:schemeClr val="dk2"/>
                </a:solidFill>
              </a:rPr>
              <a:t>ώς</a:t>
            </a:r>
            <a:r>
              <a:rPr lang="en" sz="1300" i="1" dirty="0">
                <a:solidFill>
                  <a:schemeClr val="dk2"/>
                </a:solidFill>
              </a:rPr>
              <a:t> </a:t>
            </a:r>
            <a:r>
              <a:rPr lang="en" sz="1300" i="1" dirty="0" err="1">
                <a:solidFill>
                  <a:schemeClr val="dk2"/>
                </a:solidFill>
              </a:rPr>
              <a:t>θ</a:t>
            </a:r>
            <a:r>
              <a:rPr lang="en" sz="1300" i="1" dirty="0">
                <a:solidFill>
                  <a:schemeClr val="dk2"/>
                </a:solidFill>
              </a:rPr>
              <a:t>α </a:t>
            </a:r>
            <a:r>
              <a:rPr lang="en" sz="1300" i="1" dirty="0" err="1">
                <a:solidFill>
                  <a:schemeClr val="dk2"/>
                </a:solidFill>
              </a:rPr>
              <a:t>λειτουργήσει</a:t>
            </a:r>
            <a:r>
              <a:rPr lang="en" sz="1300" i="1" dirty="0">
                <a:solidFill>
                  <a:schemeClr val="dk2"/>
                </a:solidFill>
              </a:rPr>
              <a:t>;</a:t>
            </a:r>
            <a:r>
              <a:rPr lang="en" sz="1300" dirty="0">
                <a:solidFill>
                  <a:schemeClr val="dk2"/>
                </a:solidFill>
              </a:rPr>
              <a:t>”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Σχεδιάζουμε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συγκεκριμένες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νέ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ολιτική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ηρεσί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τφόρμ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σύνολο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νέων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κτικών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πα</a:t>
            </a:r>
            <a:r>
              <a:rPr lang="en" sz="1300" dirty="0" err="1">
                <a:solidFill>
                  <a:schemeClr val="dk2"/>
                </a:solidFill>
              </a:rPr>
              <a:t>ίνουμε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τομέρει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φορικά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λειτουργούν</a:t>
            </a:r>
            <a:r>
              <a:rPr lang="en" sz="1300" dirty="0">
                <a:solidFill>
                  <a:schemeClr val="dk2"/>
                </a:solidFill>
              </a:rPr>
              <a:t>, 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σημεί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πα</a:t>
            </a:r>
            <a:r>
              <a:rPr lang="en" sz="1300" dirty="0" err="1">
                <a:solidFill>
                  <a:schemeClr val="dk2"/>
                </a:solidFill>
              </a:rPr>
              <a:t>φής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έχουν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συμμετέχοντες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υλο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οιηθούν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τηγική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χωρίς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σχέδιο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μένει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φηρημένη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γνώσεις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τά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ρωτότυ</a:t>
            </a:r>
            <a:r>
              <a:rPr lang="en" sz="1300" dirty="0">
                <a:solidFill>
                  <a:schemeClr val="dk2"/>
                </a:solidFill>
              </a:rPr>
              <a:t>πα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δοκιμ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υλο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οιηθούν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Εδώ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συστημική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σκέψη</a:t>
            </a:r>
            <a:r>
              <a:rPr lang="en" sz="1300" dirty="0">
                <a:solidFill>
                  <a:schemeClr val="dk2"/>
                </a:solidFill>
              </a:rPr>
              <a:t>” </a:t>
            </a:r>
            <a:r>
              <a:rPr lang="en" sz="1300" dirty="0" err="1">
                <a:solidFill>
                  <a:schemeClr val="dk2"/>
                </a:solidFill>
              </a:rPr>
              <a:t>συν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ντά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κτική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δημιουργική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δράση</a:t>
            </a:r>
            <a:r>
              <a:rPr lang="en" sz="1300" dirty="0">
                <a:solidFill>
                  <a:schemeClr val="dk2"/>
                </a:solidFill>
              </a:rPr>
              <a:t>”.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Μέσω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Μοντελο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οίησης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Δρ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στηριότητ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ς</a:t>
            </a:r>
            <a:r>
              <a:rPr lang="en" sz="1300" b="1" dirty="0">
                <a:solidFill>
                  <a:schemeClr val="dk2"/>
                </a:solidFill>
              </a:rPr>
              <a:t> (Activity Modeling)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λε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τομέρει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δικ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σιών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ήμ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ρος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ήμ</a:t>
            </a:r>
            <a:r>
              <a:rPr lang="en" sz="1300" dirty="0">
                <a:solidFill>
                  <a:schemeClr val="dk2"/>
                </a:solidFill>
              </a:rPr>
              <a:t>α), π</a:t>
            </a:r>
            <a:r>
              <a:rPr lang="en" sz="1300" dirty="0" err="1">
                <a:solidFill>
                  <a:schemeClr val="dk2"/>
                </a:solidFill>
              </a:rPr>
              <a:t>ερ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ιτέρω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>
                <a:solidFill>
                  <a:schemeClr val="dk2"/>
                </a:solidFill>
              </a:rPr>
              <a:t>Synthesis Mapping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δείξουμε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σχημ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τίζουν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α,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συνεχούς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Συνεργ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σί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με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Ενδι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φερόμεν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Μέρη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τελειο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σχεδίων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76" name="Google Shape;176;p30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1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Μεθοδολογία - Systemic Design Toolkit</a:t>
            </a:r>
            <a:endParaRPr sz="2320"/>
          </a:p>
        </p:txBody>
      </p:sp>
      <p:sp>
        <p:nvSpPr>
          <p:cNvPr id="182" name="Google Shape;182;p31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300" b="1" dirty="0" err="1">
                <a:solidFill>
                  <a:schemeClr val="dk2"/>
                </a:solidFill>
              </a:rPr>
              <a:t>Φάση</a:t>
            </a:r>
            <a:r>
              <a:rPr lang="en" sz="1300" b="1" dirty="0">
                <a:solidFill>
                  <a:schemeClr val="dk2"/>
                </a:solidFill>
              </a:rPr>
              <a:t> 7: Fostering the Transition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τελικό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γνωρίζει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υροδότηση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ολύ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λοκο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συνεχόμενο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έργο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όχι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μεμονωμένο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γεγονός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Εστιάζει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δρομή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τρέχουσ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τάστ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ιθυμητό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μέλλον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γνωρίζοντ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ρμοστεί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“α</a:t>
            </a:r>
            <a:r>
              <a:rPr lang="en" sz="1300" dirty="0" err="1">
                <a:solidFill>
                  <a:schemeClr val="dk2"/>
                </a:solidFill>
              </a:rPr>
              <a:t>ντιδράσει</a:t>
            </a:r>
            <a:r>
              <a:rPr lang="en" sz="1300" dirty="0">
                <a:solidFill>
                  <a:schemeClr val="dk2"/>
                </a:solidFill>
              </a:rPr>
              <a:t>”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ξύ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Κύριος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Στόχος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τηγική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δράσης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σειρά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γίνουν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,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δοκιμ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στούν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ρώτ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μικρή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κλίμ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α,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ντιμετω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ιστούν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απ</a:t>
            </a:r>
            <a:r>
              <a:rPr lang="en" sz="1300" dirty="0" err="1">
                <a:solidFill>
                  <a:schemeClr val="dk2"/>
                </a:solidFill>
              </a:rPr>
              <a:t>όφευκτες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ντιδράσεις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εκτ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θούν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οτελέσμ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Στόχος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διευθύνουμε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ολοκληρωμέν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ίδι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δικ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όχι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μόνο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σχεδιάσουμε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οτέλεσμ</a:t>
            </a:r>
            <a:r>
              <a:rPr lang="en" sz="1300" dirty="0">
                <a:solidFill>
                  <a:schemeClr val="dk2"/>
                </a:solidFill>
              </a:rPr>
              <a:t>α.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Γι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τί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Είν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ντικό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Ακόμ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τέλει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σμένη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ρέμ</a:t>
            </a:r>
            <a:r>
              <a:rPr lang="en" sz="1300" dirty="0">
                <a:solidFill>
                  <a:schemeClr val="dk2"/>
                </a:solidFill>
              </a:rPr>
              <a:t>βα</a:t>
            </a:r>
            <a:r>
              <a:rPr lang="en" sz="1300" dirty="0" err="1">
                <a:solidFill>
                  <a:schemeClr val="dk2"/>
                </a:solidFill>
              </a:rPr>
              <a:t>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απ</a:t>
            </a:r>
            <a:r>
              <a:rPr lang="en" sz="1300" dirty="0" err="1">
                <a:solidFill>
                  <a:schemeClr val="dk2"/>
                </a:solidFill>
              </a:rPr>
              <a:t>οτύχει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εισ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χθεί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χωρίς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τροφοδότηση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υιοθέτησής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εξέλιξής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Αυτό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στάδιο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ότι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έργο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έχει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ρκή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ντίκτυ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σχεδιάζοντ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ρμογή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ρχή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Πώς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Κάνουμε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Μέσω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στηρίων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l-GR" sz="1300" b="1" dirty="0">
                <a:solidFill>
                  <a:schemeClr val="dk2"/>
                </a:solidFill>
              </a:rPr>
              <a:t>Σχεδίασης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Μετά</a:t>
            </a:r>
            <a:r>
              <a:rPr lang="en" sz="1300" b="1" dirty="0">
                <a:solidFill>
                  <a:schemeClr val="dk2"/>
                </a:solidFill>
              </a:rPr>
              <a:t>βα</a:t>
            </a:r>
            <a:r>
              <a:rPr lang="en" sz="1300" b="1" dirty="0" err="1">
                <a:solidFill>
                  <a:schemeClr val="dk2"/>
                </a:solidFill>
              </a:rPr>
              <a:t>σης</a:t>
            </a:r>
            <a:r>
              <a:rPr lang="en" sz="1300" b="1" dirty="0">
                <a:solidFill>
                  <a:schemeClr val="dk2"/>
                </a:solidFill>
              </a:rPr>
              <a:t> (Transition Planning)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νά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τυξης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δρομών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Προσ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ρμογής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στο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ίο</a:t>
            </a:r>
            <a:r>
              <a:rPr lang="en" sz="1300" b="1" dirty="0">
                <a:solidFill>
                  <a:schemeClr val="dk2"/>
                </a:solidFill>
              </a:rPr>
              <a:t> (Landscape Fitness Pathways)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ρτών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δείχνουν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ώς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οηθούν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εξελιχθεί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ιριάζει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λύτερ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αβα</a:t>
            </a:r>
            <a:r>
              <a:rPr lang="en" sz="1300" dirty="0" err="1">
                <a:solidFill>
                  <a:schemeClr val="dk2"/>
                </a:solidFill>
              </a:rPr>
              <a:t>λλόμενο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ερι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άλλον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άροδο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χρόνου</a:t>
            </a:r>
            <a:r>
              <a:rPr lang="en" sz="1300" dirty="0">
                <a:solidFill>
                  <a:schemeClr val="dk2"/>
                </a:solidFill>
              </a:rPr>
              <a:t>).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83" name="Google Shape;183;p31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(2020). Systemic design: Design for complex, social, and sociotechnical systems. In </a:t>
            </a:r>
            <a:r>
              <a:rPr lang="en" sz="800" i="1">
                <a:solidFill>
                  <a:schemeClr val="dk2"/>
                </a:solidFill>
              </a:rPr>
              <a:t>Handbook of systems sciences</a:t>
            </a:r>
            <a:r>
              <a:rPr lang="en" sz="800">
                <a:solidFill>
                  <a:schemeClr val="dk2"/>
                </a:solidFill>
              </a:rPr>
              <a:t> (pp. 1-25). Singapore: Springer Singapore.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 (Systemic Design): Τι είναι</a:t>
            </a:r>
            <a:endParaRPr sz="2320"/>
          </a:p>
        </p:txBody>
      </p:sp>
      <p:sp>
        <p:nvSpPr>
          <p:cNvPr id="62" name="Google Shape;62;p14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>
                <a:solidFill>
                  <a:schemeClr val="dk2"/>
                </a:solidFill>
              </a:rPr>
              <a:t>Συστημική </a:t>
            </a:r>
            <a:r>
              <a:rPr lang="en" sz="1100" b="1" dirty="0" err="1">
                <a:solidFill>
                  <a:schemeClr val="dk2"/>
                </a:solidFill>
              </a:rPr>
              <a:t>Σχεδί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ιστημονικός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τομέ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ενσωμ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τώνει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σκέψη</a:t>
            </a:r>
            <a:r>
              <a:rPr lang="en" sz="1100" dirty="0">
                <a:solidFill>
                  <a:schemeClr val="dk2"/>
                </a:solidFill>
              </a:rPr>
              <a:t> (systems thinking)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σχεδι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στική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σκέψη</a:t>
            </a:r>
            <a:r>
              <a:rPr lang="en" sz="1100" dirty="0">
                <a:solidFill>
                  <a:schemeClr val="dk2"/>
                </a:solidFill>
              </a:rPr>
              <a:t> (design thinking)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ντιμετώ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σύνθετων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διφορούμενων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φορτισμένων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ξίες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κοινωνικών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λημάτων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ως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γνωστά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εμάς</a:t>
            </a:r>
            <a:r>
              <a:rPr lang="en" sz="1100" dirty="0">
                <a:solidFill>
                  <a:schemeClr val="dk2"/>
                </a:solidFill>
              </a:rPr>
              <a:t> “α</a:t>
            </a:r>
            <a:r>
              <a:rPr lang="en" sz="1100" dirty="0" err="1">
                <a:solidFill>
                  <a:schemeClr val="dk2"/>
                </a:solidFill>
              </a:rPr>
              <a:t>δυσώ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ητ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ρο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λήμ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α” (wicked problems).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 dirty="0" err="1">
                <a:solidFill>
                  <a:schemeClr val="dk2"/>
                </a:solidFill>
              </a:rPr>
              <a:t>Η</a:t>
            </a:r>
            <a:r>
              <a:rPr lang="en" sz="1100" b="1" dirty="0">
                <a:solidFill>
                  <a:schemeClr val="dk2"/>
                </a:solidFill>
              </a:rPr>
              <a:t> Συστημική </a:t>
            </a:r>
            <a:r>
              <a:rPr lang="en" sz="1100" b="1" dirty="0" err="1">
                <a:solidFill>
                  <a:schemeClr val="dk2"/>
                </a:solidFill>
              </a:rPr>
              <a:t>Σχεδί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ση</a:t>
            </a:r>
            <a:r>
              <a:rPr lang="en" sz="1100" b="1" dirty="0">
                <a:solidFill>
                  <a:schemeClr val="dk2"/>
                </a:solidFill>
              </a:rPr>
              <a:t> απ</a:t>
            </a:r>
            <a:r>
              <a:rPr lang="en" sz="1100" b="1" dirty="0" err="1">
                <a:solidFill>
                  <a:schemeClr val="dk2"/>
                </a:solidFill>
              </a:rPr>
              <a:t>οτελείτ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απ</a:t>
            </a:r>
            <a:r>
              <a:rPr lang="en" sz="1100" b="1" dirty="0" err="1">
                <a:solidFill>
                  <a:schemeClr val="dk2"/>
                </a:solidFill>
              </a:rPr>
              <a:t>ό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δύο</a:t>
            </a:r>
            <a:r>
              <a:rPr lang="en" sz="1100" b="1" dirty="0">
                <a:solidFill>
                  <a:schemeClr val="dk2"/>
                </a:solidFill>
              </a:rPr>
              <a:t> βα</a:t>
            </a:r>
            <a:r>
              <a:rPr lang="en" sz="1100" b="1" dirty="0" err="1">
                <a:solidFill>
                  <a:schemeClr val="dk2"/>
                </a:solidFill>
              </a:rPr>
              <a:t>σικούς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υλώνες</a:t>
            </a:r>
            <a:r>
              <a:rPr lang="en" sz="1100" b="1" dirty="0">
                <a:solidFill>
                  <a:schemeClr val="dk2"/>
                </a:solidFill>
              </a:rPr>
              <a:t>: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>
                <a:solidFill>
                  <a:schemeClr val="dk2"/>
                </a:solidFill>
              </a:rPr>
              <a:t>Συστημική </a:t>
            </a:r>
            <a:r>
              <a:rPr lang="en" sz="1100" b="1" dirty="0" err="1">
                <a:solidFill>
                  <a:schemeClr val="dk2"/>
                </a:solidFill>
              </a:rPr>
              <a:t>Σκέψη</a:t>
            </a:r>
            <a:r>
              <a:rPr lang="en" sz="1100" b="1" dirty="0">
                <a:solidFill>
                  <a:schemeClr val="dk2"/>
                </a:solidFill>
              </a:rPr>
              <a:t>:</a:t>
            </a:r>
            <a:r>
              <a:rPr lang="en" sz="1100" dirty="0">
                <a:solidFill>
                  <a:schemeClr val="dk2"/>
                </a:solidFill>
              </a:rPr>
              <a:t> πα</a:t>
            </a:r>
            <a:r>
              <a:rPr lang="en" sz="1100" dirty="0" err="1">
                <a:solidFill>
                  <a:schemeClr val="dk2"/>
                </a:solidFill>
              </a:rPr>
              <a:t>ρέχει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ιστημολογί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μεθοδολογί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νόηση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χείριση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ολυ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λοκότητ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Εστιάζει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πα</a:t>
            </a:r>
            <a:r>
              <a:rPr lang="en" sz="1100" dirty="0" err="1">
                <a:solidFill>
                  <a:schemeClr val="dk2"/>
                </a:solidFill>
              </a:rPr>
              <a:t>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τήρηση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συνδέσεων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δυόμενων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ιδιοτήτων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ολόκληρου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τος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Μεγάλη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έμφ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δίνετ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μοντελο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νόηση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Σχεδι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στική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Σκέψη</a:t>
            </a:r>
            <a:r>
              <a:rPr lang="en" sz="1100" b="1" dirty="0">
                <a:solidFill>
                  <a:schemeClr val="dk2"/>
                </a:solidFill>
              </a:rPr>
              <a:t>:</a:t>
            </a:r>
            <a:r>
              <a:rPr lang="en" sz="1100" dirty="0">
                <a:solidFill>
                  <a:schemeClr val="dk2"/>
                </a:solidFill>
              </a:rPr>
              <a:t> πα</a:t>
            </a:r>
            <a:r>
              <a:rPr lang="en" sz="1100" dirty="0" err="1">
                <a:solidFill>
                  <a:schemeClr val="dk2"/>
                </a:solidFill>
              </a:rPr>
              <a:t>ρέχει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κτική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ροσέγγιση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δημιουργί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λλ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γής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Εστιάζει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στις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νθρώ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ινες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νάγκες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ενσυν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ίσθηση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δημιουργί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ιδεών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ρωτοτυ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φέρει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νέες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ιδέες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γμ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τικότητ</a:t>
            </a:r>
            <a:r>
              <a:rPr lang="en" sz="1100" dirty="0">
                <a:solidFill>
                  <a:schemeClr val="dk2"/>
                </a:solidFill>
              </a:rPr>
              <a:t>α. </a:t>
            </a:r>
            <a:r>
              <a:rPr lang="en" sz="1100" dirty="0" err="1">
                <a:solidFill>
                  <a:schemeClr val="dk2"/>
                </a:solidFill>
              </a:rPr>
              <a:t>Μεγάλη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έμφ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δίνετ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πα</a:t>
            </a:r>
            <a:r>
              <a:rPr lang="en" sz="1100" dirty="0" err="1">
                <a:solidFill>
                  <a:schemeClr val="dk2"/>
                </a:solidFill>
              </a:rPr>
              <a:t>ρέμ</a:t>
            </a:r>
            <a:r>
              <a:rPr lang="en" sz="1100" dirty="0">
                <a:solidFill>
                  <a:schemeClr val="dk2"/>
                </a:solidFill>
              </a:rPr>
              <a:t>βα</a:t>
            </a:r>
            <a:r>
              <a:rPr lang="en" sz="1100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κοινωνική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λλ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γή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λόγος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τον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οίον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εξ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ρχής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στρ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φούμε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δημιουργί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υτού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μεγ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λύτερου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ντικειμένου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λόγω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ροκλήσεων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21ου α</a:t>
            </a:r>
            <a:r>
              <a:rPr lang="en" sz="1100" dirty="0" err="1">
                <a:solidFill>
                  <a:schemeClr val="dk2"/>
                </a:solidFill>
              </a:rPr>
              <a:t>ιών</a:t>
            </a:r>
            <a:r>
              <a:rPr lang="en" sz="1100" dirty="0">
                <a:solidFill>
                  <a:schemeClr val="dk2"/>
                </a:solidFill>
              </a:rPr>
              <a:t>α (</a:t>
            </a:r>
            <a:r>
              <a:rPr lang="en" sz="1100" dirty="0" err="1">
                <a:solidFill>
                  <a:schemeClr val="dk2"/>
                </a:solidFill>
              </a:rPr>
              <a:t>κλιμ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τική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λλ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γή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κοινωνική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νισότητ</a:t>
            </a:r>
            <a:r>
              <a:rPr lang="en" sz="1100" dirty="0">
                <a:solidFill>
                  <a:schemeClr val="dk2"/>
                </a:solidFill>
              </a:rPr>
              <a:t>α, </a:t>
            </a:r>
            <a:r>
              <a:rPr lang="en" sz="1100" dirty="0" err="1">
                <a:solidFill>
                  <a:schemeClr val="dk2"/>
                </a:solidFill>
              </a:rPr>
              <a:t>υγειονομική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ερίθ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λψη</a:t>
            </a:r>
            <a:r>
              <a:rPr lang="en" sz="1100" dirty="0">
                <a:solidFill>
                  <a:schemeClr val="dk2"/>
                </a:solidFill>
              </a:rPr>
              <a:t>) </a:t>
            </a:r>
            <a:r>
              <a:rPr lang="en" sz="1100" dirty="0" err="1">
                <a:solidFill>
                  <a:schemeClr val="dk2"/>
                </a:solidFill>
              </a:rPr>
              <a:t>δεν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ορούν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ιλυθούν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</a:t>
            </a:r>
            <a:r>
              <a:rPr lang="en" sz="1100" dirty="0">
                <a:solidFill>
                  <a:schemeClr val="dk2"/>
                </a:solidFill>
              </a:rPr>
              <a:t>: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Μόνο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Σχεδίαση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l-GR" sz="1100" dirty="0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οίο</a:t>
            </a:r>
            <a:r>
              <a:rPr lang="el-GR" sz="1100" dirty="0">
                <a:solidFill>
                  <a:schemeClr val="dk2"/>
                </a:solidFill>
              </a:rPr>
              <a:t>α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έχει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β</a:t>
            </a:r>
            <a:r>
              <a:rPr lang="en" sz="1100" dirty="0" err="1">
                <a:solidFill>
                  <a:schemeClr val="dk2"/>
                </a:solidFill>
              </a:rPr>
              <a:t>άθος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ντιμετω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ίσει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τις</a:t>
            </a:r>
            <a:r>
              <a:rPr lang="en" sz="1100" dirty="0">
                <a:solidFill>
                  <a:schemeClr val="dk2"/>
                </a:solidFill>
              </a:rPr>
              <a:t> βα</a:t>
            </a:r>
            <a:r>
              <a:rPr lang="en" sz="1100" dirty="0" err="1">
                <a:solidFill>
                  <a:schemeClr val="dk2"/>
                </a:solidFill>
              </a:rPr>
              <a:t>θύτερες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συστημικές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ιτίες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dirty="0" err="1">
                <a:solidFill>
                  <a:schemeClr val="dk2"/>
                </a:solidFill>
              </a:rPr>
              <a:t>Μόνο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σκέψη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ορεί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πα</a:t>
            </a:r>
            <a:r>
              <a:rPr lang="en" sz="1100" dirty="0" err="1">
                <a:solidFill>
                  <a:schemeClr val="dk2"/>
                </a:solidFill>
              </a:rPr>
              <a:t>ρ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μείνει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φηρημένη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δυσκολεύετ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μετ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φράσει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νάλυση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τή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δράση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100" b="1" dirty="0" err="1">
                <a:solidFill>
                  <a:schemeClr val="dk2"/>
                </a:solidFill>
              </a:rPr>
              <a:t>Το</a:t>
            </a:r>
            <a:r>
              <a:rPr lang="en" sz="1100" b="1" dirty="0">
                <a:solidFill>
                  <a:schemeClr val="dk2"/>
                </a:solidFill>
              </a:rPr>
              <a:t> βα</a:t>
            </a:r>
            <a:r>
              <a:rPr lang="en" sz="1100" b="1" dirty="0" err="1">
                <a:solidFill>
                  <a:schemeClr val="dk2"/>
                </a:solidFill>
              </a:rPr>
              <a:t>σικό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στοιχείο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ου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ρέ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ει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ν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νοήσουμε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εδώ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είν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:</a:t>
            </a:r>
            <a:br>
              <a:rPr lang="en" sz="1100" b="1" dirty="0">
                <a:solidFill>
                  <a:schemeClr val="dk2"/>
                </a:solidFill>
              </a:rPr>
            </a:br>
            <a:r>
              <a:rPr lang="en" sz="1100" dirty="0" err="1">
                <a:solidFill>
                  <a:schemeClr val="dk2"/>
                </a:solidFill>
              </a:rPr>
              <a:t>Ενώ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σκέψη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σχολείτ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δι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χείριση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ολυ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λοκότητ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η</a:t>
            </a:r>
            <a:r>
              <a:rPr lang="en" sz="1100" dirty="0">
                <a:solidFill>
                  <a:schemeClr val="dk2"/>
                </a:solidFill>
              </a:rPr>
              <a:t> Συστημική </a:t>
            </a:r>
            <a:r>
              <a:rPr lang="en" sz="1100" dirty="0" err="1">
                <a:solidFill>
                  <a:schemeClr val="dk2"/>
                </a:solidFill>
              </a:rPr>
              <a:t>Σχεδί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θ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ρέ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ικεντρώνετ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εξέλιξη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ολυ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λοκότητ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δηλ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δή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ενεργό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μόρφωση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λλ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γή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συστημάτων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i="1" dirty="0" err="1">
                <a:solidFill>
                  <a:schemeClr val="dk2"/>
                </a:solidFill>
              </a:rPr>
              <a:t>ε</a:t>
            </a:r>
            <a:r>
              <a:rPr lang="en" sz="1100" i="1" dirty="0">
                <a:solidFill>
                  <a:schemeClr val="dk2"/>
                </a:solidFill>
              </a:rPr>
              <a:t>π</a:t>
            </a:r>
            <a:r>
              <a:rPr lang="en" sz="1100" i="1" dirty="0" err="1">
                <a:solidFill>
                  <a:schemeClr val="dk2"/>
                </a:solidFill>
              </a:rPr>
              <a:t>ιθυμητό</a:t>
            </a:r>
            <a:r>
              <a:rPr lang="en" sz="1100" i="1" dirty="0">
                <a:solidFill>
                  <a:schemeClr val="dk2"/>
                </a:solidFill>
              </a:rPr>
              <a:t> </a:t>
            </a:r>
            <a:r>
              <a:rPr lang="en" sz="1100" i="1" dirty="0" err="1">
                <a:solidFill>
                  <a:schemeClr val="dk2"/>
                </a:solidFill>
              </a:rPr>
              <a:t>μέλλον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600" i="1" dirty="0">
              <a:solidFill>
                <a:schemeClr val="dk2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 (Systemic Design): Τι είναι</a:t>
            </a:r>
            <a:endParaRPr sz="2320"/>
          </a:p>
        </p:txBody>
      </p:sp>
      <p:sp>
        <p:nvSpPr>
          <p:cNvPr id="69" name="Google Shape;69;p15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 dirty="0" err="1">
                <a:solidFill>
                  <a:schemeClr val="dk2"/>
                </a:solidFill>
              </a:rPr>
              <a:t>Σύντομη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ιστορική</a:t>
            </a:r>
            <a:r>
              <a:rPr lang="en" sz="1100" b="1" dirty="0">
                <a:solidFill>
                  <a:schemeClr val="dk2"/>
                </a:solidFill>
              </a:rPr>
              <a:t> α</a:t>
            </a:r>
            <a:r>
              <a:rPr lang="en" sz="1100" b="1" dirty="0" err="1">
                <a:solidFill>
                  <a:schemeClr val="dk2"/>
                </a:solidFill>
              </a:rPr>
              <a:t>ν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δρομή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γι</a:t>
            </a:r>
            <a:r>
              <a:rPr lang="en" sz="1100" b="1" dirty="0">
                <a:solidFill>
                  <a:schemeClr val="dk2"/>
                </a:solidFill>
              </a:rPr>
              <a:t>α </a:t>
            </a:r>
            <a:r>
              <a:rPr lang="en" sz="1100" b="1" dirty="0" err="1">
                <a:solidFill>
                  <a:schemeClr val="dk2"/>
                </a:solidFill>
              </a:rPr>
              <a:t>τους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δύο</a:t>
            </a:r>
            <a:r>
              <a:rPr lang="en" sz="1100" b="1" dirty="0">
                <a:solidFill>
                  <a:schemeClr val="dk2"/>
                </a:solidFill>
              </a:rPr>
              <a:t> π</a:t>
            </a:r>
            <a:r>
              <a:rPr lang="en" sz="1100" b="1" dirty="0" err="1">
                <a:solidFill>
                  <a:schemeClr val="dk2"/>
                </a:solidFill>
              </a:rPr>
              <a:t>υλώνες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Συστημικής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Σχεδί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σης</a:t>
            </a:r>
            <a:endParaRPr sz="11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 dirty="0">
                <a:solidFill>
                  <a:schemeClr val="dk2"/>
                </a:solidFill>
              </a:rPr>
              <a:t>1. </a:t>
            </a:r>
            <a:r>
              <a:rPr lang="en" sz="1100" b="1" dirty="0" err="1">
                <a:solidFill>
                  <a:schemeClr val="dk2"/>
                </a:solidFill>
              </a:rPr>
              <a:t>Ανάδυση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Συστημική </a:t>
            </a:r>
            <a:r>
              <a:rPr lang="en" sz="1100" b="1" dirty="0" err="1">
                <a:solidFill>
                  <a:schemeClr val="dk2"/>
                </a:solidFill>
              </a:rPr>
              <a:t>Σκέψης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κ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ι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Πράξης</a:t>
            </a:r>
            <a:r>
              <a:rPr lang="en" sz="1100" b="1" dirty="0">
                <a:solidFill>
                  <a:schemeClr val="dk2"/>
                </a:solidFill>
              </a:rPr>
              <a:t> (1940s-1960s)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Ρίζες</a:t>
            </a:r>
            <a:r>
              <a:rPr lang="en" sz="1100" b="1" dirty="0">
                <a:solidFill>
                  <a:schemeClr val="dk2"/>
                </a:solidFill>
              </a:rPr>
              <a:t>: </a:t>
            </a:r>
            <a:r>
              <a:rPr lang="en" sz="1100" dirty="0" err="1">
                <a:solidFill>
                  <a:schemeClr val="dk2"/>
                </a:solidFill>
              </a:rPr>
              <a:t>Αν</a:t>
            </a:r>
            <a:r>
              <a:rPr lang="en" sz="1100" dirty="0">
                <a:solidFill>
                  <a:schemeClr val="dk2"/>
                </a:solidFill>
              </a:rPr>
              <a:t>απ</a:t>
            </a:r>
            <a:r>
              <a:rPr lang="en" sz="1100" dirty="0" err="1">
                <a:solidFill>
                  <a:schemeClr val="dk2"/>
                </a:solidFill>
              </a:rPr>
              <a:t>τύχθηκε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Γενική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Θεωρί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Συστημάτων</a:t>
            </a:r>
            <a:r>
              <a:rPr lang="en" sz="1100" dirty="0">
                <a:solidFill>
                  <a:schemeClr val="dk2"/>
                </a:solidFill>
              </a:rPr>
              <a:t> (von </a:t>
            </a:r>
            <a:r>
              <a:rPr lang="en" sz="1100" dirty="0" err="1">
                <a:solidFill>
                  <a:schemeClr val="dk2"/>
                </a:solidFill>
              </a:rPr>
              <a:t>Bertalanffy</a:t>
            </a:r>
            <a:r>
              <a:rPr lang="en" sz="1100" dirty="0">
                <a:solidFill>
                  <a:schemeClr val="dk2"/>
                </a:solidFill>
              </a:rPr>
              <a:t>)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Κυ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ερνητική</a:t>
            </a:r>
            <a:r>
              <a:rPr lang="en" sz="1100" dirty="0">
                <a:solidFill>
                  <a:schemeClr val="dk2"/>
                </a:solidFill>
              </a:rPr>
              <a:t> (Wiener, Ashby).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Β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σική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Ιδέ</a:t>
            </a:r>
            <a:r>
              <a:rPr lang="en" sz="1100" b="1" dirty="0">
                <a:solidFill>
                  <a:schemeClr val="dk2"/>
                </a:solidFill>
              </a:rPr>
              <a:t>α: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νόηση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κόσμου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μέσω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συνδεδεμένων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συστημάτων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σύνολο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είν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μεγ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λύτερο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άθροισμ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μερών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του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Εξέλιξη</a:t>
            </a:r>
            <a:r>
              <a:rPr lang="en" sz="1100" b="1" dirty="0">
                <a:solidFill>
                  <a:schemeClr val="dk2"/>
                </a:solidFill>
              </a:rPr>
              <a:t>: </a:t>
            </a:r>
            <a:r>
              <a:rPr lang="en" sz="1100" dirty="0" err="1">
                <a:solidFill>
                  <a:schemeClr val="dk2"/>
                </a:solidFill>
              </a:rPr>
              <a:t>Ωρίμ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διάστημ</a:t>
            </a:r>
            <a:r>
              <a:rPr lang="en" sz="1100" dirty="0">
                <a:solidFill>
                  <a:schemeClr val="dk2"/>
                </a:solidFill>
              </a:rPr>
              <a:t>α ~70 </a:t>
            </a:r>
            <a:r>
              <a:rPr lang="en" sz="1100" dirty="0" err="1">
                <a:solidFill>
                  <a:schemeClr val="dk2"/>
                </a:solidFill>
              </a:rPr>
              <a:t>ετών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δημιουργώντ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ισχυρή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ιστημολογί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γι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ντιμετώ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ιση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λημάτων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ου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λούν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λήμ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α,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μοντελο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οίηση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συστημάτων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νόηση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α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δυόμενης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εριφοράς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r>
              <a:rPr lang="en" sz="1100" dirty="0" err="1">
                <a:solidFill>
                  <a:schemeClr val="dk2"/>
                </a:solidFill>
              </a:rPr>
              <a:t>Χωρίζετ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σήμερ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τρί</a:t>
            </a:r>
            <a:r>
              <a:rPr lang="en" sz="1100" dirty="0">
                <a:solidFill>
                  <a:schemeClr val="dk2"/>
                </a:solidFill>
              </a:rPr>
              <a:t>α βα</a:t>
            </a:r>
            <a:r>
              <a:rPr lang="en" sz="1100" dirty="0" err="1">
                <a:solidFill>
                  <a:schemeClr val="dk2"/>
                </a:solidFill>
              </a:rPr>
              <a:t>σικά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κύμ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ως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γνωρίσ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με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μάθημ</a:t>
            </a:r>
            <a:r>
              <a:rPr lang="en" sz="1100" dirty="0">
                <a:solidFill>
                  <a:schemeClr val="dk2"/>
                </a:solidFill>
              </a:rPr>
              <a:t>α.</a:t>
            </a:r>
            <a:endParaRPr sz="11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b="1" dirty="0">
                <a:solidFill>
                  <a:schemeClr val="dk2"/>
                </a:solidFill>
              </a:rPr>
              <a:t>2. </a:t>
            </a:r>
            <a:r>
              <a:rPr lang="en" sz="1100" b="1" dirty="0" err="1">
                <a:solidFill>
                  <a:schemeClr val="dk2"/>
                </a:solidFill>
              </a:rPr>
              <a:t>Ανά</a:t>
            </a:r>
            <a:r>
              <a:rPr lang="en" sz="1100" b="1" dirty="0">
                <a:solidFill>
                  <a:schemeClr val="dk2"/>
                </a:solidFill>
              </a:rPr>
              <a:t>π</a:t>
            </a:r>
            <a:r>
              <a:rPr lang="en" sz="1100" b="1" dirty="0" err="1">
                <a:solidFill>
                  <a:schemeClr val="dk2"/>
                </a:solidFill>
              </a:rPr>
              <a:t>τυξη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της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Σχεδι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στική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Σκέψης</a:t>
            </a:r>
            <a:r>
              <a:rPr lang="en" sz="1100" b="1" dirty="0">
                <a:solidFill>
                  <a:schemeClr val="dk2"/>
                </a:solidFill>
              </a:rPr>
              <a:t> (1960s-2000s)</a:t>
            </a:r>
            <a:endParaRPr sz="11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Ρίζες</a:t>
            </a:r>
            <a:r>
              <a:rPr lang="en" sz="1100" b="1" dirty="0">
                <a:solidFill>
                  <a:schemeClr val="dk2"/>
                </a:solidFill>
              </a:rPr>
              <a:t>: </a:t>
            </a:r>
            <a:r>
              <a:rPr lang="en" sz="1100" dirty="0" err="1">
                <a:solidFill>
                  <a:schemeClr val="dk2"/>
                </a:solidFill>
              </a:rPr>
              <a:t>Προέκυψε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Κίνημ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Μεθόδων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Σχεδίασης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μετ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ίζοντ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εστί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ση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την σχεδίαση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τεχνουργημάτων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νόηση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ίδι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δι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δικ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σί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σχεδίασης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Β</a:t>
            </a:r>
            <a:r>
              <a:rPr lang="en" sz="1100" b="1" dirty="0">
                <a:solidFill>
                  <a:schemeClr val="dk2"/>
                </a:solidFill>
              </a:rPr>
              <a:t>α</a:t>
            </a:r>
            <a:r>
              <a:rPr lang="en" sz="1100" b="1" dirty="0" err="1">
                <a:solidFill>
                  <a:schemeClr val="dk2"/>
                </a:solidFill>
              </a:rPr>
              <a:t>σική</a:t>
            </a:r>
            <a:r>
              <a:rPr lang="en" sz="1100" b="1" dirty="0">
                <a:solidFill>
                  <a:schemeClr val="dk2"/>
                </a:solidFill>
              </a:rPr>
              <a:t> </a:t>
            </a:r>
            <a:r>
              <a:rPr lang="en" sz="1100" b="1" dirty="0" err="1">
                <a:solidFill>
                  <a:schemeClr val="dk2"/>
                </a:solidFill>
              </a:rPr>
              <a:t>Ιδέ</a:t>
            </a:r>
            <a:r>
              <a:rPr lang="en" sz="1100" b="1" dirty="0">
                <a:solidFill>
                  <a:schemeClr val="dk2"/>
                </a:solidFill>
              </a:rPr>
              <a:t>α: </a:t>
            </a:r>
            <a:r>
              <a:rPr lang="en" sz="1100" dirty="0" err="1">
                <a:solidFill>
                  <a:schemeClr val="dk2"/>
                </a:solidFill>
              </a:rPr>
              <a:t>Μι</a:t>
            </a:r>
            <a:r>
              <a:rPr lang="en" sz="1100" dirty="0">
                <a:solidFill>
                  <a:schemeClr val="dk2"/>
                </a:solidFill>
              </a:rPr>
              <a:t>α α</a:t>
            </a:r>
            <a:r>
              <a:rPr lang="en" sz="1100" dirty="0" err="1">
                <a:solidFill>
                  <a:schemeClr val="dk2"/>
                </a:solidFill>
              </a:rPr>
              <a:t>νθρω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οκεντρική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πα</a:t>
            </a:r>
            <a:r>
              <a:rPr lang="en" sz="1100" dirty="0" err="1">
                <a:solidFill>
                  <a:schemeClr val="dk2"/>
                </a:solidFill>
              </a:rPr>
              <a:t>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λη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τική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ροσέγγιση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ίλυση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</a:t>
            </a:r>
            <a:r>
              <a:rPr lang="en" sz="1100" dirty="0">
                <a:solidFill>
                  <a:schemeClr val="dk2"/>
                </a:solidFill>
              </a:rPr>
              <a:t>β</a:t>
            </a:r>
            <a:r>
              <a:rPr lang="en" sz="1100" dirty="0" err="1">
                <a:solidFill>
                  <a:schemeClr val="dk2"/>
                </a:solidFill>
              </a:rPr>
              <a:t>λημάτων</a:t>
            </a:r>
            <a:r>
              <a:rPr lang="en" sz="1100" dirty="0">
                <a:solidFill>
                  <a:schemeClr val="dk2"/>
                </a:solidFill>
              </a:rPr>
              <a:t> βα</a:t>
            </a:r>
            <a:r>
              <a:rPr lang="en" sz="1100" dirty="0" err="1">
                <a:solidFill>
                  <a:schemeClr val="dk2"/>
                </a:solidFill>
              </a:rPr>
              <a:t>σισμένη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στην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ενσυν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ίσθηση</a:t>
            </a:r>
            <a:r>
              <a:rPr lang="en" sz="1100" dirty="0">
                <a:solidFill>
                  <a:schemeClr val="dk2"/>
                </a:solidFill>
              </a:rPr>
              <a:t>, </a:t>
            </a:r>
            <a:r>
              <a:rPr lang="en" sz="1100" dirty="0" err="1">
                <a:solidFill>
                  <a:schemeClr val="dk2"/>
                </a:solidFill>
              </a:rPr>
              <a:t>τον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ιδε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σμό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τη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δημιουργί</a:t>
            </a:r>
            <a:r>
              <a:rPr lang="en" sz="1100" dirty="0">
                <a:solidFill>
                  <a:schemeClr val="dk2"/>
                </a:solidFill>
              </a:rPr>
              <a:t>α π</a:t>
            </a:r>
            <a:r>
              <a:rPr lang="en" sz="1100" dirty="0" err="1">
                <a:solidFill>
                  <a:schemeClr val="dk2"/>
                </a:solidFill>
              </a:rPr>
              <a:t>ρωτοτύ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ων</a:t>
            </a:r>
            <a:r>
              <a:rPr lang="en" sz="1100" dirty="0">
                <a:solidFill>
                  <a:schemeClr val="dk2"/>
                </a:solidFill>
              </a:rPr>
              <a:t>. </a:t>
            </a:r>
            <a:endParaRPr sz="11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100" b="1" dirty="0" err="1">
                <a:solidFill>
                  <a:schemeClr val="dk2"/>
                </a:solidFill>
              </a:rPr>
              <a:t>Εξέλιξη</a:t>
            </a:r>
            <a:r>
              <a:rPr lang="en" sz="1100" b="1" dirty="0">
                <a:solidFill>
                  <a:schemeClr val="dk2"/>
                </a:solidFill>
              </a:rPr>
              <a:t>: </a:t>
            </a:r>
            <a:r>
              <a:rPr lang="en" sz="1100" dirty="0" err="1">
                <a:solidFill>
                  <a:schemeClr val="dk2"/>
                </a:solidFill>
              </a:rPr>
              <a:t>Το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εδίο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εφ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ρμογής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l-GR" sz="1100" dirty="0">
                <a:solidFill>
                  <a:schemeClr val="dk2"/>
                </a:solidFill>
              </a:rPr>
              <a:t>της σχεδίασης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εκτάθηκε</a:t>
            </a:r>
            <a:r>
              <a:rPr lang="en" sz="1100" dirty="0">
                <a:solidFill>
                  <a:schemeClr val="dk2"/>
                </a:solidFill>
              </a:rPr>
              <a:t> απ</a:t>
            </a:r>
            <a:r>
              <a:rPr lang="en" sz="1100" dirty="0" err="1">
                <a:solidFill>
                  <a:schemeClr val="dk2"/>
                </a:solidFill>
              </a:rPr>
              <a:t>ό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ροϊόντ</a:t>
            </a:r>
            <a:r>
              <a:rPr lang="en" sz="1100" dirty="0">
                <a:solidFill>
                  <a:schemeClr val="dk2"/>
                </a:solidFill>
              </a:rPr>
              <a:t>α </a:t>
            </a:r>
            <a:r>
              <a:rPr lang="en" sz="1100" dirty="0" err="1">
                <a:solidFill>
                  <a:schemeClr val="dk2"/>
                </a:solidFill>
              </a:rPr>
              <a:t>σε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υ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ηρεσίες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ι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εμ</a:t>
            </a:r>
            <a:r>
              <a:rPr lang="en" sz="1100" dirty="0">
                <a:solidFill>
                  <a:schemeClr val="dk2"/>
                </a:solidFill>
              </a:rPr>
              <a:t>π</a:t>
            </a:r>
            <a:r>
              <a:rPr lang="en" sz="1100" dirty="0" err="1">
                <a:solidFill>
                  <a:schemeClr val="dk2"/>
                </a:solidFill>
              </a:rPr>
              <a:t>ειρίες</a:t>
            </a:r>
            <a:r>
              <a:rPr lang="en" sz="1100" dirty="0">
                <a:solidFill>
                  <a:schemeClr val="dk2"/>
                </a:solidFill>
              </a:rPr>
              <a:t>, α</a:t>
            </a:r>
            <a:r>
              <a:rPr lang="en" sz="1100" dirty="0" err="1">
                <a:solidFill>
                  <a:schemeClr val="dk2"/>
                </a:solidFill>
              </a:rPr>
              <a:t>λλά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συχνά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εντός</a:t>
            </a:r>
            <a:r>
              <a:rPr lang="en" sz="1100" dirty="0">
                <a:solidFill>
                  <a:schemeClr val="dk2"/>
                </a:solidFill>
              </a:rPr>
              <a:t> π</a:t>
            </a:r>
            <a:r>
              <a:rPr lang="en" sz="1100" dirty="0" err="1">
                <a:solidFill>
                  <a:schemeClr val="dk2"/>
                </a:solidFill>
              </a:rPr>
              <a:t>ροκ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θορισμένων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ορίων</a:t>
            </a:r>
            <a:r>
              <a:rPr lang="en" sz="1100" dirty="0">
                <a:solidFill>
                  <a:schemeClr val="dk2"/>
                </a:solidFill>
              </a:rPr>
              <a:t> </a:t>
            </a:r>
            <a:r>
              <a:rPr lang="en" sz="1100" dirty="0" err="1">
                <a:solidFill>
                  <a:schemeClr val="dk2"/>
                </a:solidFill>
              </a:rPr>
              <a:t>συστήμ</a:t>
            </a:r>
            <a:r>
              <a:rPr lang="en" sz="1100" dirty="0">
                <a:solidFill>
                  <a:schemeClr val="dk2"/>
                </a:solidFill>
              </a:rPr>
              <a:t>α</a:t>
            </a:r>
            <a:r>
              <a:rPr lang="en" sz="1100" dirty="0" err="1">
                <a:solidFill>
                  <a:schemeClr val="dk2"/>
                </a:solidFill>
              </a:rPr>
              <a:t>τος</a:t>
            </a:r>
            <a:r>
              <a:rPr lang="en" sz="1100" dirty="0">
                <a:solidFill>
                  <a:schemeClr val="dk2"/>
                </a:solidFill>
              </a:rPr>
              <a:t>.</a:t>
            </a:r>
            <a:endParaRPr sz="1100" b="1" dirty="0">
              <a:solidFill>
                <a:schemeClr val="dk2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0" y="4508980"/>
            <a:ext cx="80139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Von Bertalanffy, L. (1950). An outline of general system theory. The British Journal for the Philosophy of science, 1(2), 134-165. </a:t>
            </a:r>
            <a:endParaRPr sz="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Wiener, N. (1948). Cybernetics. Scientific American, 179(5), 14-19. </a:t>
            </a:r>
            <a:endParaRPr sz="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Ashby, W. R. (1956). An introduction to cybernetics. </a:t>
            </a:r>
            <a:endParaRPr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 (Systemic Design): Τι είναι</a:t>
            </a:r>
            <a:endParaRPr sz="2320"/>
          </a:p>
        </p:txBody>
      </p:sp>
      <p:sp>
        <p:nvSpPr>
          <p:cNvPr id="76" name="Google Shape;76;p16"/>
          <p:cNvSpPr txBox="1"/>
          <p:nvPr/>
        </p:nvSpPr>
        <p:spPr>
          <a:xfrm>
            <a:off x="152250" y="509395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 dirty="0" err="1">
                <a:solidFill>
                  <a:schemeClr val="dk2"/>
                </a:solidFill>
              </a:rPr>
              <a:t>Σύγκληση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δύο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ντικειμένων</a:t>
            </a:r>
            <a:r>
              <a:rPr lang="en" sz="1300" b="1" dirty="0">
                <a:solidFill>
                  <a:schemeClr val="dk2"/>
                </a:solidFill>
              </a:rPr>
              <a:t> (</a:t>
            </a:r>
            <a:r>
              <a:rPr lang="en" sz="1300" b="1" dirty="0" err="1">
                <a:solidFill>
                  <a:schemeClr val="dk2"/>
                </a:solidFill>
              </a:rPr>
              <a:t>Τέλη</a:t>
            </a:r>
            <a:r>
              <a:rPr lang="en" sz="1300" b="1" dirty="0">
                <a:solidFill>
                  <a:schemeClr val="dk2"/>
                </a:solidFill>
              </a:rPr>
              <a:t> 20ου α</a:t>
            </a:r>
            <a:r>
              <a:rPr lang="en" sz="1300" b="1" dirty="0" err="1">
                <a:solidFill>
                  <a:schemeClr val="dk2"/>
                </a:solidFill>
              </a:rPr>
              <a:t>ιών</a:t>
            </a:r>
            <a:r>
              <a:rPr lang="en" sz="1300" b="1" dirty="0">
                <a:solidFill>
                  <a:schemeClr val="dk2"/>
                </a:solidFill>
              </a:rPr>
              <a:t>α - </a:t>
            </a:r>
            <a:r>
              <a:rPr lang="en" sz="1300" b="1" dirty="0" err="1">
                <a:solidFill>
                  <a:schemeClr val="dk2"/>
                </a:solidFill>
              </a:rPr>
              <a:t>Αρχές</a:t>
            </a:r>
            <a:r>
              <a:rPr lang="en" sz="1300" b="1" dirty="0">
                <a:solidFill>
                  <a:schemeClr val="dk2"/>
                </a:solidFill>
              </a:rPr>
              <a:t> 21ου α</a:t>
            </a:r>
            <a:r>
              <a:rPr lang="en" sz="1300" b="1" dirty="0" err="1">
                <a:solidFill>
                  <a:schemeClr val="dk2"/>
                </a:solidFill>
              </a:rPr>
              <a:t>ιών</a:t>
            </a:r>
            <a:r>
              <a:rPr lang="en" sz="1300" b="1" dirty="0">
                <a:solidFill>
                  <a:schemeClr val="dk2"/>
                </a:solidFill>
              </a:rPr>
              <a:t>α)</a:t>
            </a: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 dirty="0" err="1">
                <a:solidFill>
                  <a:schemeClr val="dk2"/>
                </a:solidFill>
              </a:rPr>
              <a:t>Το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άντρεμ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των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δύο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υτών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υλώνων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ξεκίνησε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με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την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γνώριση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ρώτ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των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δύν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μων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σημείων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κ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ι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των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δύο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Η</a:t>
            </a:r>
            <a:r>
              <a:rPr lang="en" sz="1300" b="1" dirty="0">
                <a:solidFill>
                  <a:schemeClr val="dk2"/>
                </a:solidFill>
              </a:rPr>
              <a:t> Συστημική </a:t>
            </a:r>
            <a:r>
              <a:rPr lang="en" sz="1300" b="1" dirty="0" err="1">
                <a:solidFill>
                  <a:schemeClr val="dk2"/>
                </a:solidFill>
              </a:rPr>
              <a:t>Σκέψη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ικρίθηκε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μερικές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φορές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ρε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λιστική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δύσκολη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ρμογή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λυτικά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τειλημμένη</a:t>
            </a:r>
            <a:r>
              <a:rPr lang="en" sz="1300" dirty="0">
                <a:solidFill>
                  <a:schemeClr val="dk2"/>
                </a:solidFill>
              </a:rPr>
              <a:t>, απ</a:t>
            </a:r>
            <a:r>
              <a:rPr lang="en" sz="1300" dirty="0" err="1">
                <a:solidFill>
                  <a:schemeClr val="dk2"/>
                </a:solidFill>
              </a:rPr>
              <a:t>οτυγχάνοντ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οδηγήσει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συγκεκριμένες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ρεμ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άσεις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Ackoff</a:t>
            </a:r>
            <a:r>
              <a:rPr lang="en" sz="1300" dirty="0">
                <a:solidFill>
                  <a:schemeClr val="dk2"/>
                </a:solidFill>
              </a:rPr>
              <a:t>, 2004; Collopy, 2009). 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Σχεδι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στική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Σκέψη</a:t>
            </a:r>
            <a:r>
              <a:rPr lang="en" sz="1300" b="1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ενώ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τολίζετ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δράση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ορούσε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λυσιτελής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λουστευτική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χωρίς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υστηρότητ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ντιμετω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ίσει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συστημική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ολυ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λοκότητ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ολλ</a:t>
            </a:r>
            <a:r>
              <a:rPr lang="en" sz="1300" dirty="0">
                <a:solidFill>
                  <a:schemeClr val="dk2"/>
                </a:solidFill>
              </a:rPr>
              <a:t>απ</a:t>
            </a:r>
            <a:r>
              <a:rPr lang="en" sz="1300" dirty="0" err="1">
                <a:solidFill>
                  <a:schemeClr val="dk2"/>
                </a:solidFill>
              </a:rPr>
              <a:t>λών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φερομένων</a:t>
            </a:r>
            <a:r>
              <a:rPr lang="en" sz="1300" dirty="0">
                <a:solidFill>
                  <a:schemeClr val="dk2"/>
                </a:solidFill>
              </a:rPr>
              <a:t> (Jones, 2014).</a:t>
            </a:r>
            <a:endParaRPr sz="13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 b="1" dirty="0" err="1">
                <a:solidFill>
                  <a:schemeClr val="dk2"/>
                </a:solidFill>
              </a:rPr>
              <a:t>Τ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τρί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δεδομέν</a:t>
            </a:r>
            <a:r>
              <a:rPr lang="en" sz="1300" b="1" dirty="0">
                <a:solidFill>
                  <a:schemeClr val="dk2"/>
                </a:solidFill>
              </a:rPr>
              <a:t>α π</a:t>
            </a:r>
            <a:r>
              <a:rPr lang="en" sz="1300" b="1" dirty="0" err="1">
                <a:solidFill>
                  <a:schemeClr val="dk2"/>
                </a:solidFill>
              </a:rPr>
              <a:t>ου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ιέζουν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την</a:t>
            </a:r>
            <a:r>
              <a:rPr lang="en" sz="1300" b="1" dirty="0">
                <a:solidFill>
                  <a:schemeClr val="dk2"/>
                </a:solidFill>
              </a:rPr>
              <a:t> α</a:t>
            </a:r>
            <a:r>
              <a:rPr lang="en" sz="1300" b="1" dirty="0" err="1">
                <a:solidFill>
                  <a:schemeClr val="dk2"/>
                </a:solidFill>
              </a:rPr>
              <a:t>νάδυση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της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Συστημικής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Σχεδί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σης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300" b="1" dirty="0" err="1">
                <a:solidFill>
                  <a:schemeClr val="dk2"/>
                </a:solidFill>
              </a:rPr>
              <a:t>Αυξ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νόμενη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Πολυ</a:t>
            </a:r>
            <a:r>
              <a:rPr lang="en" sz="1300" b="1" dirty="0">
                <a:solidFill>
                  <a:schemeClr val="dk2"/>
                </a:solidFill>
              </a:rPr>
              <a:t>π</a:t>
            </a:r>
            <a:r>
              <a:rPr lang="en" sz="1300" b="1" dirty="0" err="1">
                <a:solidFill>
                  <a:schemeClr val="dk2"/>
                </a:solidFill>
              </a:rPr>
              <a:t>λοκότητ</a:t>
            </a:r>
            <a:r>
              <a:rPr lang="en" sz="1300" b="1" dirty="0">
                <a:solidFill>
                  <a:schemeClr val="dk2"/>
                </a:solidFill>
              </a:rPr>
              <a:t>α </a:t>
            </a:r>
            <a:r>
              <a:rPr lang="en" sz="1300" b="1" dirty="0" err="1">
                <a:solidFill>
                  <a:schemeClr val="dk2"/>
                </a:solidFill>
              </a:rPr>
              <a:t>Προ</a:t>
            </a:r>
            <a:r>
              <a:rPr lang="en" sz="1300" b="1" dirty="0">
                <a:solidFill>
                  <a:schemeClr val="dk2"/>
                </a:solidFill>
              </a:rPr>
              <a:t>β</a:t>
            </a:r>
            <a:r>
              <a:rPr lang="en" sz="1300" b="1" dirty="0" err="1">
                <a:solidFill>
                  <a:schemeClr val="dk2"/>
                </a:solidFill>
              </a:rPr>
              <a:t>λημάτων</a:t>
            </a:r>
            <a:r>
              <a:rPr lang="en" sz="1300" b="1" dirty="0">
                <a:solidFill>
                  <a:schemeClr val="dk2"/>
                </a:solidFill>
              </a:rPr>
              <a:t>: </a:t>
            </a:r>
            <a:r>
              <a:rPr lang="en" sz="1300" dirty="0" err="1">
                <a:solidFill>
                  <a:schemeClr val="dk2"/>
                </a:solidFill>
              </a:rPr>
              <a:t>Οι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κοινωνικές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ροκλήσεις</a:t>
            </a:r>
            <a:r>
              <a:rPr lang="en" sz="1300" dirty="0">
                <a:solidFill>
                  <a:schemeClr val="dk2"/>
                </a:solidFill>
              </a:rPr>
              <a:t> (π.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.,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κλιμ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τική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γή</a:t>
            </a:r>
            <a:r>
              <a:rPr lang="en" sz="1300" dirty="0">
                <a:solidFill>
                  <a:schemeClr val="dk2"/>
                </a:solidFill>
              </a:rPr>
              <a:t>) απα</a:t>
            </a:r>
            <a:r>
              <a:rPr lang="en" sz="1300" dirty="0" err="1">
                <a:solidFill>
                  <a:schemeClr val="dk2"/>
                </a:solidFill>
              </a:rPr>
              <a:t>ιτούσ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ροσεγγίσεις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θ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ορούσ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τόσο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νοήσουν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όσο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μορφώσουν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ολόκληρ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300" b="1" dirty="0" err="1">
                <a:solidFill>
                  <a:schemeClr val="dk2"/>
                </a:solidFill>
              </a:rPr>
              <a:t>Φυσική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Εξέλιξη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τ</a:t>
            </a:r>
            <a:r>
              <a:rPr lang="el-GR" sz="1300" b="1" dirty="0">
                <a:solidFill>
                  <a:schemeClr val="dk2"/>
                </a:solidFill>
              </a:rPr>
              <a:t>ης Σχεδίασης</a:t>
            </a:r>
            <a:r>
              <a:rPr lang="en" sz="1300" b="1" dirty="0">
                <a:solidFill>
                  <a:schemeClr val="dk2"/>
                </a:solidFill>
              </a:rPr>
              <a:t>: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κτική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l-GR" sz="1300" dirty="0">
                <a:solidFill>
                  <a:schemeClr val="dk2"/>
                </a:solidFill>
              </a:rPr>
              <a:t>της σχεδίασης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εκτάθηκε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ροϊόντ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ηρεσίες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τέλος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ολόκληρ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κοινωνικά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AutoNum type="arabicPeriod"/>
            </a:pPr>
            <a:r>
              <a:rPr lang="en" sz="1300" b="1" dirty="0" err="1">
                <a:solidFill>
                  <a:schemeClr val="dk2"/>
                </a:solidFill>
              </a:rPr>
              <a:t>Ακ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δημ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ϊκός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Διάλογος</a:t>
            </a:r>
            <a:r>
              <a:rPr lang="en" sz="1300" b="1" dirty="0">
                <a:solidFill>
                  <a:schemeClr val="dk2"/>
                </a:solidFill>
              </a:rPr>
              <a:t> &amp; </a:t>
            </a:r>
            <a:r>
              <a:rPr lang="en" sz="1300" b="1" dirty="0" err="1">
                <a:solidFill>
                  <a:schemeClr val="dk2"/>
                </a:solidFill>
              </a:rPr>
              <a:t>Διάλογος</a:t>
            </a:r>
            <a:r>
              <a:rPr lang="en" sz="1300" b="1" dirty="0">
                <a:solidFill>
                  <a:schemeClr val="dk2"/>
                </a:solidFill>
              </a:rPr>
              <a:t> </a:t>
            </a:r>
            <a:r>
              <a:rPr lang="en" sz="1300" b="1" dirty="0" err="1">
                <a:solidFill>
                  <a:schemeClr val="dk2"/>
                </a:solidFill>
              </a:rPr>
              <a:t>Ε</a:t>
            </a:r>
            <a:r>
              <a:rPr lang="en" sz="1300" b="1" dirty="0">
                <a:solidFill>
                  <a:schemeClr val="dk2"/>
                </a:solidFill>
              </a:rPr>
              <a:t>πα</a:t>
            </a:r>
            <a:r>
              <a:rPr lang="en" sz="1300" b="1" dirty="0" err="1">
                <a:solidFill>
                  <a:schemeClr val="dk2"/>
                </a:solidFill>
              </a:rPr>
              <a:t>γγελμ</a:t>
            </a:r>
            <a:r>
              <a:rPr lang="en" sz="1300" b="1" dirty="0">
                <a:solidFill>
                  <a:schemeClr val="dk2"/>
                </a:solidFill>
              </a:rPr>
              <a:t>α</a:t>
            </a:r>
            <a:r>
              <a:rPr lang="en" sz="1300" b="1" dirty="0" err="1">
                <a:solidFill>
                  <a:schemeClr val="dk2"/>
                </a:solidFill>
              </a:rPr>
              <a:t>τιών</a:t>
            </a:r>
            <a:r>
              <a:rPr lang="en" sz="1300" b="1" dirty="0">
                <a:solidFill>
                  <a:schemeClr val="dk2"/>
                </a:solidFill>
              </a:rPr>
              <a:t>: </a:t>
            </a:r>
            <a:r>
              <a:rPr lang="en" sz="1300" dirty="0" err="1">
                <a:solidFill>
                  <a:schemeClr val="dk2"/>
                </a:solidFill>
              </a:rPr>
              <a:t>Συνέδρι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όσι</a:t>
            </a:r>
            <a:r>
              <a:rPr lang="en" sz="1300" dirty="0">
                <a:solidFill>
                  <a:schemeClr val="dk2"/>
                </a:solidFill>
              </a:rPr>
              <a:t>α (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όσιο</a:t>
            </a:r>
            <a:r>
              <a:rPr lang="en" sz="1300" dirty="0">
                <a:solidFill>
                  <a:schemeClr val="dk2"/>
                </a:solidFill>
              </a:rPr>
              <a:t> Relating Systems Thinking and Design (RSD))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μόρφωσ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κοινή</a:t>
            </a:r>
            <a:r>
              <a:rPr lang="en" sz="1300" dirty="0">
                <a:solidFill>
                  <a:schemeClr val="dk2"/>
                </a:solidFill>
              </a:rPr>
              <a:t> β</a:t>
            </a:r>
            <a:r>
              <a:rPr lang="en" sz="1300" dirty="0" err="1">
                <a:solidFill>
                  <a:schemeClr val="dk2"/>
                </a:solidFill>
              </a:rPr>
              <a:t>άση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χώρο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ισημο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συγχώνευσης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Σκέψης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100" b="1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Αρχές</a:t>
            </a:r>
            <a:endParaRPr sz="2320"/>
          </a:p>
        </p:txBody>
      </p:sp>
      <p:sp>
        <p:nvSpPr>
          <p:cNvPr id="83" name="Google Shape;83;p17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500" dirty="0" err="1">
                <a:solidFill>
                  <a:schemeClr val="dk2"/>
                </a:solidFill>
              </a:rPr>
              <a:t>Οι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ρχές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Συστημικής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Σχεδί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σης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ως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ροτείνοντ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απ</a:t>
            </a:r>
            <a:r>
              <a:rPr lang="en" sz="1500" dirty="0" err="1">
                <a:solidFill>
                  <a:schemeClr val="dk2"/>
                </a:solidFill>
              </a:rPr>
              <a:t>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τον</a:t>
            </a:r>
            <a:r>
              <a:rPr lang="en" sz="1500" dirty="0">
                <a:solidFill>
                  <a:schemeClr val="dk2"/>
                </a:solidFill>
              </a:rPr>
              <a:t> Peter Jones (2014), απ</a:t>
            </a:r>
            <a:r>
              <a:rPr lang="en" sz="1500" dirty="0" err="1">
                <a:solidFill>
                  <a:schemeClr val="dk2"/>
                </a:solidFill>
              </a:rPr>
              <a:t>οτελούν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θεωρητική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κτική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γέφυρ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μετ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ξύ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Συστημικής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Θεωρί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Σχεδί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σης</a:t>
            </a:r>
            <a:r>
              <a:rPr lang="en" sz="1500" dirty="0">
                <a:solidFill>
                  <a:schemeClr val="dk2"/>
                </a:solidFill>
              </a:rPr>
              <a:t>. </a:t>
            </a:r>
            <a:endParaRPr lang="el-GR" sz="15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endParaRPr lang="el-GR" sz="1500" dirty="0">
              <a:solidFill>
                <a:schemeClr val="dk2"/>
              </a:solidFill>
            </a:endParaRPr>
          </a:p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l-GR" sz="1500" dirty="0">
                <a:solidFill>
                  <a:schemeClr val="dk2"/>
                </a:solidFill>
              </a:rPr>
              <a:t>Είναι οι κοινοί βασικοί κανόνες που συνδυάζουν το αναλυτικό βάθος της συστημικής σκέψης με την </a:t>
            </a:r>
            <a:r>
              <a:rPr lang="en-US" sz="1500" dirty="0">
                <a:solidFill>
                  <a:schemeClr val="dk2"/>
                </a:solidFill>
              </a:rPr>
              <a:t>action-oriented </a:t>
            </a:r>
            <a:r>
              <a:rPr lang="el-GR" sz="1500" dirty="0">
                <a:solidFill>
                  <a:schemeClr val="dk2"/>
                </a:solidFill>
              </a:rPr>
              <a:t>φύση της σχεδιαστικής σκέψης.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 err="1">
                <a:solidFill>
                  <a:schemeClr val="dk2"/>
                </a:solidFill>
              </a:rPr>
              <a:t>Υ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άρχουν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τρεις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σημ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ντικοί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λόγοι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γι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τους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ο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οίους</a:t>
            </a:r>
            <a:r>
              <a:rPr lang="en" sz="1500" b="1" dirty="0">
                <a:solidFill>
                  <a:schemeClr val="dk2"/>
                </a:solidFill>
              </a:rPr>
              <a:t> π</a:t>
            </a:r>
            <a:r>
              <a:rPr lang="en" sz="1500" b="1" dirty="0" err="1">
                <a:solidFill>
                  <a:schemeClr val="dk2"/>
                </a:solidFill>
              </a:rPr>
              <a:t>ροτάθηκ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εξ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ρχής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ορισμένες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ξίες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γι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το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ντικείμενο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της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Συστημικής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Σχεδί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σης</a:t>
            </a:r>
            <a:r>
              <a:rPr lang="en" sz="1500" b="1" dirty="0">
                <a:solidFill>
                  <a:schemeClr val="dk2"/>
                </a:solidFill>
              </a:rPr>
              <a:t>:</a:t>
            </a:r>
            <a:endParaRPr sz="15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Π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ρέχουν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συνεκτική</a:t>
            </a:r>
            <a:r>
              <a:rPr lang="en" sz="1500" b="1" dirty="0">
                <a:solidFill>
                  <a:schemeClr val="dk2"/>
                </a:solidFill>
              </a:rPr>
              <a:t> β</a:t>
            </a:r>
            <a:r>
              <a:rPr lang="en" sz="1500" b="1" dirty="0" err="1">
                <a:solidFill>
                  <a:schemeClr val="dk2"/>
                </a:solidFill>
              </a:rPr>
              <a:t>άση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γι</a:t>
            </a:r>
            <a:r>
              <a:rPr lang="en" sz="1500" b="1" dirty="0">
                <a:solidFill>
                  <a:schemeClr val="dk2"/>
                </a:solidFill>
              </a:rPr>
              <a:t>α π</a:t>
            </a:r>
            <a:r>
              <a:rPr lang="en" sz="1500" b="1" dirty="0" err="1">
                <a:solidFill>
                  <a:schemeClr val="dk2"/>
                </a:solidFill>
              </a:rPr>
              <a:t>ροτάσεις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l-GR" sz="1500" b="1" dirty="0" err="1">
                <a:solidFill>
                  <a:schemeClr val="dk2"/>
                </a:solidFill>
              </a:rPr>
              <a:t>σχεδ</a:t>
            </a:r>
            <a:r>
              <a:rPr lang="en" sz="1500" b="1" dirty="0" err="1">
                <a:solidFill>
                  <a:schemeClr val="dk2"/>
                </a:solidFill>
              </a:rPr>
              <a:t>ί</a:t>
            </a:r>
            <a:r>
              <a:rPr lang="el-GR" sz="1500" b="1" dirty="0" err="1">
                <a:solidFill>
                  <a:schemeClr val="dk2"/>
                </a:solidFill>
              </a:rPr>
              <a:t>ασης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ου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είν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συνε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είς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θιερωμένη</a:t>
            </a:r>
            <a:r>
              <a:rPr lang="en" sz="1500" dirty="0">
                <a:solidFill>
                  <a:schemeClr val="dk2"/>
                </a:solidFill>
              </a:rPr>
              <a:t> Συστημική </a:t>
            </a:r>
            <a:r>
              <a:rPr lang="en" sz="1500" dirty="0" err="1">
                <a:solidFill>
                  <a:schemeClr val="dk2"/>
                </a:solidFill>
              </a:rPr>
              <a:t>θεωρί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ιστημολογί</a:t>
            </a:r>
            <a:r>
              <a:rPr lang="en" sz="1500" dirty="0">
                <a:solidFill>
                  <a:schemeClr val="dk2"/>
                </a:solidFill>
              </a:rPr>
              <a:t>α.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Βοηθούν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στην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ίλυση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των</a:t>
            </a:r>
            <a:r>
              <a:rPr lang="en" sz="1500" b="1" dirty="0">
                <a:solidFill>
                  <a:schemeClr val="dk2"/>
                </a:solidFill>
              </a:rPr>
              <a:t> α</a:t>
            </a:r>
            <a:r>
              <a:rPr lang="en" sz="1500" b="1" dirty="0" err="1">
                <a:solidFill>
                  <a:schemeClr val="dk2"/>
                </a:solidFill>
              </a:rPr>
              <a:t>ντιλη</a:t>
            </a:r>
            <a:r>
              <a:rPr lang="en" sz="1500" b="1" dirty="0">
                <a:solidFill>
                  <a:schemeClr val="dk2"/>
                </a:solidFill>
              </a:rPr>
              <a:t>π</a:t>
            </a:r>
            <a:r>
              <a:rPr lang="en" sz="1500" b="1" dirty="0" err="1">
                <a:solidFill>
                  <a:schemeClr val="dk2"/>
                </a:solidFill>
              </a:rPr>
              <a:t>τών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συγκρούσεων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μετ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ξύ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των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δύο</a:t>
            </a:r>
            <a:r>
              <a:rPr lang="en" sz="1500" b="1" dirty="0">
                <a:solidFill>
                  <a:schemeClr val="dk2"/>
                </a:solidFill>
              </a:rPr>
              <a:t> π</a:t>
            </a:r>
            <a:r>
              <a:rPr lang="en" sz="1500" b="1" dirty="0" err="1">
                <a:solidFill>
                  <a:schemeClr val="dk2"/>
                </a:solidFill>
              </a:rPr>
              <a:t>εδίων</a:t>
            </a:r>
            <a:r>
              <a:rPr lang="en" sz="1500" dirty="0">
                <a:solidFill>
                  <a:schemeClr val="dk2"/>
                </a:solidFill>
              </a:rPr>
              <a:t>, </a:t>
            </a:r>
            <a:r>
              <a:rPr lang="en" sz="1500" dirty="0" err="1">
                <a:solidFill>
                  <a:schemeClr val="dk2"/>
                </a:solidFill>
              </a:rPr>
              <a:t>ε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ιτρέ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οντ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γμ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συνεργ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λοκή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σύνθετ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κοινωνικοτεχνικά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ίσι</a:t>
            </a:r>
            <a:r>
              <a:rPr lang="en" sz="1500" dirty="0">
                <a:solidFill>
                  <a:schemeClr val="dk2"/>
                </a:solidFill>
              </a:rPr>
              <a:t>α.</a:t>
            </a:r>
            <a:endParaRPr sz="15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500" dirty="0" err="1">
                <a:solidFill>
                  <a:schemeClr val="dk2"/>
                </a:solidFill>
              </a:rPr>
              <a:t>Λειτουργούν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ως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κ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τευθυντήριες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ευρετικές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μέθοδοι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γι</a:t>
            </a:r>
            <a:r>
              <a:rPr lang="en" sz="1500" b="1" dirty="0">
                <a:solidFill>
                  <a:schemeClr val="dk2"/>
                </a:solidFill>
              </a:rPr>
              <a:t>α </a:t>
            </a:r>
            <a:r>
              <a:rPr lang="en" sz="1500" b="1" dirty="0" err="1">
                <a:solidFill>
                  <a:schemeClr val="dk2"/>
                </a:solidFill>
              </a:rPr>
              <a:t>την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σχεδι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στική</a:t>
            </a:r>
            <a:r>
              <a:rPr lang="en" sz="1500" b="1" dirty="0">
                <a:solidFill>
                  <a:schemeClr val="dk2"/>
                </a:solidFill>
              </a:rPr>
              <a:t> </a:t>
            </a:r>
            <a:r>
              <a:rPr lang="en" sz="1500" b="1" dirty="0" err="1">
                <a:solidFill>
                  <a:schemeClr val="dk2"/>
                </a:solidFill>
              </a:rPr>
              <a:t>διεργ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b="1" dirty="0" err="1">
                <a:solidFill>
                  <a:schemeClr val="dk2"/>
                </a:solidFill>
              </a:rPr>
              <a:t>σί</a:t>
            </a:r>
            <a:r>
              <a:rPr lang="en" sz="1500" b="1" dirty="0">
                <a:solidFill>
                  <a:schemeClr val="dk2"/>
                </a:solidFill>
              </a:rPr>
              <a:t>α</a:t>
            </a:r>
            <a:r>
              <a:rPr lang="en" sz="1500" dirty="0">
                <a:solidFill>
                  <a:schemeClr val="dk2"/>
                </a:solidFill>
              </a:rPr>
              <a:t>, α</a:t>
            </a:r>
            <a:r>
              <a:rPr lang="en" sz="1500" dirty="0" err="1">
                <a:solidFill>
                  <a:schemeClr val="dk2"/>
                </a:solidFill>
              </a:rPr>
              <a:t>ντί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γι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άκ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</a:t>
            </a:r>
            <a:r>
              <a:rPr lang="en" sz="1500" dirty="0">
                <a:solidFill>
                  <a:schemeClr val="dk2"/>
                </a:solidFill>
              </a:rPr>
              <a:t>π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 </a:t>
            </a:r>
            <a:r>
              <a:rPr lang="en" sz="1500" dirty="0" err="1">
                <a:solidFill>
                  <a:schemeClr val="dk2"/>
                </a:solidFill>
              </a:rPr>
              <a:t>γρ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μμικά</a:t>
            </a:r>
            <a:r>
              <a:rPr lang="en" sz="1500" dirty="0">
                <a:solidFill>
                  <a:schemeClr val="dk2"/>
                </a:solidFill>
              </a:rPr>
              <a:t> β</a:t>
            </a:r>
            <a:r>
              <a:rPr lang="en" sz="1500" dirty="0" err="1">
                <a:solidFill>
                  <a:schemeClr val="dk2"/>
                </a:solidFill>
              </a:rPr>
              <a:t>ήμ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τ</a:t>
            </a:r>
            <a:r>
              <a:rPr lang="en" sz="1500" dirty="0">
                <a:solidFill>
                  <a:schemeClr val="dk2"/>
                </a:solidFill>
              </a:rPr>
              <a:t>α. </a:t>
            </a:r>
            <a:r>
              <a:rPr lang="en" sz="1500" dirty="0" err="1">
                <a:solidFill>
                  <a:schemeClr val="dk2"/>
                </a:solidFill>
              </a:rPr>
              <a:t>Το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στοιχείο</a:t>
            </a:r>
            <a:r>
              <a:rPr lang="en" sz="1500" dirty="0">
                <a:solidFill>
                  <a:schemeClr val="dk2"/>
                </a:solidFill>
              </a:rPr>
              <a:t> α</a:t>
            </a:r>
            <a:r>
              <a:rPr lang="en" sz="1500" dirty="0" err="1">
                <a:solidFill>
                  <a:schemeClr val="dk2"/>
                </a:solidFill>
              </a:rPr>
              <a:t>υτό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ευθυγρ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μμίζετ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με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την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λουρ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λιστική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κ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ι</a:t>
            </a:r>
            <a:r>
              <a:rPr lang="en" sz="1500" dirty="0">
                <a:solidFill>
                  <a:schemeClr val="dk2"/>
                </a:solidFill>
              </a:rPr>
              <a:t> π</a:t>
            </a:r>
            <a:r>
              <a:rPr lang="en" sz="1500" dirty="0" err="1">
                <a:solidFill>
                  <a:schemeClr val="dk2"/>
                </a:solidFill>
              </a:rPr>
              <a:t>ροσ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ρμοστική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φύση</a:t>
            </a:r>
            <a:r>
              <a:rPr lang="en" sz="1500" dirty="0">
                <a:solidFill>
                  <a:schemeClr val="dk2"/>
                </a:solidFill>
              </a:rPr>
              <a:t> </a:t>
            </a:r>
            <a:r>
              <a:rPr lang="en" sz="1500" dirty="0" err="1">
                <a:solidFill>
                  <a:schemeClr val="dk2"/>
                </a:solidFill>
              </a:rPr>
              <a:t>της</a:t>
            </a:r>
            <a:r>
              <a:rPr lang="en" sz="1500" dirty="0">
                <a:solidFill>
                  <a:schemeClr val="dk2"/>
                </a:solidFill>
              </a:rPr>
              <a:t> Συστημική </a:t>
            </a:r>
            <a:r>
              <a:rPr lang="en" sz="1500" dirty="0" err="1">
                <a:solidFill>
                  <a:schemeClr val="dk2"/>
                </a:solidFill>
              </a:rPr>
              <a:t>Σχεδί</a:t>
            </a:r>
            <a:r>
              <a:rPr lang="en" sz="1500" dirty="0">
                <a:solidFill>
                  <a:schemeClr val="dk2"/>
                </a:solidFill>
              </a:rPr>
              <a:t>α</a:t>
            </a:r>
            <a:r>
              <a:rPr lang="en" sz="1500" dirty="0" err="1">
                <a:solidFill>
                  <a:schemeClr val="dk2"/>
                </a:solidFill>
              </a:rPr>
              <a:t>σης</a:t>
            </a:r>
            <a:r>
              <a:rPr lang="en" sz="1500" dirty="0">
                <a:solidFill>
                  <a:schemeClr val="dk2"/>
                </a:solidFill>
              </a:rPr>
              <a:t>.</a:t>
            </a:r>
            <a:endParaRPr sz="15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100" b="1" dirty="0">
              <a:solidFill>
                <a:schemeClr val="dk2"/>
              </a:solidFill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Αρχές</a:t>
            </a:r>
            <a:endParaRPr sz="2320"/>
          </a:p>
        </p:txBody>
      </p:sp>
      <p:sp>
        <p:nvSpPr>
          <p:cNvPr id="90" name="Google Shape;90;p18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dk2"/>
                </a:solidFill>
              </a:rPr>
              <a:t>1. Idealization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τύ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ωση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ιδ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μελλοντικής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τάστ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συνόλου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συνθηκών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άλλει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θοδηγεί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δράση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Αυτή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ρχή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οδηγεί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διεργ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ρος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εμ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ρός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μιλάμε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ουτο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σίωση</a:t>
            </a:r>
            <a:r>
              <a:rPr lang="en" sz="1200" dirty="0">
                <a:solidFill>
                  <a:schemeClr val="dk2"/>
                </a:solidFill>
              </a:rPr>
              <a:t>, α</a:t>
            </a:r>
            <a:r>
              <a:rPr lang="en" sz="1200" dirty="0" err="1">
                <a:solidFill>
                  <a:schemeClr val="dk2"/>
                </a:solidFill>
              </a:rPr>
              <a:t>λλά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έν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ρε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λιστικό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όρ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α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ορίζει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ιθυμητό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ολύτιμο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μελλοντικό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σύστημ</a:t>
            </a:r>
            <a:r>
              <a:rPr lang="en" sz="1200" dirty="0">
                <a:solidFill>
                  <a:schemeClr val="dk2"/>
                </a:solidFill>
              </a:rPr>
              <a:t>α. </a:t>
            </a:r>
            <a:r>
              <a:rPr lang="en" sz="1200" dirty="0" err="1">
                <a:solidFill>
                  <a:schemeClr val="dk2"/>
                </a:solidFill>
              </a:rPr>
              <a:t>Α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ντά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ερώτημ</a:t>
            </a:r>
            <a:r>
              <a:rPr lang="en" sz="1200" dirty="0">
                <a:solidFill>
                  <a:schemeClr val="dk2"/>
                </a:solidFill>
              </a:rPr>
              <a:t>α “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ιδιώκουμε</a:t>
            </a:r>
            <a:r>
              <a:rPr lang="en" sz="1200" dirty="0">
                <a:solidFill>
                  <a:schemeClr val="dk2"/>
                </a:solidFill>
              </a:rPr>
              <a:t>;”</a:t>
            </a:r>
            <a:endParaRPr sz="1200" i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dk2"/>
                </a:solidFill>
              </a:rPr>
              <a:t>2. Appreciating Complexity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γνώριση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μικής</a:t>
            </a:r>
            <a:r>
              <a:rPr lang="en" sz="1200" dirty="0">
                <a:solidFill>
                  <a:schemeClr val="dk2"/>
                </a:solidFill>
              </a:rPr>
              <a:t>, π</a:t>
            </a:r>
            <a:r>
              <a:rPr lang="en" sz="1200" dirty="0" err="1">
                <a:solidFill>
                  <a:schemeClr val="dk2"/>
                </a:solidFill>
              </a:rPr>
              <a:t>ολυ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ιτι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φύσης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ολύ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λοκων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λημάτων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γνωστικός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φόρτος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απα</a:t>
            </a:r>
            <a:r>
              <a:rPr lang="en" sz="1200" dirty="0" err="1">
                <a:solidFill>
                  <a:schemeClr val="dk2"/>
                </a:solidFill>
              </a:rPr>
              <a:t>ιτείτ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νόηση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σχέσεων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εντός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λοκότητ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Λειτουργεί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ντίθετη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δύν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στον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γωγισμό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οχρεώνει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γγελμ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τίες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ντιστέκοντ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ερ</a:t>
            </a:r>
            <a:r>
              <a:rPr lang="en" sz="1200" dirty="0">
                <a:solidFill>
                  <a:schemeClr val="dk2"/>
                </a:solidFill>
              </a:rPr>
              <a:t>απ</a:t>
            </a:r>
            <a:r>
              <a:rPr lang="en" sz="1200" dirty="0" err="1">
                <a:solidFill>
                  <a:schemeClr val="dk2"/>
                </a:solidFill>
              </a:rPr>
              <a:t>λούστευση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ζητούν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ενεργά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συνδεδεμένες</a:t>
            </a:r>
            <a:r>
              <a:rPr lang="en" sz="1200" dirty="0">
                <a:solidFill>
                  <a:schemeClr val="dk2"/>
                </a:solidFill>
              </a:rPr>
              <a:t> βα</a:t>
            </a:r>
            <a:r>
              <a:rPr lang="en" sz="1200" dirty="0" err="1">
                <a:solidFill>
                  <a:schemeClr val="dk2"/>
                </a:solidFill>
              </a:rPr>
              <a:t>θύτερες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ιτίες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σέ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οντ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εγγενή</a:t>
            </a:r>
            <a:r>
              <a:rPr lang="en" sz="1200" dirty="0">
                <a:solidFill>
                  <a:schemeClr val="dk2"/>
                </a:solidFill>
              </a:rPr>
              <a:t> αβ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βα</a:t>
            </a:r>
            <a:r>
              <a:rPr lang="en" sz="1200" dirty="0" err="1">
                <a:solidFill>
                  <a:schemeClr val="dk2"/>
                </a:solidFill>
              </a:rPr>
              <a:t>ιότητ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ρό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λε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φύση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συστημάτων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σχολούντ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dk2"/>
                </a:solidFill>
              </a:rPr>
              <a:t>3. Purpose Finding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Μι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λη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τική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συν-δημιουργική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δικ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θορισμού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συμφωνί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φερόμεν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μέρη</a:t>
            </a:r>
            <a:r>
              <a:rPr lang="en" sz="1200" dirty="0">
                <a:solidFill>
                  <a:schemeClr val="dk2"/>
                </a:solidFill>
              </a:rPr>
              <a:t> (stakeholders).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Αν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γνωρίζει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δεν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θερός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ούτε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λύ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τετ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, α</a:t>
            </a:r>
            <a:r>
              <a:rPr lang="en" sz="1200" dirty="0" err="1">
                <a:solidFill>
                  <a:schemeClr val="dk2"/>
                </a:solidFill>
              </a:rPr>
              <a:t>λλά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κοινωνικά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σκευ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σμένος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μέσω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λόγου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Περιλ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φορο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ξύ</a:t>
            </a:r>
            <a:r>
              <a:rPr lang="en" sz="1200" dirty="0">
                <a:solidFill>
                  <a:schemeClr val="dk2"/>
                </a:solidFill>
              </a:rPr>
              <a:t>:</a:t>
            </a:r>
            <a:endParaRPr sz="12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200" b="1" dirty="0">
                <a:solidFill>
                  <a:schemeClr val="dk2"/>
                </a:solidFill>
              </a:rPr>
              <a:t>Purposive Systems: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θερούς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σκληρούς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στόχους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τεχνικά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υτο-κ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τευθυνόμεν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α).</a:t>
            </a:r>
            <a:endParaRPr sz="12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200" b="1" dirty="0">
                <a:solidFill>
                  <a:schemeClr val="dk2"/>
                </a:solidFill>
              </a:rPr>
              <a:t>Purpose-Seeking Systems: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μικούς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εξελισσόμενους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στόχους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κοινωνίες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οργ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νισμοί</a:t>
            </a:r>
            <a:r>
              <a:rPr lang="en" sz="1200" dirty="0">
                <a:solidFill>
                  <a:schemeClr val="dk2"/>
                </a:solidFill>
              </a:rPr>
              <a:t>).</a:t>
            </a:r>
            <a:endParaRPr sz="1200" dirty="0">
              <a:solidFill>
                <a:schemeClr val="dk2"/>
              </a:solidFill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/>
        </p:nvSpPr>
        <p:spPr>
          <a:xfrm>
            <a:off x="152250" y="504333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dk2"/>
                </a:solidFill>
              </a:rPr>
              <a:t>4. Boundary Framing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δικ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σί</a:t>
            </a:r>
            <a:r>
              <a:rPr lang="en" sz="1200" dirty="0">
                <a:solidFill>
                  <a:schemeClr val="dk2"/>
                </a:solidFill>
              </a:rPr>
              <a:t>α (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ως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γνωρίσ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τρίτο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κύμ</a:t>
            </a:r>
            <a:r>
              <a:rPr lang="en" sz="1200" dirty="0">
                <a:solidFill>
                  <a:schemeClr val="dk2"/>
                </a:solidFill>
              </a:rPr>
              <a:t>α)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ροσδιορισμού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εριλ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εξ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ιρείτ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σύστημ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φέροντος</a:t>
            </a:r>
            <a:r>
              <a:rPr lang="en" sz="1200" dirty="0">
                <a:solidFill>
                  <a:schemeClr val="dk2"/>
                </a:solidFill>
              </a:rPr>
              <a:t> (concept framing)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στοχ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υτών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ιλογών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κριτική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ορίων</a:t>
            </a:r>
            <a:r>
              <a:rPr lang="en" sz="1200" dirty="0">
                <a:solidFill>
                  <a:schemeClr val="dk2"/>
                </a:solidFill>
              </a:rPr>
              <a:t> / boundary critique).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Αυτή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είν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μφισ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ήτητ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ιο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κρίσιμη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ολιτική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ηθική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ράξη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l-GR" sz="1200" dirty="0">
                <a:solidFill>
                  <a:schemeClr val="dk2"/>
                </a:solidFill>
              </a:rPr>
              <a:t>στην Συστημική Σχεδίαση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θορισμένο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όριο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θορίζει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ενδι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φερόμεν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μέρη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ζητήμ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μικές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θεωρούντ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σχετικά</a:t>
            </a:r>
            <a:r>
              <a:rPr lang="en" sz="1200" dirty="0">
                <a:solidFill>
                  <a:schemeClr val="dk2"/>
                </a:solidFill>
              </a:rPr>
              <a:t>”. </a:t>
            </a:r>
            <a:r>
              <a:rPr lang="en" sz="1200" dirty="0" err="1">
                <a:solidFill>
                  <a:schemeClr val="dk2"/>
                </a:solidFill>
              </a:rPr>
              <a:t>Πρέ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νεξετάζετ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ώνετ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συνεχώς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dk2"/>
                </a:solidFill>
              </a:rPr>
              <a:t>5. Requisite Variety (απ</a:t>
            </a:r>
            <a:r>
              <a:rPr lang="en" sz="1200" b="1" dirty="0" err="1">
                <a:solidFill>
                  <a:schemeClr val="dk2"/>
                </a:solidFill>
              </a:rPr>
              <a:t>ό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την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Κυ</a:t>
            </a:r>
            <a:r>
              <a:rPr lang="en" sz="1200" b="1" dirty="0">
                <a:solidFill>
                  <a:schemeClr val="dk2"/>
                </a:solidFill>
              </a:rPr>
              <a:t>β</a:t>
            </a:r>
            <a:r>
              <a:rPr lang="en" sz="1200" b="1" dirty="0" err="1">
                <a:solidFill>
                  <a:schemeClr val="dk2"/>
                </a:solidFill>
              </a:rPr>
              <a:t>ερνητική</a:t>
            </a:r>
            <a:r>
              <a:rPr lang="en" sz="1200" b="1" dirty="0">
                <a:solidFill>
                  <a:schemeClr val="dk2"/>
                </a:solidFill>
              </a:rPr>
              <a:t>)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σχεδί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θέτει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πα</a:t>
            </a:r>
            <a:r>
              <a:rPr lang="en" sz="1200" dirty="0" err="1">
                <a:solidFill>
                  <a:schemeClr val="dk2"/>
                </a:solidFill>
              </a:rPr>
              <a:t>ρκή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εσωτερική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λοκότητ</a:t>
            </a:r>
            <a:r>
              <a:rPr lang="en" sz="1200" dirty="0">
                <a:solidFill>
                  <a:schemeClr val="dk2"/>
                </a:solidFill>
              </a:rPr>
              <a:t>α (π</a:t>
            </a:r>
            <a:r>
              <a:rPr lang="en" sz="1200" dirty="0" err="1">
                <a:solidFill>
                  <a:schemeClr val="dk2"/>
                </a:solidFill>
              </a:rPr>
              <a:t>οικιλί</a:t>
            </a:r>
            <a:r>
              <a:rPr lang="en" sz="1200" dirty="0">
                <a:solidFill>
                  <a:schemeClr val="dk2"/>
                </a:solidFill>
              </a:rPr>
              <a:t>α) </a:t>
            </a:r>
            <a:r>
              <a:rPr lang="en" sz="1200" dirty="0" err="1">
                <a:solidFill>
                  <a:schemeClr val="dk2"/>
                </a:solidFill>
              </a:rPr>
              <a:t>ώστε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ιριάζει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την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ολυ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λοκότητ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του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ερι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άλλοντος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στοχεύει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ρυθμίσει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ή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με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το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ο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οίο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λληλε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ιδρά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Μετ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φράζετ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σε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μι</a:t>
            </a:r>
            <a:r>
              <a:rPr lang="en" sz="1200" i="1" dirty="0">
                <a:solidFill>
                  <a:schemeClr val="dk2"/>
                </a:solidFill>
              </a:rPr>
              <a:t>α </a:t>
            </a:r>
            <a:r>
              <a:rPr lang="en" sz="1200" b="1" i="1" dirty="0" err="1">
                <a:solidFill>
                  <a:schemeClr val="dk2"/>
                </a:solidFill>
              </a:rPr>
              <a:t>συμ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εριλη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τική</a:t>
            </a:r>
            <a:r>
              <a:rPr lang="en" sz="1200" b="1" i="1" dirty="0">
                <a:solidFill>
                  <a:schemeClr val="dk2"/>
                </a:solidFill>
              </a:rPr>
              <a:t>, π</a:t>
            </a:r>
            <a:r>
              <a:rPr lang="en" sz="1200" b="1" i="1" dirty="0" err="1">
                <a:solidFill>
                  <a:schemeClr val="dk2"/>
                </a:solidFill>
              </a:rPr>
              <a:t>οικιλόμορφη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εκ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ροσώ</a:t>
            </a:r>
            <a:r>
              <a:rPr lang="en" sz="1200" b="1" i="1" dirty="0">
                <a:solidFill>
                  <a:schemeClr val="dk2"/>
                </a:solidFill>
              </a:rPr>
              <a:t>π</a:t>
            </a:r>
            <a:r>
              <a:rPr lang="en" sz="1200" b="1" i="1" dirty="0" err="1">
                <a:solidFill>
                  <a:schemeClr val="dk2"/>
                </a:solidFill>
              </a:rPr>
              <a:t>ηση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των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ενδι</a:t>
            </a:r>
            <a:r>
              <a:rPr lang="en" sz="1200" b="1" i="1" dirty="0">
                <a:solidFill>
                  <a:schemeClr val="dk2"/>
                </a:solidFill>
              </a:rPr>
              <a:t>α</a:t>
            </a:r>
            <a:r>
              <a:rPr lang="en" sz="1200" b="1" i="1" dirty="0" err="1">
                <a:solidFill>
                  <a:schemeClr val="dk2"/>
                </a:solidFill>
              </a:rPr>
              <a:t>φερόμενων</a:t>
            </a:r>
            <a:r>
              <a:rPr lang="en" sz="1200" b="1" i="1" dirty="0">
                <a:solidFill>
                  <a:schemeClr val="dk2"/>
                </a:solidFill>
              </a:rPr>
              <a:t> </a:t>
            </a:r>
            <a:r>
              <a:rPr lang="en" sz="1200" b="1" i="1" dirty="0" err="1">
                <a:solidFill>
                  <a:schemeClr val="dk2"/>
                </a:solidFill>
              </a:rPr>
              <a:t>μερών</a:t>
            </a:r>
            <a:r>
              <a:rPr lang="en" sz="1200" i="1" dirty="0">
                <a:solidFill>
                  <a:schemeClr val="dk2"/>
                </a:solidFill>
              </a:rPr>
              <a:t>. </a:t>
            </a:r>
            <a:r>
              <a:rPr lang="en" sz="1200" i="1" dirty="0" err="1">
                <a:solidFill>
                  <a:schemeClr val="dk2"/>
                </a:solidFill>
              </a:rPr>
              <a:t>Γι</a:t>
            </a:r>
            <a:r>
              <a:rPr lang="en" sz="1200" i="1" dirty="0">
                <a:solidFill>
                  <a:schemeClr val="dk2"/>
                </a:solidFill>
              </a:rPr>
              <a:t>α </a:t>
            </a:r>
            <a:r>
              <a:rPr lang="en" sz="1200" i="1" dirty="0" err="1">
                <a:solidFill>
                  <a:schemeClr val="dk2"/>
                </a:solidFill>
              </a:rPr>
              <a:t>την</a:t>
            </a:r>
            <a:r>
              <a:rPr lang="en" sz="1200" i="1" dirty="0">
                <a:solidFill>
                  <a:schemeClr val="dk2"/>
                </a:solidFill>
              </a:rPr>
              <a:t> απ</a:t>
            </a:r>
            <a:r>
              <a:rPr lang="en" sz="1200" i="1" dirty="0" err="1">
                <a:solidFill>
                  <a:schemeClr val="dk2"/>
                </a:solidFill>
              </a:rPr>
              <a:t>οτελεσμ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τική</a:t>
            </a:r>
            <a:r>
              <a:rPr lang="en" sz="1200" i="1" dirty="0">
                <a:solidFill>
                  <a:schemeClr val="dk2"/>
                </a:solidFill>
              </a:rPr>
              <a:t> α</a:t>
            </a:r>
            <a:r>
              <a:rPr lang="en" sz="1200" i="1" dirty="0" err="1">
                <a:solidFill>
                  <a:schemeClr val="dk2"/>
                </a:solidFill>
              </a:rPr>
              <a:t>ντιμετώ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ιση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ενός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σύνθετου</a:t>
            </a:r>
            <a:r>
              <a:rPr lang="en" sz="1200" i="1" dirty="0">
                <a:solidFill>
                  <a:schemeClr val="dk2"/>
                </a:solidFill>
              </a:rPr>
              <a:t> π</a:t>
            </a:r>
            <a:r>
              <a:rPr lang="en" sz="1200" i="1" dirty="0" err="1">
                <a:solidFill>
                  <a:schemeClr val="dk2"/>
                </a:solidFill>
              </a:rPr>
              <a:t>ρο</a:t>
            </a:r>
            <a:r>
              <a:rPr lang="en" sz="1200" i="1" dirty="0">
                <a:solidFill>
                  <a:schemeClr val="dk2"/>
                </a:solidFill>
              </a:rPr>
              <a:t>β</a:t>
            </a:r>
            <a:r>
              <a:rPr lang="en" sz="1200" i="1" dirty="0" err="1">
                <a:solidFill>
                  <a:schemeClr val="dk2"/>
                </a:solidFill>
              </a:rPr>
              <a:t>λήμ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τος</a:t>
            </a:r>
            <a:r>
              <a:rPr lang="en" sz="1200" i="1" dirty="0">
                <a:solidFill>
                  <a:schemeClr val="dk2"/>
                </a:solidFill>
              </a:rPr>
              <a:t>, </a:t>
            </a:r>
            <a:r>
              <a:rPr lang="en" sz="1200" i="1" dirty="0" err="1">
                <a:solidFill>
                  <a:schemeClr val="dk2"/>
                </a:solidFill>
              </a:rPr>
              <a:t>η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ομάδ</a:t>
            </a:r>
            <a:r>
              <a:rPr lang="en" sz="1200" i="1" dirty="0">
                <a:solidFill>
                  <a:schemeClr val="dk2"/>
                </a:solidFill>
              </a:rPr>
              <a:t>α </a:t>
            </a:r>
            <a:r>
              <a:rPr lang="el-GR" sz="1200" i="1" dirty="0">
                <a:solidFill>
                  <a:schemeClr val="dk2"/>
                </a:solidFill>
              </a:rPr>
              <a:t>σχεδίασης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κ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η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δι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δικ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σί</a:t>
            </a:r>
            <a:r>
              <a:rPr lang="en" sz="1200" i="1" dirty="0">
                <a:solidFill>
                  <a:schemeClr val="dk2"/>
                </a:solidFill>
              </a:rPr>
              <a:t>α π</a:t>
            </a:r>
            <a:r>
              <a:rPr lang="en" sz="1200" i="1" dirty="0" err="1">
                <a:solidFill>
                  <a:schemeClr val="dk2"/>
                </a:solidFill>
              </a:rPr>
              <a:t>ρέ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ει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ν</a:t>
            </a:r>
            <a:r>
              <a:rPr lang="en" sz="1200" i="1" dirty="0">
                <a:solidFill>
                  <a:schemeClr val="dk2"/>
                </a:solidFill>
              </a:rPr>
              <a:t>α α</a:t>
            </a:r>
            <a:r>
              <a:rPr lang="en" sz="1200" i="1" dirty="0" err="1">
                <a:solidFill>
                  <a:schemeClr val="dk2"/>
                </a:solidFill>
              </a:rPr>
              <a:t>ντικ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το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τρίζουν</a:t>
            </a:r>
            <a:r>
              <a:rPr lang="en" sz="1200" i="1" dirty="0">
                <a:solidFill>
                  <a:schemeClr val="dk2"/>
                </a:solidFill>
              </a:rPr>
              <a:t> α</a:t>
            </a:r>
            <a:r>
              <a:rPr lang="en" sz="1200" i="1" dirty="0" err="1">
                <a:solidFill>
                  <a:schemeClr val="dk2"/>
                </a:solidFill>
              </a:rPr>
              <a:t>υτήν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την</a:t>
            </a:r>
            <a:r>
              <a:rPr lang="en" sz="1200" i="1" dirty="0">
                <a:solidFill>
                  <a:schemeClr val="dk2"/>
                </a:solidFill>
              </a:rPr>
              <a:t> π</a:t>
            </a:r>
            <a:r>
              <a:rPr lang="en" sz="1200" i="1" dirty="0" err="1">
                <a:solidFill>
                  <a:schemeClr val="dk2"/>
                </a:solidFill>
              </a:rPr>
              <a:t>ολυ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λοκότητ</a:t>
            </a:r>
            <a:r>
              <a:rPr lang="en" sz="1200" i="1" dirty="0">
                <a:solidFill>
                  <a:schemeClr val="dk2"/>
                </a:solidFill>
              </a:rPr>
              <a:t>α. </a:t>
            </a:r>
            <a:r>
              <a:rPr lang="en" sz="1200" i="1" dirty="0" err="1">
                <a:solidFill>
                  <a:schemeClr val="dk2"/>
                </a:solidFill>
              </a:rPr>
              <a:t>Δεν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</a:t>
            </a:r>
            <a:r>
              <a:rPr lang="en" sz="1200" i="1" dirty="0">
                <a:solidFill>
                  <a:schemeClr val="dk2"/>
                </a:solidFill>
              </a:rPr>
              <a:t>π</a:t>
            </a:r>
            <a:r>
              <a:rPr lang="en" sz="1200" i="1" dirty="0" err="1">
                <a:solidFill>
                  <a:schemeClr val="dk2"/>
                </a:solidFill>
              </a:rPr>
              <a:t>ορούμε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ν</a:t>
            </a:r>
            <a:r>
              <a:rPr lang="en" sz="1200" i="1" dirty="0">
                <a:solidFill>
                  <a:schemeClr val="dk2"/>
                </a:solidFill>
              </a:rPr>
              <a:t>α </a:t>
            </a:r>
            <a:r>
              <a:rPr lang="en" sz="1200" i="1" dirty="0" err="1">
                <a:solidFill>
                  <a:schemeClr val="dk2"/>
                </a:solidFill>
              </a:rPr>
              <a:t>δι</a:t>
            </a:r>
            <a:r>
              <a:rPr lang="en" sz="1200" i="1" dirty="0">
                <a:solidFill>
                  <a:schemeClr val="dk2"/>
                </a:solidFill>
              </a:rPr>
              <a:t>α</a:t>
            </a:r>
            <a:r>
              <a:rPr lang="en" sz="1200" i="1" dirty="0" err="1">
                <a:solidFill>
                  <a:schemeClr val="dk2"/>
                </a:solidFill>
              </a:rPr>
              <a:t>χειριστείτε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έν</a:t>
            </a:r>
            <a:r>
              <a:rPr lang="en" sz="1200" i="1" dirty="0">
                <a:solidFill>
                  <a:schemeClr val="dk2"/>
                </a:solidFill>
              </a:rPr>
              <a:t>α π</a:t>
            </a:r>
            <a:r>
              <a:rPr lang="en" sz="1200" i="1" dirty="0" err="1">
                <a:solidFill>
                  <a:schemeClr val="dk2"/>
                </a:solidFill>
              </a:rPr>
              <a:t>οικιλόμορφο</a:t>
            </a:r>
            <a:r>
              <a:rPr lang="en" sz="1200" i="1" dirty="0">
                <a:solidFill>
                  <a:schemeClr val="dk2"/>
                </a:solidFill>
              </a:rPr>
              <a:t> π</a:t>
            </a:r>
            <a:r>
              <a:rPr lang="en" sz="1200" i="1" dirty="0" err="1">
                <a:solidFill>
                  <a:schemeClr val="dk2"/>
                </a:solidFill>
              </a:rPr>
              <a:t>ερι</a:t>
            </a:r>
            <a:r>
              <a:rPr lang="en" sz="1200" i="1" dirty="0">
                <a:solidFill>
                  <a:schemeClr val="dk2"/>
                </a:solidFill>
              </a:rPr>
              <a:t>β</a:t>
            </a:r>
            <a:r>
              <a:rPr lang="en" sz="1200" i="1" dirty="0" err="1">
                <a:solidFill>
                  <a:schemeClr val="dk2"/>
                </a:solidFill>
              </a:rPr>
              <a:t>άλλον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με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μι</a:t>
            </a:r>
            <a:r>
              <a:rPr lang="en" sz="1200" i="1" dirty="0">
                <a:solidFill>
                  <a:schemeClr val="dk2"/>
                </a:solidFill>
              </a:rPr>
              <a:t>α απ</a:t>
            </a:r>
            <a:r>
              <a:rPr lang="en" sz="1200" i="1" dirty="0" err="1">
                <a:solidFill>
                  <a:schemeClr val="dk2"/>
                </a:solidFill>
              </a:rPr>
              <a:t>λή</a:t>
            </a:r>
            <a:r>
              <a:rPr lang="en" sz="1200" i="1" dirty="0">
                <a:solidFill>
                  <a:schemeClr val="dk2"/>
                </a:solidFill>
              </a:rPr>
              <a:t>, </a:t>
            </a:r>
            <a:r>
              <a:rPr lang="en" sz="1200" i="1" dirty="0" err="1">
                <a:solidFill>
                  <a:schemeClr val="dk2"/>
                </a:solidFill>
              </a:rPr>
              <a:t>μονολιθική</a:t>
            </a:r>
            <a:r>
              <a:rPr lang="en" sz="1200" i="1" dirty="0">
                <a:solidFill>
                  <a:schemeClr val="dk2"/>
                </a:solidFill>
              </a:rPr>
              <a:t> </a:t>
            </a:r>
            <a:r>
              <a:rPr lang="en" sz="1200" i="1" dirty="0" err="1">
                <a:solidFill>
                  <a:schemeClr val="dk2"/>
                </a:solidFill>
              </a:rPr>
              <a:t>λύση</a:t>
            </a:r>
            <a:r>
              <a:rPr lang="en" sz="1200" i="1" dirty="0">
                <a:solidFill>
                  <a:schemeClr val="dk2"/>
                </a:solidFill>
              </a:rPr>
              <a:t>.</a:t>
            </a:r>
            <a:endParaRPr sz="1200" i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chemeClr val="dk2"/>
                </a:solidFill>
              </a:rPr>
              <a:t>6. Feedback Coordination</a:t>
            </a:r>
            <a:endParaRPr sz="12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dirty="0" err="1">
                <a:solidFill>
                  <a:schemeClr val="dk2"/>
                </a:solidFill>
              </a:rPr>
              <a:t>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σκό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ιμη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γνώριση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l-GR" sz="1200" dirty="0">
                <a:solidFill>
                  <a:schemeClr val="dk2"/>
                </a:solidFill>
              </a:rPr>
              <a:t>η </a:t>
            </a:r>
            <a:r>
              <a:rPr lang="el-GR" sz="1200" dirty="0" err="1">
                <a:solidFill>
                  <a:schemeClr val="dk2"/>
                </a:solidFill>
              </a:rPr>
              <a:t>σχεδ</a:t>
            </a:r>
            <a:r>
              <a:rPr lang="en" sz="1200" dirty="0" err="1">
                <a:solidFill>
                  <a:schemeClr val="dk2"/>
                </a:solidFill>
              </a:rPr>
              <a:t>ί</a:t>
            </a:r>
            <a:r>
              <a:rPr lang="el-GR" sz="1200" dirty="0" err="1">
                <a:solidFill>
                  <a:schemeClr val="dk2"/>
                </a:solidFill>
              </a:rPr>
              <a:t>αση</a:t>
            </a:r>
            <a:r>
              <a:rPr lang="el-GR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κρίσιμων</a:t>
            </a:r>
            <a:r>
              <a:rPr lang="en" sz="1200" dirty="0">
                <a:solidFill>
                  <a:schemeClr val="dk2"/>
                </a:solidFill>
              </a:rPr>
              <a:t> β</a:t>
            </a:r>
            <a:r>
              <a:rPr lang="en" sz="1200" dirty="0" err="1">
                <a:solidFill>
                  <a:schemeClr val="dk2"/>
                </a:solidFill>
              </a:rPr>
              <a:t>ρόχων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τροφοδότησης</a:t>
            </a:r>
            <a:r>
              <a:rPr lang="en" sz="1200" dirty="0">
                <a:solidFill>
                  <a:schemeClr val="dk2"/>
                </a:solidFill>
              </a:rPr>
              <a:t> (</a:t>
            </a:r>
            <a:r>
              <a:rPr lang="en" sz="1200" dirty="0" err="1">
                <a:solidFill>
                  <a:schemeClr val="dk2"/>
                </a:solidFill>
              </a:rPr>
              <a:t>εξισορρό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ησης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ενίσχυσης</a:t>
            </a:r>
            <a:r>
              <a:rPr lang="en" sz="1200" dirty="0">
                <a:solidFill>
                  <a:schemeClr val="dk2"/>
                </a:solidFill>
              </a:rPr>
              <a:t>) </a:t>
            </a:r>
            <a:r>
              <a:rPr lang="en" sz="1200" dirty="0" err="1">
                <a:solidFill>
                  <a:schemeClr val="dk2"/>
                </a:solidFill>
              </a:rPr>
              <a:t>εντός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κοινωνικών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τεχνολογικών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συστημάτων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γι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δι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τήρηση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δυν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μικής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ροσ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ρμογής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στο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ερι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άλλον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200" b="1" dirty="0" err="1">
                <a:solidFill>
                  <a:schemeClr val="dk2"/>
                </a:solidFill>
              </a:rPr>
              <a:t>Στην</a:t>
            </a:r>
            <a:r>
              <a:rPr lang="en" sz="1200" b="1" dirty="0">
                <a:solidFill>
                  <a:schemeClr val="dk2"/>
                </a:solidFill>
              </a:rPr>
              <a:t> π</a:t>
            </a:r>
            <a:r>
              <a:rPr lang="en" sz="1200" b="1" dirty="0" err="1">
                <a:solidFill>
                  <a:schemeClr val="dk2"/>
                </a:solidFill>
              </a:rPr>
              <a:t>ράξη</a:t>
            </a:r>
            <a:r>
              <a:rPr lang="en" sz="1200" b="1" dirty="0">
                <a:solidFill>
                  <a:schemeClr val="dk2"/>
                </a:solidFill>
              </a:rPr>
              <a:t>: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Αλλάζει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l-GR" sz="1200" dirty="0">
                <a:solidFill>
                  <a:schemeClr val="dk2"/>
                </a:solidFill>
              </a:rPr>
              <a:t>τη σχεδίαση</a:t>
            </a:r>
            <a:r>
              <a:rPr lang="en" sz="1200" dirty="0">
                <a:solidFill>
                  <a:schemeClr val="dk2"/>
                </a:solidFill>
              </a:rPr>
              <a:t> απ</a:t>
            </a:r>
            <a:r>
              <a:rPr lang="en" sz="1200" dirty="0" err="1">
                <a:solidFill>
                  <a:schemeClr val="dk2"/>
                </a:solidFill>
              </a:rPr>
              <a:t>ό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δημιουργί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στ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τικών</a:t>
            </a:r>
            <a:r>
              <a:rPr lang="en" sz="1200" dirty="0">
                <a:solidFill>
                  <a:schemeClr val="dk2"/>
                </a:solidFill>
              </a:rPr>
              <a:t> “</a:t>
            </a:r>
            <a:r>
              <a:rPr lang="en" sz="1200" dirty="0" err="1">
                <a:solidFill>
                  <a:schemeClr val="dk2"/>
                </a:solidFill>
              </a:rPr>
              <a:t>λύσεων</a:t>
            </a:r>
            <a:r>
              <a:rPr lang="en" sz="1200" dirty="0">
                <a:solidFill>
                  <a:schemeClr val="dk2"/>
                </a:solidFill>
              </a:rPr>
              <a:t>” </a:t>
            </a:r>
            <a:r>
              <a:rPr lang="en" sz="1200" dirty="0" err="1">
                <a:solidFill>
                  <a:schemeClr val="dk2"/>
                </a:solidFill>
              </a:rPr>
              <a:t>στη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δημιουργί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b="1" dirty="0">
                <a:solidFill>
                  <a:schemeClr val="dk2"/>
                </a:solidFill>
              </a:rPr>
              <a:t>π</a:t>
            </a:r>
            <a:r>
              <a:rPr lang="en" sz="1200" b="1" dirty="0" err="1">
                <a:solidFill>
                  <a:schemeClr val="dk2"/>
                </a:solidFill>
              </a:rPr>
              <a:t>ροσ</a:t>
            </a:r>
            <a:r>
              <a:rPr lang="en" sz="1200" b="1" dirty="0">
                <a:solidFill>
                  <a:schemeClr val="dk2"/>
                </a:solidFill>
              </a:rPr>
              <a:t>α</a:t>
            </a:r>
            <a:r>
              <a:rPr lang="en" sz="1200" b="1" dirty="0" err="1">
                <a:solidFill>
                  <a:schemeClr val="dk2"/>
                </a:solidFill>
              </a:rPr>
              <a:t>ρμοστικών</a:t>
            </a:r>
            <a:r>
              <a:rPr lang="en" sz="1200" b="1" dirty="0">
                <a:solidFill>
                  <a:schemeClr val="dk2"/>
                </a:solidFill>
              </a:rPr>
              <a:t> </a:t>
            </a:r>
            <a:r>
              <a:rPr lang="en" sz="1200" b="1" dirty="0" err="1">
                <a:solidFill>
                  <a:schemeClr val="dk2"/>
                </a:solidFill>
              </a:rPr>
              <a:t>συστημάτων</a:t>
            </a:r>
            <a:r>
              <a:rPr lang="en" sz="1200" b="1" dirty="0">
                <a:solidFill>
                  <a:schemeClr val="dk2"/>
                </a:solidFill>
              </a:rPr>
              <a:t> (adaptive systems)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Περιλ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μ</a:t>
            </a:r>
            <a:r>
              <a:rPr lang="en" sz="1200" dirty="0">
                <a:solidFill>
                  <a:schemeClr val="dk2"/>
                </a:solidFill>
              </a:rPr>
              <a:t>β</a:t>
            </a:r>
            <a:r>
              <a:rPr lang="en" sz="1200" dirty="0" err="1">
                <a:solidFill>
                  <a:schemeClr val="dk2"/>
                </a:solidFill>
              </a:rPr>
              <a:t>άνει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l-GR" sz="1200" dirty="0">
                <a:solidFill>
                  <a:schemeClr val="dk2"/>
                </a:solidFill>
              </a:rPr>
              <a:t>τη σχεδίαση </a:t>
            </a:r>
            <a:r>
              <a:rPr lang="en" sz="1200" dirty="0" err="1">
                <a:solidFill>
                  <a:schemeClr val="dk2"/>
                </a:solidFill>
              </a:rPr>
              <a:t>των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μηχ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νισμών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μάθησης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ρύθμισης</a:t>
            </a:r>
            <a:r>
              <a:rPr lang="en" sz="1200" dirty="0">
                <a:solidFill>
                  <a:schemeClr val="dk2"/>
                </a:solidFill>
              </a:rPr>
              <a:t> (π.</a:t>
            </a:r>
            <a:r>
              <a:rPr lang="en" sz="1200" dirty="0" err="1">
                <a:solidFill>
                  <a:schemeClr val="dk2"/>
                </a:solidFill>
              </a:rPr>
              <a:t>χ</a:t>
            </a:r>
            <a:r>
              <a:rPr lang="en" sz="1200" dirty="0">
                <a:solidFill>
                  <a:schemeClr val="dk2"/>
                </a:solidFill>
              </a:rPr>
              <a:t>. </a:t>
            </a:r>
            <a:r>
              <a:rPr lang="en" sz="1200" dirty="0" err="1">
                <a:solidFill>
                  <a:schemeClr val="dk2"/>
                </a:solidFill>
              </a:rPr>
              <a:t>δεδομέν</a:t>
            </a:r>
            <a:r>
              <a:rPr lang="en" sz="1200" dirty="0">
                <a:solidFill>
                  <a:schemeClr val="dk2"/>
                </a:solidFill>
              </a:rPr>
              <a:t>α απ</a:t>
            </a:r>
            <a:r>
              <a:rPr lang="en" sz="1200" dirty="0" err="1">
                <a:solidFill>
                  <a:schemeClr val="dk2"/>
                </a:solidFill>
              </a:rPr>
              <a:t>όδοσης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νάλι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τροφοδότησης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χρηστών</a:t>
            </a:r>
            <a:r>
              <a:rPr lang="en" sz="1200" dirty="0">
                <a:solidFill>
                  <a:schemeClr val="dk2"/>
                </a:solidFill>
              </a:rPr>
              <a:t>, </a:t>
            </a:r>
            <a:r>
              <a:rPr lang="en" sz="1200" dirty="0" err="1">
                <a:solidFill>
                  <a:schemeClr val="dk2"/>
                </a:solidFill>
              </a:rPr>
              <a:t>κύκλοι</a:t>
            </a:r>
            <a:r>
              <a:rPr lang="en" sz="1200" dirty="0">
                <a:solidFill>
                  <a:schemeClr val="dk2"/>
                </a:solidFill>
              </a:rPr>
              <a:t> α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θεώρησης</a:t>
            </a:r>
            <a:r>
              <a:rPr lang="en" sz="1200" dirty="0">
                <a:solidFill>
                  <a:schemeClr val="dk2"/>
                </a:solidFill>
              </a:rPr>
              <a:t> π</a:t>
            </a:r>
            <a:r>
              <a:rPr lang="en" sz="1200" dirty="0" err="1">
                <a:solidFill>
                  <a:schemeClr val="dk2"/>
                </a:solidFill>
              </a:rPr>
              <a:t>ολιτικής</a:t>
            </a:r>
            <a:r>
              <a:rPr lang="en" sz="1200" dirty="0">
                <a:solidFill>
                  <a:schemeClr val="dk2"/>
                </a:solidFill>
              </a:rPr>
              <a:t>) π</a:t>
            </a:r>
            <a:r>
              <a:rPr lang="en" sz="1200" dirty="0" err="1">
                <a:solidFill>
                  <a:schemeClr val="dk2"/>
                </a:solidFill>
              </a:rPr>
              <a:t>ου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ε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ιτρέ</a:t>
            </a:r>
            <a:r>
              <a:rPr lang="en" sz="1200" dirty="0">
                <a:solidFill>
                  <a:schemeClr val="dk2"/>
                </a:solidFill>
              </a:rPr>
              <a:t>π</a:t>
            </a:r>
            <a:r>
              <a:rPr lang="en" sz="1200" dirty="0" err="1">
                <a:solidFill>
                  <a:schemeClr val="dk2"/>
                </a:solidFill>
              </a:rPr>
              <a:t>ουν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στην</a:t>
            </a:r>
            <a:r>
              <a:rPr lang="en" sz="1200" dirty="0">
                <a:solidFill>
                  <a:schemeClr val="dk2"/>
                </a:solidFill>
              </a:rPr>
              <a:t> πα</a:t>
            </a:r>
            <a:r>
              <a:rPr lang="en" sz="1200" dirty="0" err="1">
                <a:solidFill>
                  <a:schemeClr val="dk2"/>
                </a:solidFill>
              </a:rPr>
              <a:t>ρέμ</a:t>
            </a:r>
            <a:r>
              <a:rPr lang="en" sz="1200" dirty="0">
                <a:solidFill>
                  <a:schemeClr val="dk2"/>
                </a:solidFill>
              </a:rPr>
              <a:t>βα</a:t>
            </a:r>
            <a:r>
              <a:rPr lang="en" sz="1200" dirty="0" err="1">
                <a:solidFill>
                  <a:schemeClr val="dk2"/>
                </a:solidFill>
              </a:rPr>
              <a:t>ση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α</a:t>
            </a:r>
            <a:r>
              <a:rPr lang="en" sz="1200" dirty="0" err="1">
                <a:solidFill>
                  <a:schemeClr val="dk2"/>
                </a:solidFill>
              </a:rPr>
              <a:t>υτοδιορθώνετ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κ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r>
              <a:rPr lang="en" sz="1200" dirty="0" err="1">
                <a:solidFill>
                  <a:schemeClr val="dk2"/>
                </a:solidFill>
              </a:rPr>
              <a:t>ν</a:t>
            </a:r>
            <a:r>
              <a:rPr lang="en" sz="1200" dirty="0">
                <a:solidFill>
                  <a:schemeClr val="dk2"/>
                </a:solidFill>
              </a:rPr>
              <a:t>α </a:t>
            </a:r>
            <a:r>
              <a:rPr lang="en" sz="1200" dirty="0" err="1">
                <a:solidFill>
                  <a:schemeClr val="dk2"/>
                </a:solidFill>
              </a:rPr>
              <a:t>εξελίσσετ</a:t>
            </a:r>
            <a:r>
              <a:rPr lang="en" sz="1200" dirty="0">
                <a:solidFill>
                  <a:schemeClr val="dk2"/>
                </a:solidFill>
              </a:rPr>
              <a:t>α</a:t>
            </a:r>
            <a:r>
              <a:rPr lang="en" sz="1200" dirty="0" err="1">
                <a:solidFill>
                  <a:schemeClr val="dk2"/>
                </a:solidFill>
              </a:rPr>
              <a:t>ι</a:t>
            </a:r>
            <a:r>
              <a:rPr lang="en" sz="1200" dirty="0">
                <a:solidFill>
                  <a:schemeClr val="dk2"/>
                </a:solidFill>
              </a:rPr>
              <a:t>.</a:t>
            </a:r>
            <a:endParaRPr sz="1200" b="1" dirty="0">
              <a:solidFill>
                <a:schemeClr val="dk2"/>
              </a:solidFill>
            </a:endParaRPr>
          </a:p>
        </p:txBody>
      </p:sp>
      <p:sp>
        <p:nvSpPr>
          <p:cNvPr id="97" name="Google Shape;97;p19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Αρχές</a:t>
            </a:r>
            <a:endParaRPr sz="2320"/>
          </a:p>
        </p:txBody>
      </p:sp>
      <p:sp>
        <p:nvSpPr>
          <p:cNvPr id="98" name="Google Shape;98;p19"/>
          <p:cNvSpPr txBox="1"/>
          <p:nvPr/>
        </p:nvSpPr>
        <p:spPr>
          <a:xfrm>
            <a:off x="0" y="4952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dirty="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 dirty="0">
                <a:solidFill>
                  <a:schemeClr val="dk2"/>
                </a:solidFill>
              </a:rPr>
              <a:t>Social systems and design</a:t>
            </a:r>
            <a:r>
              <a:rPr lang="en" sz="800" dirty="0">
                <a:solidFill>
                  <a:schemeClr val="dk2"/>
                </a:solidFill>
              </a:rPr>
              <a:t> (pp. 91-128). Tokyo: Springer Japan.</a:t>
            </a:r>
            <a:endParaRPr sz="5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Αρχές</a:t>
            </a:r>
            <a:endParaRPr sz="2320"/>
          </a:p>
        </p:txBody>
      </p:sp>
      <p:sp>
        <p:nvSpPr>
          <p:cNvPr id="104" name="Google Shape;104;p20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 dirty="0">
                <a:solidFill>
                  <a:schemeClr val="dk2"/>
                </a:solidFill>
              </a:rPr>
              <a:t>7. System Ordering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u="sng" dirty="0" err="1">
                <a:solidFill>
                  <a:schemeClr val="dk2"/>
                </a:solidFill>
              </a:rPr>
              <a:t>Η</a:t>
            </a:r>
            <a:r>
              <a:rPr lang="en" sz="1300" u="sng" dirty="0">
                <a:solidFill>
                  <a:schemeClr val="dk2"/>
                </a:solidFill>
              </a:rPr>
              <a:t> βα</a:t>
            </a:r>
            <a:r>
              <a:rPr lang="en" sz="1300" u="sng" dirty="0" err="1">
                <a:solidFill>
                  <a:schemeClr val="dk2"/>
                </a:solidFill>
              </a:rPr>
              <a:t>σική</a:t>
            </a:r>
            <a:r>
              <a:rPr lang="en" sz="1300" u="sng" dirty="0">
                <a:solidFill>
                  <a:schemeClr val="dk2"/>
                </a:solidFill>
              </a:rPr>
              <a:t> </a:t>
            </a:r>
            <a:r>
              <a:rPr lang="en" sz="1300" u="sng" dirty="0" err="1">
                <a:solidFill>
                  <a:schemeClr val="dk2"/>
                </a:solidFill>
              </a:rPr>
              <a:t>λειτουργί</a:t>
            </a:r>
            <a:r>
              <a:rPr lang="en" sz="1300" u="sng" dirty="0">
                <a:solidFill>
                  <a:schemeClr val="dk2"/>
                </a:solidFill>
              </a:rPr>
              <a:t>α </a:t>
            </a:r>
            <a:r>
              <a:rPr lang="el-GR" sz="1300" u="sng" dirty="0">
                <a:solidFill>
                  <a:schemeClr val="dk2"/>
                </a:solidFill>
              </a:rPr>
              <a:t>της σχεδίασης</a:t>
            </a:r>
            <a:r>
              <a:rPr lang="en" sz="1300" dirty="0">
                <a:solidFill>
                  <a:schemeClr val="dk2"/>
                </a:solidFill>
              </a:rPr>
              <a:t>: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μορφώνει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συντονίζει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σκό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στοιχεί</a:t>
            </a:r>
            <a:r>
              <a:rPr lang="en" sz="1300" dirty="0">
                <a:solidFill>
                  <a:schemeClr val="dk2"/>
                </a:solidFill>
              </a:rPr>
              <a:t>α (π</a:t>
            </a:r>
            <a:r>
              <a:rPr lang="en" sz="1300" dirty="0" err="1">
                <a:solidFill>
                  <a:schemeClr val="dk2"/>
                </a:solidFill>
              </a:rPr>
              <a:t>ληροφορίες</a:t>
            </a:r>
            <a:r>
              <a:rPr lang="en" sz="1300" dirty="0">
                <a:solidFill>
                  <a:schemeClr val="dk2"/>
                </a:solidFill>
              </a:rPr>
              <a:t>, π</a:t>
            </a:r>
            <a:r>
              <a:rPr lang="en" sz="1300" dirty="0" err="1">
                <a:solidFill>
                  <a:schemeClr val="dk2"/>
                </a:solidFill>
              </a:rPr>
              <a:t>εριουσι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στοιχεί</a:t>
            </a:r>
            <a:r>
              <a:rPr lang="en" sz="1300" dirty="0">
                <a:solidFill>
                  <a:schemeClr val="dk2"/>
                </a:solidFill>
              </a:rPr>
              <a:t>α (assets), </a:t>
            </a:r>
            <a:r>
              <a:rPr lang="en" sz="1300" dirty="0" err="1">
                <a:solidFill>
                  <a:schemeClr val="dk2"/>
                </a:solidFill>
              </a:rPr>
              <a:t>οργ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νισμούς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κοινωνικές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σχέσεις</a:t>
            </a:r>
            <a:r>
              <a:rPr lang="en" sz="1300" dirty="0">
                <a:solidFill>
                  <a:schemeClr val="dk2"/>
                </a:solidFill>
              </a:rPr>
              <a:t>)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ουσι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στικές</a:t>
            </a:r>
            <a:r>
              <a:rPr lang="en" sz="1300" dirty="0">
                <a:solidFill>
                  <a:schemeClr val="dk2"/>
                </a:solidFill>
              </a:rPr>
              <a:t>, α</a:t>
            </a:r>
            <a:r>
              <a:rPr lang="en" sz="1300" dirty="0" err="1">
                <a:solidFill>
                  <a:schemeClr val="dk2"/>
                </a:solidFill>
              </a:rPr>
              <a:t>νθρω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ίνως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χρήσιμες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δομές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Στην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ράξη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ενεργεί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ίτρο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φήνει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μέσ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στην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ολυ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λοκότητ</a:t>
            </a:r>
            <a:r>
              <a:rPr lang="en" sz="1300" dirty="0">
                <a:solidFill>
                  <a:schemeClr val="dk2"/>
                </a:solidFill>
              </a:rPr>
              <a:t>α. </a:t>
            </a:r>
            <a:r>
              <a:rPr lang="en" sz="1300" dirty="0" err="1">
                <a:solidFill>
                  <a:schemeClr val="dk2"/>
                </a:solidFill>
              </a:rPr>
              <a:t>Δεν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ρόκειτ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ολή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άκ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τάξης</a:t>
            </a:r>
            <a:r>
              <a:rPr lang="en" sz="1300" dirty="0">
                <a:solidFill>
                  <a:schemeClr val="dk2"/>
                </a:solidFill>
              </a:rPr>
              <a:t>, α</a:t>
            </a:r>
            <a:r>
              <a:rPr lang="en" sz="1300" dirty="0" err="1">
                <a:solidFill>
                  <a:schemeClr val="dk2"/>
                </a:solidFill>
              </a:rPr>
              <a:t>λλά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δημιουργί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δομών</a:t>
            </a:r>
            <a:r>
              <a:rPr lang="en" sz="1300" dirty="0">
                <a:solidFill>
                  <a:schemeClr val="dk2"/>
                </a:solidFill>
              </a:rPr>
              <a:t> (π.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τικοί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χάρτες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μοντέλ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κυ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έρνησης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σχέδι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υ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ηρεσιών</a:t>
            </a:r>
            <a:r>
              <a:rPr lang="en" sz="1300" dirty="0">
                <a:solidFill>
                  <a:schemeClr val="dk2"/>
                </a:solidFill>
              </a:rPr>
              <a:t>)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θιστούν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συστημικές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σχέσεις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τές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εμφ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νείς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εφ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ρμόσιμες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 dirty="0">
                <a:solidFill>
                  <a:schemeClr val="dk2"/>
                </a:solidFill>
              </a:rPr>
              <a:t>8. Generative Emergence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l-GR" sz="1300" dirty="0">
                <a:solidFill>
                  <a:schemeClr val="dk2"/>
                </a:solidFill>
              </a:rPr>
              <a:t>Η σκόπιμη σχεδίαση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συνθηκών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ενθ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ρρύνουν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ιθυμητές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νέες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ιδιότητες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συμ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εριφορές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δυθούν</a:t>
            </a:r>
            <a:r>
              <a:rPr lang="en" sz="1300" dirty="0">
                <a:solidFill>
                  <a:schemeClr val="dk2"/>
                </a:solidFill>
              </a:rPr>
              <a:t> (emergence)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λληλε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ιδράσεις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στοιχείων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Στην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ράξη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κρίνει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δύο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σχεδί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σης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δυόμενων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στάσεων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εργάζοντ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:</a:t>
            </a:r>
            <a:endParaRPr sz="13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300" b="1" dirty="0">
                <a:solidFill>
                  <a:schemeClr val="dk2"/>
                </a:solidFill>
              </a:rPr>
              <a:t>Compositional Emergence: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ινοτόμος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ιδιότητ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ροκύ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τει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συγκεκριμένη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διάτ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ξη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σμένων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στοιχείων</a:t>
            </a:r>
            <a:r>
              <a:rPr lang="en" sz="1300" dirty="0">
                <a:solidFill>
                  <a:schemeClr val="dk2"/>
                </a:solidFill>
              </a:rPr>
              <a:t> (π.</a:t>
            </a:r>
            <a:r>
              <a:rPr lang="en" sz="1300" dirty="0" err="1">
                <a:solidFill>
                  <a:schemeClr val="dk2"/>
                </a:solidFill>
              </a:rPr>
              <a:t>χ</a:t>
            </a:r>
            <a:r>
              <a:rPr lang="en" sz="1300" dirty="0">
                <a:solidFill>
                  <a:schemeClr val="dk2"/>
                </a:solidFill>
              </a:rPr>
              <a:t>., </a:t>
            </a: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χρηστικότητ</a:t>
            </a:r>
            <a:r>
              <a:rPr lang="en" sz="1300" dirty="0">
                <a:solidFill>
                  <a:schemeClr val="dk2"/>
                </a:solidFill>
              </a:rPr>
              <a:t>α”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ροκύ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τει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διάτ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ξη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στοιχείων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ενός</a:t>
            </a:r>
            <a:r>
              <a:rPr lang="en" sz="1300" dirty="0">
                <a:solidFill>
                  <a:schemeClr val="dk2"/>
                </a:solidFill>
              </a:rPr>
              <a:t> UI)</a:t>
            </a:r>
            <a:endParaRPr sz="1300" dirty="0">
              <a:solidFill>
                <a:schemeClr val="dk2"/>
              </a:solidFill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</a:pPr>
            <a:r>
              <a:rPr lang="en" sz="1300" b="1" dirty="0">
                <a:solidFill>
                  <a:schemeClr val="dk2"/>
                </a:solidFill>
              </a:rPr>
              <a:t>Created Emergence: </a:t>
            </a:r>
            <a:r>
              <a:rPr lang="en" sz="1300" dirty="0" err="1">
                <a:solidFill>
                  <a:schemeClr val="dk2"/>
                </a:solidFill>
              </a:rPr>
              <a:t>Νέες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δομές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ροκύ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τουν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δικ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σίες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οργάνωσης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συνέργειες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/>
        </p:nvSpPr>
        <p:spPr>
          <a:xfrm>
            <a:off x="152250" y="572700"/>
            <a:ext cx="8791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 dirty="0">
                <a:solidFill>
                  <a:schemeClr val="dk2"/>
                </a:solidFill>
              </a:rPr>
              <a:t>9. Continuous Adaptation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dirty="0" err="1">
                <a:solidFill>
                  <a:schemeClr val="dk2"/>
                </a:solidFill>
              </a:rPr>
              <a:t>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συνεχής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τήρηση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βα</a:t>
            </a:r>
            <a:r>
              <a:rPr lang="en" sz="1300" dirty="0" err="1">
                <a:solidFill>
                  <a:schemeClr val="dk2"/>
                </a:solidFill>
              </a:rPr>
              <a:t>σικού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σκο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στόχων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ρμόζοντ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μορφή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λειτουργί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όκριση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στις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ερι</a:t>
            </a:r>
            <a:r>
              <a:rPr lang="en" sz="1300" dirty="0">
                <a:solidFill>
                  <a:schemeClr val="dk2"/>
                </a:solidFill>
              </a:rPr>
              <a:t>βα</a:t>
            </a:r>
            <a:r>
              <a:rPr lang="en" sz="1300" dirty="0" err="1">
                <a:solidFill>
                  <a:schemeClr val="dk2"/>
                </a:solidFill>
              </a:rPr>
              <a:t>λλοντικές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γές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τις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εσωτερικές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ίσεις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Στην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ράξη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Α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ορρί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τει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έννοι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“</a:t>
            </a:r>
            <a:r>
              <a:rPr lang="en" sz="1300" dirty="0" err="1">
                <a:solidFill>
                  <a:schemeClr val="dk2"/>
                </a:solidFill>
              </a:rPr>
              <a:t>τελικού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σχεδίου</a:t>
            </a:r>
            <a:r>
              <a:rPr lang="en" sz="1300" dirty="0">
                <a:solidFill>
                  <a:schemeClr val="dk2"/>
                </a:solidFill>
              </a:rPr>
              <a:t>”.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άλλει</a:t>
            </a:r>
            <a:r>
              <a:rPr lang="el-GR" sz="1300" dirty="0">
                <a:solidFill>
                  <a:schemeClr val="dk2"/>
                </a:solidFill>
              </a:rPr>
              <a:t> την σχεδίαση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ολόκληρο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κύκλο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ζωής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ενσωμ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τώνοντ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μηχ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νισμούς</a:t>
            </a:r>
            <a:r>
              <a:rPr lang="en" sz="1300" dirty="0">
                <a:solidFill>
                  <a:schemeClr val="dk2"/>
                </a:solidFill>
              </a:rPr>
              <a:t> πα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κολούθησης</a:t>
            </a:r>
            <a:r>
              <a:rPr lang="en" sz="1300" dirty="0">
                <a:solidFill>
                  <a:schemeClr val="dk2"/>
                </a:solidFill>
              </a:rPr>
              <a:t>, α</a:t>
            </a:r>
            <a:r>
              <a:rPr lang="en" sz="1300" dirty="0" err="1">
                <a:solidFill>
                  <a:schemeClr val="dk2"/>
                </a:solidFill>
              </a:rPr>
              <a:t>ξιολόγησης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l-GR" sz="1300" dirty="0">
                <a:solidFill>
                  <a:schemeClr val="dk2"/>
                </a:solidFill>
              </a:rPr>
              <a:t>επανασχεδίασης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Το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σύστημ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θεωρείτ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ως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ζωντ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οντότητ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εξελίσσετ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γι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πα</a:t>
            </a:r>
            <a:r>
              <a:rPr lang="en" sz="1300" dirty="0" err="1">
                <a:solidFill>
                  <a:schemeClr val="dk2"/>
                </a:solidFill>
              </a:rPr>
              <a:t>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μένει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ιρο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οτελεσμ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τικό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1" dirty="0"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 dirty="0">
                <a:solidFill>
                  <a:schemeClr val="dk2"/>
                </a:solidFill>
              </a:rPr>
              <a:t>10. Self-Organizing</a:t>
            </a:r>
            <a:endParaRPr sz="1300" b="1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l-GR" sz="1300" dirty="0">
                <a:solidFill>
                  <a:schemeClr val="dk2"/>
                </a:solidFill>
              </a:rPr>
              <a:t>Σχεδίαση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δράσεων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εργ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λείων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ευ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ισθητο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οίησης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κινήτρων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κοινωνικών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κινήτρων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χύνουν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ιτρέ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ενδι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φερόμεν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μέρη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οργ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νωθούν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οτελεσμ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τικά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dirty="0">
              <a:solidFill>
                <a:schemeClr val="dk2"/>
              </a:solidFill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</a:pPr>
            <a:r>
              <a:rPr lang="en" sz="1300" b="1" dirty="0" err="1">
                <a:solidFill>
                  <a:schemeClr val="dk2"/>
                </a:solidFill>
              </a:rPr>
              <a:t>Στην</a:t>
            </a:r>
            <a:r>
              <a:rPr lang="en" sz="1300" b="1" dirty="0">
                <a:solidFill>
                  <a:schemeClr val="dk2"/>
                </a:solidFill>
              </a:rPr>
              <a:t> π</a:t>
            </a:r>
            <a:r>
              <a:rPr lang="en" sz="1300" b="1" dirty="0" err="1">
                <a:solidFill>
                  <a:schemeClr val="dk2"/>
                </a:solidFill>
              </a:rPr>
              <a:t>ράξη</a:t>
            </a:r>
            <a:r>
              <a:rPr lang="en" sz="1300" b="1" dirty="0">
                <a:solidFill>
                  <a:schemeClr val="dk2"/>
                </a:solidFill>
              </a:rPr>
              <a:t>: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Αντι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ροσω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εύει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την</a:t>
            </a:r>
            <a:r>
              <a:rPr lang="en" sz="1300" dirty="0">
                <a:solidFill>
                  <a:schemeClr val="dk2"/>
                </a:solidFill>
              </a:rPr>
              <a:t> απ</a:t>
            </a:r>
            <a:r>
              <a:rPr lang="en" sz="1300" dirty="0" err="1">
                <a:solidFill>
                  <a:schemeClr val="dk2"/>
                </a:solidFill>
              </a:rPr>
              <a:t>όλυτη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μετ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τό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ιση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στον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ρόλο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σχεδι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στή</a:t>
            </a:r>
            <a:r>
              <a:rPr lang="en" sz="1300" dirty="0">
                <a:solidFill>
                  <a:schemeClr val="dk2"/>
                </a:solidFill>
              </a:rPr>
              <a:t>: απ</a:t>
            </a:r>
            <a:r>
              <a:rPr lang="en" sz="1300" dirty="0" err="1">
                <a:solidFill>
                  <a:schemeClr val="dk2"/>
                </a:solidFill>
              </a:rPr>
              <a:t>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δημιουργό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ενός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ροϊόντος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σε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λύτη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συστιμικών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δυν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τοτήτων</a:t>
            </a:r>
            <a:r>
              <a:rPr lang="en" sz="1300" dirty="0">
                <a:solidFill>
                  <a:schemeClr val="dk2"/>
                </a:solidFill>
              </a:rPr>
              <a:t>. </a:t>
            </a:r>
            <a:r>
              <a:rPr lang="en" sz="1300" dirty="0" err="1">
                <a:solidFill>
                  <a:schemeClr val="dk2"/>
                </a:solidFill>
              </a:rPr>
              <a:t>Στόχος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είν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l-GR" sz="1300" dirty="0">
                <a:solidFill>
                  <a:schemeClr val="dk2"/>
                </a:solidFill>
              </a:rPr>
              <a:t>η σχεδίαση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συνθηκών</a:t>
            </a:r>
            <a:r>
              <a:rPr lang="en" sz="1300" dirty="0">
                <a:solidFill>
                  <a:schemeClr val="dk2"/>
                </a:solidFill>
              </a:rPr>
              <a:t> (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νόνων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λληλε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ίδρ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σης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κοινών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ληροφοριών</a:t>
            </a:r>
            <a:r>
              <a:rPr lang="en" sz="1300" dirty="0">
                <a:solidFill>
                  <a:schemeClr val="dk2"/>
                </a:solidFill>
              </a:rPr>
              <a:t>, </a:t>
            </a:r>
            <a:r>
              <a:rPr lang="en" sz="1300" dirty="0" err="1">
                <a:solidFill>
                  <a:schemeClr val="dk2"/>
                </a:solidFill>
              </a:rPr>
              <a:t>των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λιών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τροφοδότησης</a:t>
            </a:r>
            <a:r>
              <a:rPr lang="en" sz="1300" dirty="0">
                <a:solidFill>
                  <a:schemeClr val="dk2"/>
                </a:solidFill>
              </a:rPr>
              <a:t>) π</a:t>
            </a:r>
            <a:r>
              <a:rPr lang="en" sz="1300" dirty="0" err="1">
                <a:solidFill>
                  <a:schemeClr val="dk2"/>
                </a:solidFill>
              </a:rPr>
              <a:t>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ενδυν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μώνουν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α</a:t>
            </a:r>
            <a:r>
              <a:rPr lang="en" sz="1300" dirty="0" err="1">
                <a:solidFill>
                  <a:schemeClr val="dk2"/>
                </a:solidFill>
              </a:rPr>
              <a:t>νθρώ</a:t>
            </a:r>
            <a:r>
              <a:rPr lang="en" sz="1300" dirty="0">
                <a:solidFill>
                  <a:schemeClr val="dk2"/>
                </a:solidFill>
              </a:rPr>
              <a:t>π</a:t>
            </a:r>
            <a:r>
              <a:rPr lang="en" sz="1300" dirty="0" err="1">
                <a:solidFill>
                  <a:schemeClr val="dk2"/>
                </a:solidFill>
              </a:rPr>
              <a:t>ους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εντός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συστήμ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τος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λύνουν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δικά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τους</a:t>
            </a:r>
            <a:r>
              <a:rPr lang="en" sz="1300" dirty="0">
                <a:solidFill>
                  <a:schemeClr val="dk2"/>
                </a:solidFill>
              </a:rPr>
              <a:t> π</a:t>
            </a:r>
            <a:r>
              <a:rPr lang="en" sz="1300" dirty="0" err="1">
                <a:solidFill>
                  <a:schemeClr val="dk2"/>
                </a:solidFill>
              </a:rPr>
              <a:t>ρο</a:t>
            </a:r>
            <a:r>
              <a:rPr lang="en" sz="1300" dirty="0">
                <a:solidFill>
                  <a:schemeClr val="dk2"/>
                </a:solidFill>
              </a:rPr>
              <a:t>β</a:t>
            </a:r>
            <a:r>
              <a:rPr lang="en" sz="1300" dirty="0" err="1">
                <a:solidFill>
                  <a:schemeClr val="dk2"/>
                </a:solidFill>
              </a:rPr>
              <a:t>λήμ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τ</a:t>
            </a:r>
            <a:r>
              <a:rPr lang="en" sz="1300" dirty="0">
                <a:solidFill>
                  <a:schemeClr val="dk2"/>
                </a:solidFill>
              </a:rPr>
              <a:t>α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ν</a:t>
            </a:r>
            <a:r>
              <a:rPr lang="en" sz="1300" dirty="0">
                <a:solidFill>
                  <a:schemeClr val="dk2"/>
                </a:solidFill>
              </a:rPr>
              <a:t>α π</a:t>
            </a:r>
            <a:r>
              <a:rPr lang="en" sz="1300" dirty="0" err="1">
                <a:solidFill>
                  <a:schemeClr val="dk2"/>
                </a:solidFill>
              </a:rPr>
              <a:t>ροσ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ρμόζοντ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ι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χωρίς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συνεχή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εξωτερική</a:t>
            </a:r>
            <a:r>
              <a:rPr lang="en" sz="1300" dirty="0">
                <a:solidFill>
                  <a:schemeClr val="dk2"/>
                </a:solidFill>
              </a:rPr>
              <a:t> </a:t>
            </a:r>
            <a:r>
              <a:rPr lang="en" sz="1300" dirty="0" err="1">
                <a:solidFill>
                  <a:schemeClr val="dk2"/>
                </a:solidFill>
              </a:rPr>
              <a:t>κ</a:t>
            </a:r>
            <a:r>
              <a:rPr lang="en" sz="1300" dirty="0">
                <a:solidFill>
                  <a:schemeClr val="dk2"/>
                </a:solidFill>
              </a:rPr>
              <a:t>α</a:t>
            </a:r>
            <a:r>
              <a:rPr lang="en" sz="1300" dirty="0" err="1">
                <a:solidFill>
                  <a:schemeClr val="dk2"/>
                </a:solidFill>
              </a:rPr>
              <a:t>θοδήγηση</a:t>
            </a:r>
            <a:r>
              <a:rPr lang="en" sz="1300" dirty="0">
                <a:solidFill>
                  <a:schemeClr val="dk2"/>
                </a:solidFill>
              </a:rPr>
              <a:t>.</a:t>
            </a:r>
            <a:endParaRPr sz="1300" b="1" dirty="0">
              <a:solidFill>
                <a:schemeClr val="dk2"/>
              </a:solidFill>
            </a:endParaRPr>
          </a:p>
        </p:txBody>
      </p:sp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152250" y="0"/>
            <a:ext cx="879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Συστημική Σχεδίαση: H θεωρητική βάση - Αρχές</a:t>
            </a:r>
            <a:endParaRPr sz="2320"/>
          </a:p>
        </p:txBody>
      </p:sp>
      <p:sp>
        <p:nvSpPr>
          <p:cNvPr id="112" name="Google Shape;112;p21"/>
          <p:cNvSpPr txBox="1"/>
          <p:nvPr/>
        </p:nvSpPr>
        <p:spPr>
          <a:xfrm>
            <a:off x="0" y="4835700"/>
            <a:ext cx="8013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Jones, P. H. (2014). Systemic design principles for complex social systems. In </a:t>
            </a:r>
            <a:r>
              <a:rPr lang="en" sz="800" i="1">
                <a:solidFill>
                  <a:schemeClr val="dk2"/>
                </a:solidFill>
              </a:rPr>
              <a:t>Social systems and design</a:t>
            </a:r>
            <a:r>
              <a:rPr lang="en" sz="800">
                <a:solidFill>
                  <a:schemeClr val="dk2"/>
                </a:solidFill>
              </a:rPr>
              <a:t> (pp. 91-128). Tokyo: Springer Japan.</a:t>
            </a:r>
            <a:endParaRPr sz="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4362</Words>
  <Application>Microsoft Macintosh PowerPoint</Application>
  <PresentationFormat>On-screen Show (16:9)</PresentationFormat>
  <Paragraphs>168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Wingdings</vt:lpstr>
      <vt:lpstr>Simple Light</vt:lpstr>
      <vt:lpstr>W8_: Συστημική Σχεδίαση </vt:lpstr>
      <vt:lpstr>Συστημική Σχεδίαση (Systemic Design): Τι είναι</vt:lpstr>
      <vt:lpstr>Συστημική Σχεδίαση (Systemic Design): Τι είναι</vt:lpstr>
      <vt:lpstr>Συστημική Σχεδίαση (Systemic Design): Τι είναι</vt:lpstr>
      <vt:lpstr>Συστημική Σχεδίαση: H θεωρητική βάση - Αρχές</vt:lpstr>
      <vt:lpstr>Συστημική Σχεδίαση: H θεωρητική βάση - Αρχές</vt:lpstr>
      <vt:lpstr>Συστημική Σχεδίαση: H θεωρητική βάση - Αρχές</vt:lpstr>
      <vt:lpstr>Συστημική Σχεδίαση: H θεωρητική βάση - Αρχές</vt:lpstr>
      <vt:lpstr>Συστημική Σχεδίαση: H θεωρητική βάση - Αρχές</vt:lpstr>
      <vt:lpstr>Συστημική Σχεδίαση: H θεωρητική βάση - Διακρίσεις</vt:lpstr>
      <vt:lpstr>Συστημική Σχεδίαση: H θεωρητική βάση</vt:lpstr>
      <vt:lpstr>Συστημική Σχεδίαση: Μεθοδολογία - Systemic Design Toolkit </vt:lpstr>
      <vt:lpstr>Συστημική Σχεδίαση: Μεθοδολογία - Systemic Design Toolkit</vt:lpstr>
      <vt:lpstr>Συστημική Σχεδίαση: Μεθοδολογία - Systemic Design Toolkit</vt:lpstr>
      <vt:lpstr>Συστημική Σχεδίαση: Μεθοδολογία - Systemic Design Toolkit</vt:lpstr>
      <vt:lpstr>Συστημική Σχεδίαση: Μεθοδολογία - Systemic Design Toolkit</vt:lpstr>
      <vt:lpstr>Συστημική Σχεδίαση: Μεθοδολογία - Systemic Design Toolkit</vt:lpstr>
      <vt:lpstr>Συστημική Σχεδίαση: Μεθοδολογία - Systemic Design Toolkit</vt:lpstr>
      <vt:lpstr>Συστημική Σχεδίαση: Μεθοδολογία - Systemic Design Toolkit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Argyris Arnellos</cp:lastModifiedBy>
  <cp:revision>2</cp:revision>
  <dcterms:modified xsi:type="dcterms:W3CDTF">2026-01-12T15:01:33Z</dcterms:modified>
</cp:coreProperties>
</file>