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C7A4BA2-A897-4038-8AA0-03F8703856A1}">
  <a:tblStyle styleId="{CC7A4BA2-A897-4038-8AA0-03F8703856A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61" d="100"/>
          <a:sy n="161" d="100"/>
        </p:scale>
        <p:origin x="784"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823f1a08ec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823f1a08ec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823f1a08ec_0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823f1a08ec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823f1a08ec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823f1a08ec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849cfa3fa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849cfa3f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82826a64bb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82826a64b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82826a64b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82826a64b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82826a64bb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82826a64bb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82826a64bb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82826a64b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82826a64bb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82826a64bb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82826a64bb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82826a64bb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23f1a08ec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23f1a08ec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849cfa3fa0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3849cfa3fa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82826a64bb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382826a64bb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82826a64bb_0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82826a64bb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23f1a08e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23f1a08e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c0f20550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c0f20550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23f1a08ec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23f1a08ec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823f1a08ec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823f1a08ec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823f1a08ec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823f1a08ec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823f1a08ec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823f1a08ec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823f1a08ec_0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823f1a08ec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W1: Επαναληπτικά</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Επαναληπτικά στην Συστημική Σκέψη</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110" name="Google Shape;110;p22"/>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Συστημικά όρια (Systems </a:t>
            </a:r>
            <a:r>
              <a:rPr lang="en" sz="1800" b="1" i="1">
                <a:solidFill>
                  <a:schemeClr val="dk2"/>
                </a:solidFill>
              </a:rPr>
              <a:t>boundary</a:t>
            </a:r>
            <a:r>
              <a:rPr lang="en" sz="1800" b="1">
                <a:solidFill>
                  <a:schemeClr val="dk2"/>
                </a:solidFill>
              </a:rPr>
              <a:t>)</a:t>
            </a:r>
            <a:endParaRPr b="1"/>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Γιατί να μας ενδιαφέρει να ορίσουμε σωστά και </a:t>
            </a:r>
            <a:r>
              <a:rPr lang="en" sz="1600" i="1">
                <a:solidFill>
                  <a:schemeClr val="dk2"/>
                </a:solidFill>
              </a:rPr>
              <a:t>μεθοδικά </a:t>
            </a:r>
            <a:r>
              <a:rPr lang="en" sz="1600">
                <a:solidFill>
                  <a:schemeClr val="dk2"/>
                </a:solidFill>
              </a:rPr>
              <a:t>το πρόβλημα? Αφού μπορούμε να το πάμε με trial &amp; error (δοκιμή και μάθηση) και αργά η γρήγορα θα την βρούμε την λύση.</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Αυτό μπορεί να λειτουργήσει καλά σε απλά προβλήματα ή προβλήματα τα οποία δεν φέρουν μεγάλο χρονικό και οικονομικό κόστος στο να υλοποιηθούν. </a:t>
            </a:r>
            <a:endParaRPr sz="1600">
              <a:solidFill>
                <a:schemeClr val="dk2"/>
              </a:solidFill>
            </a:endParaRPr>
          </a:p>
          <a:p>
            <a:pPr marL="0" lvl="0" indent="0" algn="l" rtl="0">
              <a:spcBef>
                <a:spcPts val="0"/>
              </a:spcBef>
              <a:spcAft>
                <a:spcPts val="0"/>
              </a:spcAft>
              <a:buNone/>
            </a:pPr>
            <a:r>
              <a:rPr lang="en" sz="1600">
                <a:solidFill>
                  <a:schemeClr val="dk2"/>
                </a:solidFill>
              </a:rPr>
              <a:t>Όπως θα δούμε στο μάθημα, η συστημική σκέψη και ακολούθως η σύγχρονες μορφές σχεδίασης που στοχεύουν να επέμβουν στο επιπεδο κοινωνιών και κοινωνικών συστημάτων, μπορεί να είναι εξαιρετικά χρονοβόρες (3-4 έτη πχ.) και εξαιρετικά κοστοβόρες (π.χ. μεγάλα σχέδια ανάπλασης πόλεων με σκοπό την ανάδυση ολοένα και πιο φιλικές προς τον άνθρωπο και περιβάλλον περιοχές). </a:t>
            </a:r>
            <a:endParaRPr sz="1600">
              <a:solidFill>
                <a:schemeClr val="dk2"/>
              </a:solidFill>
            </a:endParaRPr>
          </a:p>
          <a:p>
            <a:pPr marL="0" lvl="0" indent="0" algn="l" rtl="0">
              <a:spcBef>
                <a:spcPts val="0"/>
              </a:spcBef>
              <a:spcAft>
                <a:spcPts val="0"/>
              </a:spcAft>
              <a:buNone/>
            </a:pPr>
            <a:r>
              <a:rPr lang="en" sz="1600">
                <a:solidFill>
                  <a:schemeClr val="dk2"/>
                </a:solidFill>
              </a:rPr>
              <a:t>Επίσης, εξαιτίας της τρομακτικής πολυπλοκότητας αυτών των προβλημάτων, επεμβάσεις που πραγματοποιούνται στο σύστημα μπορεί να είναι αρκετές να του αλλάξουν την φύση του ρυζικά.</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Τα προβλήματα τα οποία εξαρχής έχει προσπαθήσει να διαχειριστεί η συστημική σκέψη και πράξη είναι τα ως γνωστά Αδυσώπητα Προβλήματα (Wicked Problems).</a:t>
            </a:r>
            <a:endParaRPr sz="1600">
              <a:solidFill>
                <a:schemeClr val="dk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116" name="Google Shape;116;p23"/>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Αδυσώπητα προβλήματα (Wicked Problems)</a:t>
            </a:r>
            <a:endParaRPr b="1"/>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300">
                <a:solidFill>
                  <a:schemeClr val="dk2"/>
                </a:solidFill>
              </a:rPr>
              <a:t>Αδυσώπητα Προβλήματα / Ασθενώς ορισμένα (Wicked / ill-defined Problems) ορίζονται τα προβλήματα (κοινωνικού χαρακτήρα) τα οποία περιγράφονται από τα ακόλουθα χαρακτηριστικά (Rittel &amp; Webber, 1973; Sueheimo, 2019):</a:t>
            </a:r>
            <a:endParaRPr sz="1300">
              <a:solidFill>
                <a:schemeClr val="dk2"/>
              </a:solidFill>
            </a:endParaRPr>
          </a:p>
          <a:p>
            <a:pPr marL="0" lvl="0" indent="0" algn="l" rtl="0">
              <a:spcBef>
                <a:spcPts val="0"/>
              </a:spcBef>
              <a:spcAft>
                <a:spcPts val="0"/>
              </a:spcAft>
              <a:buNone/>
            </a:pP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Δεν υπάρχει ακριβής διατύπωση ενός Wicked Problem.</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Δεν έχουν κανόνα τερματισμού ούτε φτάνουν σε μια «τελική λύση», καθώς η επίλυσή τους μπορεί πάντα να βελτιωθεί.</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Οι λύσεις σε Wicked Problems δεν είναι “αληθείς” ή “ψευδείς”, αλλά “καλές” ή “κακές”.</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Δεν υπάρχει ούτε τελικός έλεγχος ούτε άμεση λύση για ένα Wicked Problem.</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Κάθε απόπειρα επίλυσης είναι μια “μοναδική επέμβαση”, με σημαντικές επιπτώσεις.</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Δεν έχουν έναν πεπερασμένο αριθμό πιθανών λύσεων ούτε μπορούν να περιγραφούν εξαντλητικά.</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Κάθε Wicked Problem είναι μοναδικό.</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Οποιοδήποτε Wicked Problem μπορεί να θεωρηθεί σύμπτωμα ενός άλλου προβλήματος.</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Οι διαφορετικές ερμηνείες ενός Wicked Problem οδηγούν σε διαφορετικούς τρόπους επίλυσής του. Η επιλογή της ερμηνείας καθορίζει την προσέγγιση.</a:t>
            </a:r>
            <a:endParaRPr sz="1300">
              <a:solidFill>
                <a:schemeClr val="dk2"/>
              </a:solidFill>
            </a:endParaRPr>
          </a:p>
          <a:p>
            <a:pPr marL="457200" lvl="0" indent="-311150" algn="l" rtl="0">
              <a:lnSpc>
                <a:spcPct val="115000"/>
              </a:lnSpc>
              <a:spcBef>
                <a:spcPts val="0"/>
              </a:spcBef>
              <a:spcAft>
                <a:spcPts val="0"/>
              </a:spcAft>
              <a:buClr>
                <a:schemeClr val="dk2"/>
              </a:buClr>
              <a:buSzPts val="1300"/>
              <a:buChar char="●"/>
            </a:pPr>
            <a:r>
              <a:rPr lang="en" sz="1300">
                <a:solidFill>
                  <a:schemeClr val="dk2"/>
                </a:solidFill>
              </a:rPr>
              <a:t>Ο επιβλέπων δεν έχει ‘δικαίωμα λάθους’, καθώς τα Wicked Problems έχουν σοβαρές συνέπειες.</a:t>
            </a:r>
            <a:endParaRPr sz="1600">
              <a:solidFill>
                <a:schemeClr val="dk2"/>
              </a:solidFill>
            </a:endParaRPr>
          </a:p>
        </p:txBody>
      </p:sp>
      <p:sp>
        <p:nvSpPr>
          <p:cNvPr id="117" name="Google Shape;117;p23"/>
          <p:cNvSpPr txBox="1"/>
          <p:nvPr/>
        </p:nvSpPr>
        <p:spPr>
          <a:xfrm>
            <a:off x="0" y="4696725"/>
            <a:ext cx="8008200" cy="449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800">
                <a:solidFill>
                  <a:srgbClr val="ADADAD"/>
                </a:solidFill>
                <a:latin typeface="Times New Roman"/>
                <a:ea typeface="Times New Roman"/>
                <a:cs typeface="Times New Roman"/>
                <a:sym typeface="Times New Roman"/>
              </a:rPr>
              <a:t>Rittel, H. W., &amp; Webber, M. M. (1973). Dilemmas in a general theory of planning. </a:t>
            </a:r>
            <a:r>
              <a:rPr lang="en" sz="800" i="1">
                <a:solidFill>
                  <a:srgbClr val="ADADAD"/>
                </a:solidFill>
                <a:latin typeface="Times New Roman"/>
                <a:ea typeface="Times New Roman"/>
                <a:cs typeface="Times New Roman"/>
                <a:sym typeface="Times New Roman"/>
              </a:rPr>
              <a:t>Policy sciences</a:t>
            </a:r>
            <a:r>
              <a:rPr lang="en" sz="800">
                <a:solidFill>
                  <a:srgbClr val="ADADAD"/>
                </a:solidFill>
                <a:latin typeface="Times New Roman"/>
                <a:ea typeface="Times New Roman"/>
                <a:cs typeface="Times New Roman"/>
                <a:sym typeface="Times New Roman"/>
              </a:rPr>
              <a:t>, </a:t>
            </a:r>
            <a:r>
              <a:rPr lang="en" sz="800" i="1">
                <a:solidFill>
                  <a:srgbClr val="ADADAD"/>
                </a:solidFill>
                <a:latin typeface="Times New Roman"/>
                <a:ea typeface="Times New Roman"/>
                <a:cs typeface="Times New Roman"/>
                <a:sym typeface="Times New Roman"/>
              </a:rPr>
              <a:t>4</a:t>
            </a:r>
            <a:r>
              <a:rPr lang="en" sz="800">
                <a:solidFill>
                  <a:srgbClr val="ADADAD"/>
                </a:solidFill>
                <a:latin typeface="Times New Roman"/>
                <a:ea typeface="Times New Roman"/>
                <a:cs typeface="Times New Roman"/>
                <a:sym typeface="Times New Roman"/>
              </a:rPr>
              <a:t>(2), 155-169.</a:t>
            </a:r>
            <a:endParaRPr sz="800">
              <a:solidFill>
                <a:srgbClr val="ADADAD"/>
              </a:solidFill>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en" sz="800">
                <a:solidFill>
                  <a:srgbClr val="ADADAD"/>
                </a:solidFill>
                <a:latin typeface="Times New Roman"/>
                <a:ea typeface="Times New Roman"/>
                <a:cs typeface="Times New Roman"/>
                <a:sym typeface="Times New Roman"/>
              </a:rPr>
              <a:t>Suoheimo, M. (2019). Strategies and visual tools to resolve wicked problems. </a:t>
            </a:r>
            <a:r>
              <a:rPr lang="en" sz="800" i="1">
                <a:solidFill>
                  <a:srgbClr val="ADADAD"/>
                </a:solidFill>
                <a:latin typeface="Times New Roman"/>
                <a:ea typeface="Times New Roman"/>
                <a:cs typeface="Times New Roman"/>
                <a:sym typeface="Times New Roman"/>
              </a:rPr>
              <a:t>The International Journal of Design Management and Professional Practice</a:t>
            </a:r>
            <a:r>
              <a:rPr lang="en" sz="800">
                <a:solidFill>
                  <a:srgbClr val="ADADAD"/>
                </a:solidFill>
                <a:latin typeface="Times New Roman"/>
                <a:ea typeface="Times New Roman"/>
                <a:cs typeface="Times New Roman"/>
                <a:sym typeface="Times New Roman"/>
              </a:rPr>
              <a:t>, </a:t>
            </a:r>
            <a:r>
              <a:rPr lang="en" sz="800" i="1">
                <a:solidFill>
                  <a:srgbClr val="ADADAD"/>
                </a:solidFill>
                <a:latin typeface="Times New Roman"/>
                <a:ea typeface="Times New Roman"/>
                <a:cs typeface="Times New Roman"/>
                <a:sym typeface="Times New Roman"/>
              </a:rPr>
              <a:t>13</a:t>
            </a:r>
            <a:r>
              <a:rPr lang="en" sz="800">
                <a:solidFill>
                  <a:srgbClr val="ADADAD"/>
                </a:solidFill>
                <a:latin typeface="Times New Roman"/>
                <a:ea typeface="Times New Roman"/>
                <a:cs typeface="Times New Roman"/>
                <a:sym typeface="Times New Roman"/>
              </a:rPr>
              <a:t>(2), 25.</a:t>
            </a:r>
            <a:endParaRPr sz="500">
              <a:solidFill>
                <a:srgbClr val="ADADAD"/>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W1: Εισαγωγικά </a:t>
            </a:r>
            <a:endParaRPr/>
          </a:p>
        </p:txBody>
      </p:sp>
      <p:sp>
        <p:nvSpPr>
          <p:cNvPr id="123" name="Google Shape;123;p2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Εισαγωγικά στην Συστημική Σκέψη και πράξη</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5"/>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Κατηγορίες Πολυπλοκότητας στην Πραγματικότητα</a:t>
            </a:r>
            <a:endParaRPr sz="2050"/>
          </a:p>
        </p:txBody>
      </p:sp>
      <p:sp>
        <p:nvSpPr>
          <p:cNvPr id="129" name="Google Shape;129;p25"/>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2"/>
                </a:solidFill>
              </a:rPr>
              <a:t>Η πολυπλοκότητα όπως έχουμε μάθει από το μάθημα των Πολύπλοκων οργανώσεων δεν αποτελεί μία μονοληθική έννοια. Ιστορικά μιλώντας, με κάθε άλμα της επιστήμης και της φιλοσοφίας, τα διαφορετικά φάσματα της πολυπλοκότητας που έχουμε πιάσει είναι τα ακόλουθα:</a:t>
            </a:r>
            <a:endParaRPr sz="1200">
              <a:solidFill>
                <a:schemeClr val="dk2"/>
              </a:solidFill>
            </a:endParaRPr>
          </a:p>
          <a:p>
            <a:pPr marL="0" lvl="0" indent="0" algn="l" rtl="0">
              <a:spcBef>
                <a:spcPts val="0"/>
              </a:spcBef>
              <a:spcAft>
                <a:spcPts val="0"/>
              </a:spcAft>
              <a:buNone/>
            </a:pPr>
            <a:endParaRPr sz="1200">
              <a:solidFill>
                <a:schemeClr val="dk2"/>
              </a:solidFill>
            </a:endParaRPr>
          </a:p>
          <a:p>
            <a:pPr marL="457200" lvl="0" indent="-304800" algn="l" rtl="0">
              <a:spcBef>
                <a:spcPts val="0"/>
              </a:spcBef>
              <a:spcAft>
                <a:spcPts val="0"/>
              </a:spcAft>
              <a:buClr>
                <a:schemeClr val="dk2"/>
              </a:buClr>
              <a:buSzPts val="1200"/>
              <a:buChar char="●"/>
            </a:pPr>
            <a:r>
              <a:rPr lang="en" sz="1200" b="1">
                <a:solidFill>
                  <a:schemeClr val="dk2"/>
                </a:solidFill>
              </a:rPr>
              <a:t>Οργανωμένη Απλότητα (Organized Simplicity) (17ος-19ος αιώνας):</a:t>
            </a:r>
            <a:endParaRPr sz="1200" b="1">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Στα προβλήματα αυτού του τύπου πολυπλοκότητας συναντάμε συστήματα τα οποία είναι εφικτό να μελετήσουμε την συμπεριφορά των μεμονωμένων στοιχείων καθώς η συμπεριφορά τους είναι γραμμική και προβλέψιμη. </a:t>
            </a:r>
            <a:endParaRPr sz="1200">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Τα στοιχεία επίσης είναι περιορισμένου αριθμού (π.χ. Μπάλες ενός μπιλιάρδου ή οι πλανήτες ενός πλανητικού συστήματος). Ουσιαστικά δηλαδή απευθυνόμαστε σε μηχανισμούς και μηχανές.</a:t>
            </a:r>
            <a:endParaRPr sz="1200">
              <a:solidFill>
                <a:schemeClr val="dk2"/>
              </a:solidFill>
            </a:endParaRPr>
          </a:p>
          <a:p>
            <a:pPr marL="457200" lvl="0" indent="0" algn="l" rtl="0">
              <a:spcBef>
                <a:spcPts val="0"/>
              </a:spcBef>
              <a:spcAft>
                <a:spcPts val="0"/>
              </a:spcAft>
              <a:buNone/>
            </a:pPr>
            <a:endParaRPr sz="1200">
              <a:solidFill>
                <a:schemeClr val="dk2"/>
              </a:solidFill>
            </a:endParaRPr>
          </a:p>
          <a:p>
            <a:pPr marL="457200" lvl="0" indent="-304800" algn="l" rtl="0">
              <a:spcBef>
                <a:spcPts val="0"/>
              </a:spcBef>
              <a:spcAft>
                <a:spcPts val="0"/>
              </a:spcAft>
              <a:buClr>
                <a:schemeClr val="dk2"/>
              </a:buClr>
              <a:buSzPts val="1200"/>
              <a:buChar char="●"/>
            </a:pPr>
            <a:r>
              <a:rPr lang="en" sz="1200" b="1">
                <a:solidFill>
                  <a:schemeClr val="dk2"/>
                </a:solidFill>
              </a:rPr>
              <a:t>Ανοργάνωτη Πολυπλοκότητα (Unorganized Complexity) (19ος - σήμερα):</a:t>
            </a:r>
            <a:endParaRPr sz="1200" b="1">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Σε αυτή την περίπτωση πολυπλοκότητας έχουμε συστήματα με αστρονομικά μεγάλο αριθμό επιμέρους στοιχείων, τα οποία στοιχεία έχουν απρόβλεπτη συμπεριφορά. Ωστόσο, σε αυτή την περίπτωση των συνόλων, είναι εφικτό να βγουν στατιστηκές παρατηρήσεις για την συμπεριφορά του συστήματος.</a:t>
            </a:r>
            <a:endParaRPr sz="1200">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Παραδείγματα εδώ αποτελούν η μελέτη των αερίων. Ουσιαστικά δηλαδή απευθυνόμαστε σε προβλήματα στατιστικής και θεωρίας πιθανοτήτων.</a:t>
            </a:r>
            <a:endParaRPr sz="1200">
              <a:solidFill>
                <a:schemeClr val="dk2"/>
              </a:solidFill>
            </a:endParaRPr>
          </a:p>
          <a:p>
            <a:pPr marL="457200" lvl="0" indent="0" algn="l" rtl="0">
              <a:spcBef>
                <a:spcPts val="0"/>
              </a:spcBef>
              <a:spcAft>
                <a:spcPts val="0"/>
              </a:spcAft>
              <a:buNone/>
            </a:pPr>
            <a:endParaRPr sz="1200">
              <a:solidFill>
                <a:schemeClr val="dk2"/>
              </a:solidFill>
            </a:endParaRPr>
          </a:p>
          <a:p>
            <a:pPr marL="457200" lvl="0" indent="-304800" algn="l" rtl="0">
              <a:spcBef>
                <a:spcPts val="0"/>
              </a:spcBef>
              <a:spcAft>
                <a:spcPts val="0"/>
              </a:spcAft>
              <a:buClr>
                <a:schemeClr val="dk2"/>
              </a:buClr>
              <a:buSzPts val="1200"/>
              <a:buChar char="●"/>
            </a:pPr>
            <a:r>
              <a:rPr lang="en" sz="1200" b="1">
                <a:solidFill>
                  <a:schemeClr val="dk2"/>
                </a:solidFill>
              </a:rPr>
              <a:t>Οργανωμένη Πολυπλοκότητα (Organized Complexity) (20ος - σήμερα):</a:t>
            </a:r>
            <a:endParaRPr sz="1200" b="1">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Εδώ μιλάμε για συστήματα με σκληρά αλληλοεξαρτόμενα επιμέρους στοιχεία τα οποία διαμορφώνουν μία ολότητα. Η ολότητα αυτή έχει επίσης αμφίδρομες σχέσεις με τα επιμέρους στοιχεία. Εδώ έχουμε συστήματα τα οποία δεν έχουν γραμμικές σχέσεις για να μελετηθούν όπως στην οργανωμένη απλότητα αλλά ούτε εντελώς τυχαίες συμπεριφορές για την χρήση μόνο της στατιστικής. </a:t>
            </a:r>
            <a:endParaRPr sz="1200">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Σε αυτή την σφαίρα μιλάμε ξεκάθαρα πλέον για ζωντανούς οργανισμούς και κοινωνίες.</a:t>
            </a:r>
            <a:endParaRPr sz="1200">
              <a:solidFill>
                <a:schemeClr val="dk2"/>
              </a:solidFill>
            </a:endParaRPr>
          </a:p>
          <a:p>
            <a:pPr marL="0" lvl="0" indent="0" algn="l" rtl="0">
              <a:spcBef>
                <a:spcPts val="0"/>
              </a:spcBef>
              <a:spcAft>
                <a:spcPts val="0"/>
              </a:spcAft>
              <a:buNone/>
            </a:pPr>
            <a:endParaRPr sz="1200">
              <a:solidFill>
                <a:schemeClr val="dk2"/>
              </a:solidFill>
            </a:endParaRPr>
          </a:p>
          <a:p>
            <a:pPr marL="0" lvl="0" indent="0" algn="l" rtl="0">
              <a:spcBef>
                <a:spcPts val="0"/>
              </a:spcBef>
              <a:spcAft>
                <a:spcPts val="0"/>
              </a:spcAft>
              <a:buNone/>
            </a:pPr>
            <a:endParaRPr sz="1200">
              <a:solidFill>
                <a:schemeClr val="dk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6"/>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Η σύντομη ιστορία της συστημικής σκέψης και πράξης: GST</a:t>
            </a:r>
            <a:endParaRPr sz="2050"/>
          </a:p>
        </p:txBody>
      </p:sp>
      <p:sp>
        <p:nvSpPr>
          <p:cNvPr id="135" name="Google Shape;135;p26"/>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300">
                <a:solidFill>
                  <a:schemeClr val="dk2"/>
                </a:solidFill>
              </a:rPr>
              <a:t>Η πρώτη οργανωμένη και με όνομα απόπειρα να αναπτυχθεί η συστημική θεωρία και εκ του αποτελέσματος η συστημική σκέψη, είναι η Γενική Συστημική Θεωρία (General Systems Theory) του Ludwig von Bertalanffy.</a:t>
            </a:r>
            <a:endParaRPr sz="1300">
              <a:solidFill>
                <a:schemeClr val="dk2"/>
              </a:solidFill>
            </a:endParaRPr>
          </a:p>
          <a:p>
            <a:pPr marL="0" lvl="0" indent="0" algn="l" rtl="0">
              <a:spcBef>
                <a:spcPts val="0"/>
              </a:spcBef>
              <a:spcAft>
                <a:spcPts val="0"/>
              </a:spcAft>
              <a:buNone/>
            </a:pPr>
            <a:endParaRPr sz="1300">
              <a:solidFill>
                <a:schemeClr val="dk2"/>
              </a:solidFill>
            </a:endParaRPr>
          </a:p>
          <a:p>
            <a:pPr marL="0" lvl="0" indent="0" algn="l" rtl="0">
              <a:spcBef>
                <a:spcPts val="0"/>
              </a:spcBef>
              <a:spcAft>
                <a:spcPts val="0"/>
              </a:spcAft>
              <a:buNone/>
            </a:pPr>
            <a:r>
              <a:rPr lang="en" sz="1300">
                <a:solidFill>
                  <a:schemeClr val="dk2"/>
                </a:solidFill>
              </a:rPr>
              <a:t>Η προσέγγιση αυτή έφερε στο τραπέζι τρία βασικά στοιχεία ή πορίσματα:</a:t>
            </a:r>
            <a:endParaRPr sz="1300">
              <a:solidFill>
                <a:schemeClr val="dk2"/>
              </a:solidFill>
            </a:endParaRPr>
          </a:p>
          <a:p>
            <a:pPr marL="457200" lvl="0" indent="-311150" algn="l" rtl="0">
              <a:spcBef>
                <a:spcPts val="0"/>
              </a:spcBef>
              <a:spcAft>
                <a:spcPts val="0"/>
              </a:spcAft>
              <a:buClr>
                <a:schemeClr val="dk2"/>
              </a:buClr>
              <a:buSzPts val="1300"/>
              <a:buAutoNum type="arabicParenR"/>
            </a:pPr>
            <a:r>
              <a:rPr lang="en" sz="1300">
                <a:solidFill>
                  <a:schemeClr val="dk2"/>
                </a:solidFill>
              </a:rPr>
              <a:t>Μέσω της μελέτης οργανωτικών δομών και χαρακτηριστικών, έγινε απόπειρα να διατυπωθούν έννοιες και </a:t>
            </a:r>
            <a:r>
              <a:rPr lang="en" sz="1300" b="1">
                <a:solidFill>
                  <a:schemeClr val="dk2"/>
                </a:solidFill>
              </a:rPr>
              <a:t>ισομορφισμοί που ισχύουν για οργανώσεις διαφορετικών οντολογικών επιπέδων.</a:t>
            </a:r>
            <a:r>
              <a:rPr lang="en" sz="1300">
                <a:solidFill>
                  <a:schemeClr val="dk2"/>
                </a:solidFill>
              </a:rPr>
              <a:t> Αυτό σημαίνει πως πορίσματα προερχόμενα από βιολογικούς οργανισμούς ή συστήματα αυτοματισμού μπορεί ίσως να εφαρμοστούν και στο κοινωνικό επίπεδο αν η συστημική θεωρία αποτυπώνει σωστά τους ισομορφισμούς αυτούς.</a:t>
            </a:r>
            <a:endParaRPr sz="1300">
              <a:solidFill>
                <a:schemeClr val="dk2"/>
              </a:solidFill>
            </a:endParaRPr>
          </a:p>
          <a:p>
            <a:pPr marL="457200" lvl="0" indent="0" algn="l" rtl="0">
              <a:spcBef>
                <a:spcPts val="0"/>
              </a:spcBef>
              <a:spcAft>
                <a:spcPts val="0"/>
              </a:spcAft>
              <a:buNone/>
            </a:pPr>
            <a:endParaRPr sz="1300">
              <a:solidFill>
                <a:schemeClr val="dk2"/>
              </a:solidFill>
            </a:endParaRPr>
          </a:p>
          <a:p>
            <a:pPr marL="457200" lvl="0" indent="-311150" algn="l" rtl="0">
              <a:spcBef>
                <a:spcPts val="0"/>
              </a:spcBef>
              <a:spcAft>
                <a:spcPts val="0"/>
              </a:spcAft>
              <a:buClr>
                <a:schemeClr val="dk2"/>
              </a:buClr>
              <a:buSzPts val="1300"/>
              <a:buAutoNum type="arabicParenR"/>
            </a:pPr>
            <a:r>
              <a:rPr lang="en" sz="1300">
                <a:solidFill>
                  <a:schemeClr val="dk2"/>
                </a:solidFill>
              </a:rPr>
              <a:t>Τα πολύπλοκα συστήματα προς μελέτη είναι πάντα </a:t>
            </a:r>
            <a:r>
              <a:rPr lang="en" sz="1300" b="1">
                <a:solidFill>
                  <a:schemeClr val="dk2"/>
                </a:solidFill>
              </a:rPr>
              <a:t>ανοιχτά (ενεργειακά και πληροφοριακά)</a:t>
            </a:r>
            <a:r>
              <a:rPr lang="en" sz="1300">
                <a:solidFill>
                  <a:schemeClr val="dk2"/>
                </a:solidFill>
              </a:rPr>
              <a:t> προς το περιβάλλον τους. Αυτό σημαίνει πως για την κατανόηση πολύπλοκων συστημάτων, η συμπερίληψη των σχέσεών του με το περιβάλλον είναι υποχρεωτικό για την πλήρη κατανόησή του.</a:t>
            </a:r>
            <a:endParaRPr sz="1300">
              <a:solidFill>
                <a:schemeClr val="dk2"/>
              </a:solidFill>
            </a:endParaRPr>
          </a:p>
          <a:p>
            <a:pPr marL="457200" lvl="0" indent="0" algn="l" rtl="0">
              <a:spcBef>
                <a:spcPts val="0"/>
              </a:spcBef>
              <a:spcAft>
                <a:spcPts val="0"/>
              </a:spcAft>
              <a:buNone/>
            </a:pPr>
            <a:endParaRPr sz="1300">
              <a:solidFill>
                <a:schemeClr val="dk2"/>
              </a:solidFill>
            </a:endParaRPr>
          </a:p>
          <a:p>
            <a:pPr marL="457200" lvl="0" indent="-311150" algn="l" rtl="0">
              <a:spcBef>
                <a:spcPts val="0"/>
              </a:spcBef>
              <a:spcAft>
                <a:spcPts val="0"/>
              </a:spcAft>
              <a:buClr>
                <a:schemeClr val="dk2"/>
              </a:buClr>
              <a:buSzPts val="1300"/>
              <a:buAutoNum type="arabicParenR"/>
            </a:pPr>
            <a:r>
              <a:rPr lang="en" sz="1300">
                <a:solidFill>
                  <a:schemeClr val="dk2"/>
                </a:solidFill>
              </a:rPr>
              <a:t>Πολύ βασική πτυχή της πολυπλοκότητας είναι η</a:t>
            </a:r>
            <a:r>
              <a:rPr lang="en" sz="1300" b="1">
                <a:solidFill>
                  <a:schemeClr val="dk2"/>
                </a:solidFill>
              </a:rPr>
              <a:t> ιεραρχικότητα και η ανάδυση (emergence).</a:t>
            </a:r>
            <a:r>
              <a:rPr lang="en" sz="1300">
                <a:solidFill>
                  <a:schemeClr val="dk2"/>
                </a:solidFill>
              </a:rPr>
              <a:t> Κάθε επίπεδο πολυπλοκότητας φέρει ποιοτικά νέες και διαφορετικές δυνατότητες και συμπεριφορές. Αυτό έρχεται κόντρα στον σκληρό αναγωγισμό βάσει τον οποίο επιχειρηματολογείται πως είναι εφικτό να καταλάβουμε ένα σύστημα μελετώντας μόνο τα επιμέρους στοιχεία, απομονωμένα από το σύνολο στο οποίο ανήκουν. Με απλά λόγια, στο κοινωνικό επίπεδο είναι πολύ δύσκολο (και πολλές φορές μη αποτελεσματικό) να καταλάβουμε την συμπεριφορά και τις κινήσεις ενός ατόμου αν δεν εξετάσουμε το ευρύτερο κοινωνικό σύστημα στο οποίο ανήκει και ζει.</a:t>
            </a:r>
            <a:endParaRPr sz="1300">
              <a:solidFill>
                <a:schemeClr val="dk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7"/>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Η σύντομη ιστορία της συστημικής σκέψης και πράξης: Κυβερνητική</a:t>
            </a:r>
            <a:endParaRPr sz="2050"/>
          </a:p>
        </p:txBody>
      </p:sp>
      <p:sp>
        <p:nvSpPr>
          <p:cNvPr id="141" name="Google Shape;141;p27"/>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dirty="0" err="1">
                <a:solidFill>
                  <a:schemeClr val="dk2"/>
                </a:solidFill>
              </a:rPr>
              <a:t>Κ</a:t>
            </a:r>
            <a:r>
              <a:rPr lang="en" sz="1600" dirty="0">
                <a:solidFill>
                  <a:schemeClr val="dk2"/>
                </a:solidFill>
              </a:rPr>
              <a:t>α</a:t>
            </a:r>
            <a:r>
              <a:rPr lang="en" sz="1600" dirty="0" err="1">
                <a:solidFill>
                  <a:schemeClr val="dk2"/>
                </a:solidFill>
              </a:rPr>
              <a:t>τά</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π</a:t>
            </a:r>
            <a:r>
              <a:rPr lang="en" sz="1600" dirty="0" err="1">
                <a:solidFill>
                  <a:schemeClr val="dk2"/>
                </a:solidFill>
              </a:rPr>
              <a:t>ρος</a:t>
            </a:r>
            <a:r>
              <a:rPr lang="en" sz="1600" dirty="0">
                <a:solidFill>
                  <a:schemeClr val="dk2"/>
                </a:solidFill>
              </a:rPr>
              <a:t> </a:t>
            </a:r>
            <a:r>
              <a:rPr lang="en" sz="1600" dirty="0" err="1">
                <a:solidFill>
                  <a:schemeClr val="dk2"/>
                </a:solidFill>
              </a:rPr>
              <a:t>τ</a:t>
            </a:r>
            <a:r>
              <a:rPr lang="en" sz="1600" dirty="0">
                <a:solidFill>
                  <a:schemeClr val="dk2"/>
                </a:solidFill>
              </a:rPr>
              <a:t>α </a:t>
            </a:r>
            <a:r>
              <a:rPr lang="en" sz="1600" dirty="0" err="1">
                <a:solidFill>
                  <a:schemeClr val="dk2"/>
                </a:solidFill>
              </a:rPr>
              <a:t>τέλη</a:t>
            </a:r>
            <a:r>
              <a:rPr lang="en" sz="1600" dirty="0">
                <a:solidFill>
                  <a:schemeClr val="dk2"/>
                </a:solidFill>
              </a:rPr>
              <a:t> </a:t>
            </a:r>
            <a:r>
              <a:rPr lang="en" sz="1600" dirty="0" err="1">
                <a:solidFill>
                  <a:schemeClr val="dk2"/>
                </a:solidFill>
              </a:rPr>
              <a:t>του</a:t>
            </a:r>
            <a:r>
              <a:rPr lang="en" sz="1600" dirty="0">
                <a:solidFill>
                  <a:schemeClr val="dk2"/>
                </a:solidFill>
              </a:rPr>
              <a:t> </a:t>
            </a:r>
            <a:r>
              <a:rPr lang="el-GR" sz="1600" dirty="0">
                <a:solidFill>
                  <a:schemeClr val="dk2"/>
                </a:solidFill>
              </a:rPr>
              <a:t>2ου</a:t>
            </a:r>
            <a:r>
              <a:rPr lang="en" sz="1600" dirty="0">
                <a:solidFill>
                  <a:schemeClr val="dk2"/>
                </a:solidFill>
              </a:rPr>
              <a:t> πα</a:t>
            </a:r>
            <a:r>
              <a:rPr lang="en" sz="1600" dirty="0" err="1">
                <a:solidFill>
                  <a:schemeClr val="dk2"/>
                </a:solidFill>
              </a:rPr>
              <a:t>γκοσμίου</a:t>
            </a:r>
            <a:r>
              <a:rPr lang="en" sz="1600" dirty="0">
                <a:solidFill>
                  <a:schemeClr val="dk2"/>
                </a:solidFill>
              </a:rPr>
              <a:t> π</a:t>
            </a:r>
            <a:r>
              <a:rPr lang="en" sz="1600" dirty="0" err="1">
                <a:solidFill>
                  <a:schemeClr val="dk2"/>
                </a:solidFill>
              </a:rPr>
              <a:t>ολέμου</a:t>
            </a:r>
            <a:r>
              <a:rPr lang="en" sz="1600" dirty="0">
                <a:solidFill>
                  <a:schemeClr val="dk2"/>
                </a:solidFill>
              </a:rPr>
              <a:t>, α</a:t>
            </a:r>
            <a:r>
              <a:rPr lang="en" sz="1600" dirty="0" err="1">
                <a:solidFill>
                  <a:schemeClr val="dk2"/>
                </a:solidFill>
              </a:rPr>
              <a:t>ρχίσ</a:t>
            </a:r>
            <a:r>
              <a:rPr lang="en" sz="1600" dirty="0">
                <a:solidFill>
                  <a:schemeClr val="dk2"/>
                </a:solidFill>
              </a:rPr>
              <a:t>α</a:t>
            </a:r>
            <a:r>
              <a:rPr lang="en" sz="1600" dirty="0" err="1">
                <a:solidFill>
                  <a:schemeClr val="dk2"/>
                </a:solidFill>
              </a:rPr>
              <a:t>με</a:t>
            </a:r>
            <a:r>
              <a:rPr lang="en" sz="1600" dirty="0">
                <a:solidFill>
                  <a:schemeClr val="dk2"/>
                </a:solidFill>
              </a:rPr>
              <a:t> </a:t>
            </a:r>
            <a:r>
              <a:rPr lang="en" sz="1600" dirty="0" err="1">
                <a:solidFill>
                  <a:schemeClr val="dk2"/>
                </a:solidFill>
              </a:rPr>
              <a:t>ν</a:t>
            </a:r>
            <a:r>
              <a:rPr lang="en" sz="1600" dirty="0">
                <a:solidFill>
                  <a:schemeClr val="dk2"/>
                </a:solidFill>
              </a:rPr>
              <a:t>α πα</a:t>
            </a:r>
            <a:r>
              <a:rPr lang="en" sz="1600" dirty="0" err="1">
                <a:solidFill>
                  <a:schemeClr val="dk2"/>
                </a:solidFill>
              </a:rPr>
              <a:t>ρ</a:t>
            </a:r>
            <a:r>
              <a:rPr lang="en" sz="1600" dirty="0">
                <a:solidFill>
                  <a:schemeClr val="dk2"/>
                </a:solidFill>
              </a:rPr>
              <a:t>α</a:t>
            </a:r>
            <a:r>
              <a:rPr lang="en" sz="1600" dirty="0" err="1">
                <a:solidFill>
                  <a:schemeClr val="dk2"/>
                </a:solidFill>
              </a:rPr>
              <a:t>τηρούμε</a:t>
            </a:r>
            <a:r>
              <a:rPr lang="en" sz="1600" dirty="0">
                <a:solidFill>
                  <a:schemeClr val="dk2"/>
                </a:solidFill>
              </a:rPr>
              <a:t> </a:t>
            </a:r>
            <a:r>
              <a:rPr lang="en" sz="1600" dirty="0" err="1">
                <a:solidFill>
                  <a:schemeClr val="dk2"/>
                </a:solidFill>
              </a:rPr>
              <a:t>την</a:t>
            </a:r>
            <a:r>
              <a:rPr lang="en" sz="1600" dirty="0">
                <a:solidFill>
                  <a:schemeClr val="dk2"/>
                </a:solidFill>
              </a:rPr>
              <a:t> α</a:t>
            </a:r>
            <a:r>
              <a:rPr lang="en" sz="1600" dirty="0" err="1">
                <a:solidFill>
                  <a:schemeClr val="dk2"/>
                </a:solidFill>
              </a:rPr>
              <a:t>νάδυση</a:t>
            </a:r>
            <a:r>
              <a:rPr lang="en" sz="1600" dirty="0">
                <a:solidFill>
                  <a:schemeClr val="dk2"/>
                </a:solidFill>
              </a:rPr>
              <a:t> </a:t>
            </a:r>
            <a:r>
              <a:rPr lang="en" sz="1600" dirty="0" err="1">
                <a:solidFill>
                  <a:schemeClr val="dk2"/>
                </a:solidFill>
              </a:rPr>
              <a:t>του</a:t>
            </a:r>
            <a:r>
              <a:rPr lang="en" sz="1600" dirty="0">
                <a:solidFill>
                  <a:schemeClr val="dk2"/>
                </a:solidFill>
              </a:rPr>
              <a:t> π</a:t>
            </a:r>
            <a:r>
              <a:rPr lang="en" sz="1600" dirty="0" err="1">
                <a:solidFill>
                  <a:schemeClr val="dk2"/>
                </a:solidFill>
              </a:rPr>
              <a:t>εδίου</a:t>
            </a:r>
            <a:r>
              <a:rPr lang="en" sz="1600" dirty="0">
                <a:solidFill>
                  <a:schemeClr val="dk2"/>
                </a:solidFill>
              </a:rPr>
              <a:t> </a:t>
            </a:r>
            <a:r>
              <a:rPr lang="en" sz="1600" dirty="0" err="1">
                <a:solidFill>
                  <a:schemeClr val="dk2"/>
                </a:solidFill>
              </a:rPr>
              <a:t>της</a:t>
            </a:r>
            <a:r>
              <a:rPr lang="en" sz="1600" dirty="0">
                <a:solidFill>
                  <a:schemeClr val="dk2"/>
                </a:solidFill>
              </a:rPr>
              <a:t> </a:t>
            </a:r>
            <a:r>
              <a:rPr lang="en" sz="1600" dirty="0" err="1">
                <a:solidFill>
                  <a:schemeClr val="dk2"/>
                </a:solidFill>
              </a:rPr>
              <a:t>Κυ</a:t>
            </a:r>
            <a:r>
              <a:rPr lang="en" sz="1600" dirty="0">
                <a:solidFill>
                  <a:schemeClr val="dk2"/>
                </a:solidFill>
              </a:rPr>
              <a:t>β</a:t>
            </a:r>
            <a:r>
              <a:rPr lang="en" sz="1600" dirty="0" err="1">
                <a:solidFill>
                  <a:schemeClr val="dk2"/>
                </a:solidFill>
              </a:rPr>
              <a:t>ερνητικής</a:t>
            </a:r>
            <a:r>
              <a:rPr lang="en" sz="1600" dirty="0">
                <a:solidFill>
                  <a:schemeClr val="dk2"/>
                </a:solidFill>
              </a:rPr>
              <a:t> (Cybernetics). </a:t>
            </a:r>
            <a:r>
              <a:rPr lang="en" sz="1600" dirty="0" err="1">
                <a:solidFill>
                  <a:schemeClr val="dk2"/>
                </a:solidFill>
              </a:rPr>
              <a:t>Η</a:t>
            </a:r>
            <a:r>
              <a:rPr lang="en" sz="1600" dirty="0">
                <a:solidFill>
                  <a:schemeClr val="dk2"/>
                </a:solidFill>
              </a:rPr>
              <a:t> </a:t>
            </a:r>
            <a:r>
              <a:rPr lang="en" sz="1600" dirty="0" err="1">
                <a:solidFill>
                  <a:schemeClr val="dk2"/>
                </a:solidFill>
              </a:rPr>
              <a:t>συστημική</a:t>
            </a:r>
            <a:r>
              <a:rPr lang="en" sz="1600" dirty="0">
                <a:solidFill>
                  <a:schemeClr val="dk2"/>
                </a:solidFill>
              </a:rPr>
              <a:t> </a:t>
            </a:r>
            <a:r>
              <a:rPr lang="en" sz="1600" dirty="0" err="1">
                <a:solidFill>
                  <a:schemeClr val="dk2"/>
                </a:solidFill>
              </a:rPr>
              <a:t>σκέψη</a:t>
            </a:r>
            <a:r>
              <a:rPr lang="en" sz="1600" dirty="0">
                <a:solidFill>
                  <a:schemeClr val="dk2"/>
                </a:solidFill>
              </a:rPr>
              <a:t> </a:t>
            </a:r>
            <a:r>
              <a:rPr lang="en" sz="1600" dirty="0" err="1">
                <a:solidFill>
                  <a:schemeClr val="dk2"/>
                </a:solidFill>
              </a:rPr>
              <a:t>έχει</a:t>
            </a:r>
            <a:r>
              <a:rPr lang="en" sz="1600" dirty="0">
                <a:solidFill>
                  <a:schemeClr val="dk2"/>
                </a:solidFill>
              </a:rPr>
              <a:t> </a:t>
            </a:r>
            <a:r>
              <a:rPr lang="en" sz="1600" dirty="0" err="1">
                <a:solidFill>
                  <a:schemeClr val="dk2"/>
                </a:solidFill>
              </a:rPr>
              <a:t>τις</a:t>
            </a:r>
            <a:r>
              <a:rPr lang="en" sz="1600" dirty="0">
                <a:solidFill>
                  <a:schemeClr val="dk2"/>
                </a:solidFill>
              </a:rPr>
              <a:t> </a:t>
            </a:r>
            <a:r>
              <a:rPr lang="en" sz="1600" dirty="0" err="1">
                <a:solidFill>
                  <a:schemeClr val="dk2"/>
                </a:solidFill>
              </a:rPr>
              <a:t>ρίζες</a:t>
            </a:r>
            <a:r>
              <a:rPr lang="en" sz="1600" dirty="0">
                <a:solidFill>
                  <a:schemeClr val="dk2"/>
                </a:solidFill>
              </a:rPr>
              <a:t> </a:t>
            </a:r>
            <a:r>
              <a:rPr lang="en" sz="1600" dirty="0" err="1">
                <a:solidFill>
                  <a:schemeClr val="dk2"/>
                </a:solidFill>
              </a:rPr>
              <a:t>τις</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a:t>
            </a:r>
            <a:r>
              <a:rPr lang="en" sz="1600" dirty="0" err="1">
                <a:solidFill>
                  <a:schemeClr val="dk2"/>
                </a:solidFill>
              </a:rPr>
              <a:t>στην</a:t>
            </a:r>
            <a:r>
              <a:rPr lang="en" sz="1600" dirty="0">
                <a:solidFill>
                  <a:schemeClr val="dk2"/>
                </a:solidFill>
              </a:rPr>
              <a:t> </a:t>
            </a:r>
            <a:r>
              <a:rPr lang="en" sz="1600" dirty="0" err="1">
                <a:solidFill>
                  <a:schemeClr val="dk2"/>
                </a:solidFill>
              </a:rPr>
              <a:t>Κυ</a:t>
            </a:r>
            <a:r>
              <a:rPr lang="en" sz="1600" dirty="0">
                <a:solidFill>
                  <a:schemeClr val="dk2"/>
                </a:solidFill>
              </a:rPr>
              <a:t>β</a:t>
            </a:r>
            <a:r>
              <a:rPr lang="en" sz="1600" dirty="0" err="1">
                <a:solidFill>
                  <a:schemeClr val="dk2"/>
                </a:solidFill>
              </a:rPr>
              <a:t>ερνητική</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θώς</a:t>
            </a:r>
            <a:r>
              <a:rPr lang="en" sz="1600" dirty="0">
                <a:solidFill>
                  <a:schemeClr val="dk2"/>
                </a:solidFill>
              </a:rPr>
              <a:t> </a:t>
            </a:r>
            <a:r>
              <a:rPr lang="en" sz="1600" dirty="0" err="1">
                <a:solidFill>
                  <a:schemeClr val="dk2"/>
                </a:solidFill>
              </a:rPr>
              <a:t>η</a:t>
            </a:r>
            <a:r>
              <a:rPr lang="en" sz="1600" dirty="0">
                <a:solidFill>
                  <a:schemeClr val="dk2"/>
                </a:solidFill>
              </a:rPr>
              <a:t> </a:t>
            </a:r>
            <a:r>
              <a:rPr lang="en" sz="1600" dirty="0" err="1">
                <a:solidFill>
                  <a:schemeClr val="dk2"/>
                </a:solidFill>
              </a:rPr>
              <a:t>κυ</a:t>
            </a:r>
            <a:r>
              <a:rPr lang="en" sz="1600" dirty="0">
                <a:solidFill>
                  <a:schemeClr val="dk2"/>
                </a:solidFill>
              </a:rPr>
              <a:t>β</a:t>
            </a:r>
            <a:r>
              <a:rPr lang="en" sz="1600" dirty="0" err="1">
                <a:solidFill>
                  <a:schemeClr val="dk2"/>
                </a:solidFill>
              </a:rPr>
              <a:t>ερνητική</a:t>
            </a:r>
            <a:r>
              <a:rPr lang="en" sz="1600" dirty="0">
                <a:solidFill>
                  <a:schemeClr val="dk2"/>
                </a:solidFill>
              </a:rPr>
              <a:t> </a:t>
            </a:r>
            <a:r>
              <a:rPr lang="en" sz="1600" dirty="0" err="1">
                <a:solidFill>
                  <a:schemeClr val="dk2"/>
                </a:solidFill>
              </a:rPr>
              <a:t>έθεσε</a:t>
            </a:r>
            <a:r>
              <a:rPr lang="en" sz="1600" dirty="0">
                <a:solidFill>
                  <a:schemeClr val="dk2"/>
                </a:solidFill>
              </a:rPr>
              <a:t> </a:t>
            </a:r>
            <a:r>
              <a:rPr lang="en" sz="1600" dirty="0" err="1">
                <a:solidFill>
                  <a:schemeClr val="dk2"/>
                </a:solidFill>
              </a:rPr>
              <a:t>γι</a:t>
            </a:r>
            <a:r>
              <a:rPr lang="en" sz="1600" dirty="0">
                <a:solidFill>
                  <a:schemeClr val="dk2"/>
                </a:solidFill>
              </a:rPr>
              <a:t>α π</a:t>
            </a:r>
            <a:r>
              <a:rPr lang="en" sz="1600" dirty="0" err="1">
                <a:solidFill>
                  <a:schemeClr val="dk2"/>
                </a:solidFill>
              </a:rPr>
              <a:t>ρώτη</a:t>
            </a:r>
            <a:r>
              <a:rPr lang="en" sz="1600" dirty="0">
                <a:solidFill>
                  <a:schemeClr val="dk2"/>
                </a:solidFill>
              </a:rPr>
              <a:t> </a:t>
            </a:r>
            <a:r>
              <a:rPr lang="en" sz="1600" dirty="0" err="1">
                <a:solidFill>
                  <a:schemeClr val="dk2"/>
                </a:solidFill>
              </a:rPr>
              <a:t>φορά</a:t>
            </a:r>
            <a:r>
              <a:rPr lang="en" sz="1600" dirty="0">
                <a:solidFill>
                  <a:schemeClr val="dk2"/>
                </a:solidFill>
              </a:rPr>
              <a:t> </a:t>
            </a:r>
            <a:r>
              <a:rPr lang="en" sz="1600" dirty="0" err="1">
                <a:solidFill>
                  <a:schemeClr val="dk2"/>
                </a:solidFill>
              </a:rPr>
              <a:t>με</a:t>
            </a:r>
            <a:r>
              <a:rPr lang="en" sz="1600" dirty="0">
                <a:solidFill>
                  <a:schemeClr val="dk2"/>
                </a:solidFill>
              </a:rPr>
              <a:t> </a:t>
            </a:r>
            <a:r>
              <a:rPr lang="en" sz="1600" dirty="0" err="1">
                <a:solidFill>
                  <a:schemeClr val="dk2"/>
                </a:solidFill>
              </a:rPr>
              <a:t>ε</a:t>
            </a:r>
            <a:r>
              <a:rPr lang="en" sz="1600" dirty="0">
                <a:solidFill>
                  <a:schemeClr val="dk2"/>
                </a:solidFill>
              </a:rPr>
              <a:t>π</a:t>
            </a:r>
            <a:r>
              <a:rPr lang="en" sz="1600" dirty="0" err="1">
                <a:solidFill>
                  <a:schemeClr val="dk2"/>
                </a:solidFill>
              </a:rPr>
              <a:t>ίσημο</a:t>
            </a:r>
            <a:r>
              <a:rPr lang="en" sz="1600" dirty="0">
                <a:solidFill>
                  <a:schemeClr val="dk2"/>
                </a:solidFill>
              </a:rPr>
              <a:t> </a:t>
            </a:r>
            <a:r>
              <a:rPr lang="en" sz="1600" dirty="0" err="1">
                <a:solidFill>
                  <a:schemeClr val="dk2"/>
                </a:solidFill>
              </a:rPr>
              <a:t>τρό</a:t>
            </a:r>
            <a:r>
              <a:rPr lang="en" sz="1600" dirty="0">
                <a:solidFill>
                  <a:schemeClr val="dk2"/>
                </a:solidFill>
              </a:rPr>
              <a:t>π</a:t>
            </a:r>
            <a:r>
              <a:rPr lang="en" sz="1600" dirty="0" err="1">
                <a:solidFill>
                  <a:schemeClr val="dk2"/>
                </a:solidFill>
              </a:rPr>
              <a:t>ο</a:t>
            </a:r>
            <a:r>
              <a:rPr lang="en" sz="1600" dirty="0">
                <a:solidFill>
                  <a:schemeClr val="dk2"/>
                </a:solidFill>
              </a:rPr>
              <a:t> </a:t>
            </a:r>
            <a:r>
              <a:rPr lang="en" sz="1600" dirty="0" err="1">
                <a:solidFill>
                  <a:schemeClr val="dk2"/>
                </a:solidFill>
              </a:rPr>
              <a:t>στ</a:t>
            </a:r>
            <a:r>
              <a:rPr lang="en" sz="1600" dirty="0">
                <a:solidFill>
                  <a:schemeClr val="dk2"/>
                </a:solidFill>
              </a:rPr>
              <a:t>α </a:t>
            </a:r>
            <a:r>
              <a:rPr lang="en" sz="1600" dirty="0" err="1">
                <a:solidFill>
                  <a:schemeClr val="dk2"/>
                </a:solidFill>
              </a:rPr>
              <a:t>μοντέλ</a:t>
            </a:r>
            <a:r>
              <a:rPr lang="en" sz="1600" dirty="0">
                <a:solidFill>
                  <a:schemeClr val="dk2"/>
                </a:solidFill>
              </a:rPr>
              <a:t>α </a:t>
            </a:r>
            <a:r>
              <a:rPr lang="en" sz="1600" dirty="0" err="1">
                <a:solidFill>
                  <a:schemeClr val="dk2"/>
                </a:solidFill>
              </a:rPr>
              <a:t>της</a:t>
            </a:r>
            <a:r>
              <a:rPr lang="en" sz="1600" dirty="0">
                <a:solidFill>
                  <a:schemeClr val="dk2"/>
                </a:solidFill>
              </a:rPr>
              <a:t> </a:t>
            </a:r>
            <a:r>
              <a:rPr lang="en" sz="1600" dirty="0" err="1">
                <a:solidFill>
                  <a:schemeClr val="dk2"/>
                </a:solidFill>
              </a:rPr>
              <a:t>την</a:t>
            </a:r>
            <a:r>
              <a:rPr lang="en" sz="1600" dirty="0">
                <a:solidFill>
                  <a:schemeClr val="dk2"/>
                </a:solidFill>
              </a:rPr>
              <a:t> </a:t>
            </a:r>
            <a:r>
              <a:rPr lang="en" sz="1600" dirty="0" err="1">
                <a:solidFill>
                  <a:schemeClr val="dk2"/>
                </a:solidFill>
              </a:rPr>
              <a:t>έννοι</a:t>
            </a:r>
            <a:r>
              <a:rPr lang="en" sz="1600" dirty="0">
                <a:solidFill>
                  <a:schemeClr val="dk2"/>
                </a:solidFill>
              </a:rPr>
              <a:t>α </a:t>
            </a:r>
            <a:r>
              <a:rPr lang="en" sz="1600" dirty="0" err="1">
                <a:solidFill>
                  <a:schemeClr val="dk2"/>
                </a:solidFill>
              </a:rPr>
              <a:t>του</a:t>
            </a:r>
            <a:r>
              <a:rPr lang="en" sz="1600" dirty="0">
                <a:solidFill>
                  <a:schemeClr val="dk2"/>
                </a:solidFill>
              </a:rPr>
              <a:t> </a:t>
            </a:r>
            <a:r>
              <a:rPr lang="en" sz="1600" dirty="0" err="1">
                <a:solidFill>
                  <a:schemeClr val="dk2"/>
                </a:solidFill>
              </a:rPr>
              <a:t>συστήμ</a:t>
            </a:r>
            <a:r>
              <a:rPr lang="en" sz="1600" dirty="0">
                <a:solidFill>
                  <a:schemeClr val="dk2"/>
                </a:solidFill>
              </a:rPr>
              <a:t>α</a:t>
            </a:r>
            <a:r>
              <a:rPr lang="en" sz="1600" dirty="0" err="1">
                <a:solidFill>
                  <a:schemeClr val="dk2"/>
                </a:solidFill>
              </a:rPr>
              <a:t>τος</a:t>
            </a:r>
            <a:r>
              <a:rPr lang="en" sz="1600" dirty="0">
                <a:solidFill>
                  <a:schemeClr val="dk2"/>
                </a:solidFill>
              </a:rPr>
              <a:t>, </a:t>
            </a:r>
            <a:r>
              <a:rPr lang="en" sz="1600" dirty="0" err="1">
                <a:solidFill>
                  <a:schemeClr val="dk2"/>
                </a:solidFill>
              </a:rPr>
              <a:t>του</a:t>
            </a:r>
            <a:r>
              <a:rPr lang="en" sz="1600" dirty="0">
                <a:solidFill>
                  <a:schemeClr val="dk2"/>
                </a:solidFill>
              </a:rPr>
              <a:t> </a:t>
            </a:r>
            <a:r>
              <a:rPr lang="en" sz="1600" dirty="0" err="1">
                <a:solidFill>
                  <a:schemeClr val="dk2"/>
                </a:solidFill>
              </a:rPr>
              <a:t>ελέγχου</a:t>
            </a:r>
            <a:r>
              <a:rPr lang="en" sz="1600" dirty="0">
                <a:solidFill>
                  <a:schemeClr val="dk2"/>
                </a:solidFill>
              </a:rPr>
              <a:t>, </a:t>
            </a:r>
            <a:r>
              <a:rPr lang="en" sz="1600" dirty="0" err="1">
                <a:solidFill>
                  <a:schemeClr val="dk2"/>
                </a:solidFill>
              </a:rPr>
              <a:t>του</a:t>
            </a:r>
            <a:r>
              <a:rPr lang="en" sz="1600" dirty="0">
                <a:solidFill>
                  <a:schemeClr val="dk2"/>
                </a:solidFill>
              </a:rPr>
              <a:t> </a:t>
            </a:r>
            <a:r>
              <a:rPr lang="en" sz="1600" dirty="0" err="1">
                <a:solidFill>
                  <a:schemeClr val="dk2"/>
                </a:solidFill>
              </a:rPr>
              <a:t>στόχου</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a:t>
            </a:r>
            <a:r>
              <a:rPr lang="en" sz="1600" dirty="0" err="1">
                <a:solidFill>
                  <a:schemeClr val="dk2"/>
                </a:solidFill>
              </a:rPr>
              <a:t>μετέ</a:t>
            </a:r>
            <a:r>
              <a:rPr lang="en" sz="1600" dirty="0">
                <a:solidFill>
                  <a:schemeClr val="dk2"/>
                </a:solidFill>
              </a:rPr>
              <a:t>π</a:t>
            </a:r>
            <a:r>
              <a:rPr lang="en" sz="1600" dirty="0" err="1">
                <a:solidFill>
                  <a:schemeClr val="dk2"/>
                </a:solidFill>
              </a:rPr>
              <a:t>ειτ</a:t>
            </a:r>
            <a:r>
              <a:rPr lang="en" sz="1600" dirty="0">
                <a:solidFill>
                  <a:schemeClr val="dk2"/>
                </a:solidFill>
              </a:rPr>
              <a:t>α </a:t>
            </a:r>
            <a:r>
              <a:rPr lang="en" sz="1600" dirty="0" err="1">
                <a:solidFill>
                  <a:schemeClr val="dk2"/>
                </a:solidFill>
              </a:rPr>
              <a:t>την</a:t>
            </a:r>
            <a:r>
              <a:rPr lang="en" sz="1600" dirty="0">
                <a:solidFill>
                  <a:schemeClr val="dk2"/>
                </a:solidFill>
              </a:rPr>
              <a:t> </a:t>
            </a:r>
            <a:r>
              <a:rPr lang="en" sz="1600" dirty="0" err="1">
                <a:solidFill>
                  <a:schemeClr val="dk2"/>
                </a:solidFill>
              </a:rPr>
              <a:t>έννοι</a:t>
            </a:r>
            <a:r>
              <a:rPr lang="en" sz="1600" dirty="0">
                <a:solidFill>
                  <a:schemeClr val="dk2"/>
                </a:solidFill>
              </a:rPr>
              <a:t>α </a:t>
            </a:r>
            <a:r>
              <a:rPr lang="en" sz="1600" dirty="0" err="1">
                <a:solidFill>
                  <a:schemeClr val="dk2"/>
                </a:solidFill>
              </a:rPr>
              <a:t>του</a:t>
            </a:r>
            <a:r>
              <a:rPr lang="en" sz="1600" dirty="0">
                <a:solidFill>
                  <a:schemeClr val="dk2"/>
                </a:solidFill>
              </a:rPr>
              <a:t> πα</a:t>
            </a:r>
            <a:r>
              <a:rPr lang="en" sz="1600" dirty="0" err="1">
                <a:solidFill>
                  <a:schemeClr val="dk2"/>
                </a:solidFill>
              </a:rPr>
              <a:t>ρ</a:t>
            </a:r>
            <a:r>
              <a:rPr lang="en" sz="1600" dirty="0">
                <a:solidFill>
                  <a:schemeClr val="dk2"/>
                </a:solidFill>
              </a:rPr>
              <a:t>α</a:t>
            </a:r>
            <a:r>
              <a:rPr lang="en" sz="1600" dirty="0" err="1">
                <a:solidFill>
                  <a:schemeClr val="dk2"/>
                </a:solidFill>
              </a:rPr>
              <a:t>τηρητή</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a:t>
            </a:r>
            <a:r>
              <a:rPr lang="en" sz="1600" dirty="0" err="1">
                <a:solidFill>
                  <a:schemeClr val="dk2"/>
                </a:solidFill>
              </a:rPr>
              <a:t>του</a:t>
            </a:r>
            <a:r>
              <a:rPr lang="en" sz="1600" dirty="0">
                <a:solidFill>
                  <a:schemeClr val="dk2"/>
                </a:solidFill>
              </a:rPr>
              <a:t> </a:t>
            </a:r>
            <a:r>
              <a:rPr lang="en" sz="1600" dirty="0" err="1">
                <a:solidFill>
                  <a:schemeClr val="dk2"/>
                </a:solidFill>
              </a:rPr>
              <a:t>ιδε</a:t>
            </a:r>
            <a:r>
              <a:rPr lang="en" sz="1600" dirty="0">
                <a:solidFill>
                  <a:schemeClr val="dk2"/>
                </a:solidFill>
              </a:rPr>
              <a:t>α</a:t>
            </a:r>
            <a:r>
              <a:rPr lang="en" sz="1600" dirty="0" err="1">
                <a:solidFill>
                  <a:schemeClr val="dk2"/>
                </a:solidFill>
              </a:rPr>
              <a:t>λιστικού</a:t>
            </a:r>
            <a:r>
              <a:rPr lang="en" sz="1600" dirty="0">
                <a:solidFill>
                  <a:schemeClr val="dk2"/>
                </a:solidFill>
              </a:rPr>
              <a:t> </a:t>
            </a:r>
            <a:r>
              <a:rPr lang="en" sz="1600" dirty="0" err="1">
                <a:solidFill>
                  <a:schemeClr val="dk2"/>
                </a:solidFill>
              </a:rPr>
              <a:t>ή</a:t>
            </a:r>
            <a:r>
              <a:rPr lang="el-GR" sz="1600" dirty="0">
                <a:solidFill>
                  <a:schemeClr val="dk2"/>
                </a:solidFill>
              </a:rPr>
              <a:t>/</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a:t>
            </a:r>
            <a:r>
              <a:rPr lang="en" sz="1600" dirty="0" err="1">
                <a:solidFill>
                  <a:schemeClr val="dk2"/>
                </a:solidFill>
              </a:rPr>
              <a:t>κονστρουκτι</a:t>
            </a:r>
            <a:r>
              <a:rPr lang="en" sz="1600" dirty="0">
                <a:solidFill>
                  <a:schemeClr val="dk2"/>
                </a:solidFill>
              </a:rPr>
              <a:t>β</a:t>
            </a:r>
            <a:r>
              <a:rPr lang="en" sz="1600" dirty="0" err="1">
                <a:solidFill>
                  <a:schemeClr val="dk2"/>
                </a:solidFill>
              </a:rPr>
              <a:t>ιστικού</a:t>
            </a:r>
            <a:r>
              <a:rPr lang="en" sz="1600" dirty="0">
                <a:solidFill>
                  <a:schemeClr val="dk2"/>
                </a:solidFill>
              </a:rPr>
              <a:t> </a:t>
            </a:r>
            <a:r>
              <a:rPr lang="en" sz="1600" dirty="0" err="1">
                <a:solidFill>
                  <a:schemeClr val="dk2"/>
                </a:solidFill>
              </a:rPr>
              <a:t>χ</a:t>
            </a:r>
            <a:r>
              <a:rPr lang="en" sz="1600" dirty="0">
                <a:solidFill>
                  <a:schemeClr val="dk2"/>
                </a:solidFill>
              </a:rPr>
              <a:t>α</a:t>
            </a:r>
            <a:r>
              <a:rPr lang="en" sz="1600" dirty="0" err="1">
                <a:solidFill>
                  <a:schemeClr val="dk2"/>
                </a:solidFill>
              </a:rPr>
              <a:t>ρ</a:t>
            </a:r>
            <a:r>
              <a:rPr lang="en" sz="1600" dirty="0">
                <a:solidFill>
                  <a:schemeClr val="dk2"/>
                </a:solidFill>
              </a:rPr>
              <a:t>α</a:t>
            </a:r>
            <a:r>
              <a:rPr lang="en" sz="1600" dirty="0" err="1">
                <a:solidFill>
                  <a:schemeClr val="dk2"/>
                </a:solidFill>
              </a:rPr>
              <a:t>κτήρ</a:t>
            </a:r>
            <a:r>
              <a:rPr lang="en" sz="1600" dirty="0">
                <a:solidFill>
                  <a:schemeClr val="dk2"/>
                </a:solidFill>
              </a:rPr>
              <a:t>α </a:t>
            </a:r>
            <a:r>
              <a:rPr lang="en" sz="1600" dirty="0" err="1">
                <a:solidFill>
                  <a:schemeClr val="dk2"/>
                </a:solidFill>
              </a:rPr>
              <a:t>της</a:t>
            </a:r>
            <a:r>
              <a:rPr lang="en" sz="1600" dirty="0">
                <a:solidFill>
                  <a:schemeClr val="dk2"/>
                </a:solidFill>
              </a:rPr>
              <a:t> π</a:t>
            </a:r>
            <a:r>
              <a:rPr lang="en" sz="1600" dirty="0" err="1">
                <a:solidFill>
                  <a:schemeClr val="dk2"/>
                </a:solidFill>
              </a:rPr>
              <a:t>ρ</a:t>
            </a:r>
            <a:r>
              <a:rPr lang="en" sz="1600" dirty="0">
                <a:solidFill>
                  <a:schemeClr val="dk2"/>
                </a:solidFill>
              </a:rPr>
              <a:t>α</a:t>
            </a:r>
            <a:r>
              <a:rPr lang="en" sz="1600" dirty="0" err="1">
                <a:solidFill>
                  <a:schemeClr val="dk2"/>
                </a:solidFill>
              </a:rPr>
              <a:t>γμ</a:t>
            </a:r>
            <a:r>
              <a:rPr lang="en" sz="1600" dirty="0">
                <a:solidFill>
                  <a:schemeClr val="dk2"/>
                </a:solidFill>
              </a:rPr>
              <a:t>α</a:t>
            </a:r>
            <a:r>
              <a:rPr lang="en" sz="1600" dirty="0" err="1">
                <a:solidFill>
                  <a:schemeClr val="dk2"/>
                </a:solidFill>
              </a:rPr>
              <a:t>τικότητ</a:t>
            </a:r>
            <a:r>
              <a:rPr lang="en" sz="1600" dirty="0">
                <a:solidFill>
                  <a:schemeClr val="dk2"/>
                </a:solidFill>
              </a:rPr>
              <a:t>α</a:t>
            </a:r>
            <a:r>
              <a:rPr lang="en" sz="1600" dirty="0" err="1">
                <a:solidFill>
                  <a:schemeClr val="dk2"/>
                </a:solidFill>
              </a:rPr>
              <a:t>ς</a:t>
            </a:r>
            <a:r>
              <a:rPr lang="en" sz="1600" dirty="0">
                <a:solidFill>
                  <a:schemeClr val="dk2"/>
                </a:solidFill>
              </a:rPr>
              <a:t>.</a:t>
            </a:r>
            <a:endParaRPr sz="1600" dirty="0">
              <a:solidFill>
                <a:schemeClr val="dk2"/>
              </a:solidFill>
            </a:endParaRPr>
          </a:p>
          <a:p>
            <a:pPr marL="0" lvl="0" indent="0" algn="l" rtl="0">
              <a:spcBef>
                <a:spcPts val="0"/>
              </a:spcBef>
              <a:spcAft>
                <a:spcPts val="0"/>
              </a:spcAft>
              <a:buNone/>
            </a:pPr>
            <a:endParaRPr sz="1600" dirty="0">
              <a:solidFill>
                <a:schemeClr val="dk2"/>
              </a:solidFill>
            </a:endParaRPr>
          </a:p>
          <a:p>
            <a:pPr marL="0" lvl="0" indent="0" algn="l" rtl="0">
              <a:spcBef>
                <a:spcPts val="0"/>
              </a:spcBef>
              <a:spcAft>
                <a:spcPts val="0"/>
              </a:spcAft>
              <a:buNone/>
            </a:pPr>
            <a:r>
              <a:rPr lang="en" sz="1600" dirty="0" err="1">
                <a:solidFill>
                  <a:schemeClr val="dk2"/>
                </a:solidFill>
              </a:rPr>
              <a:t>Γι</a:t>
            </a:r>
            <a:r>
              <a:rPr lang="en" sz="1600" dirty="0">
                <a:solidFill>
                  <a:schemeClr val="dk2"/>
                </a:solidFill>
              </a:rPr>
              <a:t>α </a:t>
            </a:r>
            <a:r>
              <a:rPr lang="en" sz="1600" dirty="0" err="1">
                <a:solidFill>
                  <a:schemeClr val="dk2"/>
                </a:solidFill>
              </a:rPr>
              <a:t>τους</a:t>
            </a:r>
            <a:r>
              <a:rPr lang="en" sz="1600" dirty="0">
                <a:solidFill>
                  <a:schemeClr val="dk2"/>
                </a:solidFill>
              </a:rPr>
              <a:t> </a:t>
            </a:r>
            <a:r>
              <a:rPr lang="en" sz="1600" dirty="0" err="1">
                <a:solidFill>
                  <a:schemeClr val="dk2"/>
                </a:solidFill>
              </a:rPr>
              <a:t>σκο</a:t>
            </a:r>
            <a:r>
              <a:rPr lang="en" sz="1600" dirty="0">
                <a:solidFill>
                  <a:schemeClr val="dk2"/>
                </a:solidFill>
              </a:rPr>
              <a:t>π</a:t>
            </a:r>
            <a:r>
              <a:rPr lang="en" sz="1600" dirty="0" err="1">
                <a:solidFill>
                  <a:schemeClr val="dk2"/>
                </a:solidFill>
              </a:rPr>
              <a:t>ούς</a:t>
            </a:r>
            <a:r>
              <a:rPr lang="en" sz="1600" dirty="0">
                <a:solidFill>
                  <a:schemeClr val="dk2"/>
                </a:solidFill>
              </a:rPr>
              <a:t> </a:t>
            </a:r>
            <a:r>
              <a:rPr lang="en" sz="1600" dirty="0" err="1">
                <a:solidFill>
                  <a:schemeClr val="dk2"/>
                </a:solidFill>
              </a:rPr>
              <a:t>μ</a:t>
            </a:r>
            <a:r>
              <a:rPr lang="en" sz="1600" dirty="0">
                <a:solidFill>
                  <a:schemeClr val="dk2"/>
                </a:solidFill>
              </a:rPr>
              <a:t>α</a:t>
            </a:r>
            <a:r>
              <a:rPr lang="en" sz="1600" dirty="0" err="1">
                <a:solidFill>
                  <a:schemeClr val="dk2"/>
                </a:solidFill>
              </a:rPr>
              <a:t>ς</a:t>
            </a:r>
            <a:r>
              <a:rPr lang="en" sz="1600" dirty="0">
                <a:solidFill>
                  <a:schemeClr val="dk2"/>
                </a:solidFill>
              </a:rPr>
              <a:t> </a:t>
            </a:r>
            <a:r>
              <a:rPr lang="en" sz="1600" dirty="0" err="1">
                <a:solidFill>
                  <a:schemeClr val="dk2"/>
                </a:solidFill>
              </a:rPr>
              <a:t>κ</a:t>
            </a:r>
            <a:r>
              <a:rPr lang="en" sz="1600" dirty="0">
                <a:solidFill>
                  <a:schemeClr val="dk2"/>
                </a:solidFill>
              </a:rPr>
              <a:t>α</a:t>
            </a:r>
            <a:r>
              <a:rPr lang="en" sz="1600" dirty="0" err="1">
                <a:solidFill>
                  <a:schemeClr val="dk2"/>
                </a:solidFill>
              </a:rPr>
              <a:t>ι</a:t>
            </a:r>
            <a:r>
              <a:rPr lang="en" sz="1600" dirty="0">
                <a:solidFill>
                  <a:schemeClr val="dk2"/>
                </a:solidFill>
              </a:rPr>
              <a:t> α</a:t>
            </a:r>
            <a:r>
              <a:rPr lang="en" sz="1600" dirty="0" err="1">
                <a:solidFill>
                  <a:schemeClr val="dk2"/>
                </a:solidFill>
              </a:rPr>
              <a:t>υτά</a:t>
            </a:r>
            <a:r>
              <a:rPr lang="en" sz="1600" dirty="0">
                <a:solidFill>
                  <a:schemeClr val="dk2"/>
                </a:solidFill>
              </a:rPr>
              <a:t> π</a:t>
            </a:r>
            <a:r>
              <a:rPr lang="en" sz="1600" dirty="0" err="1">
                <a:solidFill>
                  <a:schemeClr val="dk2"/>
                </a:solidFill>
              </a:rPr>
              <a:t>ου</a:t>
            </a:r>
            <a:r>
              <a:rPr lang="en" sz="1600" dirty="0">
                <a:solidFill>
                  <a:schemeClr val="dk2"/>
                </a:solidFill>
              </a:rPr>
              <a:t> </a:t>
            </a:r>
            <a:r>
              <a:rPr lang="en" sz="1600" dirty="0" err="1">
                <a:solidFill>
                  <a:schemeClr val="dk2"/>
                </a:solidFill>
              </a:rPr>
              <a:t>θ</a:t>
            </a:r>
            <a:r>
              <a:rPr lang="en" sz="1600" dirty="0">
                <a:solidFill>
                  <a:schemeClr val="dk2"/>
                </a:solidFill>
              </a:rPr>
              <a:t>α </a:t>
            </a:r>
            <a:r>
              <a:rPr lang="en" sz="1600" dirty="0" err="1">
                <a:solidFill>
                  <a:schemeClr val="dk2"/>
                </a:solidFill>
              </a:rPr>
              <a:t>ει</a:t>
            </a:r>
            <a:r>
              <a:rPr lang="en" sz="1600" dirty="0">
                <a:solidFill>
                  <a:schemeClr val="dk2"/>
                </a:solidFill>
              </a:rPr>
              <a:t>π</a:t>
            </a:r>
            <a:r>
              <a:rPr lang="en" sz="1600" dirty="0" err="1">
                <a:solidFill>
                  <a:schemeClr val="dk2"/>
                </a:solidFill>
              </a:rPr>
              <a:t>ωθούν</a:t>
            </a:r>
            <a:r>
              <a:rPr lang="en" sz="1600" dirty="0">
                <a:solidFill>
                  <a:schemeClr val="dk2"/>
                </a:solidFill>
              </a:rPr>
              <a:t> </a:t>
            </a:r>
            <a:r>
              <a:rPr lang="en" sz="1600" dirty="0" err="1">
                <a:solidFill>
                  <a:schemeClr val="dk2"/>
                </a:solidFill>
              </a:rPr>
              <a:t>στο</a:t>
            </a:r>
            <a:r>
              <a:rPr lang="en" sz="1600" dirty="0">
                <a:solidFill>
                  <a:schemeClr val="dk2"/>
                </a:solidFill>
              </a:rPr>
              <a:t> </a:t>
            </a:r>
            <a:r>
              <a:rPr lang="en" sz="1600" dirty="0" err="1">
                <a:solidFill>
                  <a:schemeClr val="dk2"/>
                </a:solidFill>
              </a:rPr>
              <a:t>μάθημ</a:t>
            </a:r>
            <a:r>
              <a:rPr lang="en" sz="1600" dirty="0">
                <a:solidFill>
                  <a:schemeClr val="dk2"/>
                </a:solidFill>
              </a:rPr>
              <a:t>α, α</a:t>
            </a:r>
            <a:r>
              <a:rPr lang="en" sz="1600" dirty="0" err="1">
                <a:solidFill>
                  <a:schemeClr val="dk2"/>
                </a:solidFill>
              </a:rPr>
              <a:t>ρκεί</a:t>
            </a:r>
            <a:r>
              <a:rPr lang="en" sz="1600" dirty="0">
                <a:solidFill>
                  <a:schemeClr val="dk2"/>
                </a:solidFill>
              </a:rPr>
              <a:t> </a:t>
            </a:r>
            <a:r>
              <a:rPr lang="en" sz="1600" dirty="0" err="1">
                <a:solidFill>
                  <a:schemeClr val="dk2"/>
                </a:solidFill>
              </a:rPr>
              <a:t>ν</a:t>
            </a:r>
            <a:r>
              <a:rPr lang="en" sz="1600" dirty="0">
                <a:solidFill>
                  <a:schemeClr val="dk2"/>
                </a:solidFill>
              </a:rPr>
              <a:t>α </a:t>
            </a:r>
            <a:r>
              <a:rPr lang="en" sz="1600" dirty="0" err="1">
                <a:solidFill>
                  <a:schemeClr val="dk2"/>
                </a:solidFill>
              </a:rPr>
              <a:t>θυμηθούμε</a:t>
            </a:r>
            <a:r>
              <a:rPr lang="en" sz="1600" dirty="0">
                <a:solidFill>
                  <a:schemeClr val="dk2"/>
                </a:solidFill>
              </a:rPr>
              <a:t> π</a:t>
            </a:r>
            <a:r>
              <a:rPr lang="en" sz="1600" dirty="0" err="1">
                <a:solidFill>
                  <a:schemeClr val="dk2"/>
                </a:solidFill>
              </a:rPr>
              <a:t>ως</a:t>
            </a:r>
            <a:r>
              <a:rPr lang="en" sz="1600" dirty="0">
                <a:solidFill>
                  <a:schemeClr val="dk2"/>
                </a:solidFill>
              </a:rPr>
              <a:t> </a:t>
            </a:r>
            <a:r>
              <a:rPr lang="en" sz="1600" dirty="0" err="1">
                <a:solidFill>
                  <a:schemeClr val="dk2"/>
                </a:solidFill>
              </a:rPr>
              <a:t>έχουμε</a:t>
            </a:r>
            <a:r>
              <a:rPr lang="en" sz="1600" dirty="0">
                <a:solidFill>
                  <a:schemeClr val="dk2"/>
                </a:solidFill>
              </a:rPr>
              <a:t> </a:t>
            </a:r>
            <a:r>
              <a:rPr lang="en" sz="1600" dirty="0" err="1">
                <a:solidFill>
                  <a:schemeClr val="dk2"/>
                </a:solidFill>
              </a:rPr>
              <a:t>δύο</a:t>
            </a:r>
            <a:r>
              <a:rPr lang="en" sz="1600" dirty="0">
                <a:solidFill>
                  <a:schemeClr val="dk2"/>
                </a:solidFill>
              </a:rPr>
              <a:t> </a:t>
            </a:r>
            <a:r>
              <a:rPr lang="en" sz="1600" dirty="0" err="1">
                <a:solidFill>
                  <a:schemeClr val="dk2"/>
                </a:solidFill>
              </a:rPr>
              <a:t>μεγάλ</a:t>
            </a:r>
            <a:r>
              <a:rPr lang="en" sz="1600" dirty="0">
                <a:solidFill>
                  <a:schemeClr val="dk2"/>
                </a:solidFill>
              </a:rPr>
              <a:t>α “</a:t>
            </a:r>
            <a:r>
              <a:rPr lang="en" sz="1600" dirty="0" err="1">
                <a:solidFill>
                  <a:schemeClr val="dk2"/>
                </a:solidFill>
              </a:rPr>
              <a:t>ρεύμ</a:t>
            </a:r>
            <a:r>
              <a:rPr lang="en" sz="1600" dirty="0">
                <a:solidFill>
                  <a:schemeClr val="dk2"/>
                </a:solidFill>
              </a:rPr>
              <a:t>α</a:t>
            </a:r>
            <a:r>
              <a:rPr lang="en" sz="1600" dirty="0" err="1">
                <a:solidFill>
                  <a:schemeClr val="dk2"/>
                </a:solidFill>
              </a:rPr>
              <a:t>τ</a:t>
            </a:r>
            <a:r>
              <a:rPr lang="en" sz="1600" dirty="0">
                <a:solidFill>
                  <a:schemeClr val="dk2"/>
                </a:solidFill>
              </a:rPr>
              <a:t>α” </a:t>
            </a:r>
            <a:r>
              <a:rPr lang="en" sz="1600" dirty="0" err="1">
                <a:solidFill>
                  <a:schemeClr val="dk2"/>
                </a:solidFill>
              </a:rPr>
              <a:t>Κυ</a:t>
            </a:r>
            <a:r>
              <a:rPr lang="en" sz="1600" dirty="0">
                <a:solidFill>
                  <a:schemeClr val="dk2"/>
                </a:solidFill>
              </a:rPr>
              <a:t>β</a:t>
            </a:r>
            <a:r>
              <a:rPr lang="en" sz="1600" dirty="0" err="1">
                <a:solidFill>
                  <a:schemeClr val="dk2"/>
                </a:solidFill>
              </a:rPr>
              <a:t>ερνητικής</a:t>
            </a:r>
            <a:r>
              <a:rPr lang="en" sz="1600" dirty="0">
                <a:solidFill>
                  <a:schemeClr val="dk2"/>
                </a:solidFill>
              </a:rPr>
              <a:t> (</a:t>
            </a:r>
            <a:r>
              <a:rPr lang="en" sz="1600" dirty="0" err="1">
                <a:solidFill>
                  <a:schemeClr val="dk2"/>
                </a:solidFill>
              </a:rPr>
              <a:t>ή</a:t>
            </a:r>
            <a:r>
              <a:rPr lang="en" sz="1600" dirty="0">
                <a:solidFill>
                  <a:schemeClr val="dk2"/>
                </a:solidFill>
              </a:rPr>
              <a:t> α</a:t>
            </a:r>
            <a:r>
              <a:rPr lang="en" sz="1600" dirty="0" err="1">
                <a:solidFill>
                  <a:schemeClr val="dk2"/>
                </a:solidFill>
              </a:rPr>
              <a:t>λλιώς</a:t>
            </a:r>
            <a:r>
              <a:rPr lang="en" sz="1600" dirty="0">
                <a:solidFill>
                  <a:schemeClr val="dk2"/>
                </a:solidFill>
              </a:rPr>
              <a:t> </a:t>
            </a:r>
            <a:r>
              <a:rPr lang="el-GR" sz="1600" dirty="0">
                <a:solidFill>
                  <a:schemeClr val="dk2"/>
                </a:solidFill>
              </a:rPr>
              <a:t>‘τάξεις’</a:t>
            </a:r>
            <a:r>
              <a:rPr lang="en" sz="1600" dirty="0">
                <a:solidFill>
                  <a:schemeClr val="dk2"/>
                </a:solidFill>
              </a:rPr>
              <a:t>):</a:t>
            </a:r>
            <a:endParaRPr sz="1600" dirty="0">
              <a:solidFill>
                <a:schemeClr val="dk2"/>
              </a:solidFill>
            </a:endParaRPr>
          </a:p>
          <a:p>
            <a:pPr marL="0" lvl="0" indent="0" algn="l" rtl="0">
              <a:spcBef>
                <a:spcPts val="0"/>
              </a:spcBef>
              <a:spcAft>
                <a:spcPts val="0"/>
              </a:spcAft>
              <a:buNone/>
            </a:pPr>
            <a:endParaRPr sz="1600" dirty="0">
              <a:solidFill>
                <a:schemeClr val="dk2"/>
              </a:solidFill>
            </a:endParaRPr>
          </a:p>
          <a:p>
            <a:pPr marL="0" lvl="0" indent="0" algn="l" rtl="0">
              <a:spcBef>
                <a:spcPts val="0"/>
              </a:spcBef>
              <a:spcAft>
                <a:spcPts val="0"/>
              </a:spcAft>
              <a:buNone/>
            </a:pPr>
            <a:r>
              <a:rPr lang="en" sz="1600" dirty="0" err="1">
                <a:solidFill>
                  <a:schemeClr val="dk2"/>
                </a:solidFill>
              </a:rPr>
              <a:t>Κυ</a:t>
            </a:r>
            <a:r>
              <a:rPr lang="en" sz="1600" dirty="0">
                <a:solidFill>
                  <a:schemeClr val="dk2"/>
                </a:solidFill>
              </a:rPr>
              <a:t>β</a:t>
            </a:r>
            <a:r>
              <a:rPr lang="en" sz="1600" dirty="0" err="1">
                <a:solidFill>
                  <a:schemeClr val="dk2"/>
                </a:solidFill>
              </a:rPr>
              <a:t>ερνητική</a:t>
            </a:r>
            <a:r>
              <a:rPr lang="en" sz="1600" dirty="0">
                <a:solidFill>
                  <a:schemeClr val="dk2"/>
                </a:solidFill>
              </a:rPr>
              <a:t> </a:t>
            </a:r>
            <a:r>
              <a:rPr lang="en" sz="1600" dirty="0" err="1">
                <a:solidFill>
                  <a:schemeClr val="dk2"/>
                </a:solidFill>
              </a:rPr>
              <a:t>Πρώτ</a:t>
            </a:r>
            <a:r>
              <a:rPr lang="el-GR" sz="1600" dirty="0">
                <a:solidFill>
                  <a:schemeClr val="dk2"/>
                </a:solidFill>
              </a:rPr>
              <a:t>ης τάξης</a:t>
            </a:r>
            <a:r>
              <a:rPr lang="en" sz="1600" dirty="0">
                <a:solidFill>
                  <a:schemeClr val="dk2"/>
                </a:solidFill>
              </a:rPr>
              <a:t> (First</a:t>
            </a:r>
            <a:r>
              <a:rPr lang="el-GR" sz="1600" dirty="0">
                <a:solidFill>
                  <a:schemeClr val="dk2"/>
                </a:solidFill>
              </a:rPr>
              <a:t>-</a:t>
            </a:r>
            <a:r>
              <a:rPr lang="en" sz="1600" dirty="0">
                <a:solidFill>
                  <a:schemeClr val="dk2"/>
                </a:solidFill>
              </a:rPr>
              <a:t>order Cybernetics)</a:t>
            </a:r>
            <a:endParaRPr sz="1600" dirty="0">
              <a:solidFill>
                <a:schemeClr val="dk2"/>
              </a:solidFill>
            </a:endParaRPr>
          </a:p>
          <a:p>
            <a:pPr marL="0" lvl="0" indent="0" algn="l" rtl="0">
              <a:spcBef>
                <a:spcPts val="0"/>
              </a:spcBef>
              <a:spcAft>
                <a:spcPts val="0"/>
              </a:spcAft>
              <a:buNone/>
            </a:pPr>
            <a:r>
              <a:rPr lang="en" sz="1600" dirty="0" err="1">
                <a:solidFill>
                  <a:schemeClr val="dk2"/>
                </a:solidFill>
              </a:rPr>
              <a:t>Κυ</a:t>
            </a:r>
            <a:r>
              <a:rPr lang="en" sz="1600" dirty="0">
                <a:solidFill>
                  <a:schemeClr val="dk2"/>
                </a:solidFill>
              </a:rPr>
              <a:t>β</a:t>
            </a:r>
            <a:r>
              <a:rPr lang="en" sz="1600" dirty="0" err="1">
                <a:solidFill>
                  <a:schemeClr val="dk2"/>
                </a:solidFill>
              </a:rPr>
              <a:t>ερνητική</a:t>
            </a:r>
            <a:r>
              <a:rPr lang="en" sz="1600" dirty="0">
                <a:solidFill>
                  <a:schemeClr val="dk2"/>
                </a:solidFill>
              </a:rPr>
              <a:t> </a:t>
            </a:r>
            <a:r>
              <a:rPr lang="en" sz="1600" dirty="0" err="1">
                <a:solidFill>
                  <a:schemeClr val="dk2"/>
                </a:solidFill>
              </a:rPr>
              <a:t>Δεύτε</a:t>
            </a:r>
            <a:r>
              <a:rPr lang="el-GR" sz="1600" dirty="0" err="1">
                <a:solidFill>
                  <a:schemeClr val="dk2"/>
                </a:solidFill>
              </a:rPr>
              <a:t>ρης</a:t>
            </a:r>
            <a:r>
              <a:rPr lang="el-GR" sz="1600" dirty="0">
                <a:solidFill>
                  <a:schemeClr val="dk2"/>
                </a:solidFill>
              </a:rPr>
              <a:t> τάξης</a:t>
            </a:r>
            <a:r>
              <a:rPr lang="en" sz="1600" dirty="0">
                <a:solidFill>
                  <a:schemeClr val="dk2"/>
                </a:solidFill>
              </a:rPr>
              <a:t> (Second</a:t>
            </a:r>
            <a:r>
              <a:rPr lang="el-GR" sz="1600" dirty="0">
                <a:solidFill>
                  <a:schemeClr val="dk2"/>
                </a:solidFill>
              </a:rPr>
              <a:t>-</a:t>
            </a:r>
            <a:r>
              <a:rPr lang="en" sz="1600" dirty="0">
                <a:solidFill>
                  <a:schemeClr val="dk2"/>
                </a:solidFill>
              </a:rPr>
              <a:t>order Cybernetics)</a:t>
            </a:r>
            <a:endParaRPr sz="1600" dirty="0">
              <a:solidFill>
                <a:schemeClr val="dk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Η σύντομη ιστορία της συστημικής σκέψης και πράξης: Κυβερνητική</a:t>
            </a:r>
            <a:endParaRPr sz="2050"/>
          </a:p>
        </p:txBody>
      </p:sp>
      <p:sp>
        <p:nvSpPr>
          <p:cNvPr id="147" name="Google Shape;147;p28"/>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a:solidFill>
                  <a:schemeClr val="dk2"/>
                </a:solidFill>
              </a:rPr>
              <a:t>Κυβερνητική πρώτου επιπέδου (First order Cybernetics)</a:t>
            </a:r>
            <a:endParaRPr sz="1600" b="1">
              <a:solidFill>
                <a:schemeClr val="dk2"/>
              </a:solidFill>
            </a:endParaRPr>
          </a:p>
          <a:p>
            <a:pPr marL="0" lvl="0" indent="0" algn="l" rtl="0">
              <a:lnSpc>
                <a:spcPct val="115000"/>
              </a:lnSpc>
              <a:spcBef>
                <a:spcPts val="1000"/>
              </a:spcBef>
              <a:spcAft>
                <a:spcPts val="0"/>
              </a:spcAft>
              <a:buClr>
                <a:schemeClr val="dk1"/>
              </a:buClr>
              <a:buSzPts val="1100"/>
              <a:buFont typeface="Arial"/>
              <a:buNone/>
            </a:pPr>
            <a:r>
              <a:rPr lang="en" sz="1200">
                <a:solidFill>
                  <a:schemeClr val="dk2"/>
                </a:solidFill>
              </a:rPr>
              <a:t>Η Πρώτη Κυβερνητική, που διαμορφώθηκε στα Macy Conferences (1946-1953), αποτελεί τον πυρήνα του κλασικού κύρους του κλάδου.</a:t>
            </a:r>
            <a:endParaRPr sz="1200">
              <a:solidFill>
                <a:schemeClr val="dk2"/>
              </a:solidFill>
            </a:endParaRPr>
          </a:p>
          <a:p>
            <a:pPr marL="457200" lvl="0" indent="-304800" algn="l" rtl="0">
              <a:lnSpc>
                <a:spcPct val="115000"/>
              </a:lnSpc>
              <a:spcBef>
                <a:spcPts val="1000"/>
              </a:spcBef>
              <a:spcAft>
                <a:spcPts val="0"/>
              </a:spcAft>
              <a:buClr>
                <a:schemeClr val="dk2"/>
              </a:buClr>
              <a:buSzPts val="1200"/>
              <a:buChar char="●"/>
            </a:pPr>
            <a:r>
              <a:rPr lang="en" sz="1200" b="1">
                <a:solidFill>
                  <a:schemeClr val="dk2"/>
                </a:solidFill>
              </a:rPr>
              <a:t>Κύρια Συνεισφορά:</a:t>
            </a:r>
            <a:endParaRPr sz="1200" b="1">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Μηχανιστική Εξήγηση της Τελεολογίας:</a:t>
            </a:r>
            <a:r>
              <a:rPr lang="en" sz="1200">
                <a:solidFill>
                  <a:schemeClr val="dk2"/>
                </a:solidFill>
              </a:rPr>
              <a:t> Επανέφερε την έννοια του σκοπού (π.χ. "η καρδιά χτυπά για να αντλεί αίμα") στην επιστήμη, δίνοντάς της μια αυστηρά μηχανιστική βάση. Απέδειξε ότι </a:t>
            </a:r>
            <a:r>
              <a:rPr lang="en" sz="1200" b="1">
                <a:solidFill>
                  <a:schemeClr val="dk2"/>
                </a:solidFill>
              </a:rPr>
              <a:t>όλη η σκοποβλεψη συμπεριφοράς προϋποθέτει τον μηχανισμό της αρνητικής ανάδρασης</a:t>
            </a:r>
            <a:r>
              <a:rPr lang="en" sz="1200">
                <a:solidFill>
                  <a:schemeClr val="dk2"/>
                </a:solidFill>
              </a:rPr>
              <a:t>. Ένα σύστημα επιτυγχάνει έναν στόχο συγκρίνοντας συνεχώς την τρέχουσα κατάστασή του με την επιθυμητή και διορθώνοντας τη διαφορά (σφάλμα).</a:t>
            </a:r>
            <a:endParaRPr sz="1200">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Η Επιστημολογία του "Κουτιού":</a:t>
            </a:r>
            <a:r>
              <a:rPr lang="en" sz="1200">
                <a:solidFill>
                  <a:schemeClr val="dk2"/>
                </a:solidFill>
              </a:rPr>
              <a:t> Εισήγαγε την "μέθοδο του μαύρου κουτιού", όπου ένα πολύπλοκο σύστημα (εγκέφαλος, οργανισμός) μπορεί να μελετηθεί και να ελεγχθεί μόνο από τις εισόδους και τις εξόδους του, χωρίς να απαιτείται η πλήρης γνώση των εσωτερικών του λειτουργιών. Αυτή ήταν μια μετάβαση από την ανάλυση στη σύνθεση.</a:t>
            </a:r>
            <a:endParaRPr sz="1200">
              <a:solidFill>
                <a:schemeClr val="dk2"/>
              </a:solidFill>
            </a:endParaRPr>
          </a:p>
          <a:p>
            <a:pPr marL="457200" lvl="0" indent="-304800" algn="l" rtl="0">
              <a:lnSpc>
                <a:spcPct val="115000"/>
              </a:lnSpc>
              <a:spcBef>
                <a:spcPts val="1000"/>
              </a:spcBef>
              <a:spcAft>
                <a:spcPts val="0"/>
              </a:spcAft>
              <a:buClr>
                <a:schemeClr val="dk2"/>
              </a:buClr>
              <a:buSzPts val="1200"/>
              <a:buChar char="●"/>
            </a:pPr>
            <a:r>
              <a:rPr lang="en" sz="1200" b="1">
                <a:solidFill>
                  <a:schemeClr val="dk2"/>
                </a:solidFill>
              </a:rPr>
              <a:t>Φιλοσοφικό Υπόβαθρο:</a:t>
            </a:r>
            <a:endParaRPr sz="1200" b="1">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Αντικειμενισμός:</a:t>
            </a:r>
            <a:r>
              <a:rPr lang="en" sz="1200">
                <a:solidFill>
                  <a:schemeClr val="dk2"/>
                </a:solidFill>
              </a:rPr>
              <a:t> Ο επιστήμονας/παρατηρητής βρίσκεται </a:t>
            </a:r>
            <a:r>
              <a:rPr lang="en" sz="1200" b="1">
                <a:solidFill>
                  <a:schemeClr val="dk2"/>
                </a:solidFill>
              </a:rPr>
              <a:t>εκτός</a:t>
            </a:r>
            <a:r>
              <a:rPr lang="en" sz="1200">
                <a:solidFill>
                  <a:schemeClr val="dk2"/>
                </a:solidFill>
              </a:rPr>
              <a:t> του συστήματος που μελετά. Ο ρόλος του είναι να κατανοήσει αντικειμενικά το σύστημα για να μπορέσει να το ελέγξει από έξω.</a:t>
            </a:r>
            <a:endParaRPr sz="1200">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Μηχανιστική Προσέγγιση:</a:t>
            </a:r>
            <a:r>
              <a:rPr lang="en" sz="1200">
                <a:solidFill>
                  <a:schemeClr val="dk2"/>
                </a:solidFill>
              </a:rPr>
              <a:t> Επικεντρώνεται στη συμπεριφορά του "παρατηρούμενου συστήματος" ως μία μηχανή.</a:t>
            </a:r>
            <a:endParaRPr sz="1200">
              <a:solidFill>
                <a:schemeClr val="dk2"/>
              </a:solidFill>
            </a:endParaRPr>
          </a:p>
          <a:p>
            <a:pPr marL="0" lvl="0" indent="0" algn="l" rtl="0">
              <a:spcBef>
                <a:spcPts val="0"/>
              </a:spcBef>
              <a:spcAft>
                <a:spcPts val="0"/>
              </a:spcAft>
              <a:buNone/>
            </a:pPr>
            <a:endParaRPr sz="1600" b="1">
              <a:solidFill>
                <a:schemeClr val="dk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9"/>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Η σύντομη ιστορία της συστημικής σκέψης και πράξης: Κυβερνητική</a:t>
            </a:r>
            <a:endParaRPr sz="2050"/>
          </a:p>
        </p:txBody>
      </p:sp>
      <p:sp>
        <p:nvSpPr>
          <p:cNvPr id="153" name="Google Shape;153;p29"/>
          <p:cNvSpPr txBox="1"/>
          <p:nvPr/>
        </p:nvSpPr>
        <p:spPr>
          <a:xfrm>
            <a:off x="152250" y="572700"/>
            <a:ext cx="8791800" cy="439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a:solidFill>
                  <a:schemeClr val="dk2"/>
                </a:solidFill>
              </a:rPr>
              <a:t>Κυβερνητική δεύτερου επιπέδου (Second order Cybernetics)</a:t>
            </a:r>
            <a:endParaRPr sz="1600" b="1">
              <a:solidFill>
                <a:schemeClr val="dk2"/>
              </a:solidFill>
            </a:endParaRPr>
          </a:p>
          <a:p>
            <a:pPr marL="0" lvl="0" indent="0" algn="l" rtl="0">
              <a:lnSpc>
                <a:spcPct val="115000"/>
              </a:lnSpc>
              <a:spcBef>
                <a:spcPts val="1000"/>
              </a:spcBef>
              <a:spcAft>
                <a:spcPts val="0"/>
              </a:spcAft>
              <a:buClr>
                <a:schemeClr val="dk1"/>
              </a:buClr>
              <a:buSzPts val="1100"/>
              <a:buFont typeface="Arial"/>
              <a:buNone/>
            </a:pPr>
            <a:r>
              <a:rPr lang="en" sz="1200">
                <a:solidFill>
                  <a:schemeClr val="dk2"/>
                </a:solidFill>
              </a:rPr>
              <a:t>Η Δεύτερη Κυβερνητική, που αναπτύχθηκε κυρίως από τον Heinz von Foerster (1974) και συνδέεται με την έννοια της αυτοποίησης (Maturana &amp; Varela, 1980), πραγματοποίησε μια "αναδίπλωση" της πρώτης κυβερνητικής πάνω στον εαυτό της.</a:t>
            </a:r>
            <a:endParaRPr sz="1200">
              <a:solidFill>
                <a:schemeClr val="dk2"/>
              </a:solidFill>
            </a:endParaRPr>
          </a:p>
          <a:p>
            <a:pPr marL="457200" lvl="0" indent="-304800" algn="l" rtl="0">
              <a:lnSpc>
                <a:spcPct val="115000"/>
              </a:lnSpc>
              <a:spcBef>
                <a:spcPts val="1000"/>
              </a:spcBef>
              <a:spcAft>
                <a:spcPts val="0"/>
              </a:spcAft>
              <a:buClr>
                <a:schemeClr val="dk2"/>
              </a:buClr>
              <a:buSzPts val="1200"/>
              <a:buChar char="●"/>
            </a:pPr>
            <a:r>
              <a:rPr lang="en" sz="1200" b="1">
                <a:solidFill>
                  <a:schemeClr val="dk2"/>
                </a:solidFill>
              </a:rPr>
              <a:t>Κύρια Συνεισφορά:</a:t>
            </a:r>
            <a:endParaRPr sz="1200" b="1">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Η σημασία του Παρατηρητή:</a:t>
            </a:r>
            <a:r>
              <a:rPr lang="en" sz="1200">
                <a:solidFill>
                  <a:schemeClr val="dk2"/>
                </a:solidFill>
              </a:rPr>
              <a:t> Το κεντρικό της επιχείρημα είναι ότι </a:t>
            </a:r>
            <a:r>
              <a:rPr lang="en" sz="1200" b="1">
                <a:solidFill>
                  <a:schemeClr val="dk2"/>
                </a:solidFill>
              </a:rPr>
              <a:t>ο παρατηρητής είναι αναπόσπαστο μέρος του συστήματος που παρατηρεί</a:t>
            </a:r>
            <a:r>
              <a:rPr lang="en" sz="1200">
                <a:solidFill>
                  <a:schemeClr val="dk2"/>
                </a:solidFill>
              </a:rPr>
              <a:t>. Δεν υπάρχει "αντικειμενική" θέση έξω από το σύστημα. Η Δεύτερη Κυβερνητική μελετά τα συστήματα που </a:t>
            </a:r>
            <a:r>
              <a:rPr lang="en" sz="1200" i="1">
                <a:solidFill>
                  <a:schemeClr val="dk2"/>
                </a:solidFill>
              </a:rPr>
              <a:t>παρατηρούν</a:t>
            </a:r>
            <a:r>
              <a:rPr lang="en" sz="1200">
                <a:solidFill>
                  <a:schemeClr val="dk2"/>
                </a:solidFill>
              </a:rPr>
              <a:t> (observing systems), δηλαδή τα συστήματα που έχουν αυτογνωσία και ικανότητα γλώσσας.</a:t>
            </a:r>
            <a:endParaRPr sz="1200">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Κονστρουκτιβισμός και Αυτοποίηση:</a:t>
            </a:r>
            <a:r>
              <a:rPr lang="en" sz="1200">
                <a:solidFill>
                  <a:schemeClr val="dk2"/>
                </a:solidFill>
              </a:rPr>
              <a:t> Υποστηρίζει ότι η "πραγματικότητα" δεν ανακαλύπτεται, αλλά "παρέχεται" (bring forth) μέσα από τις αλληλεπιδράσεις ενός ζωντανού, γνωστικού συστήματος με το περιβάλλον του. Η γνώση είναι μια κατασκευή που προκύπτει σε ένα "συνευμενικό πεδίο" μέσω της γλώσσας. "Ό,τι λέγεται, λέγεται από έναν παρατηρητή σε έναν άλλο παρατηρητή".</a:t>
            </a:r>
            <a:endParaRPr sz="1200">
              <a:solidFill>
                <a:schemeClr val="dk2"/>
              </a:solidFill>
            </a:endParaRPr>
          </a:p>
          <a:p>
            <a:pPr marL="457200" lvl="0" indent="-304800" algn="l" rtl="0">
              <a:lnSpc>
                <a:spcPct val="115000"/>
              </a:lnSpc>
              <a:spcBef>
                <a:spcPts val="1000"/>
              </a:spcBef>
              <a:spcAft>
                <a:spcPts val="0"/>
              </a:spcAft>
              <a:buClr>
                <a:schemeClr val="dk2"/>
              </a:buClr>
              <a:buSzPts val="1200"/>
              <a:buChar char="●"/>
            </a:pPr>
            <a:r>
              <a:rPr lang="en" sz="1200" b="1">
                <a:solidFill>
                  <a:schemeClr val="dk2"/>
                </a:solidFill>
              </a:rPr>
              <a:t>Φιλοσοφικό Υπόβαθρο:</a:t>
            </a:r>
            <a:endParaRPr sz="1200" b="1">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Ηθική Ευθύνη:</a:t>
            </a:r>
            <a:r>
              <a:rPr lang="en" sz="1200">
                <a:solidFill>
                  <a:schemeClr val="dk2"/>
                </a:solidFill>
              </a:rPr>
              <a:t> Αφού δεν υπάρχει αντικειμενική αλήθεια, ο παρατηρητής αναλαμβάνει πλήρη ευθύνη για τις διακρίσεις που κάνει και τον κόσμο που φέρνει στην ύπαρξη. Ο von Foerster διατύπωσε ένα ηθικό αξίωμα: </a:t>
            </a:r>
            <a:r>
              <a:rPr lang="en" sz="1200" b="1">
                <a:solidFill>
                  <a:schemeClr val="dk2"/>
                </a:solidFill>
              </a:rPr>
              <a:t>«Να ενεργείς πάντα με τρόπο που να αυξάνεις τον αριθμό των επιλογών»</a:t>
            </a:r>
            <a:r>
              <a:rPr lang="en" sz="1200">
                <a:solidFill>
                  <a:schemeClr val="dk2"/>
                </a:solidFill>
              </a:rPr>
              <a:t>.</a:t>
            </a:r>
            <a:endParaRPr sz="1200">
              <a:solidFill>
                <a:schemeClr val="dk2"/>
              </a:solidFill>
            </a:endParaRPr>
          </a:p>
          <a:p>
            <a:pPr marL="914400" lvl="1" indent="-304800" algn="l" rtl="0">
              <a:lnSpc>
                <a:spcPct val="115000"/>
              </a:lnSpc>
              <a:spcBef>
                <a:spcPts val="0"/>
              </a:spcBef>
              <a:spcAft>
                <a:spcPts val="0"/>
              </a:spcAft>
              <a:buClr>
                <a:schemeClr val="dk2"/>
              </a:buClr>
              <a:buSzPts val="1200"/>
              <a:buChar char="○"/>
            </a:pPr>
            <a:r>
              <a:rPr lang="en" sz="1200" b="1">
                <a:solidFill>
                  <a:schemeClr val="dk2"/>
                </a:solidFill>
              </a:rPr>
              <a:t>Επιστημολογία "από μέσα":</a:t>
            </a:r>
            <a:r>
              <a:rPr lang="en" sz="1200">
                <a:solidFill>
                  <a:schemeClr val="dk2"/>
                </a:solidFill>
              </a:rPr>
              <a:t> Καλεί για μια νέα επιστημονική μέθοδο, όπου ο ερευνητής αναγνωρίζει ότι είναι ενσωματωμένος μέσα στο σύστημα που μελετά.</a:t>
            </a:r>
            <a:endParaRPr sz="1200">
              <a:solidFill>
                <a:schemeClr val="dk2"/>
              </a:solidFill>
            </a:endParaRPr>
          </a:p>
          <a:p>
            <a:pPr marL="0" lvl="0" indent="0" algn="l" rtl="0">
              <a:spcBef>
                <a:spcPts val="0"/>
              </a:spcBef>
              <a:spcAft>
                <a:spcPts val="0"/>
              </a:spcAft>
              <a:buNone/>
            </a:pPr>
            <a:endParaRPr sz="1600">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0"/>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Η σύντομη ιστορία της συστημικής σκέψης και πράξης: Κυβερνητική</a:t>
            </a:r>
            <a:endParaRPr sz="2050"/>
          </a:p>
        </p:txBody>
      </p:sp>
      <p:sp>
        <p:nvSpPr>
          <p:cNvPr id="159" name="Google Shape;159;p30"/>
          <p:cNvSpPr txBox="1"/>
          <p:nvPr/>
        </p:nvSpPr>
        <p:spPr>
          <a:xfrm>
            <a:off x="152250" y="572700"/>
            <a:ext cx="8791800" cy="191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rPr>
              <a:t>Επομένως, η Κυβερνητική πρώτου επιπέδου έφερε στο τραπέζι την αντικειμενικότητα και νέα μαθηματικά μοντέλα μοντελοποίησης συστημάτων. Η Κυβερνητική δεύτερου επιπέδου έφερε στο τραπέζι μία πιο “μαλακή” φιλοσοφία που δίνει πολύ μεγαλύτερη έμφαση στον παρατηρητή που κατασκευάζει την αντικειμενική πραγματικότητα κάθε φορά. Αυτό άνοιξε νέες πόρτες μελέτης και στην βιολογία και γνωστική επιστήμη, αλλά (και πολύ πιο σημαντικά για το μάθημα)  έθεσε μία πολύ ριζική φιλοσοφία η οποία μέχρι και σήμερα καθορίζει το πως δουλεύει η συστημική σκέψη και πράξη.</a:t>
            </a:r>
            <a:endParaRPr>
              <a:solidFill>
                <a:schemeClr val="dk2"/>
              </a:solidFill>
            </a:endParaRPr>
          </a:p>
        </p:txBody>
      </p:sp>
      <p:graphicFrame>
        <p:nvGraphicFramePr>
          <p:cNvPr id="160" name="Google Shape;160;p30"/>
          <p:cNvGraphicFramePr/>
          <p:nvPr>
            <p:extLst>
              <p:ext uri="{D42A27DB-BD31-4B8C-83A1-F6EECF244321}">
                <p14:modId xmlns:p14="http://schemas.microsoft.com/office/powerpoint/2010/main" val="2031500626"/>
              </p:ext>
            </p:extLst>
          </p:nvPr>
        </p:nvGraphicFramePr>
        <p:xfrm>
          <a:off x="681800" y="2165725"/>
          <a:ext cx="7239000" cy="2819250"/>
        </p:xfrm>
        <a:graphic>
          <a:graphicData uri="http://schemas.openxmlformats.org/drawingml/2006/table">
            <a:tbl>
              <a:tblPr>
                <a:noFill/>
                <a:tableStyleId>{CC7A4BA2-A897-4038-8AA0-03F8703856A1}</a:tableStyleId>
              </a:tblPr>
              <a:tblGrid>
                <a:gridCol w="1353500">
                  <a:extLst>
                    <a:ext uri="{9D8B030D-6E8A-4147-A177-3AD203B41FA5}">
                      <a16:colId xmlns:a16="http://schemas.microsoft.com/office/drawing/2014/main" val="20000"/>
                    </a:ext>
                  </a:extLst>
                </a:gridCol>
                <a:gridCol w="2716375">
                  <a:extLst>
                    <a:ext uri="{9D8B030D-6E8A-4147-A177-3AD203B41FA5}">
                      <a16:colId xmlns:a16="http://schemas.microsoft.com/office/drawing/2014/main" val="20001"/>
                    </a:ext>
                  </a:extLst>
                </a:gridCol>
                <a:gridCol w="316912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Κυβερνητική 1ης τάξης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Κυβερνητική 2ης τάξης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sz="1000">
                          <a:solidFill>
                            <a:schemeClr val="dk2"/>
                          </a:solidFill>
                        </a:rPr>
                        <a:t>Που εστιάζει</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Συμπεριφορά του παρατηρούμενου συστήματος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Ιδιότητες του </a:t>
                      </a:r>
                      <a:r>
                        <a:rPr lang="en" sz="1000" b="1">
                          <a:solidFill>
                            <a:schemeClr val="dk2"/>
                          </a:solidFill>
                        </a:rPr>
                        <a:t>παρατηρητή/συστήματος που παρατηρεί</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sz="1000" b="1">
                          <a:solidFill>
                            <a:schemeClr val="dk2"/>
                          </a:solidFill>
                        </a:rPr>
                        <a:t>Θέση του Παρατηρητή</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Εξωτερική, αντικειμενική</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Ενσωματωμένη μέσα στο σύστημα</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sz="1000" b="1">
                          <a:solidFill>
                            <a:schemeClr val="dk2"/>
                          </a:solidFill>
                        </a:rPr>
                        <a:t>Κύριο Εργαλείο</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Έλεγχος, αρνητική ανάδραση, μαύρο κουτί</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dirty="0" err="1">
                          <a:solidFill>
                            <a:schemeClr val="dk2"/>
                          </a:solidFill>
                        </a:rPr>
                        <a:t>Αυτο</a:t>
                      </a:r>
                      <a:r>
                        <a:rPr lang="en" sz="1000" dirty="0">
                          <a:solidFill>
                            <a:schemeClr val="dk2"/>
                          </a:solidFill>
                        </a:rPr>
                        <a:t>-α</a:t>
                      </a:r>
                      <a:r>
                        <a:rPr lang="en" sz="1000" dirty="0" err="1">
                          <a:solidFill>
                            <a:schemeClr val="dk2"/>
                          </a:solidFill>
                        </a:rPr>
                        <a:t>νάκλ</a:t>
                      </a:r>
                      <a:r>
                        <a:rPr lang="en" sz="1000" dirty="0">
                          <a:solidFill>
                            <a:schemeClr val="dk2"/>
                          </a:solidFill>
                        </a:rPr>
                        <a:t>α</a:t>
                      </a:r>
                      <a:r>
                        <a:rPr lang="en" sz="1000" dirty="0" err="1">
                          <a:solidFill>
                            <a:schemeClr val="dk2"/>
                          </a:solidFill>
                        </a:rPr>
                        <a:t>ση</a:t>
                      </a:r>
                      <a:r>
                        <a:rPr lang="el-GR" sz="1000" dirty="0">
                          <a:solidFill>
                            <a:schemeClr val="dk2"/>
                          </a:solidFill>
                        </a:rPr>
                        <a:t> / </a:t>
                      </a:r>
                      <a:r>
                        <a:rPr lang="el-GR" sz="1000" dirty="0" err="1">
                          <a:solidFill>
                            <a:schemeClr val="dk2"/>
                          </a:solidFill>
                        </a:rPr>
                        <a:t>Αυτο</a:t>
                      </a:r>
                      <a:r>
                        <a:rPr lang="el-GR" sz="1000" dirty="0">
                          <a:solidFill>
                            <a:schemeClr val="dk2"/>
                          </a:solidFill>
                        </a:rPr>
                        <a:t>-αναφορά</a:t>
                      </a:r>
                      <a:r>
                        <a:rPr lang="en" sz="1000" dirty="0">
                          <a:solidFill>
                            <a:schemeClr val="dk2"/>
                          </a:solidFill>
                        </a:rPr>
                        <a:t>, </a:t>
                      </a:r>
                      <a:r>
                        <a:rPr lang="en" sz="1000" dirty="0" err="1">
                          <a:solidFill>
                            <a:schemeClr val="dk2"/>
                          </a:solidFill>
                        </a:rPr>
                        <a:t>γλώσσ</a:t>
                      </a:r>
                      <a:r>
                        <a:rPr lang="en" sz="1000" dirty="0">
                          <a:solidFill>
                            <a:schemeClr val="dk2"/>
                          </a:solidFill>
                        </a:rPr>
                        <a:t>α, </a:t>
                      </a:r>
                      <a:r>
                        <a:rPr lang="en" sz="1000" dirty="0" err="1">
                          <a:solidFill>
                            <a:schemeClr val="dk2"/>
                          </a:solidFill>
                        </a:rPr>
                        <a:t>κ</a:t>
                      </a:r>
                      <a:r>
                        <a:rPr lang="en" sz="1000" dirty="0">
                          <a:solidFill>
                            <a:schemeClr val="dk2"/>
                          </a:solidFill>
                        </a:rPr>
                        <a:t>α</a:t>
                      </a:r>
                      <a:r>
                        <a:rPr lang="en" sz="1000" dirty="0" err="1">
                          <a:solidFill>
                            <a:schemeClr val="dk2"/>
                          </a:solidFill>
                        </a:rPr>
                        <a:t>τ</a:t>
                      </a:r>
                      <a:r>
                        <a:rPr lang="en" sz="1000" dirty="0">
                          <a:solidFill>
                            <a:schemeClr val="dk2"/>
                          </a:solidFill>
                        </a:rPr>
                        <a:t>α</a:t>
                      </a:r>
                      <a:r>
                        <a:rPr lang="en" sz="1000" dirty="0" err="1">
                          <a:solidFill>
                            <a:schemeClr val="dk2"/>
                          </a:solidFill>
                        </a:rPr>
                        <a:t>σκευ</a:t>
                      </a:r>
                      <a:r>
                        <a:rPr lang="en" sz="1000" dirty="0">
                          <a:solidFill>
                            <a:schemeClr val="dk2"/>
                          </a:solidFill>
                        </a:rPr>
                        <a:t>α</a:t>
                      </a:r>
                      <a:r>
                        <a:rPr lang="en" sz="1000" dirty="0" err="1">
                          <a:solidFill>
                            <a:schemeClr val="dk2"/>
                          </a:solidFill>
                        </a:rPr>
                        <a:t>στικισμός</a:t>
                      </a:r>
                      <a:endParaRPr sz="1000" dirty="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Clr>
                          <a:schemeClr val="dk1"/>
                        </a:buClr>
                        <a:buSzPts val="1100"/>
                        <a:buFont typeface="Arial"/>
                        <a:buNone/>
                      </a:pPr>
                      <a:r>
                        <a:rPr lang="en" sz="1000" b="1">
                          <a:solidFill>
                            <a:schemeClr val="dk2"/>
                          </a:solidFill>
                        </a:rPr>
                        <a:t>Στόχος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b="1">
                          <a:solidFill>
                            <a:schemeClr val="dk2"/>
                          </a:solidFill>
                        </a:rPr>
                        <a:t>Έλεγχος</a:t>
                      </a:r>
                      <a:r>
                        <a:rPr lang="en" sz="1000">
                          <a:solidFill>
                            <a:schemeClr val="dk2"/>
                          </a:solidFill>
                        </a:rPr>
                        <a:t> και πρόβλεψη του συστήματος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b="1">
                          <a:solidFill>
                            <a:schemeClr val="dk2"/>
                          </a:solidFill>
                        </a:rPr>
                        <a:t>Κατανόηση</a:t>
                      </a:r>
                      <a:r>
                        <a:rPr lang="en" sz="1000">
                          <a:solidFill>
                            <a:schemeClr val="dk2"/>
                          </a:solidFill>
                        </a:rPr>
                        <a:t> της διαδικασίας της γνώσης και της ηθικής</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 sz="1000" b="1">
                          <a:solidFill>
                            <a:schemeClr val="dk2"/>
                          </a:solidFill>
                        </a:rPr>
                        <a:t>Κύρια Συνεισφορά</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a:solidFill>
                            <a:schemeClr val="dk2"/>
                          </a:solidFill>
                        </a:rPr>
                        <a:t>Επιστημονική τελεολογία</a:t>
                      </a:r>
                      <a:endParaRPr sz="100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r>
                        <a:rPr lang="en" sz="1000" dirty="0" err="1">
                          <a:solidFill>
                            <a:schemeClr val="dk2"/>
                          </a:solidFill>
                        </a:rPr>
                        <a:t>Ριζική</a:t>
                      </a:r>
                      <a:r>
                        <a:rPr lang="en" sz="1000" dirty="0">
                          <a:solidFill>
                            <a:schemeClr val="dk2"/>
                          </a:solidFill>
                        </a:rPr>
                        <a:t> </a:t>
                      </a:r>
                      <a:r>
                        <a:rPr lang="en" sz="1000" dirty="0" err="1">
                          <a:solidFill>
                            <a:schemeClr val="dk2"/>
                          </a:solidFill>
                        </a:rPr>
                        <a:t>φιλοσοφί</a:t>
                      </a:r>
                      <a:r>
                        <a:rPr lang="en" sz="1000" dirty="0">
                          <a:solidFill>
                            <a:schemeClr val="dk2"/>
                          </a:solidFill>
                        </a:rPr>
                        <a:t>α, </a:t>
                      </a:r>
                      <a:r>
                        <a:rPr lang="en" sz="1000" dirty="0" err="1">
                          <a:solidFill>
                            <a:schemeClr val="dk2"/>
                          </a:solidFill>
                        </a:rPr>
                        <a:t>κοινωνιολογί</a:t>
                      </a:r>
                      <a:r>
                        <a:rPr lang="en" sz="1000" dirty="0">
                          <a:solidFill>
                            <a:schemeClr val="dk2"/>
                          </a:solidFill>
                        </a:rPr>
                        <a:t>α, </a:t>
                      </a:r>
                      <a:r>
                        <a:rPr lang="en" sz="1000" dirty="0" err="1">
                          <a:solidFill>
                            <a:schemeClr val="dk2"/>
                          </a:solidFill>
                        </a:rPr>
                        <a:t>θεωρίες</a:t>
                      </a:r>
                      <a:r>
                        <a:rPr lang="en" sz="1000" dirty="0">
                          <a:solidFill>
                            <a:schemeClr val="dk2"/>
                          </a:solidFill>
                        </a:rPr>
                        <a:t> </a:t>
                      </a:r>
                      <a:r>
                        <a:rPr lang="en" sz="1000" dirty="0" err="1">
                          <a:solidFill>
                            <a:schemeClr val="dk2"/>
                          </a:solidFill>
                        </a:rPr>
                        <a:t>ε</a:t>
                      </a:r>
                      <a:r>
                        <a:rPr lang="en" sz="1000" dirty="0">
                          <a:solidFill>
                            <a:schemeClr val="dk2"/>
                          </a:solidFill>
                        </a:rPr>
                        <a:t>π</a:t>
                      </a:r>
                      <a:r>
                        <a:rPr lang="en" sz="1000" dirty="0" err="1">
                          <a:solidFill>
                            <a:schemeClr val="dk2"/>
                          </a:solidFill>
                        </a:rPr>
                        <a:t>ικοινωνί</a:t>
                      </a:r>
                      <a:r>
                        <a:rPr lang="en" sz="1000" dirty="0">
                          <a:solidFill>
                            <a:schemeClr val="dk2"/>
                          </a:solidFill>
                        </a:rPr>
                        <a:t>α</a:t>
                      </a:r>
                      <a:r>
                        <a:rPr lang="en" sz="1000" dirty="0" err="1">
                          <a:solidFill>
                            <a:schemeClr val="dk2"/>
                          </a:solidFill>
                        </a:rPr>
                        <a:t>ς</a:t>
                      </a:r>
                      <a:endParaRPr sz="1000" dirty="0">
                        <a:solidFill>
                          <a:schemeClr val="dk2"/>
                        </a:solidFill>
                      </a:endParaRPr>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1"/>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8292"/>
              <a:buNone/>
            </a:pPr>
            <a:r>
              <a:rPr lang="en" sz="2050"/>
              <a:t>Η σύντομη ιστορία της συστημικής σκέψης και πράξης: Θεωρία Πολυπλοκότητας</a:t>
            </a:r>
            <a:endParaRPr sz="2050"/>
          </a:p>
        </p:txBody>
      </p:sp>
      <p:sp>
        <p:nvSpPr>
          <p:cNvPr id="166" name="Google Shape;166;p31"/>
          <p:cNvSpPr txBox="1"/>
          <p:nvPr/>
        </p:nvSpPr>
        <p:spPr>
          <a:xfrm>
            <a:off x="152250" y="572700"/>
            <a:ext cx="8791800" cy="4422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2"/>
                </a:solidFill>
              </a:rPr>
              <a:t>Η θεωρία πολυπλοκότητας αναπτύχθηκε με ξεκάθαρο σκοπό την μελέτη μη γραμμικών και μπλεγμένων / ακατάστατων (messy) συστημάτων. Προφανώς, έχει γίνει απόπειρα να εφαρμοστεί η θεωρία αυτή στα κοινωνικά συστήματα (τα οποία και θα μας απασχολήσουν εν τέλει).</a:t>
            </a:r>
            <a:endParaRPr sz="1200">
              <a:solidFill>
                <a:schemeClr val="dk2"/>
              </a:solidFill>
            </a:endParaRPr>
          </a:p>
          <a:p>
            <a:pPr marL="0" lvl="0" indent="0" algn="l" rtl="0">
              <a:spcBef>
                <a:spcPts val="0"/>
              </a:spcBef>
              <a:spcAft>
                <a:spcPts val="0"/>
              </a:spcAft>
              <a:buNone/>
            </a:pPr>
            <a:endParaRPr sz="1200">
              <a:solidFill>
                <a:schemeClr val="dk2"/>
              </a:solidFill>
            </a:endParaRPr>
          </a:p>
          <a:p>
            <a:pPr marL="0" lvl="0" indent="0" algn="l" rtl="0">
              <a:spcBef>
                <a:spcPts val="0"/>
              </a:spcBef>
              <a:spcAft>
                <a:spcPts val="0"/>
              </a:spcAft>
              <a:buNone/>
            </a:pPr>
            <a:r>
              <a:rPr lang="en" sz="1200" b="1">
                <a:solidFill>
                  <a:schemeClr val="dk2"/>
                </a:solidFill>
              </a:rPr>
              <a:t>Σε τι φαίνεται να ταιριάζει καλά η θεωρία:</a:t>
            </a:r>
            <a:endParaRPr sz="1200" b="1">
              <a:solidFill>
                <a:schemeClr val="dk2"/>
              </a:solidFill>
            </a:endParaRPr>
          </a:p>
          <a:p>
            <a:pPr marL="457200" lvl="0" indent="-304800" algn="l" rtl="0">
              <a:spcBef>
                <a:spcPts val="0"/>
              </a:spcBef>
              <a:spcAft>
                <a:spcPts val="0"/>
              </a:spcAft>
              <a:buClr>
                <a:schemeClr val="dk2"/>
              </a:buClr>
              <a:buSzPts val="1200"/>
              <a:buChar char="●"/>
            </a:pPr>
            <a:r>
              <a:rPr lang="en" sz="1200">
                <a:solidFill>
                  <a:schemeClr val="dk2"/>
                </a:solidFill>
              </a:rPr>
              <a:t>Τα κοινωνικά συστήματα χαρακτηρίζονται από τυχαιότητα, μη προβλεψιμότητα, και ισχυρή αλληλεξάρτηση (interconnectedness).</a:t>
            </a:r>
            <a:endParaRPr sz="1200">
              <a:solidFill>
                <a:schemeClr val="dk2"/>
              </a:solidFill>
            </a:endParaRPr>
          </a:p>
          <a:p>
            <a:pPr marL="457200" lvl="0" indent="-304800" algn="l" rtl="0">
              <a:spcBef>
                <a:spcPts val="0"/>
              </a:spcBef>
              <a:spcAft>
                <a:spcPts val="0"/>
              </a:spcAft>
              <a:buClr>
                <a:schemeClr val="dk2"/>
              </a:buClr>
              <a:buSzPts val="1200"/>
              <a:buChar char="●"/>
            </a:pPr>
            <a:r>
              <a:rPr lang="en" sz="1200">
                <a:solidFill>
                  <a:schemeClr val="dk2"/>
                </a:solidFill>
              </a:rPr>
              <a:t>Υπόσχεται στο να αποκαλύψει την “κρυφή δομή” του κοινωνικού χάους, χωρίς να καταλήγει σε γραμμικά και μηχανιστικά μοντέλα διαχείρισής της (management).</a:t>
            </a:r>
            <a:endParaRPr sz="1200">
              <a:solidFill>
                <a:schemeClr val="dk2"/>
              </a:solidFill>
            </a:endParaRPr>
          </a:p>
          <a:p>
            <a:pPr marL="0" lvl="0" indent="0" algn="l" rtl="0">
              <a:spcBef>
                <a:spcPts val="0"/>
              </a:spcBef>
              <a:spcAft>
                <a:spcPts val="0"/>
              </a:spcAft>
              <a:buNone/>
            </a:pPr>
            <a:endParaRPr sz="1200">
              <a:solidFill>
                <a:schemeClr val="dk2"/>
              </a:solidFill>
            </a:endParaRPr>
          </a:p>
          <a:p>
            <a:pPr marL="0" lvl="0" indent="0" algn="l" rtl="0">
              <a:spcBef>
                <a:spcPts val="0"/>
              </a:spcBef>
              <a:spcAft>
                <a:spcPts val="0"/>
              </a:spcAft>
              <a:buNone/>
            </a:pPr>
            <a:r>
              <a:rPr lang="en" sz="1200" b="1">
                <a:solidFill>
                  <a:schemeClr val="dk2"/>
                </a:solidFill>
              </a:rPr>
              <a:t>Πού φαίνεται να δυσκολεύεται η θεωρία:</a:t>
            </a:r>
            <a:endParaRPr sz="1200" b="1">
              <a:solidFill>
                <a:schemeClr val="dk2"/>
              </a:solidFill>
            </a:endParaRPr>
          </a:p>
          <a:p>
            <a:pPr marL="457200" lvl="0" indent="-304800" algn="l" rtl="0">
              <a:spcBef>
                <a:spcPts val="0"/>
              </a:spcBef>
              <a:spcAft>
                <a:spcPts val="0"/>
              </a:spcAft>
              <a:buClr>
                <a:schemeClr val="dk2"/>
              </a:buClr>
              <a:buSzPts val="1200"/>
              <a:buChar char="●"/>
            </a:pPr>
            <a:r>
              <a:rPr lang="en" sz="1200" u="sng">
                <a:solidFill>
                  <a:schemeClr val="dk2"/>
                </a:solidFill>
              </a:rPr>
              <a:t>Άνθρωποι ως αυτόνομες και αυτόβουλες οντότητες</a:t>
            </a:r>
            <a:endParaRPr sz="1200" u="sng">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Οι άνθρωποι δεν είναι απλά μηχανικά στοιχεία με εύκολα κατανοητές συμπεριφορές. Οι άνθρωποι έχουν ελεύθερη βούληση, συνείδηση, και αξίες.</a:t>
            </a:r>
            <a:endParaRPr sz="1200">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Οι άνθρωποι μπορούν να ερμηνεύσουν, να μάθουν, και να συμπεριφερθούν κατά των κοινωνικών κανόνων που ένας ερευνητής μπορεί να διακρίνει ως εξωτερικός παρατηρητής.</a:t>
            </a:r>
            <a:endParaRPr sz="1200">
              <a:solidFill>
                <a:schemeClr val="dk2"/>
              </a:solidFill>
            </a:endParaRPr>
          </a:p>
          <a:p>
            <a:pPr marL="0" lvl="0" indent="0" algn="l" rtl="0">
              <a:spcBef>
                <a:spcPts val="0"/>
              </a:spcBef>
              <a:spcAft>
                <a:spcPts val="0"/>
              </a:spcAft>
              <a:buNone/>
            </a:pPr>
            <a:endParaRPr sz="1200">
              <a:solidFill>
                <a:schemeClr val="dk2"/>
              </a:solidFill>
            </a:endParaRPr>
          </a:p>
          <a:p>
            <a:pPr marL="457200" lvl="0" indent="-304800" algn="l" rtl="0">
              <a:spcBef>
                <a:spcPts val="0"/>
              </a:spcBef>
              <a:spcAft>
                <a:spcPts val="0"/>
              </a:spcAft>
              <a:buClr>
                <a:schemeClr val="dk2"/>
              </a:buClr>
              <a:buSzPts val="1200"/>
              <a:buChar char="●"/>
            </a:pPr>
            <a:r>
              <a:rPr lang="en" sz="1200" u="sng">
                <a:solidFill>
                  <a:schemeClr val="dk2"/>
                </a:solidFill>
              </a:rPr>
              <a:t>Το δίπολο του “πράττειν - δομής” (agency - structure)</a:t>
            </a:r>
            <a:endParaRPr sz="1200" u="sng">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Στα κοινωνικά συστήματα, οι μακροδομές που παρατηρούμε (ινστιτούτα, πολιτισμός, κτλ.) καθορίζουν την συμπεριφορά των ατόμων (δομή). Από την άλλη, οι άνθρωποι του συστήματος μπορούν να επηρεάσουν και να αλλάξουν ριζικά αυτές τις κοινωνικές δομές (πράττειν).</a:t>
            </a:r>
            <a:endParaRPr sz="1200">
              <a:solidFill>
                <a:schemeClr val="dk2"/>
              </a:solidFill>
            </a:endParaRPr>
          </a:p>
          <a:p>
            <a:pPr marL="914400" lvl="1" indent="-304800" algn="l" rtl="0">
              <a:spcBef>
                <a:spcPts val="0"/>
              </a:spcBef>
              <a:spcAft>
                <a:spcPts val="0"/>
              </a:spcAft>
              <a:buClr>
                <a:schemeClr val="dk2"/>
              </a:buClr>
              <a:buSzPts val="1200"/>
              <a:buChar char="○"/>
            </a:pPr>
            <a:r>
              <a:rPr lang="en" sz="1200">
                <a:solidFill>
                  <a:schemeClr val="dk2"/>
                </a:solidFill>
              </a:rPr>
              <a:t>Αυτού του είδους αμφίδρομης σχέσης κάνει τα κοινωνικά συστήματα εξαιρετικά πολύπλοκα και διαφορετικά από κάθε άλλο σύστημα μελέτης από κάθε άλλη επιστήμη.</a:t>
            </a:r>
            <a:endParaRPr sz="12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320"/>
              <a:t>Τι να αναμένει κάποιος να δει στο μάθημα</a:t>
            </a:r>
            <a:endParaRPr sz="2320"/>
          </a:p>
        </p:txBody>
      </p:sp>
      <p:sp>
        <p:nvSpPr>
          <p:cNvPr id="61" name="Google Shape;61;p14"/>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chemeClr val="dk2"/>
                </a:solidFill>
              </a:rPr>
              <a:t>Στο μάθημα αυτό θα πραγματοποιηθεί μία αναλυτικότερη και σε βάθος παρουσίαση του πεδίου των </a:t>
            </a:r>
            <a:r>
              <a:rPr lang="en" sz="1800" i="1">
                <a:solidFill>
                  <a:schemeClr val="dk2"/>
                </a:solidFill>
              </a:rPr>
              <a:t>Συστημικών Μεθοδολογιών Παρέμβασης</a:t>
            </a:r>
            <a:r>
              <a:rPr lang="en" sz="1800">
                <a:solidFill>
                  <a:schemeClr val="dk2"/>
                </a:solidFill>
              </a:rPr>
              <a:t> και της Συστημικής Σχεδίασης. </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en" sz="1800">
                <a:solidFill>
                  <a:schemeClr val="dk2"/>
                </a:solidFill>
              </a:rPr>
              <a:t>Σε μαθήματα όπως η Συστημική Θεωρία, και η Θεωρία Πολύπλοκων Οργανώσεων, έχουμε προσεγγίσει το πεδίο της συστημικής σκέψης από επί το πλείστον θεωρητικό &amp; επιστημολογικό ενδιαφέρον. Σε αυτό το μάθημα η έμφαση είναι στο πως συναντάμε την Συστημική Θεωρία και Σκέψη, και κατ’ επέκταση τη Συστημική Σχεδίαση σε επαγγελματικά, δημόσια, ή ιδιωτικά πλαίσια. </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en" sz="1800">
                <a:solidFill>
                  <a:schemeClr val="dk2"/>
                </a:solidFill>
              </a:rPr>
              <a:t>Κεντρικός στόχος του μαθήματος είναι να γίνει ξεκάθαρο πως εφαρμόζεται η συστημική θεωρία και σκέψη στον πραγματικό κόσμο, σε τι πλαίσια, και πως εν τέλει η πράξη αυτή σχετίζεται, χρησιμοποιείται και τελικά οδηγεί σύγχρονες μορφές σχεδίασης όπως η Συστημική Σχεδίαση (Systemic Design)</a:t>
            </a:r>
            <a:r>
              <a:rPr lang="en" sz="1800" i="1">
                <a:solidFill>
                  <a:schemeClr val="dk2"/>
                </a:solidFill>
              </a:rPr>
              <a:t>.</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endParaRPr sz="1800">
              <a:solidFill>
                <a:schemeClr val="dk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32"/>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8292"/>
              <a:buNone/>
            </a:pPr>
            <a:r>
              <a:rPr lang="en" sz="2050"/>
              <a:t>Η σύντομη ιστορία της συστημικής σκέψης και πράξης: Θεωρία Πολυπλοκότητας</a:t>
            </a:r>
            <a:endParaRPr sz="2050"/>
          </a:p>
        </p:txBody>
      </p:sp>
      <p:sp>
        <p:nvSpPr>
          <p:cNvPr id="172" name="Google Shape;172;p32"/>
          <p:cNvSpPr txBox="1"/>
          <p:nvPr/>
        </p:nvSpPr>
        <p:spPr>
          <a:xfrm>
            <a:off x="152250" y="413468"/>
            <a:ext cx="8827800" cy="468503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dirty="0" err="1">
                <a:solidFill>
                  <a:schemeClr val="dk2"/>
                </a:solidFill>
              </a:rPr>
              <a:t>Στο</a:t>
            </a:r>
            <a:r>
              <a:rPr lang="en" sz="1100" dirty="0">
                <a:solidFill>
                  <a:schemeClr val="dk2"/>
                </a:solidFill>
              </a:rPr>
              <a:t> </a:t>
            </a:r>
            <a:r>
              <a:rPr lang="en" sz="1100" dirty="0" err="1">
                <a:solidFill>
                  <a:schemeClr val="dk2"/>
                </a:solidFill>
              </a:rPr>
              <a:t>τμήμ</a:t>
            </a:r>
            <a:r>
              <a:rPr lang="en" sz="1100" dirty="0">
                <a:solidFill>
                  <a:schemeClr val="dk2"/>
                </a:solidFill>
              </a:rPr>
              <a:t>α </a:t>
            </a:r>
            <a:r>
              <a:rPr lang="en" sz="1100" dirty="0" err="1">
                <a:solidFill>
                  <a:schemeClr val="dk2"/>
                </a:solidFill>
              </a:rPr>
              <a:t>της</a:t>
            </a:r>
            <a:r>
              <a:rPr lang="en" sz="1100" dirty="0">
                <a:solidFill>
                  <a:schemeClr val="dk2"/>
                </a:solidFill>
              </a:rPr>
              <a:t> </a:t>
            </a:r>
            <a:r>
              <a:rPr lang="en" sz="1100" dirty="0" err="1">
                <a:solidFill>
                  <a:schemeClr val="dk2"/>
                </a:solidFill>
              </a:rPr>
              <a:t>δι</a:t>
            </a:r>
            <a:r>
              <a:rPr lang="en" sz="1100" dirty="0">
                <a:solidFill>
                  <a:schemeClr val="dk2"/>
                </a:solidFill>
              </a:rPr>
              <a:t>α</a:t>
            </a:r>
            <a:r>
              <a:rPr lang="en" sz="1100" dirty="0" err="1">
                <a:solidFill>
                  <a:schemeClr val="dk2"/>
                </a:solidFill>
              </a:rPr>
              <a:t>χείρισης</a:t>
            </a:r>
            <a:r>
              <a:rPr lang="en" sz="1100" dirty="0">
                <a:solidFill>
                  <a:schemeClr val="dk2"/>
                </a:solidFill>
              </a:rPr>
              <a:t> </a:t>
            </a:r>
            <a:r>
              <a:rPr lang="en" sz="1100" dirty="0" err="1">
                <a:solidFill>
                  <a:schemeClr val="dk2"/>
                </a:solidFill>
              </a:rPr>
              <a:t>των</a:t>
            </a:r>
            <a:r>
              <a:rPr lang="en" sz="1100" dirty="0">
                <a:solidFill>
                  <a:schemeClr val="dk2"/>
                </a:solidFill>
              </a:rPr>
              <a:t> </a:t>
            </a:r>
            <a:r>
              <a:rPr lang="en" sz="1100" dirty="0" err="1">
                <a:solidFill>
                  <a:schemeClr val="dk2"/>
                </a:solidFill>
              </a:rPr>
              <a:t>κοινωνικών</a:t>
            </a:r>
            <a:r>
              <a:rPr lang="en" sz="1100" dirty="0">
                <a:solidFill>
                  <a:schemeClr val="dk2"/>
                </a:solidFill>
              </a:rPr>
              <a:t> </a:t>
            </a:r>
            <a:r>
              <a:rPr lang="en" sz="1100" dirty="0" err="1">
                <a:solidFill>
                  <a:schemeClr val="dk2"/>
                </a:solidFill>
              </a:rPr>
              <a:t>συστημάτων</a:t>
            </a:r>
            <a:r>
              <a:rPr lang="en" sz="1100" dirty="0">
                <a:solidFill>
                  <a:schemeClr val="dk2"/>
                </a:solidFill>
              </a:rPr>
              <a:t> (management), </a:t>
            </a:r>
            <a:r>
              <a:rPr lang="en" sz="1100" dirty="0" err="1">
                <a:solidFill>
                  <a:schemeClr val="dk2"/>
                </a:solidFill>
              </a:rPr>
              <a:t>έχουν</a:t>
            </a:r>
            <a:r>
              <a:rPr lang="en" sz="1100" dirty="0">
                <a:solidFill>
                  <a:schemeClr val="dk2"/>
                </a:solidFill>
              </a:rPr>
              <a:t> πα</a:t>
            </a:r>
            <a:r>
              <a:rPr lang="en" sz="1100" dirty="0" err="1">
                <a:solidFill>
                  <a:schemeClr val="dk2"/>
                </a:solidFill>
              </a:rPr>
              <a:t>ρ</a:t>
            </a:r>
            <a:r>
              <a:rPr lang="en" sz="1100" dirty="0">
                <a:solidFill>
                  <a:schemeClr val="dk2"/>
                </a:solidFill>
              </a:rPr>
              <a:t>α</a:t>
            </a:r>
            <a:r>
              <a:rPr lang="en" sz="1100" dirty="0" err="1">
                <a:solidFill>
                  <a:schemeClr val="dk2"/>
                </a:solidFill>
              </a:rPr>
              <a:t>τηρηθεί</a:t>
            </a:r>
            <a:r>
              <a:rPr lang="en" sz="1100" dirty="0">
                <a:solidFill>
                  <a:schemeClr val="dk2"/>
                </a:solidFill>
              </a:rPr>
              <a:t> </a:t>
            </a:r>
            <a:r>
              <a:rPr lang="en" sz="1100" dirty="0" err="1">
                <a:solidFill>
                  <a:schemeClr val="dk2"/>
                </a:solidFill>
              </a:rPr>
              <a:t>τριών</a:t>
            </a:r>
            <a:r>
              <a:rPr lang="en" sz="1100" dirty="0">
                <a:solidFill>
                  <a:schemeClr val="dk2"/>
                </a:solidFill>
              </a:rPr>
              <a:t> </a:t>
            </a:r>
            <a:r>
              <a:rPr lang="en" sz="1100" dirty="0" err="1">
                <a:solidFill>
                  <a:schemeClr val="dk2"/>
                </a:solidFill>
              </a:rPr>
              <a:t>ειδών</a:t>
            </a:r>
            <a:r>
              <a:rPr lang="en" sz="1100" dirty="0">
                <a:solidFill>
                  <a:schemeClr val="dk2"/>
                </a:solidFill>
              </a:rPr>
              <a:t> </a:t>
            </a:r>
            <a:r>
              <a:rPr lang="en" sz="1100" dirty="0" err="1">
                <a:solidFill>
                  <a:schemeClr val="dk2"/>
                </a:solidFill>
              </a:rPr>
              <a:t>σημ</a:t>
            </a:r>
            <a:r>
              <a:rPr lang="en" sz="1100" dirty="0">
                <a:solidFill>
                  <a:schemeClr val="dk2"/>
                </a:solidFill>
              </a:rPr>
              <a:t>α</a:t>
            </a:r>
            <a:r>
              <a:rPr lang="en" sz="1100" dirty="0" err="1">
                <a:solidFill>
                  <a:schemeClr val="dk2"/>
                </a:solidFill>
              </a:rPr>
              <a:t>ντικές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τηγορίες</a:t>
            </a:r>
            <a:r>
              <a:rPr lang="en" sz="1100" dirty="0">
                <a:solidFill>
                  <a:schemeClr val="dk2"/>
                </a:solidFill>
              </a:rPr>
              <a:t> π</a:t>
            </a:r>
            <a:r>
              <a:rPr lang="en" sz="1100" dirty="0" err="1">
                <a:solidFill>
                  <a:schemeClr val="dk2"/>
                </a:solidFill>
              </a:rPr>
              <a:t>ου</a:t>
            </a:r>
            <a:r>
              <a:rPr lang="en" sz="1100" dirty="0">
                <a:solidFill>
                  <a:schemeClr val="dk2"/>
                </a:solidFill>
              </a:rPr>
              <a:t> π</a:t>
            </a:r>
            <a:r>
              <a:rPr lang="en" sz="1100" dirty="0" err="1">
                <a:solidFill>
                  <a:schemeClr val="dk2"/>
                </a:solidFill>
              </a:rPr>
              <a:t>εριγράφουν</a:t>
            </a:r>
            <a:r>
              <a:rPr lang="en" sz="1100" dirty="0">
                <a:solidFill>
                  <a:schemeClr val="dk2"/>
                </a:solidFill>
              </a:rPr>
              <a:t> </a:t>
            </a:r>
            <a:r>
              <a:rPr lang="en" sz="1100" dirty="0" err="1">
                <a:solidFill>
                  <a:schemeClr val="dk2"/>
                </a:solidFill>
              </a:rPr>
              <a:t>το</a:t>
            </a:r>
            <a:r>
              <a:rPr lang="en" sz="1100" dirty="0">
                <a:solidFill>
                  <a:schemeClr val="dk2"/>
                </a:solidFill>
              </a:rPr>
              <a:t> π</a:t>
            </a:r>
            <a:r>
              <a:rPr lang="en" sz="1100" dirty="0" err="1">
                <a:solidFill>
                  <a:schemeClr val="dk2"/>
                </a:solidFill>
              </a:rPr>
              <a:t>ως</a:t>
            </a:r>
            <a:r>
              <a:rPr lang="en" sz="1100" dirty="0">
                <a:solidFill>
                  <a:schemeClr val="dk2"/>
                </a:solidFill>
              </a:rPr>
              <a:t> β</a:t>
            </a:r>
            <a:r>
              <a:rPr lang="en" sz="1100" dirty="0" err="1">
                <a:solidFill>
                  <a:schemeClr val="dk2"/>
                </a:solidFill>
              </a:rPr>
              <a:t>λέ</a:t>
            </a:r>
            <a:r>
              <a:rPr lang="en" sz="1100" dirty="0">
                <a:solidFill>
                  <a:schemeClr val="dk2"/>
                </a:solidFill>
              </a:rPr>
              <a:t>π</a:t>
            </a:r>
            <a:r>
              <a:rPr lang="en" sz="1100" dirty="0" err="1">
                <a:solidFill>
                  <a:schemeClr val="dk2"/>
                </a:solidFill>
              </a:rPr>
              <a:t>ουμε</a:t>
            </a:r>
            <a:r>
              <a:rPr lang="en" sz="1100" dirty="0">
                <a:solidFill>
                  <a:schemeClr val="dk2"/>
                </a:solidFill>
              </a:rPr>
              <a:t> </a:t>
            </a:r>
            <a:r>
              <a:rPr lang="en" sz="1100" dirty="0" err="1">
                <a:solidFill>
                  <a:schemeClr val="dk2"/>
                </a:solidFill>
              </a:rPr>
              <a:t>τ</a:t>
            </a:r>
            <a:r>
              <a:rPr lang="en" sz="1100" dirty="0">
                <a:solidFill>
                  <a:schemeClr val="dk2"/>
                </a:solidFill>
              </a:rPr>
              <a:t>α </a:t>
            </a:r>
            <a:r>
              <a:rPr lang="en" sz="1100" dirty="0" err="1">
                <a:solidFill>
                  <a:schemeClr val="dk2"/>
                </a:solidFill>
              </a:rPr>
              <a:t>κοινωνικά</a:t>
            </a:r>
            <a:r>
              <a:rPr lang="en" sz="1100" dirty="0">
                <a:solidFill>
                  <a:schemeClr val="dk2"/>
                </a:solidFill>
              </a:rPr>
              <a:t> </a:t>
            </a:r>
            <a:r>
              <a:rPr lang="en" sz="1100" dirty="0" err="1">
                <a:solidFill>
                  <a:schemeClr val="dk2"/>
                </a:solidFill>
              </a:rPr>
              <a:t>συστήμ</a:t>
            </a:r>
            <a:r>
              <a:rPr lang="en" sz="1100" dirty="0">
                <a:solidFill>
                  <a:schemeClr val="dk2"/>
                </a:solidFill>
              </a:rPr>
              <a:t>α</a:t>
            </a:r>
            <a:r>
              <a:rPr lang="en" sz="1100" dirty="0" err="1">
                <a:solidFill>
                  <a:schemeClr val="dk2"/>
                </a:solidFill>
              </a:rPr>
              <a:t>τ</a:t>
            </a:r>
            <a:r>
              <a:rPr lang="en" sz="1100" dirty="0">
                <a:solidFill>
                  <a:schemeClr val="dk2"/>
                </a:solidFill>
              </a:rPr>
              <a:t>α (</a:t>
            </a:r>
            <a:r>
              <a:rPr lang="en" sz="1100" dirty="0" err="1">
                <a:solidFill>
                  <a:schemeClr val="dk2"/>
                </a:solidFill>
              </a:rPr>
              <a:t>κοινωνικές</a:t>
            </a:r>
            <a:r>
              <a:rPr lang="en" sz="1100" dirty="0">
                <a:solidFill>
                  <a:schemeClr val="dk2"/>
                </a:solidFill>
              </a:rPr>
              <a:t> </a:t>
            </a:r>
            <a:r>
              <a:rPr lang="en" sz="1100" dirty="0" err="1">
                <a:solidFill>
                  <a:schemeClr val="dk2"/>
                </a:solidFill>
              </a:rPr>
              <a:t>θεωρίες</a:t>
            </a:r>
            <a:r>
              <a:rPr lang="en" sz="1100" dirty="0">
                <a:solidFill>
                  <a:schemeClr val="dk2"/>
                </a:solidFill>
              </a:rPr>
              <a:t>). </a:t>
            </a:r>
            <a:r>
              <a:rPr lang="en" sz="1100" b="1" dirty="0" err="1">
                <a:solidFill>
                  <a:schemeClr val="dk2"/>
                </a:solidFill>
              </a:rPr>
              <a:t>Είν</a:t>
            </a:r>
            <a:r>
              <a:rPr lang="en" sz="1100" b="1" dirty="0">
                <a:solidFill>
                  <a:schemeClr val="dk2"/>
                </a:solidFill>
              </a:rPr>
              <a:t>α</a:t>
            </a:r>
            <a:r>
              <a:rPr lang="en" sz="1100" b="1" dirty="0" err="1">
                <a:solidFill>
                  <a:schemeClr val="dk2"/>
                </a:solidFill>
              </a:rPr>
              <a:t>ι</a:t>
            </a:r>
            <a:r>
              <a:rPr lang="en" sz="1100" b="1" dirty="0">
                <a:solidFill>
                  <a:schemeClr val="dk2"/>
                </a:solidFill>
              </a:rPr>
              <a:t> </a:t>
            </a:r>
            <a:r>
              <a:rPr lang="en" sz="1100" b="1" dirty="0" err="1">
                <a:solidFill>
                  <a:schemeClr val="dk2"/>
                </a:solidFill>
              </a:rPr>
              <a:t>εξ</a:t>
            </a:r>
            <a:r>
              <a:rPr lang="en" sz="1100" b="1" dirty="0">
                <a:solidFill>
                  <a:schemeClr val="dk2"/>
                </a:solidFill>
              </a:rPr>
              <a:t>α</a:t>
            </a:r>
            <a:r>
              <a:rPr lang="en" sz="1100" b="1" dirty="0" err="1">
                <a:solidFill>
                  <a:schemeClr val="dk2"/>
                </a:solidFill>
              </a:rPr>
              <a:t>ιρετικά</a:t>
            </a:r>
            <a:r>
              <a:rPr lang="en" sz="1100" b="1" dirty="0">
                <a:solidFill>
                  <a:schemeClr val="dk2"/>
                </a:solidFill>
              </a:rPr>
              <a:t> </a:t>
            </a:r>
            <a:r>
              <a:rPr lang="en" sz="1100" b="1" dirty="0" err="1">
                <a:solidFill>
                  <a:schemeClr val="dk2"/>
                </a:solidFill>
              </a:rPr>
              <a:t>σημ</a:t>
            </a:r>
            <a:r>
              <a:rPr lang="en" sz="1100" b="1" dirty="0">
                <a:solidFill>
                  <a:schemeClr val="dk2"/>
                </a:solidFill>
              </a:rPr>
              <a:t>α</a:t>
            </a:r>
            <a:r>
              <a:rPr lang="en" sz="1100" b="1" dirty="0" err="1">
                <a:solidFill>
                  <a:schemeClr val="dk2"/>
                </a:solidFill>
              </a:rPr>
              <a:t>ντικό</a:t>
            </a:r>
            <a:r>
              <a:rPr lang="en" sz="1100" b="1" dirty="0">
                <a:solidFill>
                  <a:schemeClr val="dk2"/>
                </a:solidFill>
              </a:rPr>
              <a:t> </a:t>
            </a:r>
            <a:r>
              <a:rPr lang="en" sz="1100" b="1" dirty="0" err="1">
                <a:solidFill>
                  <a:schemeClr val="dk2"/>
                </a:solidFill>
              </a:rPr>
              <a:t>ν</a:t>
            </a:r>
            <a:r>
              <a:rPr lang="en" sz="1100" b="1" dirty="0">
                <a:solidFill>
                  <a:schemeClr val="dk2"/>
                </a:solidFill>
              </a:rPr>
              <a:t>α </a:t>
            </a:r>
            <a:r>
              <a:rPr lang="en" sz="1100" b="1" dirty="0" err="1">
                <a:solidFill>
                  <a:schemeClr val="dk2"/>
                </a:solidFill>
              </a:rPr>
              <a:t>τις</a:t>
            </a:r>
            <a:r>
              <a:rPr lang="en" sz="1100" b="1" dirty="0">
                <a:solidFill>
                  <a:schemeClr val="dk2"/>
                </a:solidFill>
              </a:rPr>
              <a:t> </a:t>
            </a:r>
            <a:r>
              <a:rPr lang="en" sz="1100" b="1" dirty="0" err="1">
                <a:solidFill>
                  <a:schemeClr val="dk2"/>
                </a:solidFill>
              </a:rPr>
              <a:t>λά</a:t>
            </a:r>
            <a:r>
              <a:rPr lang="en" sz="1100" b="1" dirty="0">
                <a:solidFill>
                  <a:schemeClr val="dk2"/>
                </a:solidFill>
              </a:rPr>
              <a:t>β</a:t>
            </a:r>
            <a:r>
              <a:rPr lang="en" sz="1100" b="1" dirty="0" err="1">
                <a:solidFill>
                  <a:schemeClr val="dk2"/>
                </a:solidFill>
              </a:rPr>
              <a:t>ουμε</a:t>
            </a:r>
            <a:r>
              <a:rPr lang="en" sz="1100" b="1" dirty="0">
                <a:solidFill>
                  <a:schemeClr val="dk2"/>
                </a:solidFill>
              </a:rPr>
              <a:t> </a:t>
            </a:r>
            <a:r>
              <a:rPr lang="en" sz="1100" b="1" dirty="0" err="1">
                <a:solidFill>
                  <a:schemeClr val="dk2"/>
                </a:solidFill>
              </a:rPr>
              <a:t>υ</a:t>
            </a:r>
            <a:r>
              <a:rPr lang="en" sz="1100" b="1" dirty="0">
                <a:solidFill>
                  <a:schemeClr val="dk2"/>
                </a:solidFill>
              </a:rPr>
              <a:t>π</a:t>
            </a:r>
            <a:r>
              <a:rPr lang="en" sz="1100" b="1" dirty="0" err="1">
                <a:solidFill>
                  <a:schemeClr val="dk2"/>
                </a:solidFill>
              </a:rPr>
              <a:t>όψη</a:t>
            </a:r>
            <a:r>
              <a:rPr lang="en" sz="1100" b="1" dirty="0">
                <a:solidFill>
                  <a:schemeClr val="dk2"/>
                </a:solidFill>
              </a:rPr>
              <a:t> </a:t>
            </a:r>
            <a:r>
              <a:rPr lang="en" sz="1100" b="1" dirty="0" err="1">
                <a:solidFill>
                  <a:schemeClr val="dk2"/>
                </a:solidFill>
              </a:rPr>
              <a:t>κ</a:t>
            </a:r>
            <a:r>
              <a:rPr lang="en" sz="1100" b="1" dirty="0">
                <a:solidFill>
                  <a:schemeClr val="dk2"/>
                </a:solidFill>
              </a:rPr>
              <a:t>α</a:t>
            </a:r>
            <a:r>
              <a:rPr lang="en" sz="1100" b="1" dirty="0" err="1">
                <a:solidFill>
                  <a:schemeClr val="dk2"/>
                </a:solidFill>
              </a:rPr>
              <a:t>θώς</a:t>
            </a:r>
            <a:r>
              <a:rPr lang="en" sz="1100" b="1" dirty="0">
                <a:solidFill>
                  <a:schemeClr val="dk2"/>
                </a:solidFill>
              </a:rPr>
              <a:t> </a:t>
            </a:r>
            <a:r>
              <a:rPr lang="en" sz="1100" b="1" dirty="0" err="1">
                <a:solidFill>
                  <a:schemeClr val="dk2"/>
                </a:solidFill>
              </a:rPr>
              <a:t>θ</a:t>
            </a:r>
            <a:r>
              <a:rPr lang="en" sz="1100" b="1" dirty="0">
                <a:solidFill>
                  <a:schemeClr val="dk2"/>
                </a:solidFill>
              </a:rPr>
              <a:t>α </a:t>
            </a:r>
            <a:r>
              <a:rPr lang="en" sz="1100" b="1" dirty="0" err="1">
                <a:solidFill>
                  <a:schemeClr val="dk2"/>
                </a:solidFill>
              </a:rPr>
              <a:t>τις</a:t>
            </a:r>
            <a:r>
              <a:rPr lang="en" sz="1100" b="1" dirty="0">
                <a:solidFill>
                  <a:schemeClr val="dk2"/>
                </a:solidFill>
              </a:rPr>
              <a:t> β</a:t>
            </a:r>
            <a:r>
              <a:rPr lang="en" sz="1100" b="1" dirty="0" err="1">
                <a:solidFill>
                  <a:schemeClr val="dk2"/>
                </a:solidFill>
              </a:rPr>
              <a:t>λέ</a:t>
            </a:r>
            <a:r>
              <a:rPr lang="en" sz="1100" b="1" dirty="0">
                <a:solidFill>
                  <a:schemeClr val="dk2"/>
                </a:solidFill>
              </a:rPr>
              <a:t>π</a:t>
            </a:r>
            <a:r>
              <a:rPr lang="en" sz="1100" b="1" dirty="0" err="1">
                <a:solidFill>
                  <a:schemeClr val="dk2"/>
                </a:solidFill>
              </a:rPr>
              <a:t>ουμε</a:t>
            </a:r>
            <a:r>
              <a:rPr lang="en" sz="1100" b="1" dirty="0">
                <a:solidFill>
                  <a:schemeClr val="dk2"/>
                </a:solidFill>
              </a:rPr>
              <a:t> π</a:t>
            </a:r>
            <a:r>
              <a:rPr lang="en" sz="1100" b="1" dirty="0" err="1">
                <a:solidFill>
                  <a:schemeClr val="dk2"/>
                </a:solidFill>
              </a:rPr>
              <a:t>ολύ</a:t>
            </a:r>
            <a:r>
              <a:rPr lang="en" sz="1100" b="1" dirty="0">
                <a:solidFill>
                  <a:schemeClr val="dk2"/>
                </a:solidFill>
              </a:rPr>
              <a:t> </a:t>
            </a:r>
            <a:r>
              <a:rPr lang="en" sz="1100" b="1" dirty="0" err="1">
                <a:solidFill>
                  <a:schemeClr val="dk2"/>
                </a:solidFill>
              </a:rPr>
              <a:t>συχνά</a:t>
            </a:r>
            <a:r>
              <a:rPr lang="en" sz="1100" b="1" dirty="0">
                <a:solidFill>
                  <a:schemeClr val="dk2"/>
                </a:solidFill>
              </a:rPr>
              <a:t> </a:t>
            </a:r>
            <a:r>
              <a:rPr lang="en" sz="1100" b="1" dirty="0" err="1">
                <a:solidFill>
                  <a:schemeClr val="dk2"/>
                </a:solidFill>
              </a:rPr>
              <a:t>κ</a:t>
            </a:r>
            <a:r>
              <a:rPr lang="en" sz="1100" b="1" dirty="0">
                <a:solidFill>
                  <a:schemeClr val="dk2"/>
                </a:solidFill>
              </a:rPr>
              <a:t>α</a:t>
            </a:r>
            <a:r>
              <a:rPr lang="en" sz="1100" b="1" dirty="0" err="1">
                <a:solidFill>
                  <a:schemeClr val="dk2"/>
                </a:solidFill>
              </a:rPr>
              <a:t>θ</a:t>
            </a:r>
            <a:r>
              <a:rPr lang="en" sz="1100" b="1" dirty="0">
                <a:solidFill>
                  <a:schemeClr val="dk2"/>
                </a:solidFill>
              </a:rPr>
              <a:t>’ </a:t>
            </a:r>
            <a:r>
              <a:rPr lang="en" sz="1100" b="1" dirty="0" err="1">
                <a:solidFill>
                  <a:schemeClr val="dk2"/>
                </a:solidFill>
              </a:rPr>
              <a:t>όλη</a:t>
            </a:r>
            <a:r>
              <a:rPr lang="en" sz="1100" b="1" dirty="0">
                <a:solidFill>
                  <a:schemeClr val="dk2"/>
                </a:solidFill>
              </a:rPr>
              <a:t> </a:t>
            </a:r>
            <a:r>
              <a:rPr lang="en" sz="1100" b="1" dirty="0" err="1">
                <a:solidFill>
                  <a:schemeClr val="dk2"/>
                </a:solidFill>
              </a:rPr>
              <a:t>την</a:t>
            </a:r>
            <a:r>
              <a:rPr lang="en" sz="1100" b="1" dirty="0">
                <a:solidFill>
                  <a:schemeClr val="dk2"/>
                </a:solidFill>
              </a:rPr>
              <a:t> </a:t>
            </a:r>
            <a:r>
              <a:rPr lang="en" sz="1100" b="1" dirty="0" err="1">
                <a:solidFill>
                  <a:schemeClr val="dk2"/>
                </a:solidFill>
              </a:rPr>
              <a:t>διάρκει</a:t>
            </a:r>
            <a:r>
              <a:rPr lang="en" sz="1100" b="1" dirty="0">
                <a:solidFill>
                  <a:schemeClr val="dk2"/>
                </a:solidFill>
              </a:rPr>
              <a:t>α </a:t>
            </a:r>
            <a:r>
              <a:rPr lang="en" sz="1100" b="1" dirty="0" err="1">
                <a:solidFill>
                  <a:schemeClr val="dk2"/>
                </a:solidFill>
              </a:rPr>
              <a:t>του</a:t>
            </a:r>
            <a:r>
              <a:rPr lang="en" sz="1100" b="1" dirty="0">
                <a:solidFill>
                  <a:schemeClr val="dk2"/>
                </a:solidFill>
              </a:rPr>
              <a:t> </a:t>
            </a:r>
            <a:r>
              <a:rPr lang="en" sz="1100" b="1" dirty="0" err="1">
                <a:solidFill>
                  <a:schemeClr val="dk2"/>
                </a:solidFill>
              </a:rPr>
              <a:t>μ</a:t>
            </a:r>
            <a:r>
              <a:rPr lang="en" sz="1100" b="1" dirty="0">
                <a:solidFill>
                  <a:schemeClr val="dk2"/>
                </a:solidFill>
              </a:rPr>
              <a:t>α</a:t>
            </a:r>
            <a:r>
              <a:rPr lang="en" sz="1100" b="1" dirty="0" err="1">
                <a:solidFill>
                  <a:schemeClr val="dk2"/>
                </a:solidFill>
              </a:rPr>
              <a:t>θήμ</a:t>
            </a:r>
            <a:r>
              <a:rPr lang="en" sz="1100" b="1" dirty="0">
                <a:solidFill>
                  <a:schemeClr val="dk2"/>
                </a:solidFill>
              </a:rPr>
              <a:t>α</a:t>
            </a:r>
            <a:r>
              <a:rPr lang="en" sz="1100" b="1" dirty="0" err="1">
                <a:solidFill>
                  <a:schemeClr val="dk2"/>
                </a:solidFill>
              </a:rPr>
              <a:t>τος</a:t>
            </a:r>
            <a:r>
              <a:rPr lang="en" sz="1100" b="1" dirty="0">
                <a:solidFill>
                  <a:schemeClr val="dk2"/>
                </a:solidFill>
              </a:rPr>
              <a:t>. </a:t>
            </a:r>
            <a:endParaRPr sz="1100" b="1" dirty="0">
              <a:solidFill>
                <a:schemeClr val="dk2"/>
              </a:solidFill>
            </a:endParaRPr>
          </a:p>
          <a:p>
            <a:pPr marL="0" lvl="0" indent="0" algn="l" rtl="0">
              <a:spcBef>
                <a:spcPts val="0"/>
              </a:spcBef>
              <a:spcAft>
                <a:spcPts val="0"/>
              </a:spcAft>
              <a:buNone/>
            </a:pPr>
            <a:endParaRPr sz="1100" b="1" dirty="0">
              <a:solidFill>
                <a:schemeClr val="dk2"/>
              </a:solidFill>
            </a:endParaRPr>
          </a:p>
          <a:p>
            <a:pPr marL="0" lvl="0" indent="0" algn="l" rtl="0">
              <a:spcBef>
                <a:spcPts val="0"/>
              </a:spcBef>
              <a:spcAft>
                <a:spcPts val="0"/>
              </a:spcAft>
              <a:buNone/>
            </a:pPr>
            <a:r>
              <a:rPr lang="en" sz="1100" dirty="0">
                <a:solidFill>
                  <a:schemeClr val="dk2"/>
                </a:solidFill>
              </a:rPr>
              <a:t>Functionalism:</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Βλε</a:t>
            </a:r>
            <a:r>
              <a:rPr lang="en" sz="1100" dirty="0">
                <a:solidFill>
                  <a:schemeClr val="dk2"/>
                </a:solidFill>
              </a:rPr>
              <a:t>π</a:t>
            </a:r>
            <a:r>
              <a:rPr lang="en" sz="1100" dirty="0" err="1">
                <a:solidFill>
                  <a:schemeClr val="dk2"/>
                </a:solidFill>
              </a:rPr>
              <a:t>ουν</a:t>
            </a:r>
            <a:r>
              <a:rPr lang="en" sz="1100" dirty="0">
                <a:solidFill>
                  <a:schemeClr val="dk2"/>
                </a:solidFill>
              </a:rPr>
              <a:t> </a:t>
            </a:r>
            <a:r>
              <a:rPr lang="en" sz="1100" dirty="0" err="1">
                <a:solidFill>
                  <a:schemeClr val="dk2"/>
                </a:solidFill>
              </a:rPr>
              <a:t>την</a:t>
            </a:r>
            <a:r>
              <a:rPr lang="en" sz="1100" dirty="0">
                <a:solidFill>
                  <a:schemeClr val="dk2"/>
                </a:solidFill>
              </a:rPr>
              <a:t> </a:t>
            </a:r>
            <a:r>
              <a:rPr lang="en" sz="1100" dirty="0" err="1">
                <a:solidFill>
                  <a:schemeClr val="dk2"/>
                </a:solidFill>
              </a:rPr>
              <a:t>οργάνωση</a:t>
            </a:r>
            <a:r>
              <a:rPr lang="en" sz="1100" dirty="0">
                <a:solidFill>
                  <a:schemeClr val="dk2"/>
                </a:solidFill>
              </a:rPr>
              <a:t> </a:t>
            </a:r>
            <a:r>
              <a:rPr lang="en" sz="1100" dirty="0" err="1">
                <a:solidFill>
                  <a:schemeClr val="dk2"/>
                </a:solidFill>
              </a:rPr>
              <a:t>ως</a:t>
            </a:r>
            <a:r>
              <a:rPr lang="en" sz="1100" dirty="0">
                <a:solidFill>
                  <a:schemeClr val="dk2"/>
                </a:solidFill>
              </a:rPr>
              <a:t> </a:t>
            </a:r>
            <a:r>
              <a:rPr lang="en" sz="1100" dirty="0" err="1">
                <a:solidFill>
                  <a:schemeClr val="dk2"/>
                </a:solidFill>
              </a:rPr>
              <a:t>έν</a:t>
            </a:r>
            <a:r>
              <a:rPr lang="en" sz="1100" dirty="0">
                <a:solidFill>
                  <a:schemeClr val="dk2"/>
                </a:solidFill>
              </a:rPr>
              <a:t>α </a:t>
            </a:r>
            <a:r>
              <a:rPr lang="en" sz="1100" dirty="0" err="1">
                <a:solidFill>
                  <a:schemeClr val="dk2"/>
                </a:solidFill>
              </a:rPr>
              <a:t>σύστημ</a:t>
            </a:r>
            <a:r>
              <a:rPr lang="en" sz="1100" dirty="0">
                <a:solidFill>
                  <a:schemeClr val="dk2"/>
                </a:solidFill>
              </a:rPr>
              <a:t>α </a:t>
            </a:r>
            <a:r>
              <a:rPr lang="en" sz="1100" dirty="0" err="1">
                <a:solidFill>
                  <a:schemeClr val="dk2"/>
                </a:solidFill>
              </a:rPr>
              <a:t>το</a:t>
            </a:r>
            <a:r>
              <a:rPr lang="en" sz="1100" dirty="0">
                <a:solidFill>
                  <a:schemeClr val="dk2"/>
                </a:solidFill>
              </a:rPr>
              <a:t> </a:t>
            </a:r>
            <a:r>
              <a:rPr lang="en" sz="1100" dirty="0" err="1">
                <a:solidFill>
                  <a:schemeClr val="dk2"/>
                </a:solidFill>
              </a:rPr>
              <a:t>ο</a:t>
            </a:r>
            <a:r>
              <a:rPr lang="en" sz="1100" dirty="0">
                <a:solidFill>
                  <a:schemeClr val="dk2"/>
                </a:solidFill>
              </a:rPr>
              <a:t>π</a:t>
            </a:r>
            <a:r>
              <a:rPr lang="en" sz="1100" dirty="0" err="1">
                <a:solidFill>
                  <a:schemeClr val="dk2"/>
                </a:solidFill>
              </a:rPr>
              <a:t>οίο</a:t>
            </a:r>
            <a:r>
              <a:rPr lang="en" sz="1100" dirty="0">
                <a:solidFill>
                  <a:schemeClr val="dk2"/>
                </a:solidFill>
              </a:rPr>
              <a:t> </a:t>
            </a:r>
            <a:r>
              <a:rPr lang="en" sz="1100" dirty="0" err="1">
                <a:solidFill>
                  <a:schemeClr val="dk2"/>
                </a:solidFill>
              </a:rPr>
              <a:t>σχεδιάζετ</a:t>
            </a:r>
            <a:r>
              <a:rPr lang="en" sz="1100" dirty="0">
                <a:solidFill>
                  <a:schemeClr val="dk2"/>
                </a:solidFill>
              </a:rPr>
              <a:t>α</a:t>
            </a:r>
            <a:r>
              <a:rPr lang="en" sz="1100" dirty="0" err="1">
                <a:solidFill>
                  <a:schemeClr val="dk2"/>
                </a:solidFill>
              </a:rPr>
              <a:t>ι</a:t>
            </a:r>
            <a:r>
              <a:rPr lang="en" sz="1100" dirty="0">
                <a:solidFill>
                  <a:schemeClr val="dk2"/>
                </a:solidFill>
              </a:rPr>
              <a:t> απ</a:t>
            </a:r>
            <a:r>
              <a:rPr lang="en" sz="1100" dirty="0" err="1">
                <a:solidFill>
                  <a:schemeClr val="dk2"/>
                </a:solidFill>
              </a:rPr>
              <a:t>ό</a:t>
            </a:r>
            <a:r>
              <a:rPr lang="en" sz="1100" dirty="0">
                <a:solidFill>
                  <a:schemeClr val="dk2"/>
                </a:solidFill>
              </a:rPr>
              <a:t> </a:t>
            </a:r>
            <a:r>
              <a:rPr lang="en" sz="1100" dirty="0" err="1">
                <a:solidFill>
                  <a:schemeClr val="dk2"/>
                </a:solidFill>
              </a:rPr>
              <a:t>μί</a:t>
            </a:r>
            <a:r>
              <a:rPr lang="en" sz="1100" dirty="0">
                <a:solidFill>
                  <a:schemeClr val="dk2"/>
                </a:solidFill>
              </a:rPr>
              <a:t>α </a:t>
            </a:r>
            <a:r>
              <a:rPr lang="en" sz="1100" dirty="0" err="1">
                <a:solidFill>
                  <a:schemeClr val="dk2"/>
                </a:solidFill>
              </a:rPr>
              <a:t>ομάδ</a:t>
            </a:r>
            <a:r>
              <a:rPr lang="en" sz="1100" dirty="0">
                <a:solidFill>
                  <a:schemeClr val="dk2"/>
                </a:solidFill>
              </a:rPr>
              <a:t>α απ</a:t>
            </a:r>
            <a:r>
              <a:rPr lang="en" sz="1100" dirty="0" err="1">
                <a:solidFill>
                  <a:schemeClr val="dk2"/>
                </a:solidFill>
              </a:rPr>
              <a:t>ό</a:t>
            </a:r>
            <a:r>
              <a:rPr lang="en" sz="1100" dirty="0">
                <a:solidFill>
                  <a:schemeClr val="dk2"/>
                </a:solidFill>
              </a:rPr>
              <a:t> </a:t>
            </a:r>
            <a:r>
              <a:rPr lang="en" sz="1100" dirty="0" err="1">
                <a:solidFill>
                  <a:schemeClr val="dk2"/>
                </a:solidFill>
              </a:rPr>
              <a:t>ειδήμονες</a:t>
            </a:r>
            <a:r>
              <a:rPr lang="en" sz="1100" dirty="0">
                <a:solidFill>
                  <a:schemeClr val="dk2"/>
                </a:solidFill>
              </a:rPr>
              <a:t>, </a:t>
            </a:r>
            <a:r>
              <a:rPr lang="en" sz="1100" dirty="0" err="1">
                <a:solidFill>
                  <a:schemeClr val="dk2"/>
                </a:solidFill>
              </a:rPr>
              <a:t>οι</a:t>
            </a:r>
            <a:r>
              <a:rPr lang="en" sz="1100" dirty="0">
                <a:solidFill>
                  <a:schemeClr val="dk2"/>
                </a:solidFill>
              </a:rPr>
              <a:t> </a:t>
            </a:r>
            <a:r>
              <a:rPr lang="en" sz="1100" dirty="0" err="1">
                <a:solidFill>
                  <a:schemeClr val="dk2"/>
                </a:solidFill>
              </a:rPr>
              <a:t>ο</a:t>
            </a:r>
            <a:r>
              <a:rPr lang="en" sz="1100" dirty="0">
                <a:solidFill>
                  <a:schemeClr val="dk2"/>
                </a:solidFill>
              </a:rPr>
              <a:t>π</a:t>
            </a:r>
            <a:r>
              <a:rPr lang="en" sz="1100" dirty="0" err="1">
                <a:solidFill>
                  <a:schemeClr val="dk2"/>
                </a:solidFill>
              </a:rPr>
              <a:t>οίοι</a:t>
            </a:r>
            <a:r>
              <a:rPr lang="en" sz="1100" dirty="0">
                <a:solidFill>
                  <a:schemeClr val="dk2"/>
                </a:solidFill>
              </a:rPr>
              <a:t> </a:t>
            </a:r>
            <a:r>
              <a:rPr lang="en" sz="1100" dirty="0" err="1">
                <a:solidFill>
                  <a:schemeClr val="dk2"/>
                </a:solidFill>
              </a:rPr>
              <a:t>στην</a:t>
            </a:r>
            <a:r>
              <a:rPr lang="en" sz="1100" dirty="0">
                <a:solidFill>
                  <a:schemeClr val="dk2"/>
                </a:solidFill>
              </a:rPr>
              <a:t> </a:t>
            </a:r>
            <a:r>
              <a:rPr lang="en" sz="1100" dirty="0" err="1">
                <a:solidFill>
                  <a:schemeClr val="dk2"/>
                </a:solidFill>
              </a:rPr>
              <a:t>συνέχει</a:t>
            </a:r>
            <a:r>
              <a:rPr lang="en" sz="1100" dirty="0">
                <a:solidFill>
                  <a:schemeClr val="dk2"/>
                </a:solidFill>
              </a:rPr>
              <a:t>α </a:t>
            </a:r>
            <a:r>
              <a:rPr lang="en" sz="1100" dirty="0" err="1">
                <a:solidFill>
                  <a:schemeClr val="dk2"/>
                </a:solidFill>
              </a:rPr>
              <a:t>το</a:t>
            </a:r>
            <a:r>
              <a:rPr lang="en" sz="1100" dirty="0">
                <a:solidFill>
                  <a:schemeClr val="dk2"/>
                </a:solidFill>
              </a:rPr>
              <a:t> </a:t>
            </a:r>
            <a:r>
              <a:rPr lang="en" sz="1100" dirty="0" err="1">
                <a:solidFill>
                  <a:schemeClr val="dk2"/>
                </a:solidFill>
              </a:rPr>
              <a:t>κυ</a:t>
            </a:r>
            <a:r>
              <a:rPr lang="en" sz="1100" dirty="0">
                <a:solidFill>
                  <a:schemeClr val="dk2"/>
                </a:solidFill>
              </a:rPr>
              <a:t>β</a:t>
            </a:r>
            <a:r>
              <a:rPr lang="en" sz="1100" dirty="0" err="1">
                <a:solidFill>
                  <a:schemeClr val="dk2"/>
                </a:solidFill>
              </a:rPr>
              <a:t>ερνούν</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το</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τευθύνουν</a:t>
            </a:r>
            <a:r>
              <a:rPr lang="en" sz="1100" dirty="0">
                <a:solidFill>
                  <a:schemeClr val="dk2"/>
                </a:solidFill>
              </a:rPr>
              <a:t>. </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Υ</a:t>
            </a:r>
            <a:r>
              <a:rPr lang="en" sz="1100" dirty="0">
                <a:solidFill>
                  <a:schemeClr val="dk2"/>
                </a:solidFill>
              </a:rPr>
              <a:t>π</a:t>
            </a:r>
            <a:r>
              <a:rPr lang="en" sz="1100" dirty="0" err="1">
                <a:solidFill>
                  <a:schemeClr val="dk2"/>
                </a:solidFill>
              </a:rPr>
              <a:t>οθέτει</a:t>
            </a:r>
            <a:r>
              <a:rPr lang="en" sz="1100" dirty="0">
                <a:solidFill>
                  <a:schemeClr val="dk2"/>
                </a:solidFill>
              </a:rPr>
              <a:t> π</a:t>
            </a:r>
            <a:r>
              <a:rPr lang="en" sz="1100" dirty="0" err="1">
                <a:solidFill>
                  <a:schemeClr val="dk2"/>
                </a:solidFill>
              </a:rPr>
              <a:t>ως</a:t>
            </a:r>
            <a:r>
              <a:rPr lang="en" sz="1100" dirty="0">
                <a:solidFill>
                  <a:schemeClr val="dk2"/>
                </a:solidFill>
              </a:rPr>
              <a:t> </a:t>
            </a:r>
            <a:r>
              <a:rPr lang="en" sz="1100" dirty="0" err="1">
                <a:solidFill>
                  <a:schemeClr val="dk2"/>
                </a:solidFill>
              </a:rPr>
              <a:t>ο</a:t>
            </a:r>
            <a:r>
              <a:rPr lang="en" sz="1100" dirty="0">
                <a:solidFill>
                  <a:schemeClr val="dk2"/>
                </a:solidFill>
              </a:rPr>
              <a:t> </a:t>
            </a:r>
            <a:r>
              <a:rPr lang="en" sz="1100" dirty="0" err="1">
                <a:solidFill>
                  <a:schemeClr val="dk2"/>
                </a:solidFill>
              </a:rPr>
              <a:t>σχεδι</a:t>
            </a:r>
            <a:r>
              <a:rPr lang="en" sz="1100" dirty="0">
                <a:solidFill>
                  <a:schemeClr val="dk2"/>
                </a:solidFill>
              </a:rPr>
              <a:t>α</a:t>
            </a:r>
            <a:r>
              <a:rPr lang="en" sz="1100" dirty="0" err="1">
                <a:solidFill>
                  <a:schemeClr val="dk2"/>
                </a:solidFill>
              </a:rPr>
              <a:t>στής</a:t>
            </a:r>
            <a:r>
              <a:rPr lang="en" sz="1100" dirty="0">
                <a:solidFill>
                  <a:schemeClr val="dk2"/>
                </a:solidFill>
              </a:rPr>
              <a:t> </a:t>
            </a:r>
            <a:r>
              <a:rPr lang="en" sz="1100" dirty="0" err="1">
                <a:solidFill>
                  <a:schemeClr val="dk2"/>
                </a:solidFill>
              </a:rPr>
              <a:t>είν</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μί</a:t>
            </a:r>
            <a:r>
              <a:rPr lang="en" sz="1100" dirty="0">
                <a:solidFill>
                  <a:schemeClr val="dk2"/>
                </a:solidFill>
              </a:rPr>
              <a:t>α </a:t>
            </a:r>
            <a:r>
              <a:rPr lang="en" sz="1100" dirty="0" err="1">
                <a:solidFill>
                  <a:schemeClr val="dk2"/>
                </a:solidFill>
              </a:rPr>
              <a:t>ξεχωριστή</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α</a:t>
            </a:r>
            <a:r>
              <a:rPr lang="en" sz="1100" dirty="0" err="1">
                <a:solidFill>
                  <a:schemeClr val="dk2"/>
                </a:solidFill>
              </a:rPr>
              <a:t>ντικειμενική</a:t>
            </a:r>
            <a:r>
              <a:rPr lang="en" sz="1100" dirty="0">
                <a:solidFill>
                  <a:schemeClr val="dk2"/>
                </a:solidFill>
              </a:rPr>
              <a:t> </a:t>
            </a:r>
            <a:r>
              <a:rPr lang="en" sz="1100" dirty="0" err="1">
                <a:solidFill>
                  <a:schemeClr val="dk2"/>
                </a:solidFill>
              </a:rPr>
              <a:t>οντότητ</a:t>
            </a:r>
            <a:r>
              <a:rPr lang="en" sz="1100" dirty="0">
                <a:solidFill>
                  <a:schemeClr val="dk2"/>
                </a:solidFill>
              </a:rPr>
              <a:t>α π</a:t>
            </a:r>
            <a:r>
              <a:rPr lang="en" sz="1100" dirty="0" err="1">
                <a:solidFill>
                  <a:schemeClr val="dk2"/>
                </a:solidFill>
              </a:rPr>
              <a:t>ου</a:t>
            </a:r>
            <a:r>
              <a:rPr lang="en" sz="1100" dirty="0">
                <a:solidFill>
                  <a:schemeClr val="dk2"/>
                </a:solidFill>
              </a:rPr>
              <a:t> </a:t>
            </a:r>
            <a:r>
              <a:rPr lang="en" sz="1100" dirty="0" err="1">
                <a:solidFill>
                  <a:schemeClr val="dk2"/>
                </a:solidFill>
              </a:rPr>
              <a:t>με</a:t>
            </a:r>
            <a:r>
              <a:rPr lang="en" sz="1100" dirty="0">
                <a:solidFill>
                  <a:schemeClr val="dk2"/>
                </a:solidFill>
              </a:rPr>
              <a:t> </a:t>
            </a:r>
            <a:r>
              <a:rPr lang="en" sz="1100" dirty="0" err="1">
                <a:solidFill>
                  <a:schemeClr val="dk2"/>
                </a:solidFill>
              </a:rPr>
              <a:t>κά</a:t>
            </a:r>
            <a:r>
              <a:rPr lang="en" sz="1100" dirty="0">
                <a:solidFill>
                  <a:schemeClr val="dk2"/>
                </a:solidFill>
              </a:rPr>
              <a:t>π</a:t>
            </a:r>
            <a:r>
              <a:rPr lang="en" sz="1100" dirty="0" err="1">
                <a:solidFill>
                  <a:schemeClr val="dk2"/>
                </a:solidFill>
              </a:rPr>
              <a:t>οιον</a:t>
            </a:r>
            <a:r>
              <a:rPr lang="en" sz="1100" dirty="0">
                <a:solidFill>
                  <a:schemeClr val="dk2"/>
                </a:solidFill>
              </a:rPr>
              <a:t> </a:t>
            </a:r>
            <a:r>
              <a:rPr lang="en" sz="1100" dirty="0" err="1">
                <a:solidFill>
                  <a:schemeClr val="dk2"/>
                </a:solidFill>
              </a:rPr>
              <a:t>τρό</a:t>
            </a:r>
            <a:r>
              <a:rPr lang="en" sz="1100" dirty="0">
                <a:solidFill>
                  <a:schemeClr val="dk2"/>
                </a:solidFill>
              </a:rPr>
              <a:t>π</a:t>
            </a:r>
            <a:r>
              <a:rPr lang="en" sz="1100" dirty="0" err="1">
                <a:solidFill>
                  <a:schemeClr val="dk2"/>
                </a:solidFill>
              </a:rPr>
              <a:t>ο</a:t>
            </a:r>
            <a:r>
              <a:rPr lang="en" sz="1100" dirty="0">
                <a:solidFill>
                  <a:schemeClr val="dk2"/>
                </a:solidFill>
              </a:rPr>
              <a:t> </a:t>
            </a:r>
            <a:r>
              <a:rPr lang="en" sz="1100" dirty="0" err="1">
                <a:solidFill>
                  <a:schemeClr val="dk2"/>
                </a:solidFill>
              </a:rPr>
              <a:t>ελέγχει</a:t>
            </a:r>
            <a:r>
              <a:rPr lang="en" sz="1100" dirty="0">
                <a:solidFill>
                  <a:schemeClr val="dk2"/>
                </a:solidFill>
              </a:rPr>
              <a:t> </a:t>
            </a:r>
            <a:r>
              <a:rPr lang="en" sz="1100" dirty="0" err="1">
                <a:solidFill>
                  <a:schemeClr val="dk2"/>
                </a:solidFill>
              </a:rPr>
              <a:t>έν</a:t>
            </a:r>
            <a:r>
              <a:rPr lang="en" sz="1100" dirty="0">
                <a:solidFill>
                  <a:schemeClr val="dk2"/>
                </a:solidFill>
              </a:rPr>
              <a:t>α α</a:t>
            </a:r>
            <a:r>
              <a:rPr lang="en" sz="1100" dirty="0" err="1">
                <a:solidFill>
                  <a:schemeClr val="dk2"/>
                </a:solidFill>
              </a:rPr>
              <a:t>υτο-οργ</a:t>
            </a:r>
            <a:r>
              <a:rPr lang="en" sz="1100" dirty="0">
                <a:solidFill>
                  <a:schemeClr val="dk2"/>
                </a:solidFill>
              </a:rPr>
              <a:t>α</a:t>
            </a:r>
            <a:r>
              <a:rPr lang="en" sz="1100" dirty="0" err="1">
                <a:solidFill>
                  <a:schemeClr val="dk2"/>
                </a:solidFill>
              </a:rPr>
              <a:t>νωμένο</a:t>
            </a:r>
            <a:r>
              <a:rPr lang="en" sz="1100" dirty="0">
                <a:solidFill>
                  <a:schemeClr val="dk2"/>
                </a:solidFill>
              </a:rPr>
              <a:t> </a:t>
            </a:r>
            <a:r>
              <a:rPr lang="en" sz="1100" dirty="0" err="1">
                <a:solidFill>
                  <a:schemeClr val="dk2"/>
                </a:solidFill>
              </a:rPr>
              <a:t>σύστημ</a:t>
            </a:r>
            <a:r>
              <a:rPr lang="en" sz="1100" dirty="0">
                <a:solidFill>
                  <a:schemeClr val="dk2"/>
                </a:solidFill>
              </a:rPr>
              <a:t>α. </a:t>
            </a:r>
            <a:r>
              <a:rPr lang="en" sz="1100" dirty="0" err="1">
                <a:solidFill>
                  <a:schemeClr val="dk2"/>
                </a:solidFill>
              </a:rPr>
              <a:t>Σε</a:t>
            </a:r>
            <a:r>
              <a:rPr lang="en" sz="1100" dirty="0">
                <a:solidFill>
                  <a:schemeClr val="dk2"/>
                </a:solidFill>
              </a:rPr>
              <a:t> α</a:t>
            </a:r>
            <a:r>
              <a:rPr lang="en" sz="1100" dirty="0" err="1">
                <a:solidFill>
                  <a:schemeClr val="dk2"/>
                </a:solidFill>
              </a:rPr>
              <a:t>υτές</a:t>
            </a:r>
            <a:r>
              <a:rPr lang="en" sz="1100" dirty="0">
                <a:solidFill>
                  <a:schemeClr val="dk2"/>
                </a:solidFill>
              </a:rPr>
              <a:t> </a:t>
            </a:r>
            <a:r>
              <a:rPr lang="en" sz="1100" dirty="0" err="1">
                <a:solidFill>
                  <a:schemeClr val="dk2"/>
                </a:solidFill>
              </a:rPr>
              <a:t>τις</a:t>
            </a:r>
            <a:r>
              <a:rPr lang="en" sz="1100" dirty="0">
                <a:solidFill>
                  <a:schemeClr val="dk2"/>
                </a:solidFill>
              </a:rPr>
              <a:t> π</a:t>
            </a:r>
            <a:r>
              <a:rPr lang="en" sz="1100" dirty="0" err="1">
                <a:solidFill>
                  <a:schemeClr val="dk2"/>
                </a:solidFill>
              </a:rPr>
              <a:t>ερι</a:t>
            </a:r>
            <a:r>
              <a:rPr lang="en" sz="1100" dirty="0">
                <a:solidFill>
                  <a:schemeClr val="dk2"/>
                </a:solidFill>
              </a:rPr>
              <a:t>π</a:t>
            </a:r>
            <a:r>
              <a:rPr lang="en" sz="1100" dirty="0" err="1">
                <a:solidFill>
                  <a:schemeClr val="dk2"/>
                </a:solidFill>
              </a:rPr>
              <a:t>τώσης</a:t>
            </a:r>
            <a:r>
              <a:rPr lang="en" sz="1100" dirty="0">
                <a:solidFill>
                  <a:schemeClr val="dk2"/>
                </a:solidFill>
              </a:rPr>
              <a:t> </a:t>
            </a:r>
            <a:r>
              <a:rPr lang="en" sz="1100" dirty="0" err="1">
                <a:solidFill>
                  <a:schemeClr val="dk2"/>
                </a:solidFill>
              </a:rPr>
              <a:t>δεν</a:t>
            </a:r>
            <a:r>
              <a:rPr lang="en" sz="1100" dirty="0">
                <a:solidFill>
                  <a:schemeClr val="dk2"/>
                </a:solidFill>
              </a:rPr>
              <a:t> </a:t>
            </a:r>
            <a:r>
              <a:rPr lang="en" sz="1100" dirty="0" err="1">
                <a:solidFill>
                  <a:schemeClr val="dk2"/>
                </a:solidFill>
              </a:rPr>
              <a:t>είν</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θόλου</a:t>
            </a:r>
            <a:r>
              <a:rPr lang="en" sz="1100" dirty="0">
                <a:solidFill>
                  <a:schemeClr val="dk2"/>
                </a:solidFill>
              </a:rPr>
              <a:t> </a:t>
            </a:r>
            <a:r>
              <a:rPr lang="en" sz="1100" dirty="0" err="1">
                <a:solidFill>
                  <a:schemeClr val="dk2"/>
                </a:solidFill>
              </a:rPr>
              <a:t>σ</a:t>
            </a:r>
            <a:r>
              <a:rPr lang="en" sz="1100" dirty="0">
                <a:solidFill>
                  <a:schemeClr val="dk2"/>
                </a:solidFill>
              </a:rPr>
              <a:t>π</a:t>
            </a:r>
            <a:r>
              <a:rPr lang="en" sz="1100" dirty="0" err="1">
                <a:solidFill>
                  <a:schemeClr val="dk2"/>
                </a:solidFill>
              </a:rPr>
              <a:t>άνιο</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ισο</a:t>
            </a:r>
            <a:r>
              <a:rPr lang="en" sz="1100" dirty="0">
                <a:solidFill>
                  <a:schemeClr val="dk2"/>
                </a:solidFill>
              </a:rPr>
              <a:t>π</a:t>
            </a:r>
            <a:r>
              <a:rPr lang="en" sz="1100" dirty="0" err="1">
                <a:solidFill>
                  <a:schemeClr val="dk2"/>
                </a:solidFill>
              </a:rPr>
              <a:t>εδώνετ</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ο</a:t>
            </a:r>
            <a:r>
              <a:rPr lang="en" sz="1100" dirty="0">
                <a:solidFill>
                  <a:schemeClr val="dk2"/>
                </a:solidFill>
              </a:rPr>
              <a:t> </a:t>
            </a:r>
            <a:r>
              <a:rPr lang="en" sz="1100" dirty="0" err="1">
                <a:solidFill>
                  <a:schemeClr val="dk2"/>
                </a:solidFill>
              </a:rPr>
              <a:t>υ</a:t>
            </a:r>
            <a:r>
              <a:rPr lang="en" sz="1100" dirty="0">
                <a:solidFill>
                  <a:schemeClr val="dk2"/>
                </a:solidFill>
              </a:rPr>
              <a:t>π</a:t>
            </a:r>
            <a:r>
              <a:rPr lang="en" sz="1100" dirty="0" err="1">
                <a:solidFill>
                  <a:schemeClr val="dk2"/>
                </a:solidFill>
              </a:rPr>
              <a:t>οκειμενικός</a:t>
            </a:r>
            <a:r>
              <a:rPr lang="en" sz="1100" dirty="0">
                <a:solidFill>
                  <a:schemeClr val="dk2"/>
                </a:solidFill>
              </a:rPr>
              <a:t> </a:t>
            </a:r>
            <a:r>
              <a:rPr lang="en" sz="1100" dirty="0" err="1">
                <a:solidFill>
                  <a:schemeClr val="dk2"/>
                </a:solidFill>
              </a:rPr>
              <a:t>χ</a:t>
            </a:r>
            <a:r>
              <a:rPr lang="en" sz="1100" dirty="0">
                <a:solidFill>
                  <a:schemeClr val="dk2"/>
                </a:solidFill>
              </a:rPr>
              <a:t>α</a:t>
            </a:r>
            <a:r>
              <a:rPr lang="en" sz="1100" dirty="0" err="1">
                <a:solidFill>
                  <a:schemeClr val="dk2"/>
                </a:solidFill>
              </a:rPr>
              <a:t>ρ</a:t>
            </a:r>
            <a:r>
              <a:rPr lang="en" sz="1100" dirty="0">
                <a:solidFill>
                  <a:schemeClr val="dk2"/>
                </a:solidFill>
              </a:rPr>
              <a:t>α</a:t>
            </a:r>
            <a:r>
              <a:rPr lang="en" sz="1100" dirty="0" err="1">
                <a:solidFill>
                  <a:schemeClr val="dk2"/>
                </a:solidFill>
              </a:rPr>
              <a:t>κτήρ</a:t>
            </a:r>
            <a:r>
              <a:rPr lang="en" sz="1100" dirty="0">
                <a:solidFill>
                  <a:schemeClr val="dk2"/>
                </a:solidFill>
              </a:rPr>
              <a:t>α</a:t>
            </a:r>
            <a:r>
              <a:rPr lang="en" sz="1100" dirty="0" err="1">
                <a:solidFill>
                  <a:schemeClr val="dk2"/>
                </a:solidFill>
              </a:rPr>
              <a:t>ς</a:t>
            </a:r>
            <a:r>
              <a:rPr lang="en" sz="1100" dirty="0">
                <a:solidFill>
                  <a:schemeClr val="dk2"/>
                </a:solidFill>
              </a:rPr>
              <a:t> </a:t>
            </a:r>
            <a:r>
              <a:rPr lang="en" sz="1100" dirty="0" err="1">
                <a:solidFill>
                  <a:schemeClr val="dk2"/>
                </a:solidFill>
              </a:rPr>
              <a:t>των</a:t>
            </a:r>
            <a:r>
              <a:rPr lang="en" sz="1100" dirty="0">
                <a:solidFill>
                  <a:schemeClr val="dk2"/>
                </a:solidFill>
              </a:rPr>
              <a:t> </a:t>
            </a:r>
            <a:r>
              <a:rPr lang="en" sz="1100" dirty="0" err="1">
                <a:solidFill>
                  <a:schemeClr val="dk2"/>
                </a:solidFill>
              </a:rPr>
              <a:t>κοινωνικών</a:t>
            </a:r>
            <a:r>
              <a:rPr lang="en" sz="1100" dirty="0">
                <a:solidFill>
                  <a:schemeClr val="dk2"/>
                </a:solidFill>
              </a:rPr>
              <a:t> </a:t>
            </a:r>
            <a:r>
              <a:rPr lang="en" sz="1100" dirty="0" err="1">
                <a:solidFill>
                  <a:schemeClr val="dk2"/>
                </a:solidFill>
              </a:rPr>
              <a:t>συστημάτων</a:t>
            </a:r>
            <a:r>
              <a:rPr lang="en" sz="1100" dirty="0">
                <a:solidFill>
                  <a:schemeClr val="dk2"/>
                </a:solidFill>
              </a:rPr>
              <a:t>.</a:t>
            </a:r>
            <a:endParaRPr lang="en-US" sz="1100" dirty="0">
              <a:solidFill>
                <a:schemeClr val="dk2"/>
              </a:solidFill>
            </a:endParaRPr>
          </a:p>
          <a:p>
            <a:pPr marL="457200" lvl="0" indent="0" algn="l" rtl="0">
              <a:spcBef>
                <a:spcPts val="0"/>
              </a:spcBef>
              <a:spcAft>
                <a:spcPts val="0"/>
              </a:spcAft>
              <a:buNone/>
            </a:pPr>
            <a:endParaRPr lang="en-US" sz="1100" dirty="0">
              <a:solidFill>
                <a:schemeClr val="dk2"/>
              </a:solidFill>
            </a:endParaRPr>
          </a:p>
          <a:p>
            <a:pPr marL="0" lvl="0" indent="0" algn="l" rtl="0">
              <a:spcBef>
                <a:spcPts val="0"/>
              </a:spcBef>
              <a:spcAft>
                <a:spcPts val="0"/>
              </a:spcAft>
              <a:buNone/>
            </a:pPr>
            <a:r>
              <a:rPr lang="en" sz="1100" dirty="0">
                <a:solidFill>
                  <a:schemeClr val="dk2"/>
                </a:solidFill>
              </a:rPr>
              <a:t>Interpretivism:</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Α</a:t>
            </a:r>
            <a:r>
              <a:rPr lang="en" sz="1100" dirty="0">
                <a:solidFill>
                  <a:schemeClr val="dk2"/>
                </a:solidFill>
              </a:rPr>
              <a:t>π</a:t>
            </a:r>
            <a:r>
              <a:rPr lang="en" sz="1100" dirty="0" err="1">
                <a:solidFill>
                  <a:schemeClr val="dk2"/>
                </a:solidFill>
              </a:rPr>
              <a:t>οφεύγουν</a:t>
            </a:r>
            <a:r>
              <a:rPr lang="en" sz="1100" dirty="0">
                <a:solidFill>
                  <a:schemeClr val="dk2"/>
                </a:solidFill>
              </a:rPr>
              <a:t> </a:t>
            </a:r>
            <a:r>
              <a:rPr lang="en" sz="1100" dirty="0" err="1">
                <a:solidFill>
                  <a:schemeClr val="dk2"/>
                </a:solidFill>
              </a:rPr>
              <a:t>ν</a:t>
            </a:r>
            <a:r>
              <a:rPr lang="en" sz="1100" dirty="0">
                <a:solidFill>
                  <a:schemeClr val="dk2"/>
                </a:solidFill>
              </a:rPr>
              <a:t>α β</a:t>
            </a:r>
            <a:r>
              <a:rPr lang="en" sz="1100" dirty="0" err="1">
                <a:solidFill>
                  <a:schemeClr val="dk2"/>
                </a:solidFill>
              </a:rPr>
              <a:t>λέ</a:t>
            </a:r>
            <a:r>
              <a:rPr lang="en" sz="1100" dirty="0">
                <a:solidFill>
                  <a:schemeClr val="dk2"/>
                </a:solidFill>
              </a:rPr>
              <a:t>π</a:t>
            </a:r>
            <a:r>
              <a:rPr lang="en" sz="1100" dirty="0" err="1">
                <a:solidFill>
                  <a:schemeClr val="dk2"/>
                </a:solidFill>
              </a:rPr>
              <a:t>ουν</a:t>
            </a:r>
            <a:r>
              <a:rPr lang="en" sz="1100" dirty="0">
                <a:solidFill>
                  <a:schemeClr val="dk2"/>
                </a:solidFill>
              </a:rPr>
              <a:t> </a:t>
            </a:r>
            <a:r>
              <a:rPr lang="en" sz="1100" dirty="0" err="1">
                <a:solidFill>
                  <a:schemeClr val="dk2"/>
                </a:solidFill>
              </a:rPr>
              <a:t>τις</a:t>
            </a:r>
            <a:r>
              <a:rPr lang="en" sz="1100" dirty="0">
                <a:solidFill>
                  <a:schemeClr val="dk2"/>
                </a:solidFill>
              </a:rPr>
              <a:t> </a:t>
            </a:r>
            <a:r>
              <a:rPr lang="en" sz="1100" dirty="0" err="1">
                <a:solidFill>
                  <a:schemeClr val="dk2"/>
                </a:solidFill>
              </a:rPr>
              <a:t>κοινωνικές</a:t>
            </a:r>
            <a:r>
              <a:rPr lang="en" sz="1100" dirty="0">
                <a:solidFill>
                  <a:schemeClr val="dk2"/>
                </a:solidFill>
              </a:rPr>
              <a:t> </a:t>
            </a:r>
            <a:r>
              <a:rPr lang="en" sz="1100" dirty="0" err="1">
                <a:solidFill>
                  <a:schemeClr val="dk2"/>
                </a:solidFill>
              </a:rPr>
              <a:t>δομές</a:t>
            </a:r>
            <a:r>
              <a:rPr lang="en" sz="1100" dirty="0">
                <a:solidFill>
                  <a:schemeClr val="dk2"/>
                </a:solidFill>
              </a:rPr>
              <a:t> </a:t>
            </a:r>
            <a:r>
              <a:rPr lang="en" sz="1100" dirty="0" err="1">
                <a:solidFill>
                  <a:schemeClr val="dk2"/>
                </a:solidFill>
              </a:rPr>
              <a:t>ως</a:t>
            </a:r>
            <a:r>
              <a:rPr lang="en" sz="1100" dirty="0">
                <a:solidFill>
                  <a:schemeClr val="dk2"/>
                </a:solidFill>
              </a:rPr>
              <a:t> </a:t>
            </a:r>
            <a:r>
              <a:rPr lang="en" sz="1100" dirty="0" err="1">
                <a:solidFill>
                  <a:schemeClr val="dk2"/>
                </a:solidFill>
              </a:rPr>
              <a:t>οντολογικά</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σκληρά</a:t>
            </a:r>
            <a:r>
              <a:rPr lang="en" sz="1100" dirty="0">
                <a:solidFill>
                  <a:schemeClr val="dk2"/>
                </a:solidFill>
              </a:rPr>
              <a:t> </a:t>
            </a:r>
            <a:r>
              <a:rPr lang="en" sz="1100" dirty="0" err="1">
                <a:solidFill>
                  <a:schemeClr val="dk2"/>
                </a:solidFill>
              </a:rPr>
              <a:t>υ</a:t>
            </a:r>
            <a:r>
              <a:rPr lang="en" sz="1100" dirty="0">
                <a:solidFill>
                  <a:schemeClr val="dk2"/>
                </a:solidFill>
              </a:rPr>
              <a:t>πα</a:t>
            </a:r>
            <a:r>
              <a:rPr lang="en" sz="1100" dirty="0" err="1">
                <a:solidFill>
                  <a:schemeClr val="dk2"/>
                </a:solidFill>
              </a:rPr>
              <a:t>ρκτές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δίνουν</a:t>
            </a:r>
            <a:r>
              <a:rPr lang="en" sz="1100" dirty="0">
                <a:solidFill>
                  <a:schemeClr val="dk2"/>
                </a:solidFill>
              </a:rPr>
              <a:t> </a:t>
            </a:r>
            <a:r>
              <a:rPr lang="en" sz="1100" dirty="0" err="1">
                <a:solidFill>
                  <a:schemeClr val="dk2"/>
                </a:solidFill>
              </a:rPr>
              <a:t>έμφ</a:t>
            </a:r>
            <a:r>
              <a:rPr lang="en" sz="1100" dirty="0">
                <a:solidFill>
                  <a:schemeClr val="dk2"/>
                </a:solidFill>
              </a:rPr>
              <a:t>α</a:t>
            </a:r>
            <a:r>
              <a:rPr lang="en" sz="1100" dirty="0" err="1">
                <a:solidFill>
                  <a:schemeClr val="dk2"/>
                </a:solidFill>
              </a:rPr>
              <a:t>ση</a:t>
            </a:r>
            <a:r>
              <a:rPr lang="en" sz="1100" dirty="0">
                <a:solidFill>
                  <a:schemeClr val="dk2"/>
                </a:solidFill>
              </a:rPr>
              <a:t> </a:t>
            </a:r>
            <a:r>
              <a:rPr lang="en" sz="1100" dirty="0" err="1">
                <a:solidFill>
                  <a:schemeClr val="dk2"/>
                </a:solidFill>
              </a:rPr>
              <a:t>στον</a:t>
            </a:r>
            <a:r>
              <a:rPr lang="en" sz="1100" dirty="0">
                <a:solidFill>
                  <a:schemeClr val="dk2"/>
                </a:solidFill>
              </a:rPr>
              <a:t> </a:t>
            </a:r>
            <a:r>
              <a:rPr lang="en" sz="1100" dirty="0" err="1">
                <a:solidFill>
                  <a:schemeClr val="dk2"/>
                </a:solidFill>
              </a:rPr>
              <a:t>διάλογο</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στην</a:t>
            </a:r>
            <a:r>
              <a:rPr lang="en" sz="1100" dirty="0">
                <a:solidFill>
                  <a:schemeClr val="dk2"/>
                </a:solidFill>
              </a:rPr>
              <a:t> </a:t>
            </a:r>
            <a:r>
              <a:rPr lang="en" sz="1100" dirty="0" err="1">
                <a:solidFill>
                  <a:schemeClr val="dk2"/>
                </a:solidFill>
              </a:rPr>
              <a:t>συμφωνί</a:t>
            </a:r>
            <a:r>
              <a:rPr lang="en" sz="1100" dirty="0">
                <a:solidFill>
                  <a:schemeClr val="dk2"/>
                </a:solidFill>
              </a:rPr>
              <a:t>α </a:t>
            </a:r>
            <a:r>
              <a:rPr lang="en" sz="1100" dirty="0" err="1">
                <a:solidFill>
                  <a:schemeClr val="dk2"/>
                </a:solidFill>
              </a:rPr>
              <a:t>με</a:t>
            </a:r>
            <a:r>
              <a:rPr lang="en" sz="1100" dirty="0">
                <a:solidFill>
                  <a:schemeClr val="dk2"/>
                </a:solidFill>
              </a:rPr>
              <a:t> </a:t>
            </a:r>
            <a:r>
              <a:rPr lang="en" sz="1100" dirty="0" err="1">
                <a:solidFill>
                  <a:schemeClr val="dk2"/>
                </a:solidFill>
              </a:rPr>
              <a:t>σκο</a:t>
            </a:r>
            <a:r>
              <a:rPr lang="en" sz="1100" dirty="0">
                <a:solidFill>
                  <a:schemeClr val="dk2"/>
                </a:solidFill>
              </a:rPr>
              <a:t>π</a:t>
            </a:r>
            <a:r>
              <a:rPr lang="en" sz="1100" dirty="0" err="1">
                <a:solidFill>
                  <a:schemeClr val="dk2"/>
                </a:solidFill>
              </a:rPr>
              <a:t>ό</a:t>
            </a:r>
            <a:r>
              <a:rPr lang="en" sz="1100" dirty="0">
                <a:solidFill>
                  <a:schemeClr val="dk2"/>
                </a:solidFill>
              </a:rPr>
              <a:t> </a:t>
            </a:r>
            <a:r>
              <a:rPr lang="en" sz="1100" dirty="0" err="1">
                <a:solidFill>
                  <a:schemeClr val="dk2"/>
                </a:solidFill>
              </a:rPr>
              <a:t>την</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τ</a:t>
            </a:r>
            <a:r>
              <a:rPr lang="en" sz="1100" dirty="0">
                <a:solidFill>
                  <a:schemeClr val="dk2"/>
                </a:solidFill>
              </a:rPr>
              <a:t>α</a:t>
            </a:r>
            <a:r>
              <a:rPr lang="en" sz="1100" dirty="0" err="1">
                <a:solidFill>
                  <a:schemeClr val="dk2"/>
                </a:solidFill>
              </a:rPr>
              <a:t>νόηση</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την</a:t>
            </a:r>
            <a:r>
              <a:rPr lang="en" sz="1100" dirty="0">
                <a:solidFill>
                  <a:schemeClr val="dk2"/>
                </a:solidFill>
              </a:rPr>
              <a:t> α</a:t>
            </a:r>
            <a:r>
              <a:rPr lang="en" sz="1100" dirty="0" err="1">
                <a:solidFill>
                  <a:schemeClr val="dk2"/>
                </a:solidFill>
              </a:rPr>
              <a:t>νάδυση</a:t>
            </a:r>
            <a:r>
              <a:rPr lang="en" sz="1100" dirty="0">
                <a:solidFill>
                  <a:schemeClr val="dk2"/>
                </a:solidFill>
              </a:rPr>
              <a:t> </a:t>
            </a:r>
            <a:r>
              <a:rPr lang="en" sz="1100" dirty="0" err="1">
                <a:solidFill>
                  <a:schemeClr val="dk2"/>
                </a:solidFill>
              </a:rPr>
              <a:t>το</a:t>
            </a:r>
            <a:r>
              <a:rPr lang="en" sz="1100" dirty="0">
                <a:solidFill>
                  <a:schemeClr val="dk2"/>
                </a:solidFill>
              </a:rPr>
              <a:t>π</a:t>
            </a:r>
            <a:r>
              <a:rPr lang="en" sz="1100" dirty="0" err="1">
                <a:solidFill>
                  <a:schemeClr val="dk2"/>
                </a:solidFill>
              </a:rPr>
              <a:t>ικών</a:t>
            </a:r>
            <a:r>
              <a:rPr lang="en" sz="1100" dirty="0">
                <a:solidFill>
                  <a:schemeClr val="dk2"/>
                </a:solidFill>
              </a:rPr>
              <a:t> </a:t>
            </a:r>
            <a:r>
              <a:rPr lang="en" sz="1100" dirty="0" err="1">
                <a:solidFill>
                  <a:schemeClr val="dk2"/>
                </a:solidFill>
              </a:rPr>
              <a:t>συμφωνιών</a:t>
            </a:r>
            <a:r>
              <a:rPr lang="en" sz="1100" dirty="0">
                <a:solidFill>
                  <a:schemeClr val="dk2"/>
                </a:solidFill>
              </a:rPr>
              <a:t> π</a:t>
            </a:r>
            <a:r>
              <a:rPr lang="en" sz="1100" dirty="0" err="1">
                <a:solidFill>
                  <a:schemeClr val="dk2"/>
                </a:solidFill>
              </a:rPr>
              <a:t>ρος</a:t>
            </a:r>
            <a:r>
              <a:rPr lang="en" sz="1100" dirty="0">
                <a:solidFill>
                  <a:schemeClr val="dk2"/>
                </a:solidFill>
              </a:rPr>
              <a:t> α</a:t>
            </a:r>
            <a:r>
              <a:rPr lang="en" sz="1100" dirty="0" err="1">
                <a:solidFill>
                  <a:schemeClr val="dk2"/>
                </a:solidFill>
              </a:rPr>
              <a:t>κολούθηση</a:t>
            </a:r>
            <a:r>
              <a:rPr lang="en" sz="1100" dirty="0">
                <a:solidFill>
                  <a:schemeClr val="dk2"/>
                </a:solidFill>
              </a:rPr>
              <a:t>.</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Υ</a:t>
            </a:r>
            <a:r>
              <a:rPr lang="en" sz="1100" dirty="0">
                <a:solidFill>
                  <a:schemeClr val="dk2"/>
                </a:solidFill>
              </a:rPr>
              <a:t>π</a:t>
            </a:r>
            <a:r>
              <a:rPr lang="en" sz="1100" dirty="0" err="1">
                <a:solidFill>
                  <a:schemeClr val="dk2"/>
                </a:solidFill>
              </a:rPr>
              <a:t>οθέτει</a:t>
            </a:r>
            <a:r>
              <a:rPr lang="en" sz="1100" dirty="0">
                <a:solidFill>
                  <a:schemeClr val="dk2"/>
                </a:solidFill>
              </a:rPr>
              <a:t> π</a:t>
            </a:r>
            <a:r>
              <a:rPr lang="en" sz="1100" dirty="0" err="1">
                <a:solidFill>
                  <a:schemeClr val="dk2"/>
                </a:solidFill>
              </a:rPr>
              <a:t>ως</a:t>
            </a:r>
            <a:r>
              <a:rPr lang="en" sz="1100" dirty="0">
                <a:solidFill>
                  <a:schemeClr val="dk2"/>
                </a:solidFill>
              </a:rPr>
              <a:t> π</a:t>
            </a:r>
            <a:r>
              <a:rPr lang="en" sz="1100" dirty="0" err="1">
                <a:solidFill>
                  <a:schemeClr val="dk2"/>
                </a:solidFill>
              </a:rPr>
              <a:t>άντ</a:t>
            </a:r>
            <a:r>
              <a:rPr lang="en" sz="1100" dirty="0">
                <a:solidFill>
                  <a:schemeClr val="dk2"/>
                </a:solidFill>
              </a:rPr>
              <a:t>α </a:t>
            </a:r>
            <a:r>
              <a:rPr lang="en" sz="1100" dirty="0" err="1">
                <a:solidFill>
                  <a:schemeClr val="dk2"/>
                </a:solidFill>
              </a:rPr>
              <a:t>θ</a:t>
            </a:r>
            <a:r>
              <a:rPr lang="en" sz="1100" dirty="0">
                <a:solidFill>
                  <a:schemeClr val="dk2"/>
                </a:solidFill>
              </a:rPr>
              <a:t>α </a:t>
            </a:r>
            <a:r>
              <a:rPr lang="en" sz="1100" dirty="0" err="1">
                <a:solidFill>
                  <a:schemeClr val="dk2"/>
                </a:solidFill>
              </a:rPr>
              <a:t>υ</a:t>
            </a:r>
            <a:r>
              <a:rPr lang="en" sz="1100" dirty="0">
                <a:solidFill>
                  <a:schemeClr val="dk2"/>
                </a:solidFill>
              </a:rPr>
              <a:t>π</a:t>
            </a:r>
            <a:r>
              <a:rPr lang="en" sz="1100" dirty="0" err="1">
                <a:solidFill>
                  <a:schemeClr val="dk2"/>
                </a:solidFill>
              </a:rPr>
              <a:t>άρχει</a:t>
            </a:r>
            <a:r>
              <a:rPr lang="en" sz="1100" dirty="0">
                <a:solidFill>
                  <a:schemeClr val="dk2"/>
                </a:solidFill>
              </a:rPr>
              <a:t> </a:t>
            </a:r>
            <a:r>
              <a:rPr lang="en" sz="1100" dirty="0" err="1">
                <a:solidFill>
                  <a:schemeClr val="dk2"/>
                </a:solidFill>
              </a:rPr>
              <a:t>συμφωνί</a:t>
            </a:r>
            <a:r>
              <a:rPr lang="en" sz="1100" dirty="0">
                <a:solidFill>
                  <a:schemeClr val="dk2"/>
                </a:solidFill>
              </a:rPr>
              <a:t>α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όλοι</a:t>
            </a:r>
            <a:r>
              <a:rPr lang="en" sz="1100" dirty="0">
                <a:solidFill>
                  <a:schemeClr val="dk2"/>
                </a:solidFill>
              </a:rPr>
              <a:t> </a:t>
            </a:r>
            <a:r>
              <a:rPr lang="en" sz="1100" dirty="0" err="1">
                <a:solidFill>
                  <a:schemeClr val="dk2"/>
                </a:solidFill>
              </a:rPr>
              <a:t>οι</a:t>
            </a:r>
            <a:r>
              <a:rPr lang="en" sz="1100" dirty="0">
                <a:solidFill>
                  <a:schemeClr val="dk2"/>
                </a:solidFill>
              </a:rPr>
              <a:t> </a:t>
            </a:r>
            <a:r>
              <a:rPr lang="en" sz="1100" dirty="0" err="1">
                <a:solidFill>
                  <a:schemeClr val="dk2"/>
                </a:solidFill>
              </a:rPr>
              <a:t>εμ</a:t>
            </a:r>
            <a:r>
              <a:rPr lang="en" sz="1100" dirty="0">
                <a:solidFill>
                  <a:schemeClr val="dk2"/>
                </a:solidFill>
              </a:rPr>
              <a:t>π</a:t>
            </a:r>
            <a:r>
              <a:rPr lang="en" sz="1100" dirty="0" err="1">
                <a:solidFill>
                  <a:schemeClr val="dk2"/>
                </a:solidFill>
              </a:rPr>
              <a:t>λεκόμενοι</a:t>
            </a:r>
            <a:r>
              <a:rPr lang="en" sz="1100" dirty="0">
                <a:solidFill>
                  <a:schemeClr val="dk2"/>
                </a:solidFill>
              </a:rPr>
              <a:t> </a:t>
            </a:r>
            <a:r>
              <a:rPr lang="en" sz="1100" dirty="0" err="1">
                <a:solidFill>
                  <a:schemeClr val="dk2"/>
                </a:solidFill>
              </a:rPr>
              <a:t>θ</a:t>
            </a:r>
            <a:r>
              <a:rPr lang="en" sz="1100" dirty="0">
                <a:solidFill>
                  <a:schemeClr val="dk2"/>
                </a:solidFill>
              </a:rPr>
              <a:t>α </a:t>
            </a:r>
            <a:r>
              <a:rPr lang="en" sz="1100" dirty="0" err="1">
                <a:solidFill>
                  <a:schemeClr val="dk2"/>
                </a:solidFill>
              </a:rPr>
              <a:t>είν</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σε</a:t>
            </a:r>
            <a:r>
              <a:rPr lang="en" sz="1100" dirty="0">
                <a:solidFill>
                  <a:schemeClr val="dk2"/>
                </a:solidFill>
              </a:rPr>
              <a:t> </a:t>
            </a:r>
            <a:r>
              <a:rPr lang="en" sz="1100" dirty="0" err="1">
                <a:solidFill>
                  <a:schemeClr val="dk2"/>
                </a:solidFill>
              </a:rPr>
              <a:t>θέση</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συμμετάσχουν</a:t>
            </a:r>
            <a:r>
              <a:rPr lang="en" sz="1100" dirty="0">
                <a:solidFill>
                  <a:schemeClr val="dk2"/>
                </a:solidFill>
              </a:rPr>
              <a:t> </a:t>
            </a:r>
            <a:r>
              <a:rPr lang="en" sz="1100" dirty="0" err="1">
                <a:solidFill>
                  <a:schemeClr val="dk2"/>
                </a:solidFill>
              </a:rPr>
              <a:t>με</a:t>
            </a:r>
            <a:r>
              <a:rPr lang="en" sz="1100" dirty="0">
                <a:solidFill>
                  <a:schemeClr val="dk2"/>
                </a:solidFill>
              </a:rPr>
              <a:t> </a:t>
            </a:r>
            <a:r>
              <a:rPr lang="en" sz="1100" dirty="0" err="1">
                <a:solidFill>
                  <a:schemeClr val="dk2"/>
                </a:solidFill>
              </a:rPr>
              <a:t>τον</a:t>
            </a:r>
            <a:r>
              <a:rPr lang="en" sz="1100" dirty="0">
                <a:solidFill>
                  <a:schemeClr val="dk2"/>
                </a:solidFill>
              </a:rPr>
              <a:t> </a:t>
            </a:r>
            <a:r>
              <a:rPr lang="en" sz="1100" dirty="0" err="1">
                <a:solidFill>
                  <a:schemeClr val="dk2"/>
                </a:solidFill>
              </a:rPr>
              <a:t>ίδιο</a:t>
            </a:r>
            <a:r>
              <a:rPr lang="en" sz="1100" dirty="0">
                <a:solidFill>
                  <a:schemeClr val="dk2"/>
                </a:solidFill>
              </a:rPr>
              <a:t> </a:t>
            </a:r>
            <a:r>
              <a:rPr lang="en" sz="1100" dirty="0" err="1">
                <a:solidFill>
                  <a:schemeClr val="dk2"/>
                </a:solidFill>
              </a:rPr>
              <a:t>τρό</a:t>
            </a:r>
            <a:r>
              <a:rPr lang="en" sz="1100" dirty="0">
                <a:solidFill>
                  <a:schemeClr val="dk2"/>
                </a:solidFill>
              </a:rPr>
              <a:t>π</a:t>
            </a:r>
            <a:r>
              <a:rPr lang="en" sz="1100" dirty="0" err="1">
                <a:solidFill>
                  <a:schemeClr val="dk2"/>
                </a:solidFill>
              </a:rPr>
              <a:t>ο</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α</a:t>
            </a:r>
            <a:r>
              <a:rPr lang="en" sz="1100" dirty="0" err="1">
                <a:solidFill>
                  <a:schemeClr val="dk2"/>
                </a:solidFill>
              </a:rPr>
              <a:t>νοιχτά</a:t>
            </a:r>
            <a:r>
              <a:rPr lang="en" sz="1100" dirty="0">
                <a:solidFill>
                  <a:schemeClr val="dk2"/>
                </a:solidFill>
              </a:rPr>
              <a:t>. </a:t>
            </a:r>
            <a:r>
              <a:rPr lang="en" sz="1100" dirty="0" err="1">
                <a:solidFill>
                  <a:schemeClr val="dk2"/>
                </a:solidFill>
              </a:rPr>
              <a:t>Με</a:t>
            </a:r>
            <a:r>
              <a:rPr lang="en" sz="1100" dirty="0">
                <a:solidFill>
                  <a:schemeClr val="dk2"/>
                </a:solidFill>
              </a:rPr>
              <a:t> </a:t>
            </a:r>
            <a:r>
              <a:rPr lang="en" sz="1100" dirty="0" err="1">
                <a:solidFill>
                  <a:schemeClr val="dk2"/>
                </a:solidFill>
              </a:rPr>
              <a:t>την</a:t>
            </a:r>
            <a:r>
              <a:rPr lang="en" sz="1100" dirty="0">
                <a:solidFill>
                  <a:schemeClr val="dk2"/>
                </a:solidFill>
              </a:rPr>
              <a:t> π</a:t>
            </a:r>
            <a:r>
              <a:rPr lang="en" sz="1100" dirty="0" err="1">
                <a:solidFill>
                  <a:schemeClr val="dk2"/>
                </a:solidFill>
              </a:rPr>
              <a:t>λήρη</a:t>
            </a:r>
            <a:r>
              <a:rPr lang="en" sz="1100" dirty="0">
                <a:solidFill>
                  <a:schemeClr val="dk2"/>
                </a:solidFill>
              </a:rPr>
              <a:t> </a:t>
            </a:r>
            <a:r>
              <a:rPr lang="en" sz="1100" dirty="0" err="1">
                <a:solidFill>
                  <a:schemeClr val="dk2"/>
                </a:solidFill>
              </a:rPr>
              <a:t>άρνηση</a:t>
            </a:r>
            <a:r>
              <a:rPr lang="en" sz="1100" dirty="0">
                <a:solidFill>
                  <a:schemeClr val="dk2"/>
                </a:solidFill>
              </a:rPr>
              <a:t> </a:t>
            </a:r>
            <a:r>
              <a:rPr lang="en" sz="1100" dirty="0" err="1">
                <a:solidFill>
                  <a:schemeClr val="dk2"/>
                </a:solidFill>
              </a:rPr>
              <a:t>ο</a:t>
            </a:r>
            <a:r>
              <a:rPr lang="en" sz="1100" dirty="0">
                <a:solidFill>
                  <a:schemeClr val="dk2"/>
                </a:solidFill>
              </a:rPr>
              <a:t>π</a:t>
            </a:r>
            <a:r>
              <a:rPr lang="en" sz="1100" dirty="0" err="1">
                <a:solidFill>
                  <a:schemeClr val="dk2"/>
                </a:solidFill>
              </a:rPr>
              <a:t>οι</a:t>
            </a:r>
            <a:r>
              <a:rPr lang="en" sz="1100" dirty="0">
                <a:solidFill>
                  <a:schemeClr val="dk2"/>
                </a:solidFill>
              </a:rPr>
              <a:t>α</a:t>
            </a:r>
            <a:r>
              <a:rPr lang="en" sz="1100" dirty="0" err="1">
                <a:solidFill>
                  <a:schemeClr val="dk2"/>
                </a:solidFill>
              </a:rPr>
              <a:t>σδή</a:t>
            </a:r>
            <a:r>
              <a:rPr lang="en" sz="1100" dirty="0">
                <a:solidFill>
                  <a:schemeClr val="dk2"/>
                </a:solidFill>
              </a:rPr>
              <a:t>π</a:t>
            </a:r>
            <a:r>
              <a:rPr lang="en" sz="1100" dirty="0" err="1">
                <a:solidFill>
                  <a:schemeClr val="dk2"/>
                </a:solidFill>
              </a:rPr>
              <a:t>οτε</a:t>
            </a:r>
            <a:r>
              <a:rPr lang="en" sz="1100" dirty="0">
                <a:solidFill>
                  <a:schemeClr val="dk2"/>
                </a:solidFill>
              </a:rPr>
              <a:t> </a:t>
            </a:r>
            <a:r>
              <a:rPr lang="en" sz="1100" dirty="0" err="1">
                <a:solidFill>
                  <a:schemeClr val="dk2"/>
                </a:solidFill>
              </a:rPr>
              <a:t>υ</a:t>
            </a:r>
            <a:r>
              <a:rPr lang="en" sz="1100" dirty="0">
                <a:solidFill>
                  <a:schemeClr val="dk2"/>
                </a:solidFill>
              </a:rPr>
              <a:t>πα</a:t>
            </a:r>
            <a:r>
              <a:rPr lang="en" sz="1100" dirty="0" err="1">
                <a:solidFill>
                  <a:schemeClr val="dk2"/>
                </a:solidFill>
              </a:rPr>
              <a:t>ρκτής</a:t>
            </a:r>
            <a:r>
              <a:rPr lang="en" sz="1100" dirty="0">
                <a:solidFill>
                  <a:schemeClr val="dk2"/>
                </a:solidFill>
              </a:rPr>
              <a:t> </a:t>
            </a:r>
            <a:r>
              <a:rPr lang="en" sz="1100" dirty="0" err="1">
                <a:solidFill>
                  <a:schemeClr val="dk2"/>
                </a:solidFill>
              </a:rPr>
              <a:t>κοινωνικής</a:t>
            </a:r>
            <a:r>
              <a:rPr lang="en" sz="1100" dirty="0">
                <a:solidFill>
                  <a:schemeClr val="dk2"/>
                </a:solidFill>
              </a:rPr>
              <a:t> </a:t>
            </a:r>
            <a:r>
              <a:rPr lang="en" sz="1100" dirty="0" err="1">
                <a:solidFill>
                  <a:schemeClr val="dk2"/>
                </a:solidFill>
              </a:rPr>
              <a:t>δομής</a:t>
            </a:r>
            <a:r>
              <a:rPr lang="en" sz="1100" dirty="0">
                <a:solidFill>
                  <a:schemeClr val="dk2"/>
                </a:solidFill>
              </a:rPr>
              <a:t> </a:t>
            </a:r>
            <a:r>
              <a:rPr lang="en" sz="1100" dirty="0" err="1">
                <a:solidFill>
                  <a:schemeClr val="dk2"/>
                </a:solidFill>
              </a:rPr>
              <a:t>δι</a:t>
            </a:r>
            <a:r>
              <a:rPr lang="en" sz="1100" dirty="0">
                <a:solidFill>
                  <a:schemeClr val="dk2"/>
                </a:solidFill>
              </a:rPr>
              <a:t>α</a:t>
            </a:r>
            <a:r>
              <a:rPr lang="en" sz="1100" dirty="0" err="1">
                <a:solidFill>
                  <a:schemeClr val="dk2"/>
                </a:solidFill>
              </a:rPr>
              <a:t>τρέχουν</a:t>
            </a:r>
            <a:r>
              <a:rPr lang="en" sz="1100" dirty="0">
                <a:solidFill>
                  <a:schemeClr val="dk2"/>
                </a:solidFill>
              </a:rPr>
              <a:t> </a:t>
            </a:r>
            <a:r>
              <a:rPr lang="en" sz="1100" dirty="0" err="1">
                <a:solidFill>
                  <a:schemeClr val="dk2"/>
                </a:solidFill>
              </a:rPr>
              <a:t>τον</a:t>
            </a:r>
            <a:r>
              <a:rPr lang="en" sz="1100" dirty="0">
                <a:solidFill>
                  <a:schemeClr val="dk2"/>
                </a:solidFill>
              </a:rPr>
              <a:t> </a:t>
            </a:r>
            <a:r>
              <a:rPr lang="en" sz="1100" dirty="0" err="1">
                <a:solidFill>
                  <a:schemeClr val="dk2"/>
                </a:solidFill>
              </a:rPr>
              <a:t>μεγάλο</a:t>
            </a:r>
            <a:r>
              <a:rPr lang="en" sz="1100" dirty="0">
                <a:solidFill>
                  <a:schemeClr val="dk2"/>
                </a:solidFill>
              </a:rPr>
              <a:t> </a:t>
            </a:r>
            <a:r>
              <a:rPr lang="en" sz="1100" dirty="0" err="1">
                <a:solidFill>
                  <a:schemeClr val="dk2"/>
                </a:solidFill>
              </a:rPr>
              <a:t>κίνδυνο</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μην</a:t>
            </a:r>
            <a:r>
              <a:rPr lang="en" sz="1100" dirty="0">
                <a:solidFill>
                  <a:schemeClr val="dk2"/>
                </a:solidFill>
              </a:rPr>
              <a:t> </a:t>
            </a:r>
            <a:r>
              <a:rPr lang="en" sz="1100" dirty="0" err="1">
                <a:solidFill>
                  <a:schemeClr val="dk2"/>
                </a:solidFill>
              </a:rPr>
              <a:t>λά</a:t>
            </a:r>
            <a:r>
              <a:rPr lang="en" sz="1100" dirty="0">
                <a:solidFill>
                  <a:schemeClr val="dk2"/>
                </a:solidFill>
              </a:rPr>
              <a:t>β</a:t>
            </a:r>
            <a:r>
              <a:rPr lang="en" sz="1100" dirty="0" err="1">
                <a:solidFill>
                  <a:schemeClr val="dk2"/>
                </a:solidFill>
              </a:rPr>
              <a:t>ουν</a:t>
            </a:r>
            <a:r>
              <a:rPr lang="en" sz="1100" dirty="0">
                <a:solidFill>
                  <a:schemeClr val="dk2"/>
                </a:solidFill>
              </a:rPr>
              <a:t> </a:t>
            </a:r>
            <a:r>
              <a:rPr lang="en" sz="1100" dirty="0" err="1">
                <a:solidFill>
                  <a:schemeClr val="dk2"/>
                </a:solidFill>
              </a:rPr>
              <a:t>υ</a:t>
            </a:r>
            <a:r>
              <a:rPr lang="en" sz="1100" dirty="0">
                <a:solidFill>
                  <a:schemeClr val="dk2"/>
                </a:solidFill>
              </a:rPr>
              <a:t>π</a:t>
            </a:r>
            <a:r>
              <a:rPr lang="en" sz="1100" dirty="0" err="1">
                <a:solidFill>
                  <a:schemeClr val="dk2"/>
                </a:solidFill>
              </a:rPr>
              <a:t>όψη</a:t>
            </a:r>
            <a:r>
              <a:rPr lang="en" sz="1100" dirty="0">
                <a:solidFill>
                  <a:schemeClr val="dk2"/>
                </a:solidFill>
              </a:rPr>
              <a:t> </a:t>
            </a:r>
            <a:r>
              <a:rPr lang="en" sz="1100" dirty="0" err="1">
                <a:solidFill>
                  <a:schemeClr val="dk2"/>
                </a:solidFill>
              </a:rPr>
              <a:t>υ</a:t>
            </a:r>
            <a:r>
              <a:rPr lang="en" sz="1100" dirty="0">
                <a:solidFill>
                  <a:schemeClr val="dk2"/>
                </a:solidFill>
              </a:rPr>
              <a:t>πα</a:t>
            </a:r>
            <a:r>
              <a:rPr lang="en" sz="1100" dirty="0" err="1">
                <a:solidFill>
                  <a:schemeClr val="dk2"/>
                </a:solidFill>
              </a:rPr>
              <a:t>ρκτές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σκληρές</a:t>
            </a:r>
            <a:r>
              <a:rPr lang="en" sz="1100" dirty="0">
                <a:solidFill>
                  <a:schemeClr val="dk2"/>
                </a:solidFill>
              </a:rPr>
              <a:t> </a:t>
            </a:r>
            <a:r>
              <a:rPr lang="en" sz="1100" dirty="0" err="1">
                <a:solidFill>
                  <a:schemeClr val="dk2"/>
                </a:solidFill>
              </a:rPr>
              <a:t>σχέσης</a:t>
            </a:r>
            <a:r>
              <a:rPr lang="en" sz="1100" dirty="0">
                <a:solidFill>
                  <a:schemeClr val="dk2"/>
                </a:solidFill>
              </a:rPr>
              <a:t> </a:t>
            </a:r>
            <a:r>
              <a:rPr lang="en" sz="1100" dirty="0" err="1">
                <a:solidFill>
                  <a:schemeClr val="dk2"/>
                </a:solidFill>
              </a:rPr>
              <a:t>εξουσί</a:t>
            </a:r>
            <a:r>
              <a:rPr lang="en" sz="1100" dirty="0">
                <a:solidFill>
                  <a:schemeClr val="dk2"/>
                </a:solidFill>
              </a:rPr>
              <a:t>α</a:t>
            </a:r>
            <a:r>
              <a:rPr lang="en" sz="1100" dirty="0" err="1">
                <a:solidFill>
                  <a:schemeClr val="dk2"/>
                </a:solidFill>
              </a:rPr>
              <a:t>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τ</a:t>
            </a:r>
            <a:r>
              <a:rPr lang="en" sz="1100" dirty="0">
                <a:solidFill>
                  <a:schemeClr val="dk2"/>
                </a:solidFill>
              </a:rPr>
              <a:t>απ</a:t>
            </a:r>
            <a:r>
              <a:rPr lang="en" sz="1100" dirty="0" err="1">
                <a:solidFill>
                  <a:schemeClr val="dk2"/>
                </a:solidFill>
              </a:rPr>
              <a:t>ίεσης</a:t>
            </a:r>
            <a:r>
              <a:rPr lang="en" sz="1100" dirty="0">
                <a:solidFill>
                  <a:schemeClr val="dk2"/>
                </a:solidFill>
              </a:rPr>
              <a:t> </a:t>
            </a:r>
            <a:r>
              <a:rPr lang="en" sz="1100" dirty="0" err="1">
                <a:solidFill>
                  <a:schemeClr val="dk2"/>
                </a:solidFill>
              </a:rPr>
              <a:t>οι</a:t>
            </a:r>
            <a:r>
              <a:rPr lang="en" sz="1100" dirty="0">
                <a:solidFill>
                  <a:schemeClr val="dk2"/>
                </a:solidFill>
              </a:rPr>
              <a:t> </a:t>
            </a:r>
            <a:r>
              <a:rPr lang="en" sz="1100" dirty="0" err="1">
                <a:solidFill>
                  <a:schemeClr val="dk2"/>
                </a:solidFill>
              </a:rPr>
              <a:t>ο</a:t>
            </a:r>
            <a:r>
              <a:rPr lang="en" sz="1100" dirty="0">
                <a:solidFill>
                  <a:schemeClr val="dk2"/>
                </a:solidFill>
              </a:rPr>
              <a:t>π</a:t>
            </a:r>
            <a:r>
              <a:rPr lang="en" sz="1100" dirty="0" err="1">
                <a:solidFill>
                  <a:schemeClr val="dk2"/>
                </a:solidFill>
              </a:rPr>
              <a:t>οίες</a:t>
            </a:r>
            <a:r>
              <a:rPr lang="en" sz="1100" dirty="0">
                <a:solidFill>
                  <a:schemeClr val="dk2"/>
                </a:solidFill>
              </a:rPr>
              <a:t> </a:t>
            </a:r>
            <a:r>
              <a:rPr lang="en" sz="1100" dirty="0" err="1">
                <a:solidFill>
                  <a:schemeClr val="dk2"/>
                </a:solidFill>
              </a:rPr>
              <a:t>δεν</a:t>
            </a:r>
            <a:r>
              <a:rPr lang="en" sz="1100" dirty="0">
                <a:solidFill>
                  <a:schemeClr val="dk2"/>
                </a:solidFill>
              </a:rPr>
              <a:t> </a:t>
            </a:r>
            <a:r>
              <a:rPr lang="en" sz="1100" dirty="0" err="1">
                <a:solidFill>
                  <a:schemeClr val="dk2"/>
                </a:solidFill>
              </a:rPr>
              <a:t>ε</a:t>
            </a:r>
            <a:r>
              <a:rPr lang="en" sz="1100" dirty="0">
                <a:solidFill>
                  <a:schemeClr val="dk2"/>
                </a:solidFill>
              </a:rPr>
              <a:t>π</a:t>
            </a:r>
            <a:r>
              <a:rPr lang="en" sz="1100" dirty="0" err="1">
                <a:solidFill>
                  <a:schemeClr val="dk2"/>
                </a:solidFill>
              </a:rPr>
              <a:t>ιτρέ</a:t>
            </a:r>
            <a:r>
              <a:rPr lang="en" sz="1100" dirty="0">
                <a:solidFill>
                  <a:schemeClr val="dk2"/>
                </a:solidFill>
              </a:rPr>
              <a:t>π</a:t>
            </a:r>
            <a:r>
              <a:rPr lang="en" sz="1100" dirty="0" err="1">
                <a:solidFill>
                  <a:schemeClr val="dk2"/>
                </a:solidFill>
              </a:rPr>
              <a:t>ουν</a:t>
            </a:r>
            <a:r>
              <a:rPr lang="en" sz="1100" dirty="0">
                <a:solidFill>
                  <a:schemeClr val="dk2"/>
                </a:solidFill>
              </a:rPr>
              <a:t> </a:t>
            </a:r>
            <a:r>
              <a:rPr lang="en" sz="1100" dirty="0" err="1">
                <a:solidFill>
                  <a:schemeClr val="dk2"/>
                </a:solidFill>
              </a:rPr>
              <a:t>στους</a:t>
            </a:r>
            <a:r>
              <a:rPr lang="en" sz="1100" dirty="0">
                <a:solidFill>
                  <a:schemeClr val="dk2"/>
                </a:solidFill>
              </a:rPr>
              <a:t> </a:t>
            </a:r>
            <a:r>
              <a:rPr lang="en" sz="1100" dirty="0" err="1">
                <a:solidFill>
                  <a:schemeClr val="dk2"/>
                </a:solidFill>
              </a:rPr>
              <a:t>εμ</a:t>
            </a:r>
            <a:r>
              <a:rPr lang="en" sz="1100" dirty="0">
                <a:solidFill>
                  <a:schemeClr val="dk2"/>
                </a:solidFill>
              </a:rPr>
              <a:t>π</a:t>
            </a:r>
            <a:r>
              <a:rPr lang="en" sz="1100" dirty="0" err="1">
                <a:solidFill>
                  <a:schemeClr val="dk2"/>
                </a:solidFill>
              </a:rPr>
              <a:t>λεκόμενους</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λά</a:t>
            </a:r>
            <a:r>
              <a:rPr lang="en" sz="1100" dirty="0">
                <a:solidFill>
                  <a:schemeClr val="dk2"/>
                </a:solidFill>
              </a:rPr>
              <a:t>β</a:t>
            </a:r>
            <a:r>
              <a:rPr lang="en" sz="1100" dirty="0" err="1">
                <a:solidFill>
                  <a:schemeClr val="dk2"/>
                </a:solidFill>
              </a:rPr>
              <a:t>ουν</a:t>
            </a:r>
            <a:r>
              <a:rPr lang="en" sz="1100" dirty="0">
                <a:solidFill>
                  <a:schemeClr val="dk2"/>
                </a:solidFill>
              </a:rPr>
              <a:t> </a:t>
            </a:r>
            <a:r>
              <a:rPr lang="en" sz="1100" dirty="0" err="1">
                <a:solidFill>
                  <a:schemeClr val="dk2"/>
                </a:solidFill>
              </a:rPr>
              <a:t>μέρος</a:t>
            </a:r>
            <a:r>
              <a:rPr lang="en" sz="1100" dirty="0">
                <a:solidFill>
                  <a:schemeClr val="dk2"/>
                </a:solidFill>
              </a:rPr>
              <a:t> </a:t>
            </a:r>
            <a:r>
              <a:rPr lang="en" sz="1100" dirty="0" err="1">
                <a:solidFill>
                  <a:schemeClr val="dk2"/>
                </a:solidFill>
              </a:rPr>
              <a:t>στην</a:t>
            </a:r>
            <a:r>
              <a:rPr lang="en" sz="1100" dirty="0">
                <a:solidFill>
                  <a:schemeClr val="dk2"/>
                </a:solidFill>
              </a:rPr>
              <a:t> </a:t>
            </a:r>
            <a:r>
              <a:rPr lang="en" sz="1100" dirty="0" err="1">
                <a:solidFill>
                  <a:schemeClr val="dk2"/>
                </a:solidFill>
              </a:rPr>
              <a:t>δι</a:t>
            </a:r>
            <a:r>
              <a:rPr lang="en" sz="1100" dirty="0">
                <a:solidFill>
                  <a:schemeClr val="dk2"/>
                </a:solidFill>
              </a:rPr>
              <a:t>α</a:t>
            </a:r>
            <a:r>
              <a:rPr lang="en" sz="1100" dirty="0" err="1">
                <a:solidFill>
                  <a:schemeClr val="dk2"/>
                </a:solidFill>
              </a:rPr>
              <a:t>δικ</a:t>
            </a:r>
            <a:r>
              <a:rPr lang="en" sz="1100" dirty="0">
                <a:solidFill>
                  <a:schemeClr val="dk2"/>
                </a:solidFill>
              </a:rPr>
              <a:t>α</a:t>
            </a:r>
            <a:r>
              <a:rPr lang="en" sz="1100" dirty="0" err="1">
                <a:solidFill>
                  <a:schemeClr val="dk2"/>
                </a:solidFill>
              </a:rPr>
              <a:t>σί</a:t>
            </a:r>
            <a:r>
              <a:rPr lang="en" sz="1100" dirty="0">
                <a:solidFill>
                  <a:schemeClr val="dk2"/>
                </a:solidFill>
              </a:rPr>
              <a:t>α </a:t>
            </a:r>
            <a:r>
              <a:rPr lang="en" sz="1100" dirty="0" err="1">
                <a:solidFill>
                  <a:schemeClr val="dk2"/>
                </a:solidFill>
              </a:rPr>
              <a:t>του</a:t>
            </a:r>
            <a:r>
              <a:rPr lang="en" sz="1100" dirty="0">
                <a:solidFill>
                  <a:schemeClr val="dk2"/>
                </a:solidFill>
              </a:rPr>
              <a:t> α</a:t>
            </a:r>
            <a:r>
              <a:rPr lang="en" sz="1100" dirty="0" err="1">
                <a:solidFill>
                  <a:schemeClr val="dk2"/>
                </a:solidFill>
              </a:rPr>
              <a:t>νοιχτού</a:t>
            </a:r>
            <a:r>
              <a:rPr lang="en" sz="1100" dirty="0">
                <a:solidFill>
                  <a:schemeClr val="dk2"/>
                </a:solidFill>
              </a:rPr>
              <a:t> </a:t>
            </a:r>
            <a:r>
              <a:rPr lang="en" sz="1100" dirty="0" err="1">
                <a:solidFill>
                  <a:schemeClr val="dk2"/>
                </a:solidFill>
              </a:rPr>
              <a:t>δι</a:t>
            </a:r>
            <a:r>
              <a:rPr lang="en" sz="1100" dirty="0">
                <a:solidFill>
                  <a:schemeClr val="dk2"/>
                </a:solidFill>
              </a:rPr>
              <a:t>α</a:t>
            </a:r>
            <a:r>
              <a:rPr lang="en" sz="1100" dirty="0" err="1">
                <a:solidFill>
                  <a:schemeClr val="dk2"/>
                </a:solidFill>
              </a:rPr>
              <a:t>λόγου</a:t>
            </a:r>
            <a:r>
              <a:rPr lang="en" sz="1100" dirty="0">
                <a:solidFill>
                  <a:schemeClr val="dk2"/>
                </a:solidFill>
              </a:rPr>
              <a:t>.</a:t>
            </a:r>
            <a:endParaRPr sz="1100" dirty="0">
              <a:solidFill>
                <a:schemeClr val="dk2"/>
              </a:solidFill>
            </a:endParaRPr>
          </a:p>
          <a:p>
            <a:pPr marL="0" lvl="0" indent="0" algn="l" rtl="0">
              <a:spcBef>
                <a:spcPts val="0"/>
              </a:spcBef>
              <a:spcAft>
                <a:spcPts val="0"/>
              </a:spcAft>
              <a:buNone/>
            </a:pPr>
            <a:endParaRPr sz="1100" dirty="0">
              <a:solidFill>
                <a:schemeClr val="dk2"/>
              </a:solidFill>
            </a:endParaRPr>
          </a:p>
          <a:p>
            <a:pPr marL="0" lvl="0" indent="0" algn="l" rtl="0">
              <a:spcBef>
                <a:spcPts val="0"/>
              </a:spcBef>
              <a:spcAft>
                <a:spcPts val="0"/>
              </a:spcAft>
              <a:buNone/>
            </a:pPr>
            <a:r>
              <a:rPr lang="en" sz="1100" dirty="0">
                <a:solidFill>
                  <a:schemeClr val="dk2"/>
                </a:solidFill>
              </a:rPr>
              <a:t>Critical:</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Βλέ</a:t>
            </a:r>
            <a:r>
              <a:rPr lang="en" sz="1100" dirty="0">
                <a:solidFill>
                  <a:schemeClr val="dk2"/>
                </a:solidFill>
              </a:rPr>
              <a:t>π</a:t>
            </a:r>
            <a:r>
              <a:rPr lang="en" sz="1100" dirty="0" err="1">
                <a:solidFill>
                  <a:schemeClr val="dk2"/>
                </a:solidFill>
              </a:rPr>
              <a:t>ουν</a:t>
            </a:r>
            <a:r>
              <a:rPr lang="en" sz="1100" dirty="0">
                <a:solidFill>
                  <a:schemeClr val="dk2"/>
                </a:solidFill>
              </a:rPr>
              <a:t> </a:t>
            </a:r>
            <a:r>
              <a:rPr lang="en" sz="1100" dirty="0" err="1">
                <a:solidFill>
                  <a:schemeClr val="dk2"/>
                </a:solidFill>
              </a:rPr>
              <a:t>τις</a:t>
            </a:r>
            <a:r>
              <a:rPr lang="en" sz="1100" dirty="0">
                <a:solidFill>
                  <a:schemeClr val="dk2"/>
                </a:solidFill>
              </a:rPr>
              <a:t> </a:t>
            </a:r>
            <a:r>
              <a:rPr lang="en" sz="1100" dirty="0" err="1">
                <a:solidFill>
                  <a:schemeClr val="dk2"/>
                </a:solidFill>
              </a:rPr>
              <a:t>οργ</a:t>
            </a:r>
            <a:r>
              <a:rPr lang="en" sz="1100" dirty="0">
                <a:solidFill>
                  <a:schemeClr val="dk2"/>
                </a:solidFill>
              </a:rPr>
              <a:t>α</a:t>
            </a:r>
            <a:r>
              <a:rPr lang="en" sz="1100" dirty="0" err="1">
                <a:solidFill>
                  <a:schemeClr val="dk2"/>
                </a:solidFill>
              </a:rPr>
              <a:t>νώσεις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τις</a:t>
            </a:r>
            <a:r>
              <a:rPr lang="en" sz="1100" dirty="0">
                <a:solidFill>
                  <a:schemeClr val="dk2"/>
                </a:solidFill>
              </a:rPr>
              <a:t> </a:t>
            </a:r>
            <a:r>
              <a:rPr lang="en" sz="1100" dirty="0" err="1">
                <a:solidFill>
                  <a:schemeClr val="dk2"/>
                </a:solidFill>
              </a:rPr>
              <a:t>κοινωνικές</a:t>
            </a:r>
            <a:r>
              <a:rPr lang="en" sz="1100" dirty="0">
                <a:solidFill>
                  <a:schemeClr val="dk2"/>
                </a:solidFill>
              </a:rPr>
              <a:t> </a:t>
            </a:r>
            <a:r>
              <a:rPr lang="en" sz="1100" dirty="0" err="1">
                <a:solidFill>
                  <a:schemeClr val="dk2"/>
                </a:solidFill>
              </a:rPr>
              <a:t>δομές</a:t>
            </a:r>
            <a:r>
              <a:rPr lang="en" sz="1100" dirty="0">
                <a:solidFill>
                  <a:schemeClr val="dk2"/>
                </a:solidFill>
              </a:rPr>
              <a:t> </a:t>
            </a:r>
            <a:r>
              <a:rPr lang="en" sz="1100" dirty="0" err="1">
                <a:solidFill>
                  <a:schemeClr val="dk2"/>
                </a:solidFill>
              </a:rPr>
              <a:t>ως</a:t>
            </a:r>
            <a:r>
              <a:rPr lang="en" sz="1100" dirty="0">
                <a:solidFill>
                  <a:schemeClr val="dk2"/>
                </a:solidFill>
              </a:rPr>
              <a:t> π</a:t>
            </a:r>
            <a:r>
              <a:rPr lang="en" sz="1100" dirty="0" err="1">
                <a:solidFill>
                  <a:schemeClr val="dk2"/>
                </a:solidFill>
              </a:rPr>
              <a:t>ροϊόντ</a:t>
            </a:r>
            <a:r>
              <a:rPr lang="en" sz="1100" dirty="0">
                <a:solidFill>
                  <a:schemeClr val="dk2"/>
                </a:solidFill>
              </a:rPr>
              <a:t>α </a:t>
            </a:r>
            <a:r>
              <a:rPr lang="en" sz="1100" dirty="0" err="1">
                <a:solidFill>
                  <a:schemeClr val="dk2"/>
                </a:solidFill>
              </a:rPr>
              <a:t>ιστορικών</a:t>
            </a:r>
            <a:r>
              <a:rPr lang="en" sz="1100" dirty="0">
                <a:solidFill>
                  <a:schemeClr val="dk2"/>
                </a:solidFill>
              </a:rPr>
              <a:t> </a:t>
            </a:r>
            <a:r>
              <a:rPr lang="en" sz="1100" dirty="0" err="1">
                <a:solidFill>
                  <a:schemeClr val="dk2"/>
                </a:solidFill>
              </a:rPr>
              <a:t>συνθηκών</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ως</a:t>
            </a:r>
            <a:r>
              <a:rPr lang="en" sz="1100" dirty="0">
                <a:solidFill>
                  <a:schemeClr val="dk2"/>
                </a:solidFill>
              </a:rPr>
              <a:t> π</a:t>
            </a:r>
            <a:r>
              <a:rPr lang="en" sz="1100" dirty="0" err="1">
                <a:solidFill>
                  <a:schemeClr val="dk2"/>
                </a:solidFill>
              </a:rPr>
              <a:t>εδί</a:t>
            </a:r>
            <a:r>
              <a:rPr lang="en" sz="1100" dirty="0">
                <a:solidFill>
                  <a:schemeClr val="dk2"/>
                </a:solidFill>
              </a:rPr>
              <a:t>α </a:t>
            </a:r>
            <a:r>
              <a:rPr lang="en" sz="1100" dirty="0" err="1">
                <a:solidFill>
                  <a:schemeClr val="dk2"/>
                </a:solidFill>
              </a:rPr>
              <a:t>εξουσί</a:t>
            </a:r>
            <a:r>
              <a:rPr lang="en" sz="1100" dirty="0">
                <a:solidFill>
                  <a:schemeClr val="dk2"/>
                </a:solidFill>
              </a:rPr>
              <a:t>α</a:t>
            </a:r>
            <a:r>
              <a:rPr lang="en" sz="1100" dirty="0" err="1">
                <a:solidFill>
                  <a:schemeClr val="dk2"/>
                </a:solidFill>
              </a:rPr>
              <a:t>ς</a:t>
            </a:r>
            <a:r>
              <a:rPr lang="en" sz="1100" dirty="0">
                <a:solidFill>
                  <a:schemeClr val="dk2"/>
                </a:solidFill>
              </a:rPr>
              <a:t>, </a:t>
            </a:r>
            <a:r>
              <a:rPr lang="en" sz="1100" dirty="0" err="1">
                <a:solidFill>
                  <a:schemeClr val="dk2"/>
                </a:solidFill>
              </a:rPr>
              <a:t>ό</a:t>
            </a:r>
            <a:r>
              <a:rPr lang="en" sz="1100" dirty="0">
                <a:solidFill>
                  <a:schemeClr val="dk2"/>
                </a:solidFill>
              </a:rPr>
              <a:t>π</a:t>
            </a:r>
            <a:r>
              <a:rPr lang="en" sz="1100" dirty="0" err="1">
                <a:solidFill>
                  <a:schemeClr val="dk2"/>
                </a:solidFill>
              </a:rPr>
              <a:t>ου</a:t>
            </a:r>
            <a:r>
              <a:rPr lang="en" sz="1100" dirty="0">
                <a:solidFill>
                  <a:schemeClr val="dk2"/>
                </a:solidFill>
              </a:rPr>
              <a:t> </a:t>
            </a:r>
            <a:r>
              <a:rPr lang="en" sz="1100" dirty="0" err="1">
                <a:solidFill>
                  <a:schemeClr val="dk2"/>
                </a:solidFill>
              </a:rPr>
              <a:t>κυρί</a:t>
            </a:r>
            <a:r>
              <a:rPr lang="en" sz="1100" dirty="0">
                <a:solidFill>
                  <a:schemeClr val="dk2"/>
                </a:solidFill>
              </a:rPr>
              <a:t>α</a:t>
            </a:r>
            <a:r>
              <a:rPr lang="en" sz="1100" dirty="0" err="1">
                <a:solidFill>
                  <a:schemeClr val="dk2"/>
                </a:solidFill>
              </a:rPr>
              <a:t>ρχ</a:t>
            </a:r>
            <a:r>
              <a:rPr lang="en" sz="1100" dirty="0">
                <a:solidFill>
                  <a:schemeClr val="dk2"/>
                </a:solidFill>
              </a:rPr>
              <a:t>α </a:t>
            </a:r>
            <a:r>
              <a:rPr lang="en" sz="1100" dirty="0" err="1">
                <a:solidFill>
                  <a:schemeClr val="dk2"/>
                </a:solidFill>
              </a:rPr>
              <a:t>μοντέλ</a:t>
            </a:r>
            <a:r>
              <a:rPr lang="en" sz="1100" dirty="0">
                <a:solidFill>
                  <a:schemeClr val="dk2"/>
                </a:solidFill>
              </a:rPr>
              <a:t>α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συστήμ</a:t>
            </a:r>
            <a:r>
              <a:rPr lang="en" sz="1100" dirty="0">
                <a:solidFill>
                  <a:schemeClr val="dk2"/>
                </a:solidFill>
              </a:rPr>
              <a:t>α</a:t>
            </a:r>
            <a:r>
              <a:rPr lang="en" sz="1100" dirty="0" err="1">
                <a:solidFill>
                  <a:schemeClr val="dk2"/>
                </a:solidFill>
              </a:rPr>
              <a:t>τ</a:t>
            </a:r>
            <a:r>
              <a:rPr lang="en" sz="1100" dirty="0">
                <a:solidFill>
                  <a:schemeClr val="dk2"/>
                </a:solidFill>
              </a:rPr>
              <a:t>α α</a:t>
            </a:r>
            <a:r>
              <a:rPr lang="en" sz="1100" dirty="0" err="1">
                <a:solidFill>
                  <a:schemeClr val="dk2"/>
                </a:solidFill>
              </a:rPr>
              <a:t>ν</a:t>
            </a:r>
            <a:r>
              <a:rPr lang="en" sz="1100" dirty="0">
                <a:solidFill>
                  <a:schemeClr val="dk2"/>
                </a:solidFill>
              </a:rPr>
              <a:t>απα</a:t>
            </a:r>
            <a:r>
              <a:rPr lang="en" sz="1100" dirty="0" err="1">
                <a:solidFill>
                  <a:schemeClr val="dk2"/>
                </a:solidFill>
              </a:rPr>
              <a:t>ράγουν</a:t>
            </a:r>
            <a:r>
              <a:rPr lang="en" sz="1100" dirty="0">
                <a:solidFill>
                  <a:schemeClr val="dk2"/>
                </a:solidFill>
              </a:rPr>
              <a:t> </a:t>
            </a:r>
            <a:r>
              <a:rPr lang="en" sz="1100" dirty="0" err="1">
                <a:solidFill>
                  <a:schemeClr val="dk2"/>
                </a:solidFill>
              </a:rPr>
              <a:t>τις</a:t>
            </a:r>
            <a:r>
              <a:rPr lang="en" sz="1100" dirty="0">
                <a:solidFill>
                  <a:schemeClr val="dk2"/>
                </a:solidFill>
              </a:rPr>
              <a:t> α</a:t>
            </a:r>
            <a:r>
              <a:rPr lang="en" sz="1100" dirty="0" err="1">
                <a:solidFill>
                  <a:schemeClr val="dk2"/>
                </a:solidFill>
              </a:rPr>
              <a:t>νισότητες</a:t>
            </a:r>
            <a:r>
              <a:rPr lang="en" sz="1100" dirty="0">
                <a:solidFill>
                  <a:schemeClr val="dk2"/>
                </a:solidFill>
              </a:rPr>
              <a:t>. </a:t>
            </a:r>
            <a:r>
              <a:rPr lang="en" sz="1100" dirty="0" err="1">
                <a:solidFill>
                  <a:schemeClr val="dk2"/>
                </a:solidFill>
              </a:rPr>
              <a:t>Στόχος</a:t>
            </a:r>
            <a:r>
              <a:rPr lang="en" sz="1100" dirty="0">
                <a:solidFill>
                  <a:schemeClr val="dk2"/>
                </a:solidFill>
              </a:rPr>
              <a:t> </a:t>
            </a:r>
            <a:r>
              <a:rPr lang="en" sz="1100" dirty="0" err="1">
                <a:solidFill>
                  <a:schemeClr val="dk2"/>
                </a:solidFill>
              </a:rPr>
              <a:t>τους</a:t>
            </a:r>
            <a:r>
              <a:rPr lang="en" sz="1100" dirty="0">
                <a:solidFill>
                  <a:schemeClr val="dk2"/>
                </a:solidFill>
              </a:rPr>
              <a:t> </a:t>
            </a:r>
            <a:r>
              <a:rPr lang="en" sz="1100" dirty="0" err="1">
                <a:solidFill>
                  <a:schemeClr val="dk2"/>
                </a:solidFill>
              </a:rPr>
              <a:t>είν</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η</a:t>
            </a:r>
            <a:r>
              <a:rPr lang="en" sz="1100" dirty="0">
                <a:solidFill>
                  <a:schemeClr val="dk2"/>
                </a:solidFill>
              </a:rPr>
              <a:t> απ</a:t>
            </a:r>
            <a:r>
              <a:rPr lang="en" sz="1100" dirty="0" err="1">
                <a:solidFill>
                  <a:schemeClr val="dk2"/>
                </a:solidFill>
              </a:rPr>
              <a:t>ομυθο</a:t>
            </a:r>
            <a:r>
              <a:rPr lang="en" sz="1100" dirty="0">
                <a:solidFill>
                  <a:schemeClr val="dk2"/>
                </a:solidFill>
              </a:rPr>
              <a:t>π</a:t>
            </a:r>
            <a:r>
              <a:rPr lang="en" sz="1100" dirty="0" err="1">
                <a:solidFill>
                  <a:schemeClr val="dk2"/>
                </a:solidFill>
              </a:rPr>
              <a:t>οίηση</a:t>
            </a:r>
            <a:r>
              <a:rPr lang="en" sz="1100" dirty="0">
                <a:solidFill>
                  <a:schemeClr val="dk2"/>
                </a:solidFill>
              </a:rPr>
              <a:t> α</a:t>
            </a:r>
            <a:r>
              <a:rPr lang="en" sz="1100" dirty="0" err="1">
                <a:solidFill>
                  <a:schemeClr val="dk2"/>
                </a:solidFill>
              </a:rPr>
              <a:t>υτών</a:t>
            </a:r>
            <a:r>
              <a:rPr lang="en" sz="1100" dirty="0">
                <a:solidFill>
                  <a:schemeClr val="dk2"/>
                </a:solidFill>
              </a:rPr>
              <a:t> </a:t>
            </a:r>
            <a:r>
              <a:rPr lang="en" sz="1100" dirty="0" err="1">
                <a:solidFill>
                  <a:schemeClr val="dk2"/>
                </a:solidFill>
              </a:rPr>
              <a:t>των</a:t>
            </a:r>
            <a:r>
              <a:rPr lang="en" sz="1100" dirty="0">
                <a:solidFill>
                  <a:schemeClr val="dk2"/>
                </a:solidFill>
              </a:rPr>
              <a:t> </a:t>
            </a:r>
            <a:r>
              <a:rPr lang="en" sz="1100" dirty="0" err="1">
                <a:solidFill>
                  <a:schemeClr val="dk2"/>
                </a:solidFill>
              </a:rPr>
              <a:t>εδρεωμένων</a:t>
            </a:r>
            <a:r>
              <a:rPr lang="en" sz="1100" dirty="0">
                <a:solidFill>
                  <a:schemeClr val="dk2"/>
                </a:solidFill>
              </a:rPr>
              <a:t> </a:t>
            </a:r>
            <a:r>
              <a:rPr lang="en" sz="1100" dirty="0" err="1">
                <a:solidFill>
                  <a:schemeClr val="dk2"/>
                </a:solidFill>
              </a:rPr>
              <a:t>δομών</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η</a:t>
            </a:r>
            <a:r>
              <a:rPr lang="en" sz="1100" dirty="0">
                <a:solidFill>
                  <a:schemeClr val="dk2"/>
                </a:solidFill>
              </a:rPr>
              <a:t> </a:t>
            </a:r>
            <a:r>
              <a:rPr lang="en" sz="1100" dirty="0" err="1">
                <a:solidFill>
                  <a:schemeClr val="dk2"/>
                </a:solidFill>
              </a:rPr>
              <a:t>χρήση</a:t>
            </a:r>
            <a:r>
              <a:rPr lang="en" sz="1100" dirty="0">
                <a:solidFill>
                  <a:schemeClr val="dk2"/>
                </a:solidFill>
              </a:rPr>
              <a:t> </a:t>
            </a:r>
            <a:r>
              <a:rPr lang="en" sz="1100" dirty="0" err="1">
                <a:solidFill>
                  <a:schemeClr val="dk2"/>
                </a:solidFill>
              </a:rPr>
              <a:t>της</a:t>
            </a:r>
            <a:r>
              <a:rPr lang="en" sz="1100" dirty="0">
                <a:solidFill>
                  <a:schemeClr val="dk2"/>
                </a:solidFill>
              </a:rPr>
              <a:t> </a:t>
            </a:r>
            <a:r>
              <a:rPr lang="en" sz="1100" dirty="0" err="1">
                <a:solidFill>
                  <a:schemeClr val="dk2"/>
                </a:solidFill>
              </a:rPr>
              <a:t>κριτικής</a:t>
            </a:r>
            <a:r>
              <a:rPr lang="en" sz="1100" dirty="0">
                <a:solidFill>
                  <a:schemeClr val="dk2"/>
                </a:solidFill>
              </a:rPr>
              <a:t> </a:t>
            </a:r>
            <a:r>
              <a:rPr lang="en" sz="1100" dirty="0" err="1">
                <a:solidFill>
                  <a:schemeClr val="dk2"/>
                </a:solidFill>
              </a:rPr>
              <a:t>σκέψης</a:t>
            </a:r>
            <a:r>
              <a:rPr lang="en" sz="1100" dirty="0">
                <a:solidFill>
                  <a:schemeClr val="dk2"/>
                </a:solidFill>
              </a:rPr>
              <a:t> </a:t>
            </a:r>
            <a:r>
              <a:rPr lang="en" sz="1100" dirty="0" err="1">
                <a:solidFill>
                  <a:schemeClr val="dk2"/>
                </a:solidFill>
              </a:rPr>
              <a:t>γι</a:t>
            </a:r>
            <a:r>
              <a:rPr lang="en" sz="1100" dirty="0">
                <a:solidFill>
                  <a:schemeClr val="dk2"/>
                </a:solidFill>
              </a:rPr>
              <a:t>α </a:t>
            </a:r>
            <a:r>
              <a:rPr lang="en" sz="1100" dirty="0" err="1">
                <a:solidFill>
                  <a:schemeClr val="dk2"/>
                </a:solidFill>
              </a:rPr>
              <a:t>την</a:t>
            </a:r>
            <a:r>
              <a:rPr lang="en" sz="1100" dirty="0">
                <a:solidFill>
                  <a:schemeClr val="dk2"/>
                </a:solidFill>
              </a:rPr>
              <a:t> </a:t>
            </a:r>
            <a:r>
              <a:rPr lang="en" sz="1100" dirty="0" err="1">
                <a:solidFill>
                  <a:schemeClr val="dk2"/>
                </a:solidFill>
              </a:rPr>
              <a:t>χειρ</a:t>
            </a:r>
            <a:r>
              <a:rPr lang="en" sz="1100" dirty="0">
                <a:solidFill>
                  <a:schemeClr val="dk2"/>
                </a:solidFill>
              </a:rPr>
              <a:t>α</a:t>
            </a:r>
            <a:r>
              <a:rPr lang="en" sz="1100" dirty="0" err="1">
                <a:solidFill>
                  <a:schemeClr val="dk2"/>
                </a:solidFill>
              </a:rPr>
              <a:t>φέτηση</a:t>
            </a:r>
            <a:r>
              <a:rPr lang="en" sz="1100" dirty="0">
                <a:solidFill>
                  <a:schemeClr val="dk2"/>
                </a:solidFill>
              </a:rPr>
              <a:t> </a:t>
            </a:r>
            <a:r>
              <a:rPr lang="en" sz="1100" dirty="0" err="1">
                <a:solidFill>
                  <a:schemeClr val="dk2"/>
                </a:solidFill>
              </a:rPr>
              <a:t>των</a:t>
            </a:r>
            <a:r>
              <a:rPr lang="en" sz="1100" dirty="0">
                <a:solidFill>
                  <a:schemeClr val="dk2"/>
                </a:solidFill>
              </a:rPr>
              <a:t> α</a:t>
            </a:r>
            <a:r>
              <a:rPr lang="en" sz="1100" dirty="0" err="1">
                <a:solidFill>
                  <a:schemeClr val="dk2"/>
                </a:solidFill>
              </a:rPr>
              <a:t>τόμων</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τη</a:t>
            </a:r>
            <a:r>
              <a:rPr lang="en" sz="1100" dirty="0">
                <a:solidFill>
                  <a:schemeClr val="dk2"/>
                </a:solidFill>
              </a:rPr>
              <a:t> </a:t>
            </a:r>
            <a:r>
              <a:rPr lang="en" sz="1100" dirty="0" err="1">
                <a:solidFill>
                  <a:schemeClr val="dk2"/>
                </a:solidFill>
              </a:rPr>
              <a:t>δημιουργί</a:t>
            </a:r>
            <a:r>
              <a:rPr lang="en" sz="1100" dirty="0">
                <a:solidFill>
                  <a:schemeClr val="dk2"/>
                </a:solidFill>
              </a:rPr>
              <a:t>α π</a:t>
            </a:r>
            <a:r>
              <a:rPr lang="en" sz="1100" dirty="0" err="1">
                <a:solidFill>
                  <a:schemeClr val="dk2"/>
                </a:solidFill>
              </a:rPr>
              <a:t>ιο</a:t>
            </a:r>
            <a:r>
              <a:rPr lang="en" sz="1100" dirty="0">
                <a:solidFill>
                  <a:schemeClr val="dk2"/>
                </a:solidFill>
              </a:rPr>
              <a:t> </a:t>
            </a:r>
            <a:r>
              <a:rPr lang="en" sz="1100" dirty="0" err="1">
                <a:solidFill>
                  <a:schemeClr val="dk2"/>
                </a:solidFill>
              </a:rPr>
              <a:t>δίκ</a:t>
            </a:r>
            <a:r>
              <a:rPr lang="en" sz="1100" dirty="0">
                <a:solidFill>
                  <a:schemeClr val="dk2"/>
                </a:solidFill>
              </a:rPr>
              <a:t>α</a:t>
            </a:r>
            <a:r>
              <a:rPr lang="en" sz="1100" dirty="0" err="1">
                <a:solidFill>
                  <a:schemeClr val="dk2"/>
                </a:solidFill>
              </a:rPr>
              <a:t>ιων</a:t>
            </a:r>
            <a:r>
              <a:rPr lang="en" sz="1100" dirty="0">
                <a:solidFill>
                  <a:schemeClr val="dk2"/>
                </a:solidFill>
              </a:rPr>
              <a:t> </a:t>
            </a:r>
            <a:r>
              <a:rPr lang="en" sz="1100" dirty="0" err="1">
                <a:solidFill>
                  <a:schemeClr val="dk2"/>
                </a:solidFill>
              </a:rPr>
              <a:t>κοινωνιών</a:t>
            </a:r>
            <a:r>
              <a:rPr lang="en" sz="1100" dirty="0">
                <a:solidFill>
                  <a:schemeClr val="dk2"/>
                </a:solidFill>
              </a:rPr>
              <a:t>.</a:t>
            </a:r>
            <a:endParaRPr sz="1100" dirty="0">
              <a:solidFill>
                <a:schemeClr val="dk2"/>
              </a:solidFill>
            </a:endParaRPr>
          </a:p>
          <a:p>
            <a:pPr marL="457200" lvl="0" indent="-298450" algn="l" rtl="0">
              <a:spcBef>
                <a:spcPts val="0"/>
              </a:spcBef>
              <a:spcAft>
                <a:spcPts val="0"/>
              </a:spcAft>
              <a:buClr>
                <a:schemeClr val="dk2"/>
              </a:buClr>
              <a:buSzPts val="1100"/>
              <a:buChar char="●"/>
            </a:pPr>
            <a:r>
              <a:rPr lang="en" sz="1100" dirty="0" err="1">
                <a:solidFill>
                  <a:schemeClr val="dk2"/>
                </a:solidFill>
              </a:rPr>
              <a:t>Στην</a:t>
            </a:r>
            <a:r>
              <a:rPr lang="en" sz="1100" dirty="0">
                <a:solidFill>
                  <a:schemeClr val="dk2"/>
                </a:solidFill>
              </a:rPr>
              <a:t> π</a:t>
            </a:r>
            <a:r>
              <a:rPr lang="en" sz="1100" dirty="0" err="1">
                <a:solidFill>
                  <a:schemeClr val="dk2"/>
                </a:solidFill>
              </a:rPr>
              <a:t>ιο</a:t>
            </a:r>
            <a:r>
              <a:rPr lang="en" sz="1100" dirty="0">
                <a:solidFill>
                  <a:schemeClr val="dk2"/>
                </a:solidFill>
              </a:rPr>
              <a:t> α</a:t>
            </a:r>
            <a:r>
              <a:rPr lang="en" sz="1100" dirty="0" err="1">
                <a:solidFill>
                  <a:schemeClr val="dk2"/>
                </a:solidFill>
              </a:rPr>
              <a:t>κρ</a:t>
            </a:r>
            <a:r>
              <a:rPr lang="en" sz="1100" dirty="0">
                <a:solidFill>
                  <a:schemeClr val="dk2"/>
                </a:solidFill>
              </a:rPr>
              <a:t>α</a:t>
            </a:r>
            <a:r>
              <a:rPr lang="en" sz="1100" dirty="0" err="1">
                <a:solidFill>
                  <a:schemeClr val="dk2"/>
                </a:solidFill>
              </a:rPr>
              <a:t>ί</a:t>
            </a:r>
            <a:r>
              <a:rPr lang="en" sz="1100" dirty="0">
                <a:solidFill>
                  <a:schemeClr val="dk2"/>
                </a:solidFill>
              </a:rPr>
              <a:t>α </a:t>
            </a:r>
            <a:r>
              <a:rPr lang="en" sz="1100" dirty="0" err="1">
                <a:solidFill>
                  <a:schemeClr val="dk2"/>
                </a:solidFill>
              </a:rPr>
              <a:t>μορφή</a:t>
            </a:r>
            <a:r>
              <a:rPr lang="en" sz="1100" dirty="0">
                <a:solidFill>
                  <a:schemeClr val="dk2"/>
                </a:solidFill>
              </a:rPr>
              <a:t>, </a:t>
            </a:r>
            <a:r>
              <a:rPr lang="en" sz="1100" dirty="0" err="1">
                <a:solidFill>
                  <a:schemeClr val="dk2"/>
                </a:solidFill>
              </a:rPr>
              <a:t>η</a:t>
            </a:r>
            <a:r>
              <a:rPr lang="en" sz="1100" dirty="0">
                <a:solidFill>
                  <a:schemeClr val="dk2"/>
                </a:solidFill>
              </a:rPr>
              <a:t> π</a:t>
            </a:r>
            <a:r>
              <a:rPr lang="en" sz="1100" dirty="0" err="1">
                <a:solidFill>
                  <a:schemeClr val="dk2"/>
                </a:solidFill>
              </a:rPr>
              <a:t>ροσέγγιση</a:t>
            </a:r>
            <a:r>
              <a:rPr lang="en" sz="1100" dirty="0">
                <a:solidFill>
                  <a:schemeClr val="dk2"/>
                </a:solidFill>
              </a:rPr>
              <a:t> α</a:t>
            </a:r>
            <a:r>
              <a:rPr lang="en" sz="1100" dirty="0" err="1">
                <a:solidFill>
                  <a:schemeClr val="dk2"/>
                </a:solidFill>
              </a:rPr>
              <a:t>υτή</a:t>
            </a:r>
            <a:r>
              <a:rPr lang="en" sz="1100" dirty="0">
                <a:solidFill>
                  <a:schemeClr val="dk2"/>
                </a:solidFill>
              </a:rPr>
              <a:t> </a:t>
            </a:r>
            <a:r>
              <a:rPr lang="en" sz="1100" dirty="0" err="1">
                <a:solidFill>
                  <a:schemeClr val="dk2"/>
                </a:solidFill>
              </a:rPr>
              <a:t>μ</a:t>
            </a:r>
            <a:r>
              <a:rPr lang="en" sz="1100" dirty="0">
                <a:solidFill>
                  <a:schemeClr val="dk2"/>
                </a:solidFill>
              </a:rPr>
              <a:t>π</a:t>
            </a:r>
            <a:r>
              <a:rPr lang="en" sz="1100" dirty="0" err="1">
                <a:solidFill>
                  <a:schemeClr val="dk2"/>
                </a:solidFill>
              </a:rPr>
              <a:t>ορεί</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φτάσει</a:t>
            </a:r>
            <a:r>
              <a:rPr lang="en" sz="1100" dirty="0">
                <a:solidFill>
                  <a:schemeClr val="dk2"/>
                </a:solidFill>
              </a:rPr>
              <a:t> </a:t>
            </a:r>
            <a:r>
              <a:rPr lang="en" sz="1100" dirty="0" err="1">
                <a:solidFill>
                  <a:schemeClr val="dk2"/>
                </a:solidFill>
              </a:rPr>
              <a:t>σε</a:t>
            </a:r>
            <a:r>
              <a:rPr lang="en" sz="1100" dirty="0">
                <a:solidFill>
                  <a:schemeClr val="dk2"/>
                </a:solidFill>
              </a:rPr>
              <a:t> </a:t>
            </a:r>
            <a:r>
              <a:rPr lang="en" sz="1100" dirty="0" err="1">
                <a:solidFill>
                  <a:schemeClr val="dk2"/>
                </a:solidFill>
              </a:rPr>
              <a:t>συνεχόμενη</a:t>
            </a:r>
            <a:r>
              <a:rPr lang="en" sz="1100" dirty="0">
                <a:solidFill>
                  <a:schemeClr val="dk2"/>
                </a:solidFill>
              </a:rPr>
              <a:t> </a:t>
            </a:r>
            <a:r>
              <a:rPr lang="en" sz="1100" dirty="0" err="1">
                <a:solidFill>
                  <a:schemeClr val="dk2"/>
                </a:solidFill>
              </a:rPr>
              <a:t>κοινωνική</a:t>
            </a:r>
            <a:r>
              <a:rPr lang="en" sz="1100" dirty="0">
                <a:solidFill>
                  <a:schemeClr val="dk2"/>
                </a:solidFill>
              </a:rPr>
              <a:t> απ</a:t>
            </a:r>
            <a:r>
              <a:rPr lang="en" sz="1100" dirty="0" err="1">
                <a:solidFill>
                  <a:schemeClr val="dk2"/>
                </a:solidFill>
              </a:rPr>
              <a:t>οδόμηση</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π</a:t>
            </a:r>
            <a:r>
              <a:rPr lang="en" sz="1100" dirty="0" err="1">
                <a:solidFill>
                  <a:schemeClr val="dk2"/>
                </a:solidFill>
              </a:rPr>
              <a:t>ολιτισμικό</a:t>
            </a:r>
            <a:r>
              <a:rPr lang="en" sz="1100" dirty="0">
                <a:solidFill>
                  <a:schemeClr val="dk2"/>
                </a:solidFill>
              </a:rPr>
              <a:t> </a:t>
            </a:r>
            <a:r>
              <a:rPr lang="en" sz="1100" dirty="0" err="1">
                <a:solidFill>
                  <a:schemeClr val="dk2"/>
                </a:solidFill>
              </a:rPr>
              <a:t>σχετικισμό</a:t>
            </a:r>
            <a:r>
              <a:rPr lang="en" sz="1100" dirty="0">
                <a:solidFill>
                  <a:schemeClr val="dk2"/>
                </a:solidFill>
              </a:rPr>
              <a:t> </a:t>
            </a:r>
            <a:r>
              <a:rPr lang="en" sz="1100" dirty="0" err="1">
                <a:solidFill>
                  <a:schemeClr val="dk2"/>
                </a:solidFill>
              </a:rPr>
              <a:t>χωρίς</a:t>
            </a:r>
            <a:r>
              <a:rPr lang="en" sz="1100" dirty="0">
                <a:solidFill>
                  <a:schemeClr val="dk2"/>
                </a:solidFill>
              </a:rPr>
              <a:t> </a:t>
            </a:r>
            <a:r>
              <a:rPr lang="en" sz="1100" dirty="0" err="1">
                <a:solidFill>
                  <a:schemeClr val="dk2"/>
                </a:solidFill>
              </a:rPr>
              <a:t>ν</a:t>
            </a:r>
            <a:r>
              <a:rPr lang="en" sz="1100" dirty="0">
                <a:solidFill>
                  <a:schemeClr val="dk2"/>
                </a:solidFill>
              </a:rPr>
              <a:t>α </a:t>
            </a:r>
            <a:r>
              <a:rPr lang="en" sz="1100" dirty="0" err="1">
                <a:solidFill>
                  <a:schemeClr val="dk2"/>
                </a:solidFill>
              </a:rPr>
              <a:t>φέρει</a:t>
            </a:r>
            <a:r>
              <a:rPr lang="en" sz="1100" dirty="0">
                <a:solidFill>
                  <a:schemeClr val="dk2"/>
                </a:solidFill>
              </a:rPr>
              <a:t> π</a:t>
            </a:r>
            <a:r>
              <a:rPr lang="en" sz="1100" dirty="0" err="1">
                <a:solidFill>
                  <a:schemeClr val="dk2"/>
                </a:solidFill>
              </a:rPr>
              <a:t>οτέ</a:t>
            </a:r>
            <a:r>
              <a:rPr lang="en" sz="1100" dirty="0">
                <a:solidFill>
                  <a:schemeClr val="dk2"/>
                </a:solidFill>
              </a:rPr>
              <a:t> </a:t>
            </a:r>
            <a:r>
              <a:rPr lang="en" sz="1100" dirty="0" err="1">
                <a:solidFill>
                  <a:schemeClr val="dk2"/>
                </a:solidFill>
              </a:rPr>
              <a:t>κά</a:t>
            </a:r>
            <a:r>
              <a:rPr lang="en" sz="1100" dirty="0">
                <a:solidFill>
                  <a:schemeClr val="dk2"/>
                </a:solidFill>
              </a:rPr>
              <a:t>π</a:t>
            </a:r>
            <a:r>
              <a:rPr lang="en" sz="1100" dirty="0" err="1">
                <a:solidFill>
                  <a:schemeClr val="dk2"/>
                </a:solidFill>
              </a:rPr>
              <a:t>οι</a:t>
            </a:r>
            <a:r>
              <a:rPr lang="en" sz="1100" dirty="0">
                <a:solidFill>
                  <a:schemeClr val="dk2"/>
                </a:solidFill>
              </a:rPr>
              <a:t>α α</a:t>
            </a:r>
            <a:r>
              <a:rPr lang="en" sz="1100" dirty="0" err="1">
                <a:solidFill>
                  <a:schemeClr val="dk2"/>
                </a:solidFill>
              </a:rPr>
              <a:t>ντικειμενική</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ξεκάθ</a:t>
            </a:r>
            <a:r>
              <a:rPr lang="en" sz="1100" dirty="0">
                <a:solidFill>
                  <a:schemeClr val="dk2"/>
                </a:solidFill>
              </a:rPr>
              <a:t>α</a:t>
            </a:r>
            <a:r>
              <a:rPr lang="en" sz="1100" dirty="0" err="1">
                <a:solidFill>
                  <a:schemeClr val="dk2"/>
                </a:solidFill>
              </a:rPr>
              <a:t>ρη</a:t>
            </a:r>
            <a:r>
              <a:rPr lang="en" sz="1100" dirty="0">
                <a:solidFill>
                  <a:schemeClr val="dk2"/>
                </a:solidFill>
              </a:rPr>
              <a:t> π</a:t>
            </a:r>
            <a:r>
              <a:rPr lang="en" sz="1100" dirty="0" err="1">
                <a:solidFill>
                  <a:schemeClr val="dk2"/>
                </a:solidFill>
              </a:rPr>
              <a:t>ρότ</a:t>
            </a:r>
            <a:r>
              <a:rPr lang="en" sz="1100" dirty="0">
                <a:solidFill>
                  <a:schemeClr val="dk2"/>
                </a:solidFill>
              </a:rPr>
              <a:t>α</a:t>
            </a:r>
            <a:r>
              <a:rPr lang="en" sz="1100" dirty="0" err="1">
                <a:solidFill>
                  <a:schemeClr val="dk2"/>
                </a:solidFill>
              </a:rPr>
              <a:t>ση</a:t>
            </a:r>
            <a:r>
              <a:rPr lang="en" sz="1100" dirty="0">
                <a:solidFill>
                  <a:schemeClr val="dk2"/>
                </a:solidFill>
              </a:rPr>
              <a:t> π</a:t>
            </a:r>
            <a:r>
              <a:rPr lang="en" sz="1100" dirty="0" err="1">
                <a:solidFill>
                  <a:schemeClr val="dk2"/>
                </a:solidFill>
              </a:rPr>
              <a:t>ρος</a:t>
            </a:r>
            <a:r>
              <a:rPr lang="en" sz="1100" dirty="0">
                <a:solidFill>
                  <a:schemeClr val="dk2"/>
                </a:solidFill>
              </a:rPr>
              <a:t> π</a:t>
            </a:r>
            <a:r>
              <a:rPr lang="en" sz="1100" dirty="0" err="1">
                <a:solidFill>
                  <a:schemeClr val="dk2"/>
                </a:solidFill>
              </a:rPr>
              <a:t>ράξη</a:t>
            </a:r>
            <a:r>
              <a:rPr lang="en" sz="1100" dirty="0">
                <a:solidFill>
                  <a:schemeClr val="dk2"/>
                </a:solidFill>
              </a:rPr>
              <a:t>. </a:t>
            </a:r>
            <a:r>
              <a:rPr lang="en" sz="1100" dirty="0" err="1">
                <a:solidFill>
                  <a:schemeClr val="dk2"/>
                </a:solidFill>
              </a:rPr>
              <a:t>Η</a:t>
            </a:r>
            <a:r>
              <a:rPr lang="en" sz="1100" dirty="0">
                <a:solidFill>
                  <a:schemeClr val="dk2"/>
                </a:solidFill>
              </a:rPr>
              <a:t> πα</a:t>
            </a:r>
            <a:r>
              <a:rPr lang="en" sz="1100" dirty="0" err="1">
                <a:solidFill>
                  <a:schemeClr val="dk2"/>
                </a:solidFill>
              </a:rPr>
              <a:t>ράλυση</a:t>
            </a:r>
            <a:r>
              <a:rPr lang="en" sz="1100" dirty="0">
                <a:solidFill>
                  <a:schemeClr val="dk2"/>
                </a:solidFill>
              </a:rPr>
              <a:t> </a:t>
            </a:r>
            <a:r>
              <a:rPr lang="en" sz="1100" dirty="0" err="1">
                <a:solidFill>
                  <a:schemeClr val="dk2"/>
                </a:solidFill>
              </a:rPr>
              <a:t>της</a:t>
            </a:r>
            <a:r>
              <a:rPr lang="en" sz="1100" dirty="0">
                <a:solidFill>
                  <a:schemeClr val="dk2"/>
                </a:solidFill>
              </a:rPr>
              <a:t> π</a:t>
            </a:r>
            <a:r>
              <a:rPr lang="en" sz="1100" dirty="0" err="1">
                <a:solidFill>
                  <a:schemeClr val="dk2"/>
                </a:solidFill>
              </a:rPr>
              <a:t>ράξης</a:t>
            </a:r>
            <a:r>
              <a:rPr lang="en" sz="1100" dirty="0">
                <a:solidFill>
                  <a:schemeClr val="dk2"/>
                </a:solidFill>
              </a:rPr>
              <a:t> </a:t>
            </a:r>
            <a:r>
              <a:rPr lang="en" sz="1100" dirty="0" err="1">
                <a:solidFill>
                  <a:schemeClr val="dk2"/>
                </a:solidFill>
              </a:rPr>
              <a:t>μ</a:t>
            </a:r>
            <a:r>
              <a:rPr lang="en" sz="1100" dirty="0">
                <a:solidFill>
                  <a:schemeClr val="dk2"/>
                </a:solidFill>
              </a:rPr>
              <a:t>π</a:t>
            </a:r>
            <a:r>
              <a:rPr lang="en" sz="1100" dirty="0" err="1">
                <a:solidFill>
                  <a:schemeClr val="dk2"/>
                </a:solidFill>
              </a:rPr>
              <a:t>ορεί</a:t>
            </a:r>
            <a:r>
              <a:rPr lang="en" sz="1100" dirty="0">
                <a:solidFill>
                  <a:schemeClr val="dk2"/>
                </a:solidFill>
              </a:rPr>
              <a:t> </a:t>
            </a:r>
            <a:r>
              <a:rPr lang="en" sz="1100" dirty="0" err="1">
                <a:solidFill>
                  <a:schemeClr val="dk2"/>
                </a:solidFill>
              </a:rPr>
              <a:t>ν</a:t>
            </a:r>
            <a:r>
              <a:rPr lang="en" sz="1100" dirty="0">
                <a:solidFill>
                  <a:schemeClr val="dk2"/>
                </a:solidFill>
              </a:rPr>
              <a:t>α π</a:t>
            </a:r>
            <a:r>
              <a:rPr lang="en" sz="1100" dirty="0" err="1">
                <a:solidFill>
                  <a:schemeClr val="dk2"/>
                </a:solidFill>
              </a:rPr>
              <a:t>ρ</a:t>
            </a:r>
            <a:r>
              <a:rPr lang="en" sz="1100" dirty="0">
                <a:solidFill>
                  <a:schemeClr val="dk2"/>
                </a:solidFill>
              </a:rPr>
              <a:t>α</a:t>
            </a:r>
            <a:r>
              <a:rPr lang="en" sz="1100" dirty="0" err="1">
                <a:solidFill>
                  <a:schemeClr val="dk2"/>
                </a:solidFill>
              </a:rPr>
              <a:t>γμ</a:t>
            </a:r>
            <a:r>
              <a:rPr lang="en" sz="1100" dirty="0">
                <a:solidFill>
                  <a:schemeClr val="dk2"/>
                </a:solidFill>
              </a:rPr>
              <a:t>α</a:t>
            </a:r>
            <a:r>
              <a:rPr lang="en" sz="1100" dirty="0" err="1">
                <a:solidFill>
                  <a:schemeClr val="dk2"/>
                </a:solidFill>
              </a:rPr>
              <a:t>τωθεί</a:t>
            </a:r>
            <a:r>
              <a:rPr lang="en" sz="1100" dirty="0">
                <a:solidFill>
                  <a:schemeClr val="dk2"/>
                </a:solidFill>
              </a:rPr>
              <a:t> α</a:t>
            </a:r>
            <a:r>
              <a:rPr lang="en" sz="1100" dirty="0" err="1">
                <a:solidFill>
                  <a:schemeClr val="dk2"/>
                </a:solidFill>
              </a:rPr>
              <a:t>ν</a:t>
            </a:r>
            <a:r>
              <a:rPr lang="en" sz="1100" dirty="0">
                <a:solidFill>
                  <a:schemeClr val="dk2"/>
                </a:solidFill>
              </a:rPr>
              <a:t> </a:t>
            </a:r>
            <a:r>
              <a:rPr lang="en" sz="1100" dirty="0" err="1">
                <a:solidFill>
                  <a:schemeClr val="dk2"/>
                </a:solidFill>
              </a:rPr>
              <a:t>εγκλω</a:t>
            </a:r>
            <a:r>
              <a:rPr lang="en" sz="1100" dirty="0">
                <a:solidFill>
                  <a:schemeClr val="dk2"/>
                </a:solidFill>
              </a:rPr>
              <a:t>β</a:t>
            </a:r>
            <a:r>
              <a:rPr lang="en" sz="1100" dirty="0" err="1">
                <a:solidFill>
                  <a:schemeClr val="dk2"/>
                </a:solidFill>
              </a:rPr>
              <a:t>ιστουμε</a:t>
            </a:r>
            <a:r>
              <a:rPr lang="en" sz="1100" dirty="0">
                <a:solidFill>
                  <a:schemeClr val="dk2"/>
                </a:solidFill>
              </a:rPr>
              <a:t> </a:t>
            </a:r>
            <a:r>
              <a:rPr lang="en" sz="1100" dirty="0" err="1">
                <a:solidFill>
                  <a:schemeClr val="dk2"/>
                </a:solidFill>
              </a:rPr>
              <a:t>σε</a:t>
            </a:r>
            <a:r>
              <a:rPr lang="en" sz="1100" dirty="0">
                <a:solidFill>
                  <a:schemeClr val="dk2"/>
                </a:solidFill>
              </a:rPr>
              <a:t> </a:t>
            </a:r>
            <a:r>
              <a:rPr lang="en" sz="1100" dirty="0" err="1">
                <a:solidFill>
                  <a:schemeClr val="dk2"/>
                </a:solidFill>
              </a:rPr>
              <a:t>μετ</a:t>
            </a:r>
            <a:r>
              <a:rPr lang="en" sz="1100" dirty="0">
                <a:solidFill>
                  <a:schemeClr val="dk2"/>
                </a:solidFill>
              </a:rPr>
              <a:t>α-</a:t>
            </a:r>
            <a:r>
              <a:rPr lang="en" sz="1100" dirty="0" err="1">
                <a:solidFill>
                  <a:schemeClr val="dk2"/>
                </a:solidFill>
              </a:rPr>
              <a:t>θεωρητικές</a:t>
            </a:r>
            <a:r>
              <a:rPr lang="en" sz="1100" dirty="0">
                <a:solidFill>
                  <a:schemeClr val="dk2"/>
                </a:solidFill>
              </a:rPr>
              <a:t> </a:t>
            </a:r>
            <a:r>
              <a:rPr lang="en" sz="1100" dirty="0" err="1">
                <a:solidFill>
                  <a:schemeClr val="dk2"/>
                </a:solidFill>
              </a:rPr>
              <a:t>συζητήσεις</a:t>
            </a:r>
            <a:r>
              <a:rPr lang="en" sz="1100" dirty="0">
                <a:solidFill>
                  <a:schemeClr val="dk2"/>
                </a:solidFill>
              </a:rPr>
              <a:t> </a:t>
            </a:r>
            <a:r>
              <a:rPr lang="en" sz="1100" dirty="0" err="1">
                <a:solidFill>
                  <a:schemeClr val="dk2"/>
                </a:solidFill>
              </a:rPr>
              <a:t>οι</a:t>
            </a:r>
            <a:r>
              <a:rPr lang="en" sz="1100" dirty="0">
                <a:solidFill>
                  <a:schemeClr val="dk2"/>
                </a:solidFill>
              </a:rPr>
              <a:t> </a:t>
            </a:r>
            <a:r>
              <a:rPr lang="en" sz="1100" dirty="0" err="1">
                <a:solidFill>
                  <a:schemeClr val="dk2"/>
                </a:solidFill>
              </a:rPr>
              <a:t>ο</a:t>
            </a:r>
            <a:r>
              <a:rPr lang="en" sz="1100" dirty="0">
                <a:solidFill>
                  <a:schemeClr val="dk2"/>
                </a:solidFill>
              </a:rPr>
              <a:t>π</a:t>
            </a:r>
            <a:r>
              <a:rPr lang="en" sz="1100" dirty="0" err="1">
                <a:solidFill>
                  <a:schemeClr val="dk2"/>
                </a:solidFill>
              </a:rPr>
              <a:t>οίες</a:t>
            </a:r>
            <a:r>
              <a:rPr lang="en" sz="1100" dirty="0">
                <a:solidFill>
                  <a:schemeClr val="dk2"/>
                </a:solidFill>
              </a:rPr>
              <a:t> </a:t>
            </a:r>
            <a:r>
              <a:rPr lang="en" sz="1100" dirty="0" err="1">
                <a:solidFill>
                  <a:schemeClr val="dk2"/>
                </a:solidFill>
              </a:rPr>
              <a:t>είν</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εξ</a:t>
            </a:r>
            <a:r>
              <a:rPr lang="en" sz="1100" dirty="0">
                <a:solidFill>
                  <a:schemeClr val="dk2"/>
                </a:solidFill>
              </a:rPr>
              <a:t>α</a:t>
            </a:r>
            <a:r>
              <a:rPr lang="en" sz="1100" dirty="0" err="1">
                <a:solidFill>
                  <a:schemeClr val="dk2"/>
                </a:solidFill>
              </a:rPr>
              <a:t>ιρετικά</a:t>
            </a:r>
            <a:r>
              <a:rPr lang="en" sz="1100" dirty="0">
                <a:solidFill>
                  <a:schemeClr val="dk2"/>
                </a:solidFill>
              </a:rPr>
              <a:t> </a:t>
            </a:r>
            <a:r>
              <a:rPr lang="en" sz="1100" dirty="0" err="1">
                <a:solidFill>
                  <a:schemeClr val="dk2"/>
                </a:solidFill>
              </a:rPr>
              <a:t>χρονο</a:t>
            </a:r>
            <a:r>
              <a:rPr lang="en" sz="1100" dirty="0">
                <a:solidFill>
                  <a:schemeClr val="dk2"/>
                </a:solidFill>
              </a:rPr>
              <a:t>β</a:t>
            </a:r>
            <a:r>
              <a:rPr lang="en" sz="1100" dirty="0" err="1">
                <a:solidFill>
                  <a:schemeClr val="dk2"/>
                </a:solidFill>
              </a:rPr>
              <a:t>όρες</a:t>
            </a:r>
            <a:r>
              <a:rPr lang="en" sz="1100" dirty="0">
                <a:solidFill>
                  <a:schemeClr val="dk2"/>
                </a:solidFill>
              </a:rPr>
              <a:t> </a:t>
            </a:r>
            <a:r>
              <a:rPr lang="en" sz="1100" dirty="0" err="1">
                <a:solidFill>
                  <a:schemeClr val="dk2"/>
                </a:solidFill>
              </a:rPr>
              <a:t>κ</a:t>
            </a:r>
            <a:r>
              <a:rPr lang="en" sz="1100" dirty="0">
                <a:solidFill>
                  <a:schemeClr val="dk2"/>
                </a:solidFill>
              </a:rPr>
              <a:t>α</a:t>
            </a:r>
            <a:r>
              <a:rPr lang="en" sz="1100" dirty="0" err="1">
                <a:solidFill>
                  <a:schemeClr val="dk2"/>
                </a:solidFill>
              </a:rPr>
              <a:t>ι</a:t>
            </a:r>
            <a:r>
              <a:rPr lang="en" sz="1100" dirty="0">
                <a:solidFill>
                  <a:schemeClr val="dk2"/>
                </a:solidFill>
              </a:rPr>
              <a:t> </a:t>
            </a:r>
            <a:r>
              <a:rPr lang="en" sz="1100" dirty="0" err="1">
                <a:solidFill>
                  <a:schemeClr val="dk2"/>
                </a:solidFill>
              </a:rPr>
              <a:t>δεν</a:t>
            </a:r>
            <a:r>
              <a:rPr lang="en" sz="1100" dirty="0">
                <a:solidFill>
                  <a:schemeClr val="dk2"/>
                </a:solidFill>
              </a:rPr>
              <a:t> </a:t>
            </a:r>
            <a:r>
              <a:rPr lang="en" sz="1100" dirty="0" err="1">
                <a:solidFill>
                  <a:schemeClr val="dk2"/>
                </a:solidFill>
              </a:rPr>
              <a:t>φέρουν</a:t>
            </a:r>
            <a:r>
              <a:rPr lang="en" sz="1100" dirty="0">
                <a:solidFill>
                  <a:schemeClr val="dk2"/>
                </a:solidFill>
              </a:rPr>
              <a:t> π</a:t>
            </a:r>
            <a:r>
              <a:rPr lang="en" sz="1100" dirty="0" err="1">
                <a:solidFill>
                  <a:schemeClr val="dk2"/>
                </a:solidFill>
              </a:rPr>
              <a:t>άντ</a:t>
            </a:r>
            <a:r>
              <a:rPr lang="en" sz="1100" dirty="0">
                <a:solidFill>
                  <a:schemeClr val="dk2"/>
                </a:solidFill>
              </a:rPr>
              <a:t>α π</a:t>
            </a:r>
            <a:r>
              <a:rPr lang="en" sz="1100" dirty="0" err="1">
                <a:solidFill>
                  <a:schemeClr val="dk2"/>
                </a:solidFill>
              </a:rPr>
              <a:t>ρ</a:t>
            </a:r>
            <a:r>
              <a:rPr lang="en" sz="1100" dirty="0">
                <a:solidFill>
                  <a:schemeClr val="dk2"/>
                </a:solidFill>
              </a:rPr>
              <a:t>α</a:t>
            </a:r>
            <a:r>
              <a:rPr lang="en" sz="1100" dirty="0" err="1">
                <a:solidFill>
                  <a:schemeClr val="dk2"/>
                </a:solidFill>
              </a:rPr>
              <a:t>κτικά</a:t>
            </a:r>
            <a:r>
              <a:rPr lang="en" sz="1100" dirty="0">
                <a:solidFill>
                  <a:schemeClr val="dk2"/>
                </a:solidFill>
              </a:rPr>
              <a:t> απ</a:t>
            </a:r>
            <a:r>
              <a:rPr lang="en" sz="1100" dirty="0" err="1">
                <a:solidFill>
                  <a:schemeClr val="dk2"/>
                </a:solidFill>
              </a:rPr>
              <a:t>οτελέσμ</a:t>
            </a:r>
            <a:r>
              <a:rPr lang="en" sz="1100" dirty="0">
                <a:solidFill>
                  <a:schemeClr val="dk2"/>
                </a:solidFill>
              </a:rPr>
              <a:t>α</a:t>
            </a:r>
            <a:r>
              <a:rPr lang="en" sz="1100" dirty="0" err="1">
                <a:solidFill>
                  <a:schemeClr val="dk2"/>
                </a:solidFill>
              </a:rPr>
              <a:t>τ</a:t>
            </a:r>
            <a:r>
              <a:rPr lang="en" sz="1100" dirty="0">
                <a:solidFill>
                  <a:schemeClr val="dk2"/>
                </a:solidFill>
              </a:rPr>
              <a:t>α.</a:t>
            </a:r>
            <a:endParaRPr sz="1100" dirty="0">
              <a:solidFill>
                <a:schemeClr val="dk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3"/>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Τι να αναμένουμε να δούμε λοιπόν στο μάθημα</a:t>
            </a:r>
            <a:endParaRPr sz="2050"/>
          </a:p>
        </p:txBody>
      </p:sp>
      <p:sp>
        <p:nvSpPr>
          <p:cNvPr id="178" name="Google Shape;178;p33"/>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chemeClr val="dk2"/>
                </a:solidFill>
              </a:rPr>
              <a:t>Κατά την διάρκεια του μαθήματος, πολλές από τις έννοιες που είδαμε και από τα ιστορικά ρεύματα που ήρθαν θα τα ξαναδούμε με άλλο μάτι. Πίσω από κάθε μεθοδολογία και ισχυρό εργαλείο που έχει χρησιμοποιηθεί πάντα υπάρχει μια επιστημολογία η οποία το καθορίζει και του παραχωρεί τον τρόπο σκέψης αναφορικά με το τι είναι σωστό και τι είναι λάθος. </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Καμία μεθοδολογία δεν έχει αναδυθεί από το απόλυτο κενό και πολλές φορές βαθιά και σκληρά προβλήματα που εμφανίζονται στην πράξη και σε μελέτες περιπτώσεων δεν έχουν να κάνουν με την λανθασμένη χρήση κάποιου εργαλείου απαραιτήτως, αλλά από τον προβληματικό τρόπο σκέψης που λαμβάνουμε πολλές φορές ως δεδομένο.</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Αν υπάρχει κάτι που πρέπει να έχει ΠΑΝΤΑ κάποιος στο πίσω μέρος του νου του αναφορικά με το πεδίο της συστημικής σκέψης είναι αυτό: </a:t>
            </a:r>
            <a:r>
              <a:rPr lang="en" sz="1600" b="1" i="1">
                <a:solidFill>
                  <a:schemeClr val="dk2"/>
                </a:solidFill>
              </a:rPr>
              <a:t>Η επιστημολογία, η μεθοδολογία, και οι μέθοδοι μιας συστημικής παρέμβασης δεν μπορούν να διασπαστούν και ένας που ασχολείται με συστημικές μεθοδολογίες ιδανικά πρέπει να έχει καλή εικόνα και για τα τρία. Αλλιώς πέφτουμε σε προκαταλήψεις και αδιέξοδα…</a:t>
            </a:r>
            <a:endParaRPr sz="1600" b="1" i="1">
              <a:solidFill>
                <a:schemeClr val="dk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4"/>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 sz="2050"/>
              <a:t>Τι να αναμένουμε να δούμε λοιπόν στο μάθημα</a:t>
            </a:r>
            <a:endParaRPr sz="2050"/>
          </a:p>
        </p:txBody>
      </p:sp>
      <p:sp>
        <p:nvSpPr>
          <p:cNvPr id="184" name="Google Shape;184;p34"/>
          <p:cNvSpPr txBox="1"/>
          <p:nvPr/>
        </p:nvSpPr>
        <p:spPr>
          <a:xfrm>
            <a:off x="152250" y="572700"/>
            <a:ext cx="8791800" cy="405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chemeClr val="dk2"/>
                </a:solidFill>
              </a:rPr>
              <a:t>Η συστημική σκέψη όπως θα δούμε χωρίζεται σε τρία μεγάλα κύματα. Ο λόγος για τον οποίο ονομάζονται κύματα είναι γιατί κινούνται όλα μαζί χωρίς κάποιο από αυτά να έχει πάψει να υπάρχει. Η γνώση αυτών των τριών κυμάτων είναι πολύ χρήσιμη και για οποιονδήποτε επιχειρήσει να ασχοληθεί με την συστημική σχεδίαση με σκοπό να γνωρίζει τι του προσφέρει αλλά και σε τι τον περιορίζει το κάθε κύμα. </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Τα κύματα που θα δούμε είναι τα ακόλουθα:</a:t>
            </a:r>
            <a:endParaRPr sz="1600">
              <a:solidFill>
                <a:schemeClr val="dk2"/>
              </a:solidFill>
            </a:endParaRPr>
          </a:p>
          <a:p>
            <a:pPr marL="457200" lvl="0" indent="-330200" algn="l" rtl="0">
              <a:spcBef>
                <a:spcPts val="0"/>
              </a:spcBef>
              <a:spcAft>
                <a:spcPts val="0"/>
              </a:spcAft>
              <a:buClr>
                <a:schemeClr val="dk2"/>
              </a:buClr>
              <a:buSzPts val="1600"/>
              <a:buChar char="●"/>
            </a:pPr>
            <a:r>
              <a:rPr lang="en" sz="1600">
                <a:solidFill>
                  <a:schemeClr val="dk2"/>
                </a:solidFill>
              </a:rPr>
              <a:t>Πρώτο κύμα (50s-60s): Αντικειμενικότητα, Μαθηματικοποίηση, Ειδήμονες </a:t>
            </a:r>
            <a:endParaRPr sz="1600">
              <a:solidFill>
                <a:schemeClr val="dk2"/>
              </a:solidFill>
            </a:endParaRPr>
          </a:p>
          <a:p>
            <a:pPr marL="457200" lvl="0" indent="-330200" algn="l" rtl="0">
              <a:spcBef>
                <a:spcPts val="0"/>
              </a:spcBef>
              <a:spcAft>
                <a:spcPts val="0"/>
              </a:spcAft>
              <a:buClr>
                <a:schemeClr val="dk2"/>
              </a:buClr>
              <a:buSzPts val="1600"/>
              <a:buChar char="●"/>
            </a:pPr>
            <a:r>
              <a:rPr lang="en" sz="1600">
                <a:solidFill>
                  <a:schemeClr val="dk2"/>
                </a:solidFill>
              </a:rPr>
              <a:t>Δεύτερο κύμα (70s-80s): Υποκειμενικότητα, Ποιοτικά εργαλεία, Διάλογος</a:t>
            </a:r>
            <a:endParaRPr sz="1600">
              <a:solidFill>
                <a:schemeClr val="dk2"/>
              </a:solidFill>
            </a:endParaRPr>
          </a:p>
          <a:p>
            <a:pPr marL="457200" lvl="0" indent="-330200" algn="l" rtl="0">
              <a:spcBef>
                <a:spcPts val="0"/>
              </a:spcBef>
              <a:spcAft>
                <a:spcPts val="0"/>
              </a:spcAft>
              <a:buClr>
                <a:schemeClr val="dk2"/>
              </a:buClr>
              <a:buSzPts val="1600"/>
              <a:buChar char="●"/>
            </a:pPr>
            <a:r>
              <a:rPr lang="en" sz="1600">
                <a:solidFill>
                  <a:schemeClr val="dk2"/>
                </a:solidFill>
              </a:rPr>
              <a:t>Τρίτο κύμα (90s-00s): Μη-συμβατικότητα, Χειραφέτηση, Ενδυνάμωση μειονοτήτων </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Κάθε κύμα έφερε κάτι πολύ σημαντικό στο πεδίο της συστημικής παρέμβασης όπως επίσης και νέες δυσκολίες για την εφαρμογή του. Στο μάθημα, θα πάρουμε τα κύματα σειριακά με παραδείγματα για το κάθε ένα μέσω μελέτες περιπτώσεων. Μετά την ολοκλήρωση των κυμάτων συστημικής σκέψης και πράξης, θα δούμε πιο αναλυτικά τις σύγχρονες μορφές συστημικής σχεδίασης.</a:t>
            </a:r>
            <a:endParaRPr sz="16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53075" y="0"/>
            <a:ext cx="90909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Σημαντικές αρχές και έννοιες που πρέπει να γνωρίζει κανείς για το μάθημα</a:t>
            </a:r>
            <a:endParaRPr sz="2320"/>
          </a:p>
        </p:txBody>
      </p:sp>
      <p:sp>
        <p:nvSpPr>
          <p:cNvPr id="67" name="Google Shape;67;p15"/>
          <p:cNvSpPr txBox="1"/>
          <p:nvPr/>
        </p:nvSpPr>
        <p:spPr>
          <a:xfrm>
            <a:off x="152250" y="449925"/>
            <a:ext cx="8791800" cy="4633200"/>
          </a:xfrm>
          <a:prstGeom prst="rect">
            <a:avLst/>
          </a:prstGeom>
          <a:noFill/>
          <a:ln>
            <a:noFill/>
          </a:ln>
        </p:spPr>
        <p:txBody>
          <a:bodyPr spcFirstLastPara="1" wrap="square" lIns="91425" tIns="91425" rIns="91425" bIns="91425" anchor="t" anchorCtr="0">
            <a:noAutofit/>
          </a:bodyPr>
          <a:lstStyle/>
          <a:p>
            <a:pPr marL="457200" lvl="0" indent="-323850" algn="l" rtl="0">
              <a:spcBef>
                <a:spcPts val="0"/>
              </a:spcBef>
              <a:spcAft>
                <a:spcPts val="0"/>
              </a:spcAft>
              <a:buClr>
                <a:schemeClr val="dk2"/>
              </a:buClr>
              <a:buSzPts val="1500"/>
              <a:buChar char="●"/>
            </a:pPr>
            <a:r>
              <a:rPr lang="en" sz="1500">
                <a:solidFill>
                  <a:schemeClr val="dk2"/>
                </a:solidFill>
              </a:rPr>
              <a:t>Έννοια του Συστήματος στη Συστημική Θεωρία</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Οργανωσιακός κώδικας (Επιλογή, Συσχέτιση, Έλεγχος)</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Συστημικά όρια (Systems </a:t>
            </a:r>
            <a:r>
              <a:rPr lang="en" sz="1500" i="1">
                <a:solidFill>
                  <a:schemeClr val="dk2"/>
                </a:solidFill>
              </a:rPr>
              <a:t>boundary</a:t>
            </a:r>
            <a:r>
              <a:rPr lang="en" sz="1500">
                <a:solidFill>
                  <a:schemeClr val="dk2"/>
                </a:solidFill>
              </a:rPr>
              <a:t>)</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Απλά, Περίπλοκα, και Πολύπλοκα συστήματα (Simple,Complicated,Complex)</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Ασθενώς ορισμένα / Αδυσώπητα προβλήματα (ill-defined / Wicked Problems)</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Open / Closed Systems</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Reduction / Anthropomorphism</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Regulation</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Teleology</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Goal-directedness</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Evolution / emergence</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Constitutive / Interactive aspects</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Differentiation / Integration</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Self-organization / Autopoiesis / Autonomy</a:t>
            </a:r>
            <a:endParaRPr sz="1500">
              <a:solidFill>
                <a:schemeClr val="dk2"/>
              </a:solidFill>
            </a:endParaRPr>
          </a:p>
          <a:p>
            <a:pPr marL="457200" lvl="0" indent="0" algn="l" rtl="0">
              <a:spcBef>
                <a:spcPts val="0"/>
              </a:spcBef>
              <a:spcAft>
                <a:spcPts val="0"/>
              </a:spcAft>
              <a:buNone/>
            </a:pPr>
            <a:endParaRPr sz="1500">
              <a:solidFill>
                <a:schemeClr val="dk2"/>
              </a:solidFill>
            </a:endParaRPr>
          </a:p>
          <a:p>
            <a:pPr marL="0" lvl="0" indent="0" algn="l" rtl="0">
              <a:spcBef>
                <a:spcPts val="0"/>
              </a:spcBef>
              <a:spcAft>
                <a:spcPts val="0"/>
              </a:spcAft>
              <a:buNone/>
            </a:pPr>
            <a:r>
              <a:rPr lang="en" sz="1500">
                <a:solidFill>
                  <a:schemeClr val="dk2"/>
                </a:solidFill>
              </a:rPr>
              <a:t>Πολλές από αυτές τις έννοιες θα τις ξανα δούμε σε αυτό το μάθημα, αρκεί να γνωρίζει κάποιος έστω και σε ένα πρώτο επίπεδο σε τι αναφέρεται το κάθε στοιχείο στην λίστα. </a:t>
            </a:r>
            <a:endParaRPr sz="15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53075" y="0"/>
            <a:ext cx="90909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Σημαντικές αρχές και έννοιες που πρέπει να γνωρίζει κανείς για το μάθημα</a:t>
            </a:r>
            <a:endParaRPr sz="2320"/>
          </a:p>
        </p:txBody>
      </p:sp>
      <p:sp>
        <p:nvSpPr>
          <p:cNvPr id="73" name="Google Shape;73;p16"/>
          <p:cNvSpPr txBox="1"/>
          <p:nvPr/>
        </p:nvSpPr>
        <p:spPr>
          <a:xfrm>
            <a:off x="176100" y="447750"/>
            <a:ext cx="8791800" cy="4531500"/>
          </a:xfrm>
          <a:prstGeom prst="rect">
            <a:avLst/>
          </a:prstGeom>
          <a:noFill/>
          <a:ln>
            <a:noFill/>
          </a:ln>
        </p:spPr>
        <p:txBody>
          <a:bodyPr spcFirstLastPara="1" wrap="square" lIns="91425" tIns="91425" rIns="91425" bIns="91425" anchor="t" anchorCtr="0">
            <a:noAutofit/>
          </a:bodyPr>
          <a:lstStyle/>
          <a:p>
            <a:pPr marL="457200" lvl="0" indent="-323850" algn="l" rtl="0">
              <a:spcBef>
                <a:spcPts val="0"/>
              </a:spcBef>
              <a:spcAft>
                <a:spcPts val="0"/>
              </a:spcAft>
              <a:buClr>
                <a:schemeClr val="dk2"/>
              </a:buClr>
              <a:buSzPts val="1500"/>
              <a:buChar char="●"/>
            </a:pPr>
            <a:r>
              <a:rPr lang="en" sz="1500">
                <a:solidFill>
                  <a:schemeClr val="dk2"/>
                </a:solidFill>
              </a:rPr>
              <a:t>Level 1: structures and frameworks, which exhibit static behavior and are studied by verbal or pictorial description in any discipline; an example being crystal structures.</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2: clockworks, which exhibit predetermined motion and are studied by classical natural science; an example being the solar system.</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3: control mechanisms, which exhibit closed‐loop control and are studied by cybernetics; an example being a thermostat. </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4: open systems, which exhibit structural self‐maintenance and are studied by theories of metabolism; an example being a biological cell. </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5: lower organisms, which have functional parts, exhibit blue‐printed growth and reproduction, and are studied by botany; an example being a plant</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6: animals, which have a brain to guide behavior, are capable of learning, and are studied by zoology; an example being an elephant.</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7: people who possess self‐consciousness, know that they know, employ symbolic language, and are studied by biology and psychology; an example being any human being.</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8: sociocultural systems, which are typified by the existence of roles, communications and the transmission of values, and are studied by history, sociology, anthropology, and behavioral science; an example being a nation. </a:t>
            </a:r>
            <a:endParaRPr sz="1500">
              <a:solidFill>
                <a:schemeClr val="dk2"/>
              </a:solidFill>
            </a:endParaRPr>
          </a:p>
          <a:p>
            <a:pPr marL="457200" lvl="0" indent="-323850" algn="l" rtl="0">
              <a:spcBef>
                <a:spcPts val="0"/>
              </a:spcBef>
              <a:spcAft>
                <a:spcPts val="0"/>
              </a:spcAft>
              <a:buClr>
                <a:schemeClr val="dk2"/>
              </a:buClr>
              <a:buSzPts val="1500"/>
              <a:buChar char="●"/>
            </a:pPr>
            <a:r>
              <a:rPr lang="en" sz="1500">
                <a:solidFill>
                  <a:schemeClr val="dk2"/>
                </a:solidFill>
              </a:rPr>
              <a:t>Level 9: transcendental systems, the home of “inescapable unknowables,” which no scientific discipline can capture; some examples being the idea of freedom, beauty, justice.</a:t>
            </a:r>
            <a:endParaRPr sz="15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79" name="Google Shape;79;p17"/>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Έννοια του Συστήματος υπό την Συστημική Θεωρία</a:t>
            </a:r>
            <a:endParaRPr sz="1800" b="1">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en" sz="1600">
                <a:solidFill>
                  <a:schemeClr val="dk2"/>
                </a:solidFill>
              </a:rPr>
              <a:t>Ο γενικός όρος της έννοιας συστήματος υπό την συστημική θεωρία είναι </a:t>
            </a:r>
            <a:r>
              <a:rPr lang="en" sz="1600" i="1">
                <a:solidFill>
                  <a:schemeClr val="dk2"/>
                </a:solidFill>
              </a:rPr>
              <a:t>ένα σύνολο από στοιχεία επιλεγμένα από εξωτερικές ή εσωτερικές δυνάμεις (αλλοποιητικά ή αυτοποιητικά) τα οποία χαρακτηρίζονται από διαφόρων ειδών συσχετίσεις (φαινομενικές, γραμμικές, μη γραμμικές/δυναμικές) καταφέρνοντας να διαμορφώσουν με αυτό τον τρόπο μία οντότητα που διαφοροποιείται από το περιβάλλον (μέσω ενός παρατηρητή συνήθως)</a:t>
            </a:r>
            <a:r>
              <a:rPr lang="en" sz="1600">
                <a:solidFill>
                  <a:schemeClr val="dk2"/>
                </a:solidFill>
              </a:rPr>
              <a:t>.</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endParaRPr sz="1600">
              <a:solidFill>
                <a:schemeClr val="dk2"/>
              </a:solidFill>
            </a:endParaRPr>
          </a:p>
        </p:txBody>
      </p:sp>
      <p:pic>
        <p:nvPicPr>
          <p:cNvPr id="80" name="Google Shape;80;p17"/>
          <p:cNvPicPr preferRelativeResize="0"/>
          <p:nvPr/>
        </p:nvPicPr>
        <p:blipFill>
          <a:blip r:embed="rId3">
            <a:alphaModFix/>
          </a:blip>
          <a:stretch>
            <a:fillRect/>
          </a:stretch>
        </p:blipFill>
        <p:spPr>
          <a:xfrm>
            <a:off x="1127525" y="2632826"/>
            <a:ext cx="6789324" cy="216522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86" name="Google Shape;86;p18"/>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Έννοια του Συστήματος υπό την Συστημική Θεωρία</a:t>
            </a:r>
            <a:endParaRPr sz="1800" b="1">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Ο όρος σύστημα μπορεί να αναφέρεται στο ο,τι δήποτε μπορούμε να διακρίνουμε ως παρατηρητές (σε πρώτο επίπεδο). </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Για τον μηχανικό, ο όρος σύστημα συνήθως περιγράφει ένα αφαιρετικό ή θεωρητικό μοντέλο μιας υπαρκτής οντότητας με ξεκάθαρα inputs/outputs, και με συγκεκριμένα επιμέρους στοιχεία. Τα επιμέρους στοιχεία και οι σχέσεις τους μπορούν να μοντελοποιηθούν μαθηματικά (π.χ. με συστήματα διαφορικών εξισώσεων ή στατιστικά μοντέλα).</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Για τον βιολόγο, ο όρος σύστημα συνήθως μπορεί να περιγράφει μία ισχυρά αυτόνομη οργάνωση με αναδυόμενες λειτουργίες που ζει, προσαρμόζεται, και επιβιώνει σε συγκεκριμένα περιβαλλοντικά ανοίγματα (niches).</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Για τον ψυχολόγο, ο όρος σύστημα μπορεί να αφορά στην οριοθέτηση του οικογενειακού περιβάλλοντος του θεραπευόμενου με σκοπό την μοντελοποίηση των σχέσεών του ατόμου με λοιπά μέρη του οικογενειακού του περιβάλλοντος.</a:t>
            </a:r>
            <a:endParaRPr sz="1600">
              <a:solidFill>
                <a:schemeClr val="dk2"/>
              </a:solidFill>
            </a:endParaRPr>
          </a:p>
          <a:p>
            <a:pPr marL="0" lvl="0" indent="0" algn="l" rtl="0">
              <a:spcBef>
                <a:spcPts val="0"/>
              </a:spcBef>
              <a:spcAft>
                <a:spcPts val="0"/>
              </a:spcAft>
              <a:buNone/>
            </a:pPr>
            <a:endParaRPr sz="16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92" name="Google Shape;92;p19"/>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Έννοια του Συστήματος υπό την Συστημική Θεωρία</a:t>
            </a:r>
            <a:endParaRPr sz="1800" b="1">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Και για έναν κοινωνιολόγο, ο όρος σύστημα μπορεί να αφορά τα μοντέλα διαφόρων ειδών κοινωνιών που ορίζουν με διαφορετικό τρόπο κάθε φορά ποια είναι η μοναδιαία οντότητα του συστήματος (άτομο, ιδέες, επικοινωνία) και ποιες “μακρο-συμπεριφορές” εμφανίζει η κάθε κοινωνία (π.χ. αρκεί να δει κάποιος τις πολιτισμικές διαφορές μεταξύ δύσης και ανατολής σχετικά με το ποια είναι η θέση του ατόμου στην κοινωνία).</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Σε κάθε περίπτωση, είναι πολύ σημαντικό να κατανοήσουμε πως ο όρος σύστημα δεν αναφέρεται σε κάτι πολύ συγκεκριμένο. Όπως θα δούμε και αναλυτικότερα στο μάθημα, ο ίδιος όρος συστήματος θα βρίσκεται συνέχεια στο πίσω μέρος κάθε εφαρμογής της συστημικής σκέψης σε πραγματικά πλαίσια δράσης.</a:t>
            </a:r>
            <a:endParaRPr sz="1600">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98" name="Google Shape;98;p20"/>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Οργανωσιακός κώδικας (Επιλογή, Συσχέτιση, Έλεγχος)</a:t>
            </a:r>
            <a:endParaRPr b="1"/>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500">
                <a:solidFill>
                  <a:schemeClr val="dk2"/>
                </a:solidFill>
              </a:rPr>
              <a:t>Όπως μάθαμε στην Συστημική Θεωρία και στην Θεωρία Πολύπλοκών Οργανώσεων, υπάρχει ο λεγόμενος οργανωσιακός κώδικας ο οποίος, απλός μεν, φέρει πολύ μεγάλη ισχύει στο να μας βοηθήσει να πάρουμε μία πρώτη εικόνα για το τι είδους σύστημα μιλάμε.</a:t>
            </a:r>
            <a:endParaRPr sz="1500">
              <a:solidFill>
                <a:schemeClr val="dk2"/>
              </a:solidFill>
            </a:endParaRPr>
          </a:p>
          <a:p>
            <a:pPr marL="0" lvl="0" indent="0" algn="l" rtl="0">
              <a:spcBef>
                <a:spcPts val="0"/>
              </a:spcBef>
              <a:spcAft>
                <a:spcPts val="0"/>
              </a:spcAft>
              <a:buNone/>
            </a:pPr>
            <a:endParaRPr sz="1500">
              <a:solidFill>
                <a:schemeClr val="dk2"/>
              </a:solidFill>
            </a:endParaRPr>
          </a:p>
          <a:p>
            <a:pPr marL="0" lvl="0" indent="0" algn="l" rtl="0">
              <a:spcBef>
                <a:spcPts val="0"/>
              </a:spcBef>
              <a:spcAft>
                <a:spcPts val="0"/>
              </a:spcAft>
              <a:buNone/>
            </a:pPr>
            <a:r>
              <a:rPr lang="en" sz="1500">
                <a:solidFill>
                  <a:schemeClr val="dk2"/>
                </a:solidFill>
              </a:rPr>
              <a:t>Η επιλογή-συσχέτιση-έλεγχος αλληλουχία πραγματοποιείται από έναν παρατηρητή ο οποίος φέρει στην ύπαρξή του ένα σύστημα. Πρώτα επιλέγει τα επιμέρους (δομικά) στοιχεία τα οποία κρίνει αναγκαίο να λάβει υπόψη. Στην συνέχεια καθορίζει όπως καταλαβαίνει ή ορίζει τις συσχετίσεις μεταξύ των στοιχείων αυτών (οργάνωση). Τέλος ελέγχει αν ο στόχος του συστήματος επιτυγχάνεται με την δομή και οργάνωση που έχει πραγματοποιήσει μέχρι τώρα. Αυτή η περιγραφή συνήθως αφορά αλλοποιητικά συστήματα, συστήματα δηλαδή τα οποία δεν μπορούν να υπάρξουν και να αποκτήσουν λειτουργία χωρίς κάποιος εξωτερικό παρατηρητή/σχεδιαστή/μηχανικό, κτλ.</a:t>
            </a:r>
            <a:endParaRPr sz="1500">
              <a:solidFill>
                <a:schemeClr val="dk2"/>
              </a:solidFill>
            </a:endParaRPr>
          </a:p>
          <a:p>
            <a:pPr marL="0" lvl="0" indent="0" algn="l" rtl="0">
              <a:spcBef>
                <a:spcPts val="0"/>
              </a:spcBef>
              <a:spcAft>
                <a:spcPts val="0"/>
              </a:spcAft>
              <a:buNone/>
            </a:pPr>
            <a:endParaRPr sz="1500">
              <a:solidFill>
                <a:schemeClr val="dk2"/>
              </a:solidFill>
            </a:endParaRPr>
          </a:p>
          <a:p>
            <a:pPr marL="0" lvl="0" indent="0" algn="l" rtl="0">
              <a:spcBef>
                <a:spcPts val="0"/>
              </a:spcBef>
              <a:spcAft>
                <a:spcPts val="0"/>
              </a:spcAft>
              <a:buNone/>
            </a:pPr>
            <a:r>
              <a:rPr lang="en" sz="1500">
                <a:solidFill>
                  <a:schemeClr val="dk2"/>
                </a:solidFill>
              </a:rPr>
              <a:t>Υπάρχουν ωστόσο και άλλα συστήματα τα οποία χάρη της δομής και της πολυπλοκότητάς τους αυτό-καθορίζονται και αυτο-διατηρούνται εξαιτίας των οργανωσιακά εσωτερικά αναδυόμενων λειτουργιών τους. Σε αυτή την περίπτωση το σύστημα το ίδιο εκτελεί και τα τρία βήματα του οργανωσιακού κώδικα χωρίς την ανάγκη αυστηρά κάποιου εξωτερικού παρατηρητή</a:t>
            </a:r>
            <a:endParaRPr sz="1500">
              <a:solidFill>
                <a:schemeClr val="dk2"/>
              </a:solidFill>
            </a:endParaRPr>
          </a:p>
          <a:p>
            <a:pPr marL="0" lvl="0" indent="0" algn="l" rtl="0">
              <a:spcBef>
                <a:spcPts val="0"/>
              </a:spcBef>
              <a:spcAft>
                <a:spcPts val="0"/>
              </a:spcAft>
              <a:buClr>
                <a:schemeClr val="dk1"/>
              </a:buClr>
              <a:buSzPts val="1100"/>
              <a:buFont typeface="Arial"/>
              <a:buNone/>
            </a:pPr>
            <a:endParaRPr sz="16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152250" y="0"/>
            <a:ext cx="87918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2672"/>
              <a:buNone/>
            </a:pPr>
            <a:r>
              <a:rPr lang="en" sz="2320"/>
              <a:t>Σημαντικά πράγματα που πρέπει να θυμηθεί κάποιος για το μάθημα</a:t>
            </a:r>
            <a:endParaRPr sz="2320"/>
          </a:p>
        </p:txBody>
      </p:sp>
      <p:sp>
        <p:nvSpPr>
          <p:cNvPr id="104" name="Google Shape;104;p21"/>
          <p:cNvSpPr txBox="1"/>
          <p:nvPr/>
        </p:nvSpPr>
        <p:spPr>
          <a:xfrm>
            <a:off x="152250" y="572700"/>
            <a:ext cx="8791800" cy="438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2"/>
                </a:solidFill>
              </a:rPr>
              <a:t>Συστημικά όρια (Systems </a:t>
            </a:r>
            <a:r>
              <a:rPr lang="en" sz="1800" b="1" i="1">
                <a:solidFill>
                  <a:schemeClr val="dk2"/>
                </a:solidFill>
              </a:rPr>
              <a:t>boundary</a:t>
            </a:r>
            <a:r>
              <a:rPr lang="en" sz="1800" b="1">
                <a:solidFill>
                  <a:schemeClr val="dk2"/>
                </a:solidFill>
              </a:rPr>
              <a:t>)</a:t>
            </a:r>
            <a:endParaRPr b="1"/>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Ο όρος του ορίου του συστήματος αφορά στην βασική ιδιότητα του συστήματος που του επιτρέπει να διαφοροποιηθεί από το περιβάλλον.</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Στις πιο σκληρές επιστήμες, τα συστημικά όρια συνήθως λαμβάνονται ως δεδομένα ή πολύ ξεκάθαρα χωρίς μεγάλες αλλαγές. Όσο ανεβαίνουμε στην οντολογική σκάλα (φυσική-χημεία-βιολογία-ψυχογνωστικά-κοινωνικά) το θέμα της οριοθέτησης του συστήματος αυξάνεται σχεδόν εκθετικά.</a:t>
            </a:r>
            <a:endParaRPr sz="1600">
              <a:solidFill>
                <a:schemeClr val="dk2"/>
              </a:solidFill>
            </a:endParaRPr>
          </a:p>
          <a:p>
            <a:pPr marL="0" lvl="0" indent="0" algn="l" rtl="0">
              <a:spcBef>
                <a:spcPts val="0"/>
              </a:spcBef>
              <a:spcAft>
                <a:spcPts val="0"/>
              </a:spcAft>
              <a:buNone/>
            </a:pPr>
            <a:endParaRPr sz="1600">
              <a:solidFill>
                <a:schemeClr val="dk2"/>
              </a:solidFill>
            </a:endParaRPr>
          </a:p>
          <a:p>
            <a:pPr marL="0" lvl="0" indent="0" algn="l" rtl="0">
              <a:spcBef>
                <a:spcPts val="0"/>
              </a:spcBef>
              <a:spcAft>
                <a:spcPts val="0"/>
              </a:spcAft>
              <a:buNone/>
            </a:pPr>
            <a:r>
              <a:rPr lang="en" sz="1600">
                <a:solidFill>
                  <a:schemeClr val="dk2"/>
                </a:solidFill>
              </a:rPr>
              <a:t>Η έννοια του συστημικού ορίου εφαρμόζεται (και αυτό θα μας απασχολήσει αρκετά) και στην έννοια του προβλήματος, δηλαδή, στο να ορίσω ποιο είναι το πρόβλημα, από τι αποτελείται, και πως το επιλύω. Στην σχεδίαση, μία από τις πιο σημαντικές (αν όχι η πιο σημαντική) φάσεις είναι να ορίσουμε σωστά το πρόβλημα. </a:t>
            </a:r>
            <a:endParaRPr sz="1600">
              <a:solidFill>
                <a:schemeClr val="dk2"/>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3943</Words>
  <Application>Microsoft Macintosh PowerPoint</Application>
  <PresentationFormat>On-screen Show (16:9)</PresentationFormat>
  <Paragraphs>211</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Times New Roman</vt:lpstr>
      <vt:lpstr>Simple Light</vt:lpstr>
      <vt:lpstr>W1: Επαναληπτικά</vt:lpstr>
      <vt:lpstr>Τι να αναμένει κάποιος να δει στο μάθημα</vt:lpstr>
      <vt:lpstr>Σημαντικές αρχές και έννοιες που πρέπει να γνωρίζει κανείς για το μάθημα</vt:lpstr>
      <vt:lpstr>Σημαντικές αρχές και έννοιες που πρέπει να γνωρίζει κανείς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Σημαντικά πράγματα που πρέπει να θυμηθεί κάποιος για το μάθημα</vt:lpstr>
      <vt:lpstr>W1: Εισαγωγικά </vt:lpstr>
      <vt:lpstr>Κατηγορίες Πολυπλοκότητας στην Πραγματικότητα</vt:lpstr>
      <vt:lpstr>Η σύντομη ιστορία της συστημικής σκέψης και πράξης: GST</vt:lpstr>
      <vt:lpstr>Η σύντομη ιστορία της συστημικής σκέψης και πράξης: Κυβερνητική</vt:lpstr>
      <vt:lpstr>Η σύντομη ιστορία της συστημικής σκέψης και πράξης: Κυβερνητική</vt:lpstr>
      <vt:lpstr>Η σύντομη ιστορία της συστημικής σκέψης και πράξης: Κυβερνητική</vt:lpstr>
      <vt:lpstr>Η σύντομη ιστορία της συστημικής σκέψης και πράξης: Κυβερνητική</vt:lpstr>
      <vt:lpstr>Η σύντομη ιστορία της συστημικής σκέψης και πράξης: Θεωρία Πολυπλοκότητας</vt:lpstr>
      <vt:lpstr>Η σύντομη ιστορία της συστημικής σκέψης και πράξης: Θεωρία Πολυπλοκότητας</vt:lpstr>
      <vt:lpstr>Τι να αναμένουμε να δούμε λοιπόν στο μάθημα</vt:lpstr>
      <vt:lpstr>Τι να αναμένουμε να δούμε λοιπόν στο μάθημα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Argyris Arnellos</cp:lastModifiedBy>
  <cp:revision>1</cp:revision>
  <dcterms:modified xsi:type="dcterms:W3CDTF">2025-10-14T12:49:39Z</dcterms:modified>
</cp:coreProperties>
</file>