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89" r:id="rId5"/>
    <p:sldId id="291" r:id="rId6"/>
    <p:sldId id="294" r:id="rId7"/>
    <p:sldId id="293" r:id="rId8"/>
    <p:sldId id="295" r:id="rId9"/>
    <p:sldId id="298" r:id="rId10"/>
    <p:sldId id="297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4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B2F"/>
    <a:srgbClr val="2D5693"/>
    <a:srgbClr val="2A4C8C"/>
    <a:srgbClr val="CBEF19"/>
    <a:srgbClr val="F3C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 mediu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40"/>
    <p:restoredTop sz="74704" autoAdjust="0"/>
  </p:normalViewPr>
  <p:slideViewPr>
    <p:cSldViewPr snapToGrid="0">
      <p:cViewPr varScale="1">
        <p:scale>
          <a:sx n="66" d="100"/>
          <a:sy n="66" d="100"/>
        </p:scale>
        <p:origin x="6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7CA7D-3B98-44BD-8123-78EC05AD755E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9D874-D2D9-4365-960D-3C3150287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80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ULO 3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DÖNGÜSEL EKONOMİ İÇİN AYAKKABI ÜRÜN TASARIMI</a:t>
            </a:r>
          </a:p>
          <a:p>
            <a:pPr algn="l"/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Ders 3.3: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Döngüsel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ekonomi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için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tasarım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süreci</a:t>
            </a:r>
            <a:r>
              <a:rPr lang="tr-TR" sz="1200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o-RO" sz="1200" b="0" i="0" u="none" strike="noStrike" dirty="0">
              <a:solidFill>
                <a:srgbClr val="000000"/>
              </a:solidFill>
              <a:effectLst/>
              <a:latin typeface="Josefin Sans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4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 </a:t>
            </a:r>
            <a:r>
              <a:rPr lang="en-GB" sz="18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Kereste</a:t>
            </a:r>
            <a:r>
              <a:rPr lang="en-GB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Yönetmeliği</a:t>
            </a:r>
            <a:r>
              <a:rPr lang="en-GB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sektöründe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tedarikini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dolaylı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etkileyen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kaçak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hasat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edilmiş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kerestenin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ticaretini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yasaklıyor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006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ayrıca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Finansal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Olmayan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Raporlama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Direktifi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aracılığıyla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kökeni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hakkında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bilgi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açıklamasını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zorunlu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kılıyor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922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Ayrıca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AB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mevzuatı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endüstrisinin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zorluklarıyla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özellikle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ilgili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AB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Çerçeve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Direktifi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Ekonomi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Eylem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Planı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hedefler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yönergeler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12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küresel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ekonomide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önemli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konuma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sahiptir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ancak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etkisi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kaynak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tüketimi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enerji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kullanımı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üretimine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dikkat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edilmesini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gerektirir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Son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yıllarda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Avrupa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(AB),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dairesel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ekonomi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prensiplerini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entegre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etmeye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sektöründe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etmeye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giderek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daha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fazla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önem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vermektedir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algn="just"/>
            <a:endParaRPr lang="en-GB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bağlamında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endüstriye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ilişkin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belirli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yasaları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inceleyelim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982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AB'nin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Çerçeve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Direktifi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(2008/98/EC)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Döngüsel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Ekonomi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Eylem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hayati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önem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taşıyan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ana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hatlarıyla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belirtir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algn="just"/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önleme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yeniden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kullanım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dönüşümü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vurgular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ürün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ömrünü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uzatan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onarım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bakımı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kolaylaştıran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yaşam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döngülerinin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sonunda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malzemelerin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kazanılmasını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sağlayan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tasarım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stratejileri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benimsemeye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ürün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tasarım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ilkelerine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atığı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azaltmasını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döngüselliği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etmesini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344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Kimyasalların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Kaydı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Değerlendirilmesi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Yetkilendirilmesi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Kısıtlanması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(REACH)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(EC 1907/2006), AB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endüstrisinde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temel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oynar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REACH,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tedarik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zinciri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boyunca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kimyasalların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güvenli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kullanımını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sağlamayı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amaçlar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ağır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metaller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ftalatlar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belirli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alerjenik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boyalar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gibi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tehlikeli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maddeler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üzerindeki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kısıtlamalara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uymalıdır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uyulması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kimyasal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kullanımıyla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ilişkili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risklerini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indirerek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uyumluluğu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garanti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66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AB'nin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Genişletilmiş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Sorumluluğu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(EPR)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çerçevesi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Direktif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2008/98/EC),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endüstrisine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ürünlerinin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tüketici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sonrası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aşamasını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sorumluluğunu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yükler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ithalatçılar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atıklarının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toplanması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dönüştürülmesi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şekilde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bertaraf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edilmesi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sistemler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kurmalıdır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EPR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planları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daha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uygulamaları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benimsemeye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ederken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dönüşüm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altyapısının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geliştirilmesini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destekler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zorunlu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planlara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katılarak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atığı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kaynak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verimliliğini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dairesel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ekonomiye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katkıda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bulunur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73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sektörü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dahil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olmak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üzere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endüstrilerin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enerji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verimliliğini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etmek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karbon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izini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azaltmak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çeşitli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oluşturmuştur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enerji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etiketleme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gerekliliklerini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eko-tasarım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standartlarını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2019/2011)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emisyon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azaltma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hedeflerini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Çaba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Paylaşımı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kapsar8.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enerji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açısından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verimli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süreçlerini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benimseyerek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yenilenebilir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enerji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kaynaklarını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kullanarak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sera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gazı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emisyonlarını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sürdürülebilirlik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hedeflerine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katkıda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bulunabilir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865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tedarik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zinciri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şeffaflığına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sosyal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sorumluluğa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büyük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önem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vermektedir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Çatışma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Mineralleri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2017/821) ve Modern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Kölelik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Yasası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gibi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mevzuatlar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şirketlerin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hammaddelerin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kökenleri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hakkında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bilgi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açıklamasını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tedarik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zincirleri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boyunca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adil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çalışma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uygulamaları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sağlamasını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gerektirir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uymak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olmayan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uygulamalarla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mücadele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kaynak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sağlamayı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sektöründe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operasyonları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garanti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914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AB'deki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gerekliliklere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ek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sürdürülebilirliğe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bağlılıklarını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gösteren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girişimlere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sertifikasyonlara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gönüllü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katılabilir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Örnekler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arasında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organik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malzemeleri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Küresel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Organik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Tekstil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Standardı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(GOTS),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sorumlu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üretimi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Deri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Çalışma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Grubu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(LWG)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sertifikası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ürünün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performansını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doğrulayan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çeşitli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eko-etiketler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alır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gönüllü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girişimler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şekilde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faaliyet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gösteren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şirketler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ek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güvenilirlik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pazar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avantajı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sağlayarak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yükümlülükleri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tamamlar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986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 </a:t>
            </a:r>
            <a:r>
              <a:rPr lang="en-GB" dirty="0" err="1"/>
              <a:t>ders</a:t>
            </a:r>
            <a:r>
              <a:rPr lang="en-GB" dirty="0"/>
              <a:t> </a:t>
            </a:r>
            <a:r>
              <a:rPr lang="en-GB" dirty="0" err="1"/>
              <a:t>aşağıdaki</a:t>
            </a:r>
            <a:r>
              <a:rPr lang="en-GB" dirty="0"/>
              <a:t> </a:t>
            </a:r>
            <a:r>
              <a:rPr lang="en-GB" dirty="0" err="1"/>
              <a:t>şekilde</a:t>
            </a:r>
            <a:r>
              <a:rPr lang="en-GB" dirty="0"/>
              <a:t> </a:t>
            </a:r>
            <a:r>
              <a:rPr lang="en-GB" dirty="0" err="1"/>
              <a:t>yapılandırılmıştır</a:t>
            </a:r>
            <a:r>
              <a:rPr lang="en-GB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Giriş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Ayakkabı</a:t>
            </a:r>
            <a:r>
              <a:rPr lang="en-GB" dirty="0"/>
              <a:t> </a:t>
            </a:r>
            <a:r>
              <a:rPr lang="en-GB" dirty="0" err="1"/>
              <a:t>Endüstrisindeki</a:t>
            </a:r>
            <a:r>
              <a:rPr lang="en-GB" dirty="0"/>
              <a:t> </a:t>
            </a:r>
            <a:r>
              <a:rPr lang="en-GB" dirty="0" err="1"/>
              <a:t>Çevresel</a:t>
            </a:r>
            <a:r>
              <a:rPr lang="en-GB" dirty="0"/>
              <a:t> </a:t>
            </a:r>
            <a:r>
              <a:rPr lang="en-GB" dirty="0" err="1"/>
              <a:t>Zorluklar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Uluslararası</a:t>
            </a:r>
            <a:r>
              <a:rPr lang="en-GB" dirty="0"/>
              <a:t> </a:t>
            </a:r>
            <a:r>
              <a:rPr lang="en-GB" dirty="0" err="1"/>
              <a:t>Çevre</a:t>
            </a:r>
            <a:r>
              <a:rPr lang="en-GB" dirty="0"/>
              <a:t> </a:t>
            </a:r>
            <a:r>
              <a:rPr lang="en-GB" dirty="0" err="1"/>
              <a:t>Mevzuatı</a:t>
            </a:r>
            <a:r>
              <a:rPr lang="en-GB" dirty="0"/>
              <a:t> ve </a:t>
            </a:r>
            <a:r>
              <a:rPr lang="en-GB" dirty="0" err="1"/>
              <a:t>Anlaşmaları</a:t>
            </a:r>
            <a:endParaRPr lang="en-GR" sz="1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73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AB'deki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uyumluluk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zorlukları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dikkatli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dikkat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proaktif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önlemler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gerektirir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Sağlam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dahili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sistemler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uygulayarak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tedarik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zinciri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şeffaflığını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teknolojiden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yararlanarak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karmaşık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manzarasında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gezinebilir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güvenlik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standartlarına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uyumu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sağlayabilir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En iyi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uygulamaları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benimsemek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yalnızca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uyumluluğu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sağlamakla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kalmaz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zamanda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sektöründe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sorumlu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üretimi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B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835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sürdürülebilirlik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çabalarını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desteklemek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mevzuatı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uygulanıyor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Avrupa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Birliği'nin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Yeşil Mutabakat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Döngüsel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Ekonomi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Eylem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sektöründe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dönüştürücü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değişiklikleri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yönlendiriyor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girişimler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genişletilmiş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sorumluluğunun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azaltımının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tasarım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uygulamalarının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önemini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vurguluyor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şirketlerinin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malzeme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kullanımı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kimyasal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yönetimi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karbon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iziyle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ilgili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daha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uyması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gerekecek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B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9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Teknolojik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gelişmeler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üretiminin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manzarasını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dönüştürüyor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etkiyi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verimliliği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artıran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yenilikçi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çözümler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sunuyor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gelişmeler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ayakkabıların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tasarlanma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üretilme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hatta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dönüştürülme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şeklini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kökten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değiştiriyor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Bu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alandaki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bazı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önemli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gelişmeleri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inceleyelim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B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683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3D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baskı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hassas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özelleştirilebilir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üretime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olanak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tanır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malzeme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israfını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azaltır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daha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sürdürülebilir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üretim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süreçlerini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mümkün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kılar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 Bu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teknoloji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optimize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edilmiş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malzeme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kullanımıyla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karmaşık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girift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ayakkabı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tasarımları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oluşturma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olanağı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sunarken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talep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üzerine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üretime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olanak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tanır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aşırı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envanter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ihtiyacını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ortadan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kaldırır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aşırı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üretimden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kaynaklanan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israfı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azaltır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2800" b="0" i="0" dirty="0">
              <a:solidFill>
                <a:srgbClr val="000000"/>
              </a:solidFill>
              <a:effectLst/>
              <a:latin typeface="WordVisi_MSFontServic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Dijital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tasarım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araçları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sanal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prototipleme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birden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fazla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fiziksel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numuneye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ihtiyacı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ortadan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kaldırarak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malzeme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israfını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azaltır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tasarım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yineleme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sürecini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hızlandırır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2800" b="0" i="0" dirty="0">
              <a:solidFill>
                <a:srgbClr val="000000"/>
              </a:solidFill>
              <a:effectLst/>
              <a:latin typeface="WordVisi_MSFontServic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NFT'ler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dijital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veya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fiziksel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öğenin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mülkiyetini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veya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özgünlüğünün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kanıtını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temsil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edebilen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benzersiz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dijital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varlıklardır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 Moda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bağlamında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NFT'ler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lüks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ürünlerin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özgünlüğünü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menşeini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doğrulamak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tüketicilere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orijinal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ürünler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satın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aldıklarından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emin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olmak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için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kullanılabilir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Ancak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NFT'lerin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enerji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tüketimleri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nedeniyle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çevresel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etkilerini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dikkate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almak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önemlidir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</a:t>
            </a:r>
            <a:endParaRPr lang="en-GB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166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Malzemelerdeki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yenilikler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sürdürülebilir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ayakkabı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üretiminin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geleceğini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de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şekillendiriyor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 Bitki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bazlı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malzemeler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geleneksel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deriye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çevre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dostu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alternatifler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olarak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öne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çıkıyor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Örneğin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Piñatex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olarak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bilinen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ananas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yaprağı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lifleri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ananas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endüstrisinin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yan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ürünüdür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hakiki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deriye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benzer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özelliklere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sahip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ancak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önemli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ölçüde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daha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düşük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çevresel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etkiye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sahip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deri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ikamesi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olarak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kullanılabilir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Benzer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şekilde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Mylo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olarak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da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bilinen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mantar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derisi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mantarların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kök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yapısı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miselyumdan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elde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edilir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hayvan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bazlı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deriye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sürdürülebilir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zulüm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içermeyen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alternatif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sunarak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endüstrinin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hayvansal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ürünlere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olan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bağımlılığını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azaltırken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çok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yönlü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yenilenebilir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bir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malzeme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WordVisi_MSFontService"/>
              </a:rPr>
              <a:t>sunar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WordVisi_MSFontService"/>
              </a:rPr>
              <a:t>.</a:t>
            </a:r>
            <a:endParaRPr lang="en-GB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205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Sürdürülebilirliğin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önemi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artmaya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devam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ettikçe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mevzuatının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daha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sıkı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kapsamlı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hale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geleceği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için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çıkarımlar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yapacağı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öngörülüyor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Şirketlerin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değişiklikleri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öngörmeleri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uygulamalarını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gelecekteki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gereksinimleri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karşılayacak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şekilde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proaktif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şekilde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uyumlu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hale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getirmeleri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gerekiyor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Teknolojik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gelişmeleri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entegre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ederek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malzemeleri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benimseyerek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gelecekteki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düzenlemeleriyle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uyumlu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hale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getirerek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endüstrisi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daha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gelecek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şekillendirmede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önemli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rol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7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oynayabilir</a:t>
            </a:r>
            <a:r>
              <a:rPr lang="en-GB" sz="7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B" sz="5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38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84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Ayakkabı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endüstrisinin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çevresel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etkisi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kaynak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yoğun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süreçler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kimyasal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kullanım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bertaraf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uygulamaları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nedeniyle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giderek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artan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endişelere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yol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açıyor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Ancak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endüstri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sorumlu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malzeme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tedariki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yenilikçi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üretim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dairesel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ekonomiyi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benimseme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yoluyla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sürdürülebilirliği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aktif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olarak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takip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ediyor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Anlamlı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değişim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elde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etmek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endüstri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paydaşları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politika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yapıcılar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tüketiciler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arasında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iş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birliği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gerektirir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Bilinçli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seçimler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yaparak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sürdürülebilir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uygulamaları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destekleyerek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endüstrinin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çevresel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ayak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izini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topluca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azaltabilir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ayakkabı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üretimi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tüketimine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yönelik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daha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sorumlu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yaklaşımı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teşvik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edebiliriz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71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Ayakkabı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endüstrisi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çevresel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etkisini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ele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almak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sürdürülebilirliği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teşvik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etmek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sorumlu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uygulamaları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geliştirmek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için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çevre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mevzuatına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standartlarına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güvenir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. Bu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düzenlemeler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standartlar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şirketlerin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çevresel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açıdan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sorumlu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bir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şekilde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faaliyet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göstermek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için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uyması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gereken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yasal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yükümlülükler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yönergeler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sektöre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özgü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kıstaslar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belirler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. Bu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gerekliliklere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uymak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kirliliği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azaltmaya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kaynakları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korumaya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yeniliği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teşvik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etmeye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yardımcı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olur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.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Dahası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adil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rekabeti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teşvik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eder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tüketicilere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ayakkabı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seçimlerinin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çevresel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değerlerle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uyumlu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olduğuna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dair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güven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verir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.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Sonuç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olarak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çevre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mevzuatı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standartları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sürdürülebilirliği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çevre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bilincini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teşvik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ederek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ayakkabı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endüstrisinin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geleceğini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şekillendirmede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7200" b="0" i="0" dirty="0" err="1">
                <a:solidFill>
                  <a:srgbClr val="D1D5DB"/>
                </a:solidFill>
                <a:effectLst/>
                <a:latin typeface="Söhne"/>
              </a:rPr>
              <a:t>etkilidir</a:t>
            </a:r>
            <a:r>
              <a:rPr lang="en-GB" sz="7200" b="0" i="0" dirty="0">
                <a:solidFill>
                  <a:srgbClr val="D1D5DB"/>
                </a:solidFill>
                <a:effectLst/>
                <a:latin typeface="Söhne"/>
              </a:rPr>
              <a:t>.</a:t>
            </a:r>
            <a:endParaRPr lang="en-GB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8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endüstrisinin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ekosistemler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doğal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refahı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vardır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Deri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çıkarılması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işlenmesi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sentetik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tekstillerin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yan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küreselleşmiş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zincirlerinin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mevcut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durumu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büyük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olumsuz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sahiptir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45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Yaşam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döngüsü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boyunca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karşılaştığı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çevresel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zorlukları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ele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almak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için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ayakkabı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endüstrisi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sürdürülebilir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uygulamaları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aktif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olarak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benimsiyor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. Bu,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organik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pamuk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geri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dönüştürülmüş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polyester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gibi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çevre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dostu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malzemeler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kullanmayı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kaynak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tüketimini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atık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üretimini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azaltan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alternatif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üretim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süreçlerini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keşfetmeyi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içeriyor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Endüstri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ayrıca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çevresel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ayak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izini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aza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indirmek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için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ayakkabı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atıklarını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geri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dönüştürme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yeniden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değerlendirme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girişimlerine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odaklanıyor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28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Sürdürülebilirliği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benimseyerek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dairesel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ekonomi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ilkelerini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izleyerek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sorumlu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atık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yönetimi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stratejileri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uygulayarak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ayakkabı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endüstrisi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çevresel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etkisini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azaltmaya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çalışabilir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daha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sürdürülebilir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geleceğe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katkıda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D1D5DB"/>
                </a:solidFill>
                <a:effectLst/>
                <a:latin typeface="Söhne"/>
              </a:rPr>
              <a:t>bulunabilir</a:t>
            </a:r>
            <a:r>
              <a:rPr lang="en-GB" sz="2800" b="0" i="0" dirty="0">
                <a:solidFill>
                  <a:srgbClr val="D1D5DB"/>
                </a:solidFill>
                <a:effectLst/>
                <a:latin typeface="Söhne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9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dirty="0" err="1"/>
              <a:t>Uluslararası</a:t>
            </a:r>
            <a:r>
              <a:rPr lang="en-GB" sz="2800" dirty="0"/>
              <a:t> </a:t>
            </a:r>
            <a:r>
              <a:rPr lang="en-GB" sz="2800" dirty="0" err="1"/>
              <a:t>mevzuat</a:t>
            </a:r>
            <a:r>
              <a:rPr lang="en-GB" sz="2800" dirty="0"/>
              <a:t>, </a:t>
            </a:r>
            <a:r>
              <a:rPr lang="en-GB" sz="2800" dirty="0" err="1"/>
              <a:t>özellikle</a:t>
            </a:r>
            <a:r>
              <a:rPr lang="en-GB" sz="2800" dirty="0"/>
              <a:t> AB </a:t>
            </a:r>
            <a:r>
              <a:rPr lang="en-GB" sz="2800" dirty="0" err="1"/>
              <a:t>içinde</a:t>
            </a:r>
            <a:r>
              <a:rPr lang="en-GB" sz="2800" dirty="0"/>
              <a:t>, </a:t>
            </a:r>
            <a:r>
              <a:rPr lang="en-GB" sz="2800" dirty="0" err="1"/>
              <a:t>ayakkabı</a:t>
            </a:r>
            <a:r>
              <a:rPr lang="en-GB" sz="2800" dirty="0"/>
              <a:t> </a:t>
            </a:r>
            <a:r>
              <a:rPr lang="en-GB" sz="2800" dirty="0" err="1"/>
              <a:t>endüstrisinin</a:t>
            </a:r>
            <a:r>
              <a:rPr lang="en-GB" sz="2800" dirty="0"/>
              <a:t> </a:t>
            </a:r>
            <a:r>
              <a:rPr lang="en-GB" sz="2800" dirty="0" err="1"/>
              <a:t>çevresel</a:t>
            </a:r>
            <a:r>
              <a:rPr lang="en-GB" sz="2800" dirty="0"/>
              <a:t> </a:t>
            </a:r>
            <a:r>
              <a:rPr lang="en-GB" sz="2800" dirty="0" err="1"/>
              <a:t>uygulamaları</a:t>
            </a:r>
            <a:r>
              <a:rPr lang="en-GB" sz="2800" dirty="0"/>
              <a:t> </a:t>
            </a:r>
            <a:r>
              <a:rPr lang="en-GB" sz="2800" dirty="0" err="1"/>
              <a:t>için</a:t>
            </a:r>
            <a:r>
              <a:rPr lang="en-GB" sz="2800" dirty="0"/>
              <a:t> </a:t>
            </a:r>
            <a:r>
              <a:rPr lang="en-GB" sz="2800" dirty="0" err="1"/>
              <a:t>önemli</a:t>
            </a:r>
            <a:r>
              <a:rPr lang="en-GB" sz="2800" dirty="0"/>
              <a:t> </a:t>
            </a:r>
            <a:r>
              <a:rPr lang="en-GB" sz="2800" dirty="0" err="1"/>
              <a:t>bir</a:t>
            </a:r>
            <a:r>
              <a:rPr lang="en-GB" sz="2800" dirty="0"/>
              <a:t> </a:t>
            </a:r>
            <a:r>
              <a:rPr lang="en-GB" sz="2800" dirty="0" err="1"/>
              <a:t>öneme</a:t>
            </a:r>
            <a:r>
              <a:rPr lang="en-GB" sz="2800" dirty="0"/>
              <a:t> </a:t>
            </a:r>
            <a:r>
              <a:rPr lang="en-GB" sz="2800" dirty="0" err="1"/>
              <a:t>sahiptir</a:t>
            </a:r>
            <a:r>
              <a:rPr lang="en-GB" sz="2800" dirty="0"/>
              <a:t>. AB </a:t>
            </a:r>
            <a:r>
              <a:rPr lang="en-GB" sz="2800" dirty="0" err="1"/>
              <a:t>yasaları</a:t>
            </a:r>
            <a:r>
              <a:rPr lang="en-GB" sz="2800" dirty="0"/>
              <a:t>, </a:t>
            </a:r>
            <a:r>
              <a:rPr lang="en-GB" sz="2800" dirty="0" err="1"/>
              <a:t>şirketlerin</a:t>
            </a:r>
            <a:r>
              <a:rPr lang="en-GB" sz="2800" dirty="0"/>
              <a:t> </a:t>
            </a:r>
            <a:r>
              <a:rPr lang="en-GB" sz="2800" dirty="0" err="1"/>
              <a:t>uyması</a:t>
            </a:r>
            <a:r>
              <a:rPr lang="en-GB" sz="2800" dirty="0"/>
              <a:t> </a:t>
            </a:r>
            <a:r>
              <a:rPr lang="en-GB" sz="2800" dirty="0" err="1"/>
              <a:t>gereken</a:t>
            </a:r>
            <a:r>
              <a:rPr lang="en-GB" sz="2800" dirty="0"/>
              <a:t> </a:t>
            </a:r>
            <a:r>
              <a:rPr lang="en-GB" sz="2800" dirty="0" err="1"/>
              <a:t>standartları</a:t>
            </a:r>
            <a:r>
              <a:rPr lang="en-GB" sz="2800" dirty="0"/>
              <a:t>, </a:t>
            </a:r>
            <a:r>
              <a:rPr lang="en-GB" sz="2800" dirty="0" err="1"/>
              <a:t>gereklilikleri</a:t>
            </a:r>
            <a:r>
              <a:rPr lang="en-GB" sz="2800" dirty="0"/>
              <a:t> ve </a:t>
            </a:r>
            <a:r>
              <a:rPr lang="en-GB" sz="2800" dirty="0" err="1"/>
              <a:t>düzenlemeleri</a:t>
            </a:r>
            <a:r>
              <a:rPr lang="en-GB" sz="2800" dirty="0"/>
              <a:t> </a:t>
            </a:r>
            <a:r>
              <a:rPr lang="en-GB" sz="2800" dirty="0" err="1"/>
              <a:t>belirler</a:t>
            </a:r>
            <a:r>
              <a:rPr lang="en-GB" sz="2800" dirty="0"/>
              <a:t>, </a:t>
            </a:r>
            <a:r>
              <a:rPr lang="en-GB" sz="2800" dirty="0" err="1"/>
              <a:t>sürdürülebilirliği</a:t>
            </a:r>
            <a:r>
              <a:rPr lang="en-GB" sz="2800" dirty="0"/>
              <a:t>, </a:t>
            </a:r>
            <a:r>
              <a:rPr lang="en-GB" sz="2800" dirty="0" err="1"/>
              <a:t>şeffaflığı</a:t>
            </a:r>
            <a:r>
              <a:rPr lang="en-GB" sz="2800" dirty="0"/>
              <a:t> ve </a:t>
            </a:r>
            <a:r>
              <a:rPr lang="en-GB" sz="2800" dirty="0" err="1"/>
              <a:t>sorumlu</a:t>
            </a:r>
            <a:r>
              <a:rPr lang="en-GB" sz="2800" dirty="0"/>
              <a:t> </a:t>
            </a:r>
            <a:r>
              <a:rPr lang="en-GB" sz="2800" dirty="0" err="1"/>
              <a:t>tedarik</a:t>
            </a:r>
            <a:r>
              <a:rPr lang="en-GB" sz="2800" dirty="0"/>
              <a:t> </a:t>
            </a:r>
            <a:r>
              <a:rPr lang="en-GB" sz="2800" dirty="0" err="1"/>
              <a:t>zinciri</a:t>
            </a:r>
            <a:r>
              <a:rPr lang="en-GB" sz="2800" dirty="0"/>
              <a:t> </a:t>
            </a:r>
            <a:r>
              <a:rPr lang="en-GB" sz="2800" dirty="0" err="1"/>
              <a:t>uygulamalarını</a:t>
            </a:r>
            <a:r>
              <a:rPr lang="en-GB" sz="2800" dirty="0"/>
              <a:t> </a:t>
            </a:r>
            <a:r>
              <a:rPr lang="en-GB" sz="2800" dirty="0" err="1"/>
              <a:t>teşvik</a:t>
            </a:r>
            <a:r>
              <a:rPr lang="en-GB" sz="2800" dirty="0"/>
              <a:t> </a:t>
            </a:r>
            <a:r>
              <a:rPr lang="en-GB" sz="2800" dirty="0" err="1"/>
              <a:t>eder</a:t>
            </a:r>
            <a:r>
              <a:rPr lang="en-GB" sz="2800" dirty="0"/>
              <a:t>. Bu </a:t>
            </a:r>
            <a:r>
              <a:rPr lang="en-GB" sz="2800" dirty="0" err="1"/>
              <a:t>düzenlemeler</a:t>
            </a:r>
            <a:r>
              <a:rPr lang="en-GB" sz="2800" dirty="0"/>
              <a:t>, </a:t>
            </a:r>
            <a:r>
              <a:rPr lang="en-GB" sz="2800" dirty="0" err="1"/>
              <a:t>kimyasal</a:t>
            </a:r>
            <a:r>
              <a:rPr lang="en-GB" sz="2800" dirty="0"/>
              <a:t> </a:t>
            </a:r>
            <a:r>
              <a:rPr lang="en-GB" sz="2800" dirty="0" err="1"/>
              <a:t>kullanım</a:t>
            </a:r>
            <a:r>
              <a:rPr lang="en-GB" sz="2800" dirty="0"/>
              <a:t>, </a:t>
            </a:r>
            <a:r>
              <a:rPr lang="en-GB" sz="2800" dirty="0" err="1"/>
              <a:t>şeffaflığın</a:t>
            </a:r>
            <a:r>
              <a:rPr lang="en-GB" sz="2800" dirty="0"/>
              <a:t> </a:t>
            </a:r>
            <a:r>
              <a:rPr lang="en-GB" sz="2800" dirty="0" err="1"/>
              <a:t>teşviki</a:t>
            </a:r>
            <a:r>
              <a:rPr lang="en-GB" sz="2800" dirty="0"/>
              <a:t> ve </a:t>
            </a:r>
            <a:r>
              <a:rPr lang="en-GB" sz="2800" dirty="0" err="1"/>
              <a:t>dairesel</a:t>
            </a:r>
            <a:r>
              <a:rPr lang="en-GB" sz="2800" dirty="0"/>
              <a:t> </a:t>
            </a:r>
            <a:r>
              <a:rPr lang="en-GB" sz="2800" dirty="0" err="1"/>
              <a:t>ekonomi</a:t>
            </a:r>
            <a:r>
              <a:rPr lang="en-GB" sz="2800" dirty="0"/>
              <a:t> </a:t>
            </a:r>
            <a:r>
              <a:rPr lang="en-GB" sz="2800" dirty="0" err="1"/>
              <a:t>ilkelerinin</a:t>
            </a:r>
            <a:r>
              <a:rPr lang="en-GB" sz="2800" dirty="0"/>
              <a:t> </a:t>
            </a:r>
            <a:r>
              <a:rPr lang="en-GB" sz="2800" dirty="0" err="1"/>
              <a:t>teşviki</a:t>
            </a:r>
            <a:r>
              <a:rPr lang="en-GB" sz="2800" dirty="0"/>
              <a:t> </a:t>
            </a:r>
            <a:r>
              <a:rPr lang="en-GB" sz="2800" dirty="0" err="1"/>
              <a:t>için</a:t>
            </a:r>
            <a:r>
              <a:rPr lang="en-GB" sz="2800" dirty="0"/>
              <a:t> </a:t>
            </a:r>
            <a:r>
              <a:rPr lang="en-GB" sz="2800" dirty="0" err="1"/>
              <a:t>kılavuzları</a:t>
            </a:r>
            <a:r>
              <a:rPr lang="en-GB" sz="2800" dirty="0"/>
              <a:t> </a:t>
            </a:r>
            <a:r>
              <a:rPr lang="en-GB" sz="2800" dirty="0" err="1"/>
              <a:t>içerir</a:t>
            </a:r>
            <a:r>
              <a:rPr lang="en-GB" sz="2800" dirty="0"/>
              <a:t>. AB </a:t>
            </a:r>
            <a:r>
              <a:rPr lang="en-GB" sz="2800" dirty="0" err="1"/>
              <a:t>mevzuatı</a:t>
            </a:r>
            <a:r>
              <a:rPr lang="en-GB" sz="2800" dirty="0"/>
              <a:t>, </a:t>
            </a:r>
            <a:r>
              <a:rPr lang="en-GB" sz="2800" dirty="0" err="1"/>
              <a:t>olumlu</a:t>
            </a:r>
            <a:r>
              <a:rPr lang="en-GB" sz="2800" dirty="0"/>
              <a:t> </a:t>
            </a:r>
            <a:r>
              <a:rPr lang="en-GB" sz="2800" dirty="0" err="1"/>
              <a:t>çevresel</a:t>
            </a:r>
            <a:r>
              <a:rPr lang="en-GB" sz="2800" dirty="0"/>
              <a:t> </a:t>
            </a:r>
            <a:r>
              <a:rPr lang="en-GB" sz="2800" dirty="0" err="1"/>
              <a:t>değişimi</a:t>
            </a:r>
            <a:r>
              <a:rPr lang="en-GB" sz="2800" dirty="0"/>
              <a:t> </a:t>
            </a:r>
            <a:r>
              <a:rPr lang="en-GB" sz="2800" dirty="0" err="1"/>
              <a:t>kolaylaştırmada</a:t>
            </a:r>
            <a:r>
              <a:rPr lang="en-GB" sz="2800" dirty="0"/>
              <a:t> ve </a:t>
            </a:r>
            <a:r>
              <a:rPr lang="en-GB" sz="2800" dirty="0" err="1"/>
              <a:t>ayakkabı</a:t>
            </a:r>
            <a:r>
              <a:rPr lang="en-GB" sz="2800" dirty="0"/>
              <a:t> </a:t>
            </a:r>
            <a:r>
              <a:rPr lang="en-GB" sz="2800" dirty="0" err="1"/>
              <a:t>endüstrisinin</a:t>
            </a:r>
            <a:r>
              <a:rPr lang="en-GB" sz="2800" dirty="0"/>
              <a:t> </a:t>
            </a:r>
            <a:r>
              <a:rPr lang="en-GB" sz="2800" dirty="0" err="1"/>
              <a:t>geleceğini</a:t>
            </a:r>
            <a:r>
              <a:rPr lang="en-GB" sz="2800" dirty="0"/>
              <a:t> </a:t>
            </a:r>
            <a:r>
              <a:rPr lang="en-GB" sz="2800" dirty="0" err="1"/>
              <a:t>daha</a:t>
            </a:r>
            <a:r>
              <a:rPr lang="en-GB" sz="2800" dirty="0"/>
              <a:t> </a:t>
            </a:r>
            <a:r>
              <a:rPr lang="en-GB" sz="2800" dirty="0" err="1"/>
              <a:t>sürdürülebilir</a:t>
            </a:r>
            <a:r>
              <a:rPr lang="en-GB" sz="2800" dirty="0"/>
              <a:t> ve </a:t>
            </a:r>
            <a:r>
              <a:rPr lang="en-GB" sz="2800" dirty="0" err="1"/>
              <a:t>sorumlu</a:t>
            </a:r>
            <a:r>
              <a:rPr lang="en-GB" sz="2800" dirty="0"/>
              <a:t> </a:t>
            </a:r>
            <a:r>
              <a:rPr lang="en-GB" sz="2800" dirty="0" err="1"/>
              <a:t>bir</a:t>
            </a:r>
            <a:r>
              <a:rPr lang="en-GB" sz="2800" dirty="0"/>
              <a:t> </a:t>
            </a:r>
            <a:r>
              <a:rPr lang="en-GB" sz="2800" dirty="0" err="1"/>
              <a:t>yöne</a:t>
            </a:r>
            <a:r>
              <a:rPr lang="en-GB" sz="2800" dirty="0"/>
              <a:t> </a:t>
            </a:r>
            <a:r>
              <a:rPr lang="en-GB" sz="2800" dirty="0" err="1"/>
              <a:t>doğru</a:t>
            </a:r>
            <a:r>
              <a:rPr lang="en-GB" sz="2800" dirty="0"/>
              <a:t> </a:t>
            </a:r>
            <a:r>
              <a:rPr lang="en-GB" sz="2800" dirty="0" err="1"/>
              <a:t>etkilemede</a:t>
            </a:r>
            <a:r>
              <a:rPr lang="en-GB" sz="2800" dirty="0"/>
              <a:t> </a:t>
            </a:r>
            <a:r>
              <a:rPr lang="en-GB" sz="2800" dirty="0" err="1"/>
              <a:t>hayati</a:t>
            </a:r>
            <a:r>
              <a:rPr lang="en-GB" sz="2800" dirty="0"/>
              <a:t> </a:t>
            </a:r>
            <a:r>
              <a:rPr lang="en-GB" sz="2800" dirty="0" err="1"/>
              <a:t>bir</a:t>
            </a:r>
            <a:r>
              <a:rPr lang="en-GB" sz="2800" dirty="0"/>
              <a:t> </a:t>
            </a:r>
            <a:r>
              <a:rPr lang="en-GB" sz="2800" dirty="0" err="1"/>
              <a:t>rol</a:t>
            </a:r>
            <a:r>
              <a:rPr lang="en-GB" sz="2800" dirty="0"/>
              <a:t> </a:t>
            </a:r>
            <a:r>
              <a:rPr lang="en-GB" sz="2800" dirty="0" err="1"/>
              <a:t>oynar</a:t>
            </a:r>
            <a:r>
              <a:rPr lang="en-GB" sz="280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504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ULAŞMAK</a:t>
            </a:r>
            <a:r>
              <a:rPr lang="en-GB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Kaydı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Değerlendirilmesi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Yetkilendirilmesi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Kısıtlanması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),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kullanımına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ilişkin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katı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kurallar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getirerek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hem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hem de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çevrenin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güvenliğini</a:t>
            </a:r>
            <a:r>
              <a:rPr lang="en-GB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endParaRPr lang="en-GR" sz="1800" b="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025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Ayrıca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AB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Eko-Etiketi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yöntemlerinin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gönüllü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sertifikasyon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sağlıyor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73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4A8F6A0-7CF6-FEBE-4132-85B7BB25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40B1B44F-884C-B6FE-600E-59D86C35A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26FEECFB-5A19-6346-CC8C-1FE2390B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1993146-3A26-AC04-3663-FCC7F15E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5DD0DB8-320E-5676-4B37-10CA496E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3C95B2B-1E00-8996-6D72-D73215CD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D5FBCB5D-05B8-53F2-0046-857A58772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4AFDA19-2A79-66CA-F2E0-6948B343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B4DCD60-4ECF-D8AB-8962-335B4EBD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E2C54F9-A4B0-2F11-C448-300D4A01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3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81DF5753-43BD-FFBA-D51D-6361C3848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50A1F99B-B3B3-1177-26D0-471AB5BAA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A4AF3A2D-8089-15A2-AAE9-2DA6D59F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ED2A8F3-AA39-5485-E8CF-3EEBE758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27D9F56-7C95-1D53-AB46-C8002FA8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1B240E8-C8A1-0F84-0E1E-C48B6482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9CC3A21-55DC-464F-AE35-11DF0FB8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A0FD5ED-23AA-61BF-B3EA-FCEE2017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D505BC4-5AC2-CFC4-FCCD-CD2DB974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6E776B8-A8E8-5388-CDA5-2E86D111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29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1D07411-E855-5A66-DB49-432BA8F7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E803EB-A5EA-18FA-6B6B-F401BF603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446DCF2-D620-0563-16C2-6F73BB2C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7021D3C-57DC-DDE6-63BD-BE742749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E6137E9-75D7-D552-70CC-0DA355AB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3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C0B90C5-41DD-5975-31BF-800CF6C1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01F207C-BE21-C3C8-B31F-8391C6B04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5495012C-2ACD-0BE7-63FB-3B5B41CD8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6C08CEC-04AC-AAB2-7EE9-D3E17816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9AC4284-69BC-8B93-BE65-55232919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99C36532-C710-9784-6BA5-F7A11961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4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714DE57-36AB-146E-D39B-16F8B29D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4A621E76-0AF1-2E68-8132-793A5058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D5C1C07-FC96-B78E-6C60-D73FE8F82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738FE645-397C-B397-BEFB-3B1C3A222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E0C838C3-9DF8-3879-3B59-671664FE7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DBF8A89D-3674-7E54-4DF1-01B97E48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A241DBA5-EEB5-00EA-601A-F59848F6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B7528812-75C9-1B14-2994-E8122186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48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0B501E3-AE65-64D7-7488-3A8863D4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2864FEAE-8BD7-38DA-EE5A-98B85F68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83C2C6E8-61C0-2668-05C5-39427FBF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CF794F9C-7CDE-2203-B1B6-BB741498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4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30AFFEDE-5F82-4CF9-C5AF-2AF90ACC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60D2BAEB-76CF-5F86-A875-A1306BE9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A89888DD-E01E-BEDE-FBDA-E0B077D0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17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A43A084-6299-88E6-20EB-755DD625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E533339-6ACC-9CE6-1362-CE34D2DF7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45CF7ECC-2321-879B-2A37-8876F73D0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BE0CDF3-E2D1-A0C6-8717-B3F95D6A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26C0209E-834D-F305-66C6-3E8ECC8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62A0561-8BCE-0FDE-6CB1-1AC0E6A2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1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E1DE477-E979-3336-ECAD-125CABB9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A22FA9A5-F25C-5554-9C7B-8F8EF0E83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B3CC94E-9411-CD84-5FF2-B56B2C4F5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99A625B-A852-9CD8-CF5D-26B83C32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B51DBCE-5F5F-EAB5-4E4E-3D658E32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EC26EE31-420C-EC47-C1A7-17462AE0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4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9D9F43DF-6436-BA14-3429-B73F6343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5D411D-420B-4E9F-224B-9D6D12885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5B3DAA4-5A9A-878B-BAD8-3A7E29172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8B099-8694-4A78-838E-0C7D3BE826D4}" type="datetimeFigureOut">
              <a:rPr lang="en-GB" smtClean="0"/>
              <a:t>05/10/2024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385F1F3-56E1-46BC-928F-EBB58E713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FFD6740-FE9A-FE98-7FB0-D798F2FB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8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-lex.europa.eu/legal-content/EN/TXT/?uri=CELEX:32014L0095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vironment.ec.europa.eu/strategy/circular-economy-action-plan_en" TargetMode="External"/><Relationship Id="rId5" Type="http://schemas.openxmlformats.org/officeDocument/2006/relationships/hyperlink" Target="https://environment.ec.europa.eu/topics/waste-and-recycling/waste-framework-directive_en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eg"/><Relationship Id="rId7" Type="http://schemas.openxmlformats.org/officeDocument/2006/relationships/hyperlink" Target="https://www.wsj.com/articles/is-mass-customization-the-future-of-footwear-150885000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rbon3d.com/resources/whitepaper/the-adidas-story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hyperlink" Target="https://nft.asics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idas.com/us/blog/663481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ike.com/id/launch/t/air-max-95-pineappl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ur-lex.europa.eu/legal-content/EN/TXT/?uri=CELEX:32014L0095" TargetMode="External"/><Relationship Id="rId3" Type="http://schemas.openxmlformats.org/officeDocument/2006/relationships/image" Target="../media/image11.emf"/><Relationship Id="rId7" Type="http://schemas.openxmlformats.org/officeDocument/2006/relationships/hyperlink" Target="https://environment.ec.europa.eu/topics/circular-economy/eu-ecolabel-home/about-eu-ecolabel_en#:~:text=The%20EU%20Ecolabel%20is%20a,Parliament%20and%20of%20the%20Council.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vironment.ec.europa.eu/topics/chemicals/reach-regulation_en#:~:text=The%20Regulation%20on%20the%20registration,can%20be%20posed%20by%20chemicals.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environment.ec.europa.eu/strategy/circular-economy-action-plan_en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environment.ec.europa.eu/topics/waste-and-recycling/waste-framework-directive_e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vironment.ec.europa.eu/topics/chemicals/reach-regulation_en#:~:text=The%20Regulation%20on%20the%20registration,can%20be%20posed%20by%20chemical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vironment.ec.europa.eu/topics/circular-economy/eu-ecolabel-home/about-eu-ecolabel_en#:~:text=The%20EU%20Ecolabel%20is%20a,Parliament%20and%20of%20the%20Counci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ine 26">
            <a:extLst>
              <a:ext uri="{FF2B5EF4-FFF2-40B4-BE49-F238E27FC236}">
                <a16:creationId xmlns:a16="http://schemas.microsoft.com/office/drawing/2014/main" id="{1665CBF3-E1DB-CC7C-EF90-ADEE0B49E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 t="856" r="29321" b="-856"/>
          <a:stretch/>
        </p:blipFill>
        <p:spPr>
          <a:xfrm>
            <a:off x="1" y="-1"/>
            <a:ext cx="5254752" cy="6968689"/>
          </a:xfrm>
          <a:prstGeom prst="rect">
            <a:avLst/>
          </a:prstGeom>
        </p:spPr>
      </p:pic>
      <p:sp>
        <p:nvSpPr>
          <p:cNvPr id="9" name="CasetăText 8">
            <a:extLst>
              <a:ext uri="{FF2B5EF4-FFF2-40B4-BE49-F238E27FC236}">
                <a16:creationId xmlns:a16="http://schemas.microsoft.com/office/drawing/2014/main" id="{A76F7DDE-B3D7-6534-F085-F22CEBAA630C}"/>
              </a:ext>
            </a:extLst>
          </p:cNvPr>
          <p:cNvSpPr txBox="1"/>
          <p:nvPr/>
        </p:nvSpPr>
        <p:spPr>
          <a:xfrm>
            <a:off x="5711735" y="195382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</a:t>
            </a:r>
            <a:r>
              <a:rPr lang="tr-TR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OEDE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 –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Döngüsel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ekonominin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ortaya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çıkan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taleplerine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uygun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sürdürülebilir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ürünler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için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yeni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ayakkabı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tasarımcısı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yeterlilikleri</a:t>
            </a:r>
            <a:endParaRPr lang="en-GB" sz="1600" dirty="0">
              <a:solidFill>
                <a:srgbClr val="2D5693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622B4E98-CEC1-4092-223D-8C968E827602}"/>
              </a:ext>
            </a:extLst>
          </p:cNvPr>
          <p:cNvSpPr txBox="1"/>
          <p:nvPr/>
        </p:nvSpPr>
        <p:spPr>
          <a:xfrm>
            <a:off x="5518484" y="1524063"/>
            <a:ext cx="6290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ULO 1. DÖNGÜSEL EKONOMİ İÇİN AYAKKABI ÜRÜN TASARIMI</a:t>
            </a:r>
            <a:endParaRPr lang="ro-RO" sz="3200" b="1" i="0" u="none" strike="noStrike" dirty="0">
              <a:solidFill>
                <a:srgbClr val="000000"/>
              </a:solidFill>
              <a:effectLst/>
              <a:latin typeface="Josefin Sans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CasetăText 14">
            <a:extLst>
              <a:ext uri="{FF2B5EF4-FFF2-40B4-BE49-F238E27FC236}">
                <a16:creationId xmlns:a16="http://schemas.microsoft.com/office/drawing/2014/main" id="{C21C2A64-5F18-D0CE-A5DC-9F5CB511AC13}"/>
              </a:ext>
            </a:extLst>
          </p:cNvPr>
          <p:cNvSpPr txBox="1"/>
          <p:nvPr/>
        </p:nvSpPr>
        <p:spPr>
          <a:xfrm>
            <a:off x="5711735" y="6209914"/>
            <a:ext cx="650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GELİŞTİRİCİ ORTAK: 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UAEGEAN</a:t>
            </a:r>
            <a:endParaRPr lang="en-GB" dirty="0">
              <a:latin typeface="Josefin Sans Bold" pitchFamily="2" charset="0"/>
            </a:endParaRPr>
          </a:p>
        </p:txBody>
      </p:sp>
      <p:sp>
        <p:nvSpPr>
          <p:cNvPr id="17" name="CasetăText 16">
            <a:extLst>
              <a:ext uri="{FF2B5EF4-FFF2-40B4-BE49-F238E27FC236}">
                <a16:creationId xmlns:a16="http://schemas.microsoft.com/office/drawing/2014/main" id="{709BB0E2-7A9B-238D-71F0-BF3D0FE5F6B7}"/>
              </a:ext>
            </a:extLst>
          </p:cNvPr>
          <p:cNvSpPr txBox="1"/>
          <p:nvPr/>
        </p:nvSpPr>
        <p:spPr>
          <a:xfrm>
            <a:off x="382711" y="207884"/>
            <a:ext cx="4578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Proje </a:t>
            </a:r>
            <a:r>
              <a:rPr lang="en-GB" sz="1400" b="0" i="0" u="none" strike="noStrike" dirty="0" err="1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numarası</a:t>
            </a:r>
            <a:r>
              <a:rPr lang="en-GB" sz="1400" b="0" i="0" u="none" strike="noStrike" dirty="0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2021-1-TR01-KA220-VET-000028186</a:t>
            </a:r>
            <a:endParaRPr lang="en-GB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219422F-A079-FB51-DA08-6781E9392D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318955" y="6164163"/>
            <a:ext cx="2706042" cy="627578"/>
          </a:xfrm>
          <a:prstGeom prst="rect">
            <a:avLst/>
          </a:prstGeom>
        </p:spPr>
      </p:pic>
      <p:sp>
        <p:nvSpPr>
          <p:cNvPr id="28" name="CasetăText 27">
            <a:extLst>
              <a:ext uri="{FF2B5EF4-FFF2-40B4-BE49-F238E27FC236}">
                <a16:creationId xmlns:a16="http://schemas.microsoft.com/office/drawing/2014/main" id="{B46C5BE4-F30E-9481-89CD-588F98E299FB}"/>
              </a:ext>
            </a:extLst>
          </p:cNvPr>
          <p:cNvSpPr txBox="1"/>
          <p:nvPr/>
        </p:nvSpPr>
        <p:spPr>
          <a:xfrm>
            <a:off x="5305853" y="4096819"/>
            <a:ext cx="6503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Ders 1.1</a:t>
            </a:r>
          </a:p>
          <a:p>
            <a:pPr algn="r"/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Çevre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mevzuatı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ve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standartları</a:t>
            </a:r>
            <a:endParaRPr lang="en-US" sz="2400" b="1" i="0" u="none" strike="noStrike" dirty="0">
              <a:solidFill>
                <a:srgbClr val="2A4C8C"/>
              </a:solidFill>
              <a:effectLst/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9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21">
            <a:extLst>
              <a:ext uri="{FF2B5EF4-FFF2-40B4-BE49-F238E27FC236}">
                <a16:creationId xmlns:a16="http://schemas.microsoft.com/office/drawing/2014/main" id="{4C5AEBE6-C507-6BF1-14B0-2C454402E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8" t="-1" r="10164" b="85208"/>
          <a:stretch/>
        </p:blipFill>
        <p:spPr>
          <a:xfrm>
            <a:off x="1705967" y="2417438"/>
            <a:ext cx="6104020" cy="759119"/>
          </a:xfrm>
          <a:prstGeom prst="rect">
            <a:avLst/>
          </a:prstGeom>
        </p:spPr>
      </p:pic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37" name="Grupare 36">
            <a:extLst>
              <a:ext uri="{FF2B5EF4-FFF2-40B4-BE49-F238E27FC236}">
                <a16:creationId xmlns:a16="http://schemas.microsoft.com/office/drawing/2014/main" id="{8E90D26C-A770-C97A-F819-A9134CF535E5}"/>
              </a:ext>
            </a:extLst>
          </p:cNvPr>
          <p:cNvGrpSpPr/>
          <p:nvPr/>
        </p:nvGrpSpPr>
        <p:grpSpPr>
          <a:xfrm>
            <a:off x="792573" y="2388750"/>
            <a:ext cx="7049498" cy="4051938"/>
            <a:chOff x="754375" y="2115936"/>
            <a:chExt cx="7049498" cy="4051938"/>
          </a:xfrm>
        </p:grpSpPr>
        <p:pic>
          <p:nvPicPr>
            <p:cNvPr id="22" name="Imagine 21">
              <a:extLst>
                <a:ext uri="{FF2B5EF4-FFF2-40B4-BE49-F238E27FC236}">
                  <a16:creationId xmlns:a16="http://schemas.microsoft.com/office/drawing/2014/main" id="{74D5AE71-E63D-A05E-6302-5A05CE069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2" r="77705" b="85208"/>
            <a:stretch/>
          </p:blipFill>
          <p:spPr>
            <a:xfrm>
              <a:off x="754375" y="2115936"/>
              <a:ext cx="881310" cy="759119"/>
            </a:xfrm>
            <a:prstGeom prst="rect">
              <a:avLst/>
            </a:prstGeom>
          </p:spPr>
        </p:pic>
        <p:sp>
          <p:nvSpPr>
            <p:cNvPr id="23" name="CasetăText 22">
              <a:extLst>
                <a:ext uri="{FF2B5EF4-FFF2-40B4-BE49-F238E27FC236}">
                  <a16:creationId xmlns:a16="http://schemas.microsoft.com/office/drawing/2014/main" id="{170B042B-7415-9D58-831C-7F01D93B7E39}"/>
                </a:ext>
              </a:extLst>
            </p:cNvPr>
            <p:cNvSpPr txBox="1"/>
            <p:nvPr/>
          </p:nvSpPr>
          <p:spPr>
            <a:xfrm>
              <a:off x="1636295" y="2256774"/>
              <a:ext cx="6167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AB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Kereste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Yönetmeliği</a:t>
              </a:r>
              <a:endParaRPr lang="en-GB" b="1" dirty="0"/>
            </a:p>
          </p:txBody>
        </p:sp>
        <p:sp>
          <p:nvSpPr>
            <p:cNvPr id="24" name="CasetăText 23">
              <a:extLst>
                <a:ext uri="{FF2B5EF4-FFF2-40B4-BE49-F238E27FC236}">
                  <a16:creationId xmlns:a16="http://schemas.microsoft.com/office/drawing/2014/main" id="{4AEAA10B-75CD-9576-53A7-FEAAC707038D}"/>
                </a:ext>
              </a:extLst>
            </p:cNvPr>
            <p:cNvSpPr txBox="1"/>
            <p:nvPr/>
          </p:nvSpPr>
          <p:spPr>
            <a:xfrm>
              <a:off x="1636293" y="3305552"/>
              <a:ext cx="616757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sektördeki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diğer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malzemelerin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tedarikini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dolaylı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olarak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etkileyen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yasadışı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olarak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hasat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edilen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kereste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ticaretinin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yasaklanması</a:t>
              </a:r>
              <a:endParaRPr lang="en-GB" sz="3600" b="1" baseline="30000" dirty="0">
                <a:solidFill>
                  <a:srgbClr val="F1CB2F"/>
                </a:solidFill>
              </a:endParaRPr>
            </a:p>
          </p:txBody>
        </p:sp>
      </p:grpSp>
      <p:sp>
        <p:nvSpPr>
          <p:cNvPr id="4" name="CasetăText 38">
            <a:extLst>
              <a:ext uri="{FF2B5EF4-FFF2-40B4-BE49-F238E27FC236}">
                <a16:creationId xmlns:a16="http://schemas.microsoft.com/office/drawing/2014/main" id="{0604A00B-B145-C264-E949-F43D65B1B8B8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Uluslararası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Anlaşmalar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2BCDE063-6A2E-4D11-7F13-A03E337A7EEB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8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21">
            <a:extLst>
              <a:ext uri="{FF2B5EF4-FFF2-40B4-BE49-F238E27FC236}">
                <a16:creationId xmlns:a16="http://schemas.microsoft.com/office/drawing/2014/main" id="{4C5AEBE6-C507-6BF1-14B0-2C454402E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8" t="-1" r="10164" b="85208"/>
          <a:stretch/>
        </p:blipFill>
        <p:spPr>
          <a:xfrm>
            <a:off x="1705967" y="2417438"/>
            <a:ext cx="6104020" cy="759119"/>
          </a:xfrm>
          <a:prstGeom prst="rect">
            <a:avLst/>
          </a:prstGeom>
        </p:spPr>
      </p:pic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37" name="Grupare 36">
            <a:extLst>
              <a:ext uri="{FF2B5EF4-FFF2-40B4-BE49-F238E27FC236}">
                <a16:creationId xmlns:a16="http://schemas.microsoft.com/office/drawing/2014/main" id="{8E90D26C-A770-C97A-F819-A9134CF535E5}"/>
              </a:ext>
            </a:extLst>
          </p:cNvPr>
          <p:cNvGrpSpPr/>
          <p:nvPr/>
        </p:nvGrpSpPr>
        <p:grpSpPr>
          <a:xfrm>
            <a:off x="792573" y="2388750"/>
            <a:ext cx="7049498" cy="2389945"/>
            <a:chOff x="754375" y="2115936"/>
            <a:chExt cx="7049498" cy="2389945"/>
          </a:xfrm>
        </p:grpSpPr>
        <p:pic>
          <p:nvPicPr>
            <p:cNvPr id="22" name="Imagine 21">
              <a:extLst>
                <a:ext uri="{FF2B5EF4-FFF2-40B4-BE49-F238E27FC236}">
                  <a16:creationId xmlns:a16="http://schemas.microsoft.com/office/drawing/2014/main" id="{74D5AE71-E63D-A05E-6302-5A05CE069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2" r="77705" b="85208"/>
            <a:stretch/>
          </p:blipFill>
          <p:spPr>
            <a:xfrm>
              <a:off x="754375" y="2115936"/>
              <a:ext cx="881310" cy="759119"/>
            </a:xfrm>
            <a:prstGeom prst="rect">
              <a:avLst/>
            </a:prstGeom>
          </p:spPr>
        </p:pic>
        <p:sp>
          <p:nvSpPr>
            <p:cNvPr id="23" name="CasetăText 22">
              <a:extLst>
                <a:ext uri="{FF2B5EF4-FFF2-40B4-BE49-F238E27FC236}">
                  <a16:creationId xmlns:a16="http://schemas.microsoft.com/office/drawing/2014/main" id="{170B042B-7415-9D58-831C-7F01D93B7E39}"/>
                </a:ext>
              </a:extLst>
            </p:cNvPr>
            <p:cNvSpPr txBox="1"/>
            <p:nvPr/>
          </p:nvSpPr>
          <p:spPr>
            <a:xfrm>
              <a:off x="1636295" y="2256774"/>
              <a:ext cx="6167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Finansal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Olmayan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Raporlama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Yönergesi</a:t>
              </a:r>
              <a:endParaRPr lang="en-GB" sz="1400" dirty="0"/>
            </a:p>
          </p:txBody>
        </p:sp>
        <p:sp>
          <p:nvSpPr>
            <p:cNvPr id="24" name="CasetăText 23">
              <a:extLst>
                <a:ext uri="{FF2B5EF4-FFF2-40B4-BE49-F238E27FC236}">
                  <a16:creationId xmlns:a16="http://schemas.microsoft.com/office/drawing/2014/main" id="{4AEAA10B-75CD-9576-53A7-FEAAC707038D}"/>
                </a:ext>
              </a:extLst>
            </p:cNvPr>
            <p:cNvSpPr txBox="1"/>
            <p:nvPr/>
          </p:nvSpPr>
          <p:spPr>
            <a:xfrm>
              <a:off x="1636294" y="3305552"/>
              <a:ext cx="61040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Ürünlerin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kökeni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çevresel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etkisi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hakkında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bilgi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ifşası</a:t>
              </a:r>
              <a:endParaRPr lang="en-GB" sz="3600" b="1" baseline="30000" dirty="0">
                <a:solidFill>
                  <a:srgbClr val="F1CB2F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909BC92-82A8-69F8-9DB7-B3A462F9DC33}"/>
              </a:ext>
            </a:extLst>
          </p:cNvPr>
          <p:cNvSpPr txBox="1"/>
          <p:nvPr/>
        </p:nvSpPr>
        <p:spPr>
          <a:xfrm>
            <a:off x="1673883" y="6411156"/>
            <a:ext cx="10383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6"/>
              </a:rPr>
              <a:t>https://eur-lex.europa.eu/legal-content/EN/TXT/?uri=CELEX:32014L0095</a:t>
            </a:r>
            <a:r>
              <a:rPr lang="en-GB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GR" sz="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CasetăText 38">
            <a:extLst>
              <a:ext uri="{FF2B5EF4-FFF2-40B4-BE49-F238E27FC236}">
                <a16:creationId xmlns:a16="http://schemas.microsoft.com/office/drawing/2014/main" id="{5B51516E-1814-8D22-6E58-625A46EC1096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Uluslararası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Anlaşmalar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76991A04-A279-DA1A-530E-9690141A778A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7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4" name="CasetăText 23">
            <a:extLst>
              <a:ext uri="{FF2B5EF4-FFF2-40B4-BE49-F238E27FC236}">
                <a16:creationId xmlns:a16="http://schemas.microsoft.com/office/drawing/2014/main" id="{4AEAA10B-75CD-9576-53A7-FEAAC707038D}"/>
              </a:ext>
            </a:extLst>
          </p:cNvPr>
          <p:cNvSpPr txBox="1"/>
          <p:nvPr/>
        </p:nvSpPr>
        <p:spPr>
          <a:xfrm>
            <a:off x="1674492" y="4256626"/>
            <a:ext cx="6104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verimliliğine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hedefler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yönergeler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9BC92-82A8-69F8-9DB7-B3A462F9DC33}"/>
              </a:ext>
            </a:extLst>
          </p:cNvPr>
          <p:cNvSpPr txBox="1"/>
          <p:nvPr/>
        </p:nvSpPr>
        <p:spPr>
          <a:xfrm>
            <a:off x="1673883" y="6411156"/>
            <a:ext cx="10383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5"/>
              </a:rPr>
              <a:t>https://environment.ec.europa.eu/topics/waste-and-recycling/waste-framework-directive_en</a:t>
            </a:r>
            <a:endParaRPr lang="en-GB" sz="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r>
              <a:rPr lang="en-GB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6"/>
              </a:rPr>
              <a:t>https://environment.ec.europa.eu/strategy/circular-economy-action-plan_en</a:t>
            </a:r>
            <a:endParaRPr lang="en-GB" sz="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9" name="Imagine 21">
            <a:extLst>
              <a:ext uri="{FF2B5EF4-FFF2-40B4-BE49-F238E27FC236}">
                <a16:creationId xmlns:a16="http://schemas.microsoft.com/office/drawing/2014/main" id="{32CAFF43-5101-580C-A24C-B8720DC850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18" t="-1" r="10164" b="72439"/>
          <a:stretch/>
        </p:blipFill>
        <p:spPr>
          <a:xfrm>
            <a:off x="1705967" y="2417439"/>
            <a:ext cx="6104020" cy="1414418"/>
          </a:xfrm>
          <a:prstGeom prst="rect">
            <a:avLst/>
          </a:prstGeom>
        </p:spPr>
      </p:pic>
      <p:grpSp>
        <p:nvGrpSpPr>
          <p:cNvPr id="21" name="Grupare 36">
            <a:extLst>
              <a:ext uri="{FF2B5EF4-FFF2-40B4-BE49-F238E27FC236}">
                <a16:creationId xmlns:a16="http://schemas.microsoft.com/office/drawing/2014/main" id="{8B3EFC86-577E-3616-4F56-C18F0C4FD8A2}"/>
              </a:ext>
            </a:extLst>
          </p:cNvPr>
          <p:cNvGrpSpPr/>
          <p:nvPr/>
        </p:nvGrpSpPr>
        <p:grpSpPr>
          <a:xfrm>
            <a:off x="792573" y="2388751"/>
            <a:ext cx="7049498" cy="1312692"/>
            <a:chOff x="754375" y="2115937"/>
            <a:chExt cx="7049498" cy="1312692"/>
          </a:xfrm>
        </p:grpSpPr>
        <p:pic>
          <p:nvPicPr>
            <p:cNvPr id="25" name="Imagine 21">
              <a:extLst>
                <a:ext uri="{FF2B5EF4-FFF2-40B4-BE49-F238E27FC236}">
                  <a16:creationId xmlns:a16="http://schemas.microsoft.com/office/drawing/2014/main" id="{B511E2DA-7559-E5AE-B344-D915763F6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402" r="77705" b="74421"/>
            <a:stretch/>
          </p:blipFill>
          <p:spPr>
            <a:xfrm>
              <a:off x="754375" y="2115937"/>
              <a:ext cx="881310" cy="1312692"/>
            </a:xfrm>
            <a:prstGeom prst="rect">
              <a:avLst/>
            </a:prstGeom>
          </p:spPr>
        </p:pic>
        <p:sp>
          <p:nvSpPr>
            <p:cNvPr id="26" name="CasetăText 22">
              <a:extLst>
                <a:ext uri="{FF2B5EF4-FFF2-40B4-BE49-F238E27FC236}">
                  <a16:creationId xmlns:a16="http://schemas.microsoft.com/office/drawing/2014/main" id="{7D3A7BF4-610C-9C0D-C321-943A4C4CF873}"/>
                </a:ext>
              </a:extLst>
            </p:cNvPr>
            <p:cNvSpPr txBox="1"/>
            <p:nvPr/>
          </p:nvSpPr>
          <p:spPr>
            <a:xfrm>
              <a:off x="1636295" y="2256774"/>
              <a:ext cx="6167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AB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Atık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Çerçeve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Direktifi</a:t>
              </a:r>
              <a:endPara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CasetăText 23">
              <a:extLst>
                <a:ext uri="{FF2B5EF4-FFF2-40B4-BE49-F238E27FC236}">
                  <a16:creationId xmlns:a16="http://schemas.microsoft.com/office/drawing/2014/main" id="{AE6917C3-4BFB-BC20-B13A-4D730A777588}"/>
                </a:ext>
              </a:extLst>
            </p:cNvPr>
            <p:cNvSpPr txBox="1"/>
            <p:nvPr/>
          </p:nvSpPr>
          <p:spPr>
            <a:xfrm>
              <a:off x="1636294" y="3039266"/>
              <a:ext cx="5005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Döngüsel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Ekonomi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Eylem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Planı</a:t>
              </a:r>
              <a:endParaRPr lang="en-GB" b="1" baseline="30000" dirty="0"/>
            </a:p>
          </p:txBody>
        </p:sp>
      </p:grpSp>
      <p:sp>
        <p:nvSpPr>
          <p:cNvPr id="32" name="CasetăText 38">
            <a:extLst>
              <a:ext uri="{FF2B5EF4-FFF2-40B4-BE49-F238E27FC236}">
                <a16:creationId xmlns:a16="http://schemas.microsoft.com/office/drawing/2014/main" id="{B0A4D840-DB63-7F39-FDAE-ECA5C6B74A49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Uluslararası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Anlaşmalar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359BF7-FA01-2F30-3669-DE77030DFBC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58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2" name="CasetăText 38">
            <a:extLst>
              <a:ext uri="{FF2B5EF4-FFF2-40B4-BE49-F238E27FC236}">
                <a16:creationId xmlns:a16="http://schemas.microsoft.com/office/drawing/2014/main" id="{B0A4D840-DB63-7F39-FDAE-ECA5C6B74A49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Endüstrisiyle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Yasalar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Yönetmelikler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359BF7-FA01-2F30-3669-DE77030DFBC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pic>
        <p:nvPicPr>
          <p:cNvPr id="2" name="Picture 2" descr="butterfly diagram">
            <a:extLst>
              <a:ext uri="{FF2B5EF4-FFF2-40B4-BE49-F238E27FC236}">
                <a16:creationId xmlns:a16="http://schemas.microsoft.com/office/drawing/2014/main" id="{96C98E93-BE81-1049-596E-8495A8EA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55" y="2190900"/>
            <a:ext cx="6896937" cy="46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91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4">
            <a:extLst>
              <a:ext uri="{FF2B5EF4-FFF2-40B4-BE49-F238E27FC236}">
                <a16:creationId xmlns:a16="http://schemas.microsoft.com/office/drawing/2014/main" id="{41538BC7-6A3B-6C35-DDB9-19A160F768CC}"/>
              </a:ext>
            </a:extLst>
          </p:cNvPr>
          <p:cNvGrpSpPr/>
          <p:nvPr/>
        </p:nvGrpSpPr>
        <p:grpSpPr>
          <a:xfrm rot="17355237">
            <a:off x="-4394012" y="891426"/>
            <a:ext cx="6958892" cy="8663548"/>
            <a:chOff x="0" y="0"/>
            <a:chExt cx="7881735" cy="3836223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C5E0EBD5-E32A-2C8B-8E96-4B19959EC92A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2" name="CasetăText 38">
            <a:extLst>
              <a:ext uri="{FF2B5EF4-FFF2-40B4-BE49-F238E27FC236}">
                <a16:creationId xmlns:a16="http://schemas.microsoft.com/office/drawing/2014/main" id="{B0A4D840-DB63-7F39-FDAE-ECA5C6B74A49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Endüstrisiyle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Yasalar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Yönetmelikler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359BF7-FA01-2F30-3669-DE77030DFBC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9CE96-0628-9866-D147-80A13A624408}"/>
              </a:ext>
            </a:extLst>
          </p:cNvPr>
          <p:cNvSpPr txBox="1"/>
          <p:nvPr/>
        </p:nvSpPr>
        <p:spPr>
          <a:xfrm>
            <a:off x="1069527" y="3304099"/>
            <a:ext cx="29043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</a:t>
            </a:r>
          </a:p>
          <a:p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endParaRPr lang="en-GR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04A8E-C273-D110-5E23-8BACE40FF3DD}"/>
              </a:ext>
            </a:extLst>
          </p:cNvPr>
          <p:cNvSpPr txBox="1"/>
          <p:nvPr/>
        </p:nvSpPr>
        <p:spPr>
          <a:xfrm>
            <a:off x="4565474" y="3304099"/>
            <a:ext cx="61499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AB'nin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Atık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Çerçeve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Direktifi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(2008/98/EC) ve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Döngüsel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Ekonomi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Eylem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Planı</a:t>
            </a:r>
            <a:endParaRPr lang="tr-TR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sz="16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önleme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yeniden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dönüşüm</a:t>
            </a:r>
            <a:endParaRPr lang="en-GB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ömrünün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uzatılması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onarım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bakımın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kolaylaştırılması</a:t>
            </a:r>
            <a:endParaRPr lang="en-GB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malzemelerin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döngüsünün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sonunda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kazanılması</a:t>
            </a:r>
            <a:endParaRPr lang="en-GB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63FCA-D321-3E85-4B1E-5D042B718DC6}"/>
              </a:ext>
            </a:extLst>
          </p:cNvPr>
          <p:cNvSpPr txBox="1"/>
          <p:nvPr/>
        </p:nvSpPr>
        <p:spPr>
          <a:xfrm>
            <a:off x="4565474" y="5055075"/>
            <a:ext cx="55862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</a:t>
            </a:r>
          </a:p>
          <a:p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Yasal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Döngüsellik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Tanıtımı</a:t>
            </a:r>
            <a:endParaRPr lang="en-GR" sz="3200" dirty="0">
              <a:solidFill>
                <a:srgbClr val="F1CB2F"/>
              </a:solidFill>
            </a:endParaRPr>
          </a:p>
        </p:txBody>
      </p:sp>
      <p:sp>
        <p:nvSpPr>
          <p:cNvPr id="18" name="Triunghi dreptunghic 26">
            <a:extLst>
              <a:ext uri="{FF2B5EF4-FFF2-40B4-BE49-F238E27FC236}">
                <a16:creationId xmlns:a16="http://schemas.microsoft.com/office/drawing/2014/main" id="{D3134CD6-6319-A564-0472-7751E6A53172}"/>
              </a:ext>
            </a:extLst>
          </p:cNvPr>
          <p:cNvSpPr/>
          <p:nvPr/>
        </p:nvSpPr>
        <p:spPr>
          <a:xfrm rot="3045713" flipH="1">
            <a:off x="-3968141" y="2409927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19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4">
            <a:extLst>
              <a:ext uri="{FF2B5EF4-FFF2-40B4-BE49-F238E27FC236}">
                <a16:creationId xmlns:a16="http://schemas.microsoft.com/office/drawing/2014/main" id="{41538BC7-6A3B-6C35-DDB9-19A160F768CC}"/>
              </a:ext>
            </a:extLst>
          </p:cNvPr>
          <p:cNvGrpSpPr/>
          <p:nvPr/>
        </p:nvGrpSpPr>
        <p:grpSpPr>
          <a:xfrm rot="17355237">
            <a:off x="-4394012" y="891426"/>
            <a:ext cx="6958892" cy="8663548"/>
            <a:chOff x="0" y="0"/>
            <a:chExt cx="7881735" cy="3836223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C5E0EBD5-E32A-2C8B-8E96-4B19959EC92A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2" name="CasetăText 38">
            <a:extLst>
              <a:ext uri="{FF2B5EF4-FFF2-40B4-BE49-F238E27FC236}">
                <a16:creationId xmlns:a16="http://schemas.microsoft.com/office/drawing/2014/main" id="{B0A4D840-DB63-7F39-FDAE-ECA5C6B74A49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Endüstrisiyle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Yasalar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Yönetmelikler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359BF7-FA01-2F30-3669-DE77030DFBC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9CE96-0628-9866-D147-80A13A624408}"/>
              </a:ext>
            </a:extLst>
          </p:cNvPr>
          <p:cNvSpPr txBox="1"/>
          <p:nvPr/>
        </p:nvSpPr>
        <p:spPr>
          <a:xfrm>
            <a:off x="1069527" y="3304099"/>
            <a:ext cx="3252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Kimyasallar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ve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Kısıtlı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Maddeler</a:t>
            </a:r>
            <a:endParaRPr lang="en-GR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04A8E-C273-D110-5E23-8BACE40FF3DD}"/>
              </a:ext>
            </a:extLst>
          </p:cNvPr>
          <p:cNvSpPr txBox="1"/>
          <p:nvPr/>
        </p:nvSpPr>
        <p:spPr>
          <a:xfrm>
            <a:off x="4565473" y="3304099"/>
            <a:ext cx="73708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Kimyasalların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Kaydı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Değerlendirilmesi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Yetkilendirilmesi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Kısıtlanması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(REACH)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Tüzüğü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(EC 1907/2006)</a:t>
            </a:r>
            <a:endParaRPr lang="tr-TR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sz="16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zinciri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boyunca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kimyasalların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güvenli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kullanımı</a:t>
            </a:r>
            <a:endParaRPr lang="en-GB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Tehlikeli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maddeler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üzerindeki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kısıtlamalar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ağır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metaller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/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ftalatlar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/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alerjenik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boyalar</a:t>
            </a:r>
            <a:endParaRPr lang="en-GB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63FCA-D321-3E85-4B1E-5D042B718DC6}"/>
              </a:ext>
            </a:extLst>
          </p:cNvPr>
          <p:cNvSpPr txBox="1"/>
          <p:nvPr/>
        </p:nvSpPr>
        <p:spPr>
          <a:xfrm>
            <a:off x="4565474" y="5055075"/>
            <a:ext cx="53230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Risklerinin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En Aza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İndirilmesi</a:t>
            </a:r>
            <a:endParaRPr lang="en-GR" sz="3200" dirty="0">
              <a:solidFill>
                <a:srgbClr val="F1CB2F"/>
              </a:solidFill>
            </a:endParaRPr>
          </a:p>
        </p:txBody>
      </p:sp>
      <p:sp>
        <p:nvSpPr>
          <p:cNvPr id="4" name="Triunghi dreptunghic 26">
            <a:extLst>
              <a:ext uri="{FF2B5EF4-FFF2-40B4-BE49-F238E27FC236}">
                <a16:creationId xmlns:a16="http://schemas.microsoft.com/office/drawing/2014/main" id="{6893E268-09A9-80F9-2220-711BEEF244B2}"/>
              </a:ext>
            </a:extLst>
          </p:cNvPr>
          <p:cNvSpPr/>
          <p:nvPr/>
        </p:nvSpPr>
        <p:spPr>
          <a:xfrm rot="3045713" flipH="1">
            <a:off x="-3968141" y="2409927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183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4">
            <a:extLst>
              <a:ext uri="{FF2B5EF4-FFF2-40B4-BE49-F238E27FC236}">
                <a16:creationId xmlns:a16="http://schemas.microsoft.com/office/drawing/2014/main" id="{41538BC7-6A3B-6C35-DDB9-19A160F768CC}"/>
              </a:ext>
            </a:extLst>
          </p:cNvPr>
          <p:cNvGrpSpPr/>
          <p:nvPr/>
        </p:nvGrpSpPr>
        <p:grpSpPr>
          <a:xfrm rot="17355237">
            <a:off x="-4394012" y="891426"/>
            <a:ext cx="6958892" cy="8663548"/>
            <a:chOff x="0" y="0"/>
            <a:chExt cx="7881735" cy="3836223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C5E0EBD5-E32A-2C8B-8E96-4B19959EC92A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2" name="CasetăText 38">
            <a:extLst>
              <a:ext uri="{FF2B5EF4-FFF2-40B4-BE49-F238E27FC236}">
                <a16:creationId xmlns:a16="http://schemas.microsoft.com/office/drawing/2014/main" id="{B0A4D840-DB63-7F39-FDAE-ECA5C6B74A49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Endüstrisiyle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Yasalar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Yönetmelikler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359BF7-FA01-2F30-3669-DE77030DFBC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9CE96-0628-9866-D147-80A13A624408}"/>
              </a:ext>
            </a:extLst>
          </p:cNvPr>
          <p:cNvSpPr txBox="1"/>
          <p:nvPr/>
        </p:nvSpPr>
        <p:spPr>
          <a:xfrm>
            <a:off x="1069527" y="3304099"/>
            <a:ext cx="3252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Genişletilmiş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Üretici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Sorumluluğu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(EPR)</a:t>
            </a:r>
            <a:endParaRPr lang="en-GR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04A8E-C273-D110-5E23-8BACE40FF3DD}"/>
              </a:ext>
            </a:extLst>
          </p:cNvPr>
          <p:cNvSpPr txBox="1"/>
          <p:nvPr/>
        </p:nvSpPr>
        <p:spPr>
          <a:xfrm>
            <a:off x="4565473" y="3304099"/>
            <a:ext cx="582820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AB'nin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Genişletilmiş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Sorumluluğu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(EPR)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çerçevesi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Direktif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2008/98/EC)</a:t>
            </a:r>
            <a:endParaRPr lang="tr-TR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sz="16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uygulamalar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+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dönüşüm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altyapısının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geliştirilmesi</a:t>
            </a:r>
            <a:endParaRPr lang="en-GB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63FCA-D321-3E85-4B1E-5D042B718DC6}"/>
              </a:ext>
            </a:extLst>
          </p:cNvPr>
          <p:cNvSpPr txBox="1"/>
          <p:nvPr/>
        </p:nvSpPr>
        <p:spPr>
          <a:xfrm>
            <a:off x="4565474" y="5055075"/>
            <a:ext cx="55862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</a:t>
            </a:r>
          </a:p>
          <a:p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endParaRPr lang="en-GR" sz="3200" dirty="0">
              <a:solidFill>
                <a:srgbClr val="F1CB2F"/>
              </a:solidFill>
            </a:endParaRPr>
          </a:p>
        </p:txBody>
      </p:sp>
      <p:sp>
        <p:nvSpPr>
          <p:cNvPr id="4" name="Triunghi dreptunghic 26">
            <a:extLst>
              <a:ext uri="{FF2B5EF4-FFF2-40B4-BE49-F238E27FC236}">
                <a16:creationId xmlns:a16="http://schemas.microsoft.com/office/drawing/2014/main" id="{CB079FA9-6088-6CF3-8853-17E6526AA1C2}"/>
              </a:ext>
            </a:extLst>
          </p:cNvPr>
          <p:cNvSpPr/>
          <p:nvPr/>
        </p:nvSpPr>
        <p:spPr>
          <a:xfrm rot="3045713" flipH="1">
            <a:off x="-3968141" y="2409927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9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4">
            <a:extLst>
              <a:ext uri="{FF2B5EF4-FFF2-40B4-BE49-F238E27FC236}">
                <a16:creationId xmlns:a16="http://schemas.microsoft.com/office/drawing/2014/main" id="{41538BC7-6A3B-6C35-DDB9-19A160F768CC}"/>
              </a:ext>
            </a:extLst>
          </p:cNvPr>
          <p:cNvGrpSpPr/>
          <p:nvPr/>
        </p:nvGrpSpPr>
        <p:grpSpPr>
          <a:xfrm rot="17355237">
            <a:off x="-4394012" y="891426"/>
            <a:ext cx="6958892" cy="8663548"/>
            <a:chOff x="0" y="0"/>
            <a:chExt cx="7881735" cy="3836223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C5E0EBD5-E32A-2C8B-8E96-4B19959EC92A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2" name="CasetăText 38">
            <a:extLst>
              <a:ext uri="{FF2B5EF4-FFF2-40B4-BE49-F238E27FC236}">
                <a16:creationId xmlns:a16="http://schemas.microsoft.com/office/drawing/2014/main" id="{B0A4D840-DB63-7F39-FDAE-ECA5C6B74A49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Endüstrisiyle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Yasalar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Yönetmelikler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359BF7-FA01-2F30-3669-DE77030DFBC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9CE96-0628-9866-D147-80A13A624408}"/>
              </a:ext>
            </a:extLst>
          </p:cNvPr>
          <p:cNvSpPr txBox="1"/>
          <p:nvPr/>
        </p:nvSpPr>
        <p:spPr>
          <a:xfrm>
            <a:off x="1069527" y="3304099"/>
            <a:ext cx="3252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Enerji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Verimliliği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ve Karbon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Ayak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İzi</a:t>
            </a:r>
            <a:endParaRPr lang="en-GR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04A8E-C273-D110-5E23-8BACE40FF3DD}"/>
              </a:ext>
            </a:extLst>
          </p:cNvPr>
          <p:cNvSpPr txBox="1"/>
          <p:nvPr/>
        </p:nvSpPr>
        <p:spPr>
          <a:xfrm>
            <a:off x="4565473" y="3304099"/>
            <a:ext cx="72607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Enerji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etiketleme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gereklilikleri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</a:t>
            </a:r>
          </a:p>
          <a:p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Eko-tasarım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standartları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Yönetmelik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2019/2011)</a:t>
            </a:r>
          </a:p>
          <a:p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Emisyon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azaltma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hedefleri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Çaba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Paylaşımı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Yönetmeliği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1</a:t>
            </a:r>
            <a:endParaRPr lang="en-GB" sz="2400" b="1" i="0" baseline="300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63FCA-D321-3E85-4B1E-5D042B718DC6}"/>
              </a:ext>
            </a:extLst>
          </p:cNvPr>
          <p:cNvSpPr txBox="1"/>
          <p:nvPr/>
        </p:nvSpPr>
        <p:spPr>
          <a:xfrm>
            <a:off x="4565474" y="5055075"/>
            <a:ext cx="68950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Yenilenebilir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Sera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Gazı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Emisyonlarının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endParaRPr lang="en-GB" sz="32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Triunghi dreptunghic 26">
            <a:extLst>
              <a:ext uri="{FF2B5EF4-FFF2-40B4-BE49-F238E27FC236}">
                <a16:creationId xmlns:a16="http://schemas.microsoft.com/office/drawing/2014/main" id="{49A81B77-58E9-B64C-D397-53E937C49BB2}"/>
              </a:ext>
            </a:extLst>
          </p:cNvPr>
          <p:cNvSpPr/>
          <p:nvPr/>
        </p:nvSpPr>
        <p:spPr>
          <a:xfrm rot="3045713" flipH="1">
            <a:off x="-3968141" y="2409927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103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DDF504-CFF6-BEAA-D855-C8C00B1A6890}"/>
              </a:ext>
            </a:extLst>
          </p:cNvPr>
          <p:cNvSpPr txBox="1"/>
          <p:nvPr/>
        </p:nvSpPr>
        <p:spPr>
          <a:xfrm>
            <a:off x="4565474" y="2750349"/>
            <a:ext cx="66968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Çatışma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Mineralleri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Yönetmeliği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Yönetmelik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2017/821)</a:t>
            </a:r>
          </a:p>
          <a:p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Modern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Kölelik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Yasası</a:t>
            </a:r>
            <a:endParaRPr lang="tr-TR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sz="16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Ham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maddelerin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kökenleri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hakkında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bilgi</a:t>
            </a:r>
          </a:p>
          <a:p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zincirleri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boyunca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adil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çalışma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uygulamalarının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sağlanması</a:t>
            </a:r>
            <a:endParaRPr lang="en-GB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6" name="Group 34">
            <a:extLst>
              <a:ext uri="{FF2B5EF4-FFF2-40B4-BE49-F238E27FC236}">
                <a16:creationId xmlns:a16="http://schemas.microsoft.com/office/drawing/2014/main" id="{41538BC7-6A3B-6C35-DDB9-19A160F768CC}"/>
              </a:ext>
            </a:extLst>
          </p:cNvPr>
          <p:cNvGrpSpPr/>
          <p:nvPr/>
        </p:nvGrpSpPr>
        <p:grpSpPr>
          <a:xfrm rot="17355237">
            <a:off x="-4394012" y="891426"/>
            <a:ext cx="6958892" cy="8663548"/>
            <a:chOff x="0" y="0"/>
            <a:chExt cx="7881735" cy="3836223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C5E0EBD5-E32A-2C8B-8E96-4B19959EC92A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2" name="CasetăText 38">
            <a:extLst>
              <a:ext uri="{FF2B5EF4-FFF2-40B4-BE49-F238E27FC236}">
                <a16:creationId xmlns:a16="http://schemas.microsoft.com/office/drawing/2014/main" id="{B0A4D840-DB63-7F39-FDAE-ECA5C6B74A49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Endüstrisiyle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Yasalar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Yönetmelikler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359BF7-FA01-2F30-3669-DE77030DFBC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9CE96-0628-9866-D147-80A13A624408}"/>
              </a:ext>
            </a:extLst>
          </p:cNvPr>
          <p:cNvSpPr txBox="1"/>
          <p:nvPr/>
        </p:nvSpPr>
        <p:spPr>
          <a:xfrm>
            <a:off x="598143" y="3304099"/>
            <a:ext cx="3724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Tedarik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Zinciri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Şeffaflığı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ve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Sosyal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Sorumluluk</a:t>
            </a:r>
            <a:endParaRPr lang="en-GR" sz="2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63FCA-D321-3E85-4B1E-5D042B718DC6}"/>
              </a:ext>
            </a:extLst>
          </p:cNvPr>
          <p:cNvSpPr txBox="1"/>
          <p:nvPr/>
        </p:nvSpPr>
        <p:spPr>
          <a:xfrm>
            <a:off x="4565474" y="4699224"/>
            <a:ext cx="60589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Olmayan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Kaynak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teşviki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</a:t>
            </a:r>
          </a:p>
          <a:p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Yasal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operasyonlar</a:t>
            </a:r>
            <a:endParaRPr lang="en-GB" sz="32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Triunghi dreptunghic 26">
            <a:extLst>
              <a:ext uri="{FF2B5EF4-FFF2-40B4-BE49-F238E27FC236}">
                <a16:creationId xmlns:a16="http://schemas.microsoft.com/office/drawing/2014/main" id="{55D89849-15AC-C364-13AD-533300E6D24C}"/>
              </a:ext>
            </a:extLst>
          </p:cNvPr>
          <p:cNvSpPr/>
          <p:nvPr/>
        </p:nvSpPr>
        <p:spPr>
          <a:xfrm rot="3045713" flipH="1">
            <a:off x="-3968141" y="2409927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53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4">
            <a:extLst>
              <a:ext uri="{FF2B5EF4-FFF2-40B4-BE49-F238E27FC236}">
                <a16:creationId xmlns:a16="http://schemas.microsoft.com/office/drawing/2014/main" id="{41538BC7-6A3B-6C35-DDB9-19A160F768CC}"/>
              </a:ext>
            </a:extLst>
          </p:cNvPr>
          <p:cNvGrpSpPr/>
          <p:nvPr/>
        </p:nvGrpSpPr>
        <p:grpSpPr>
          <a:xfrm rot="17355237">
            <a:off x="-4394012" y="891426"/>
            <a:ext cx="6958892" cy="8663548"/>
            <a:chOff x="0" y="0"/>
            <a:chExt cx="7881735" cy="3836223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C5E0EBD5-E32A-2C8B-8E96-4B19959EC92A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2" name="CasetăText 38">
            <a:extLst>
              <a:ext uri="{FF2B5EF4-FFF2-40B4-BE49-F238E27FC236}">
                <a16:creationId xmlns:a16="http://schemas.microsoft.com/office/drawing/2014/main" id="{B0A4D840-DB63-7F39-FDAE-ECA5C6B74A49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Endüstrisiyle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Özel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Yasalar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Yönetmelikler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359BF7-FA01-2F30-3669-DE77030DFBC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04A8E-C273-D110-5E23-8BACE40FF3DD}"/>
              </a:ext>
            </a:extLst>
          </p:cNvPr>
          <p:cNvSpPr txBox="1"/>
          <p:nvPr/>
        </p:nvSpPr>
        <p:spPr>
          <a:xfrm>
            <a:off x="4565473" y="3304099"/>
            <a:ext cx="7260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Küresel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Organik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Tekstil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Standardı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(GOTS)</a:t>
            </a:r>
          </a:p>
          <a:p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Deri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Çalışma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Grubu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(LWG) </a:t>
            </a:r>
            <a:r>
              <a:rPr lang="en-GB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sertifikası</a:t>
            </a:r>
            <a:endParaRPr lang="en-GB" sz="2400" b="1" i="0" baseline="300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63FCA-D321-3E85-4B1E-5D042B718DC6}"/>
              </a:ext>
            </a:extLst>
          </p:cNvPr>
          <p:cNvSpPr txBox="1"/>
          <p:nvPr/>
        </p:nvSpPr>
        <p:spPr>
          <a:xfrm>
            <a:off x="4565474" y="5055075"/>
            <a:ext cx="68950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1CB2F"/>
                </a:solidFill>
                <a:latin typeface="Calibri" panose="020F0502020204030204" pitchFamily="34" charset="0"/>
              </a:rPr>
              <a:t>Ek </a:t>
            </a:r>
            <a:r>
              <a:rPr lang="en-GB" sz="3200" dirty="0" err="1">
                <a:solidFill>
                  <a:srgbClr val="F1CB2F"/>
                </a:solidFill>
                <a:latin typeface="Calibri" panose="020F0502020204030204" pitchFamily="34" charset="0"/>
              </a:rPr>
              <a:t>Güvenilirlik</a:t>
            </a:r>
            <a:r>
              <a:rPr lang="en-GB" sz="3200" dirty="0">
                <a:solidFill>
                  <a:srgbClr val="F1CB2F"/>
                </a:solidFill>
                <a:latin typeface="Calibri" panose="020F0502020204030204" pitchFamily="34" charset="0"/>
              </a:rPr>
              <a:t> +</a:t>
            </a:r>
          </a:p>
          <a:p>
            <a:r>
              <a:rPr lang="en-GB" sz="3200" dirty="0" err="1">
                <a:solidFill>
                  <a:srgbClr val="F1CB2F"/>
                </a:solidFill>
                <a:latin typeface="Calibri" panose="020F0502020204030204" pitchFamily="34" charset="0"/>
              </a:rPr>
              <a:t>Pazar</a:t>
            </a:r>
            <a:r>
              <a:rPr lang="en-GB" sz="3200" dirty="0">
                <a:solidFill>
                  <a:srgbClr val="F1CB2F"/>
                </a:solidFill>
                <a:latin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latin typeface="Calibri" panose="020F0502020204030204" pitchFamily="34" charset="0"/>
              </a:rPr>
              <a:t>Avantajı</a:t>
            </a:r>
            <a:endParaRPr lang="en-GB" sz="32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C502F-4586-7949-8835-D0AE370FA597}"/>
              </a:ext>
            </a:extLst>
          </p:cNvPr>
          <p:cNvSpPr txBox="1"/>
          <p:nvPr/>
        </p:nvSpPr>
        <p:spPr>
          <a:xfrm>
            <a:off x="1091355" y="3304099"/>
            <a:ext cx="305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Gönüllü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Girişimler</a:t>
            </a:r>
            <a:r>
              <a:rPr lang="en-GB" sz="2400" i="0" dirty="0">
                <a:solidFill>
                  <a:schemeClr val="bg1"/>
                </a:solidFill>
                <a:effectLst/>
                <a:latin typeface="WordVisi_MSFontService"/>
              </a:rPr>
              <a:t> ve </a:t>
            </a:r>
            <a:r>
              <a:rPr lang="en-GB" sz="2400" i="0" dirty="0" err="1">
                <a:solidFill>
                  <a:schemeClr val="bg1"/>
                </a:solidFill>
                <a:effectLst/>
                <a:latin typeface="WordVisi_MSFontService"/>
              </a:rPr>
              <a:t>Sertifikasyonlar</a:t>
            </a:r>
            <a:endParaRPr lang="en-GR" sz="2400" dirty="0">
              <a:solidFill>
                <a:schemeClr val="bg1"/>
              </a:solidFill>
            </a:endParaRPr>
          </a:p>
        </p:txBody>
      </p:sp>
      <p:sp>
        <p:nvSpPr>
          <p:cNvPr id="10" name="Triunghi dreptunghic 26">
            <a:extLst>
              <a:ext uri="{FF2B5EF4-FFF2-40B4-BE49-F238E27FC236}">
                <a16:creationId xmlns:a16="http://schemas.microsoft.com/office/drawing/2014/main" id="{80ABC2FA-5913-78BF-4305-354D05B0C4E9}"/>
              </a:ext>
            </a:extLst>
          </p:cNvPr>
          <p:cNvSpPr/>
          <p:nvPr/>
        </p:nvSpPr>
        <p:spPr>
          <a:xfrm rot="3045713" flipH="1">
            <a:off x="-3968141" y="2409927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1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-107379" y="0"/>
            <a:ext cx="3414409" cy="6875423"/>
          </a:xfrm>
          <a:prstGeom prst="rect">
            <a:avLst/>
          </a:prstGeom>
        </p:spPr>
      </p:pic>
      <p:sp>
        <p:nvSpPr>
          <p:cNvPr id="28" name="Dreptunghi 27">
            <a:extLst>
              <a:ext uri="{FF2B5EF4-FFF2-40B4-BE49-F238E27FC236}">
                <a16:creationId xmlns:a16="http://schemas.microsoft.com/office/drawing/2014/main" id="{5578EF17-46D2-3AAD-F516-9E74DE3C9D53}"/>
              </a:ext>
            </a:extLst>
          </p:cNvPr>
          <p:cNvSpPr/>
          <p:nvPr/>
        </p:nvSpPr>
        <p:spPr>
          <a:xfrm>
            <a:off x="-107379" y="0"/>
            <a:ext cx="3428315" cy="6858000"/>
          </a:xfrm>
          <a:prstGeom prst="rect">
            <a:avLst/>
          </a:prstGeom>
          <a:solidFill>
            <a:srgbClr val="F1CB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14" name="Grupare 13">
            <a:extLst>
              <a:ext uri="{FF2B5EF4-FFF2-40B4-BE49-F238E27FC236}">
                <a16:creationId xmlns:a16="http://schemas.microsoft.com/office/drawing/2014/main" id="{CCBF3BA3-DBD1-5F3F-579A-527741436706}"/>
              </a:ext>
            </a:extLst>
          </p:cNvPr>
          <p:cNvGrpSpPr/>
          <p:nvPr/>
        </p:nvGrpSpPr>
        <p:grpSpPr>
          <a:xfrm>
            <a:off x="3496535" y="43911"/>
            <a:ext cx="8439814" cy="890747"/>
            <a:chOff x="2977130" y="297492"/>
            <a:chExt cx="8439814" cy="890747"/>
          </a:xfrm>
        </p:grpSpPr>
        <p:pic>
          <p:nvPicPr>
            <p:cNvPr id="11" name="Imagine 10">
              <a:extLst>
                <a:ext uri="{FF2B5EF4-FFF2-40B4-BE49-F238E27FC236}">
                  <a16:creationId xmlns:a16="http://schemas.microsoft.com/office/drawing/2014/main" id="{E67A0657-7530-1431-662E-BAC5C2AA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2" name="CasetăText 11">
              <a:extLst>
                <a:ext uri="{FF2B5EF4-FFF2-40B4-BE49-F238E27FC236}">
                  <a16:creationId xmlns:a16="http://schemas.microsoft.com/office/drawing/2014/main" id="{36FAB9B7-A81A-274F-A658-F4E5E7A14426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ED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7" name="Grupare 26">
            <a:extLst>
              <a:ext uri="{FF2B5EF4-FFF2-40B4-BE49-F238E27FC236}">
                <a16:creationId xmlns:a16="http://schemas.microsoft.com/office/drawing/2014/main" id="{CFF90A9C-58C6-6C8B-3A24-92A2B1929C4F}"/>
              </a:ext>
            </a:extLst>
          </p:cNvPr>
          <p:cNvGrpSpPr/>
          <p:nvPr/>
        </p:nvGrpSpPr>
        <p:grpSpPr>
          <a:xfrm>
            <a:off x="186382" y="1084726"/>
            <a:ext cx="3369574" cy="1330190"/>
            <a:chOff x="-2200699" y="555628"/>
            <a:chExt cx="3369574" cy="1330190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2326D8B-FC54-D2AA-CBC9-ECE00576C09A}"/>
                </a:ext>
              </a:extLst>
            </p:cNvPr>
            <p:cNvSpPr txBox="1"/>
            <p:nvPr/>
          </p:nvSpPr>
          <p:spPr>
            <a:xfrm>
              <a:off x="-1798061" y="555628"/>
              <a:ext cx="2966936" cy="1188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056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2D5693"/>
                  </a:solidFill>
                  <a:latin typeface="Josefin Sans Bold" pitchFamily="2" charset="0"/>
                </a:rPr>
                <a:t>Content</a:t>
              </a:r>
              <a:r>
                <a:rPr lang="ro-RO" sz="3600" dirty="0">
                  <a:solidFill>
                    <a:srgbClr val="B2101F"/>
                  </a:solidFill>
                  <a:latin typeface="Josefin Sans Bold" pitchFamily="2" charset="0"/>
                </a:rPr>
                <a:t> </a:t>
              </a:r>
              <a:endParaRPr lang="en-US" sz="3600" dirty="0">
                <a:solidFill>
                  <a:srgbClr val="B2101F"/>
                </a:solidFill>
                <a:latin typeface="Josefin Sans Bold" pitchFamily="2" charset="0"/>
              </a:endParaRPr>
            </a:p>
          </p:txBody>
        </p:sp>
        <p:sp>
          <p:nvSpPr>
            <p:cNvPr id="24" name="Dreptunghi 23">
              <a:extLst>
                <a:ext uri="{FF2B5EF4-FFF2-40B4-BE49-F238E27FC236}">
                  <a16:creationId xmlns:a16="http://schemas.microsoft.com/office/drawing/2014/main" id="{77E31915-B1B2-6C63-1878-6AEAEB1DDCFA}"/>
                </a:ext>
              </a:extLst>
            </p:cNvPr>
            <p:cNvSpPr/>
            <p:nvPr/>
          </p:nvSpPr>
          <p:spPr>
            <a:xfrm>
              <a:off x="-2200699" y="697030"/>
              <a:ext cx="2966936" cy="1188788"/>
            </a:xfrm>
            <a:prstGeom prst="rect">
              <a:avLst/>
            </a:prstGeom>
            <a:noFill/>
            <a:ln w="57150">
              <a:solidFill>
                <a:srgbClr val="2A4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34">
            <a:extLst>
              <a:ext uri="{FF2B5EF4-FFF2-40B4-BE49-F238E27FC236}">
                <a16:creationId xmlns:a16="http://schemas.microsoft.com/office/drawing/2014/main" id="{27D7E185-9117-DD0D-5C15-87F51F64BB7B}"/>
              </a:ext>
            </a:extLst>
          </p:cNvPr>
          <p:cNvGrpSpPr/>
          <p:nvPr/>
        </p:nvGrpSpPr>
        <p:grpSpPr>
          <a:xfrm rot="-4463838">
            <a:off x="10423046" y="1219782"/>
            <a:ext cx="6562906" cy="7925488"/>
            <a:chOff x="0" y="0"/>
            <a:chExt cx="7881735" cy="3836223"/>
          </a:xfrm>
        </p:grpSpPr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590EDF1C-CBF7-D98F-B9A0-86CE0C38F395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51" name="Freeform 35">
            <a:extLst>
              <a:ext uri="{FF2B5EF4-FFF2-40B4-BE49-F238E27FC236}">
                <a16:creationId xmlns:a16="http://schemas.microsoft.com/office/drawing/2014/main" id="{86D37D63-AB08-F0AC-792C-3D8C3598DFCB}"/>
              </a:ext>
            </a:extLst>
          </p:cNvPr>
          <p:cNvSpPr/>
          <p:nvPr/>
        </p:nvSpPr>
        <p:spPr>
          <a:xfrm rot="17136162">
            <a:off x="8554324" y="3016488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  <p:txBody>
          <a:bodyPr/>
          <a:lstStyle/>
          <a:p>
            <a:endParaRPr lang="ro-RO"/>
          </a:p>
        </p:txBody>
      </p:sp>
      <p:sp>
        <p:nvSpPr>
          <p:cNvPr id="52" name="Triunghi dreptunghic 51">
            <a:extLst>
              <a:ext uri="{FF2B5EF4-FFF2-40B4-BE49-F238E27FC236}">
                <a16:creationId xmlns:a16="http://schemas.microsoft.com/office/drawing/2014/main" id="{1E7F1301-40D4-1566-A1F0-67216818E83E}"/>
              </a:ext>
            </a:extLst>
          </p:cNvPr>
          <p:cNvSpPr/>
          <p:nvPr/>
        </p:nvSpPr>
        <p:spPr>
          <a:xfrm rot="19788209">
            <a:off x="9549492" y="3410968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183BD-5D96-E44F-94E3-791AC190483E}"/>
              </a:ext>
            </a:extLst>
          </p:cNvPr>
          <p:cNvSpPr txBox="1"/>
          <p:nvPr/>
        </p:nvSpPr>
        <p:spPr>
          <a:xfrm>
            <a:off x="3793067" y="2173961"/>
            <a:ext cx="54437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Giriş</a:t>
            </a:r>
          </a:p>
          <a:p>
            <a:pPr marL="342900" indent="-342900">
              <a:buAutoNum type="arabicPeriod"/>
            </a:pPr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Ayakkabı Endüstrisindeki Çevresel Zorluklar</a:t>
            </a:r>
            <a:b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</a:br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Uluslararası Çevre Mevzuatı ve Anlaşmaları</a:t>
            </a:r>
            <a:endParaRPr lang="en-GR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6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12">
            <a:extLst>
              <a:ext uri="{FF2B5EF4-FFF2-40B4-BE49-F238E27FC236}">
                <a16:creationId xmlns:a16="http://schemas.microsoft.com/office/drawing/2014/main" id="{FBEC7322-2A0F-DCBA-4B93-9BFFA153A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8" r="32748"/>
          <a:stretch/>
        </p:blipFill>
        <p:spPr>
          <a:xfrm>
            <a:off x="0" y="-17423"/>
            <a:ext cx="3414409" cy="6875423"/>
          </a:xfrm>
          <a:prstGeom prst="rect">
            <a:avLst/>
          </a:prstGeom>
        </p:spPr>
      </p:pic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3527015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3914887" y="3374362"/>
            <a:ext cx="7845328" cy="2466147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Üreticiler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iç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sistemler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uygulayarak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tedarik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zinciri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şeffaflığını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teknolojiden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yararlanarak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karmaşık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ortamında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alabilir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sağlık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güvenlik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standartlarına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uyumu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sağlayabilirler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8D1D6AB-CDCB-AD8B-0B57-08AA7CEE3B8C}"/>
              </a:ext>
            </a:extLst>
          </p:cNvPr>
          <p:cNvSpPr txBox="1"/>
          <p:nvPr/>
        </p:nvSpPr>
        <p:spPr>
          <a:xfrm>
            <a:off x="4043176" y="1291184"/>
            <a:ext cx="727911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51D2A-D51B-E8E0-EC03-75B9A6F3ACD1}"/>
              </a:ext>
            </a:extLst>
          </p:cNvPr>
          <p:cNvSpPr txBox="1"/>
          <p:nvPr/>
        </p:nvSpPr>
        <p:spPr>
          <a:xfrm>
            <a:off x="4250151" y="2295020"/>
            <a:ext cx="7510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üreticileri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uyumluluk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iyi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85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3527015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3914887" y="3374362"/>
            <a:ext cx="7845328" cy="2447318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Avrupa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Birliği'nin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Yeşil Mutabakat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Döngüsel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Ekonomi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Eylem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sektöründe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dönüştürücü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değişikliklere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açıyor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şirketlerinin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malzeme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kullanımı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kimyasal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yönetimi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karbon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iziyle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ilgili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daha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düzenlemelere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uyması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gerekecek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8D1D6AB-CDCB-AD8B-0B57-08AA7CEE3B8C}"/>
              </a:ext>
            </a:extLst>
          </p:cNvPr>
          <p:cNvSpPr txBox="1"/>
          <p:nvPr/>
        </p:nvSpPr>
        <p:spPr>
          <a:xfrm>
            <a:off x="4043176" y="1291184"/>
            <a:ext cx="727911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51D2A-D51B-E8E0-EC03-75B9A6F3ACD1}"/>
              </a:ext>
            </a:extLst>
          </p:cNvPr>
          <p:cNvSpPr txBox="1"/>
          <p:nvPr/>
        </p:nvSpPr>
        <p:spPr>
          <a:xfrm>
            <a:off x="4250151" y="2295020"/>
            <a:ext cx="7510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3.4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sektöründe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ortaya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çıkan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mevzuatı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trendler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7" name="Picture 2" descr="person standing on oil spilled surface">
            <a:extLst>
              <a:ext uri="{FF2B5EF4-FFF2-40B4-BE49-F238E27FC236}">
                <a16:creationId xmlns:a16="http://schemas.microsoft.com/office/drawing/2014/main" id="{CFBE114F-B142-CAB6-3D22-5C336A9E2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6818"/>
          <a:stretch/>
        </p:blipFill>
        <p:spPr bwMode="auto">
          <a:xfrm>
            <a:off x="0" y="0"/>
            <a:ext cx="3414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25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3527015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3914887" y="3374363"/>
            <a:ext cx="7845328" cy="1883438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Teknolojik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gelişmeler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üretiminin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görünümünü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dönüştürüyor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çevresel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etkiyi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azaltan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verimliliği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artıran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yenilikçi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çözümler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sunuyor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8D1D6AB-CDCB-AD8B-0B57-08AA7CEE3B8C}"/>
              </a:ext>
            </a:extLst>
          </p:cNvPr>
          <p:cNvSpPr txBox="1"/>
          <p:nvPr/>
        </p:nvSpPr>
        <p:spPr>
          <a:xfrm>
            <a:off x="4043176" y="1291184"/>
            <a:ext cx="727911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51D2A-D51B-E8E0-EC03-75B9A6F3ACD1}"/>
              </a:ext>
            </a:extLst>
          </p:cNvPr>
          <p:cNvSpPr txBox="1"/>
          <p:nvPr/>
        </p:nvSpPr>
        <p:spPr>
          <a:xfrm>
            <a:off x="4250151" y="2295020"/>
            <a:ext cx="7510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3.5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teknolojik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gelişmeler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yenilikler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7" name="Picture 2" descr="a close up of a machine working on a piece of fabric">
            <a:extLst>
              <a:ext uri="{FF2B5EF4-FFF2-40B4-BE49-F238E27FC236}">
                <a16:creationId xmlns:a16="http://schemas.microsoft.com/office/drawing/2014/main" id="{1154AF03-4DAC-6632-208A-9239C0746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8" r="37184"/>
          <a:stretch/>
        </p:blipFill>
        <p:spPr bwMode="auto">
          <a:xfrm>
            <a:off x="0" y="0"/>
            <a:ext cx="3414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31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ame 25">
            <a:extLst>
              <a:ext uri="{FF2B5EF4-FFF2-40B4-BE49-F238E27FC236}">
                <a16:creationId xmlns:a16="http://schemas.microsoft.com/office/drawing/2014/main" id="{2395DCFF-40AC-3BC5-DEC0-EF2D3B8652AD}"/>
              </a:ext>
            </a:extLst>
          </p:cNvPr>
          <p:cNvSpPr/>
          <p:nvPr/>
        </p:nvSpPr>
        <p:spPr>
          <a:xfrm>
            <a:off x="2690701" y="2890533"/>
            <a:ext cx="4622827" cy="2129182"/>
          </a:xfrm>
          <a:prstGeom prst="frame">
            <a:avLst>
              <a:gd name="adj1" fmla="val 5450"/>
            </a:avLst>
          </a:prstGeom>
          <a:solidFill>
            <a:srgbClr val="F1CB2F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o-RO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20EA2BBB-88E4-0AE8-E379-F73803AA5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1798" r="3326" b="3579"/>
          <a:stretch/>
        </p:blipFill>
        <p:spPr bwMode="auto">
          <a:xfrm>
            <a:off x="598143" y="2252869"/>
            <a:ext cx="4185119" cy="34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9" name="CasetăText 38">
            <a:extLst>
              <a:ext uri="{FF2B5EF4-FFF2-40B4-BE49-F238E27FC236}">
                <a16:creationId xmlns:a16="http://schemas.microsoft.com/office/drawing/2014/main" id="{55187756-B3AE-9E79-A16E-AED9A5B1E28C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3.5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teknolojik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gelişmeler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yenilikler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73BCAD9F-7C2A-D647-C5D9-C793A8FE5A50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grpSp>
        <p:nvGrpSpPr>
          <p:cNvPr id="12" name="Grupare 2">
            <a:extLst>
              <a:ext uri="{FF2B5EF4-FFF2-40B4-BE49-F238E27FC236}">
                <a16:creationId xmlns:a16="http://schemas.microsoft.com/office/drawing/2014/main" id="{0E806921-B413-D2BD-DCA1-8DB2EF20E898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3" name="Imagine 7">
              <a:extLst>
                <a:ext uri="{FF2B5EF4-FFF2-40B4-BE49-F238E27FC236}">
                  <a16:creationId xmlns:a16="http://schemas.microsoft.com/office/drawing/2014/main" id="{30576A76-091B-3A6A-5C28-6A9EFA6AA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6" name="CasetăText 8">
              <a:extLst>
                <a:ext uri="{FF2B5EF4-FFF2-40B4-BE49-F238E27FC236}">
                  <a16:creationId xmlns:a16="http://schemas.microsoft.com/office/drawing/2014/main" id="{0E26B70D-733B-2A6B-47F4-4F9DC5977F78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1" name="Casetă text 1">
            <a:extLst>
              <a:ext uri="{FF2B5EF4-FFF2-40B4-BE49-F238E27FC236}">
                <a16:creationId xmlns:a16="http://schemas.microsoft.com/office/drawing/2014/main" id="{EF868819-9443-16BB-3A2E-BEA1691E4AB1}"/>
              </a:ext>
            </a:extLst>
          </p:cNvPr>
          <p:cNvSpPr txBox="1"/>
          <p:nvPr/>
        </p:nvSpPr>
        <p:spPr>
          <a:xfrm>
            <a:off x="1141481" y="5728780"/>
            <a:ext cx="3098441" cy="107721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Adidas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Futurecraft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4D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taban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Carbon M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serisi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yazıcıda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basılıyor</a:t>
            </a:r>
            <a:endParaRPr lang="en-GB" sz="14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GB" sz="14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https://www.carbon3d.com/resources/whitepaper/the-adidas-story</a:t>
            </a:r>
            <a:r>
              <a:rPr lang="en-GB" sz="14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E1C6CA-0313-B624-5FE9-06E46B524822}"/>
              </a:ext>
            </a:extLst>
          </p:cNvPr>
          <p:cNvSpPr txBox="1"/>
          <p:nvPr/>
        </p:nvSpPr>
        <p:spPr>
          <a:xfrm>
            <a:off x="4925346" y="3478070"/>
            <a:ext cx="2160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sz="1400" i="1" dirty="0">
                <a:hlinkClick r:id="rId7"/>
              </a:rPr>
              <a:t>https://www.wsj.com/articles/is-mass-customization-the-future-of-footwear-1508850000</a:t>
            </a:r>
            <a:endParaRPr lang="en-GR" sz="1400" i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8B506F3-78B9-3378-7CA9-6AE0AAD75B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228" y="2809165"/>
            <a:ext cx="2455842" cy="2460407"/>
          </a:xfrm>
          <a:prstGeom prst="rect">
            <a:avLst/>
          </a:prstGeom>
        </p:spPr>
      </p:pic>
      <p:sp>
        <p:nvSpPr>
          <p:cNvPr id="29" name="Casetă text 1">
            <a:extLst>
              <a:ext uri="{FF2B5EF4-FFF2-40B4-BE49-F238E27FC236}">
                <a16:creationId xmlns:a16="http://schemas.microsoft.com/office/drawing/2014/main" id="{E4EDCD99-0829-3677-C52F-C03CF3FD790E}"/>
              </a:ext>
            </a:extLst>
          </p:cNvPr>
          <p:cNvSpPr txBox="1"/>
          <p:nvPr/>
        </p:nvSpPr>
        <p:spPr>
          <a:xfrm>
            <a:off x="7436264" y="5728780"/>
            <a:ext cx="3098441" cy="64633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ASICS NFT </a:t>
            </a:r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Sınırlı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Sayıda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Üretilen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br>
              <a:rPr lang="tr-TR" sz="1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GB" sz="14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https://nft.asics.com/</a:t>
            </a:r>
            <a:endParaRPr lang="en-G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6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ir Max 95 'Pineapple' Release Date">
            <a:extLst>
              <a:ext uri="{FF2B5EF4-FFF2-40B4-BE49-F238E27FC236}">
                <a16:creationId xmlns:a16="http://schemas.microsoft.com/office/drawing/2014/main" id="{8285D578-B6E4-F411-4682-AC5118921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0"/>
          <a:stretch/>
        </p:blipFill>
        <p:spPr bwMode="auto">
          <a:xfrm>
            <a:off x="598141" y="2252868"/>
            <a:ext cx="4185121" cy="340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9" name="CasetăText 38">
            <a:extLst>
              <a:ext uri="{FF2B5EF4-FFF2-40B4-BE49-F238E27FC236}">
                <a16:creationId xmlns:a16="http://schemas.microsoft.com/office/drawing/2014/main" id="{55187756-B3AE-9E79-A16E-AED9A5B1E28C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3.5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teknolojik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gelişmeler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yenilikler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73BCAD9F-7C2A-D647-C5D9-C793A8FE5A50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grpSp>
        <p:nvGrpSpPr>
          <p:cNvPr id="12" name="Grupare 2">
            <a:extLst>
              <a:ext uri="{FF2B5EF4-FFF2-40B4-BE49-F238E27FC236}">
                <a16:creationId xmlns:a16="http://schemas.microsoft.com/office/drawing/2014/main" id="{0E806921-B413-D2BD-DCA1-8DB2EF20E898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3" name="Imagine 7">
              <a:extLst>
                <a:ext uri="{FF2B5EF4-FFF2-40B4-BE49-F238E27FC236}">
                  <a16:creationId xmlns:a16="http://schemas.microsoft.com/office/drawing/2014/main" id="{30576A76-091B-3A6A-5C28-6A9EFA6AA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6" name="CasetăText 8">
              <a:extLst>
                <a:ext uri="{FF2B5EF4-FFF2-40B4-BE49-F238E27FC236}">
                  <a16:creationId xmlns:a16="http://schemas.microsoft.com/office/drawing/2014/main" id="{0E26B70D-733B-2A6B-47F4-4F9DC5977F78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5" name="Casetă text 1">
            <a:extLst>
              <a:ext uri="{FF2B5EF4-FFF2-40B4-BE49-F238E27FC236}">
                <a16:creationId xmlns:a16="http://schemas.microsoft.com/office/drawing/2014/main" id="{13E03CC0-FF88-A2B7-392D-4C4F56DF4F28}"/>
              </a:ext>
            </a:extLst>
          </p:cNvPr>
          <p:cNvSpPr txBox="1"/>
          <p:nvPr/>
        </p:nvSpPr>
        <p:spPr>
          <a:xfrm>
            <a:off x="1048328" y="5789901"/>
            <a:ext cx="3284745" cy="107721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Nike'ın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Air Max 95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Pineapple'ı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ışıltılı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Piñatex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folyo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dokulu</a:t>
            </a:r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ananas </a:t>
            </a:r>
            <a:r>
              <a:rPr lang="en-GB" sz="14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derisiyle</a:t>
            </a:r>
            <a:endParaRPr lang="tr-TR" sz="14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/>
            <a:endParaRPr lang="en-GB" sz="1400" dirty="0">
              <a:latin typeface="Helvetica Neue" panose="02000503000000020004" pitchFamily="2" charset="0"/>
            </a:endParaRPr>
          </a:p>
          <a:p>
            <a:pPr algn="ctr" fontAlgn="base"/>
            <a:r>
              <a:rPr lang="tr-TR" sz="1400" i="1" dirty="0"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GB" sz="14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https://www.nike.com/id/launch/t/air-max-95-pineapple</a:t>
            </a:r>
            <a:endParaRPr lang="en-G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6" name="Picture 4" descr="ss21-mylo-brand-innovation-blogpost-image-2-d">
            <a:extLst>
              <a:ext uri="{FF2B5EF4-FFF2-40B4-BE49-F238E27FC236}">
                <a16:creationId xmlns:a16="http://schemas.microsoft.com/office/drawing/2014/main" id="{7E790797-7D3B-6172-E353-0698167D8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t="24082" r="21539" b="19793"/>
          <a:stretch/>
        </p:blipFill>
        <p:spPr bwMode="auto">
          <a:xfrm>
            <a:off x="4914317" y="2252868"/>
            <a:ext cx="4731026" cy="340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tă text 1">
            <a:extLst>
              <a:ext uri="{FF2B5EF4-FFF2-40B4-BE49-F238E27FC236}">
                <a16:creationId xmlns:a16="http://schemas.microsoft.com/office/drawing/2014/main" id="{93EC12F0-3A69-609F-0A79-D8ED9FABF9FF}"/>
              </a:ext>
            </a:extLst>
          </p:cNvPr>
          <p:cNvSpPr txBox="1"/>
          <p:nvPr/>
        </p:nvSpPr>
        <p:spPr>
          <a:xfrm>
            <a:off x="4899804" y="5789901"/>
            <a:ext cx="4731025" cy="64633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GB" sz="1400" b="0" i="0" dirty="0" err="1">
                <a:solidFill>
                  <a:srgbClr val="000000"/>
                </a:solidFill>
                <a:effectLst/>
                <a:latin typeface="AdihausDIN"/>
              </a:rPr>
              <a:t>Adidas'ın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dihausDIN"/>
              </a:rPr>
              <a:t> Stan Smith Mylo™'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dihausDIN"/>
              </a:rPr>
              <a:t>su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dihausDIN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dihausDIN"/>
              </a:rPr>
              <a:t>mantar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dihausDIN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dihausDIN"/>
              </a:rPr>
              <a:t>kullanılarak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dihausDIN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dihausDIN"/>
              </a:rPr>
              <a:t>üretildi</a:t>
            </a:r>
            <a:r>
              <a:rPr lang="tr-TR" sz="1400" b="0" i="0" dirty="0">
                <a:solidFill>
                  <a:srgbClr val="000000"/>
                </a:solidFill>
                <a:effectLst/>
                <a:latin typeface="AdihausDIN"/>
              </a:rPr>
              <a:t>.</a:t>
            </a:r>
          </a:p>
          <a:p>
            <a:pPr algn="ctr" fontAlgn="base"/>
            <a:endParaRPr lang="tr-TR" sz="1400" dirty="0">
              <a:solidFill>
                <a:srgbClr val="000000"/>
              </a:solidFill>
              <a:latin typeface="AdihausDIN"/>
              <a:cs typeface="Calibri" panose="020F0502020204030204" pitchFamily="34" charset="0"/>
            </a:endParaRPr>
          </a:p>
          <a:p>
            <a:pPr algn="ctr" fontAlgn="base"/>
            <a:r>
              <a:rPr lang="tr-TR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Kaynak:</a:t>
            </a:r>
            <a:r>
              <a:rPr lang="en-GB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GB" sz="14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https://www.adidas.com/us/blog/663481</a:t>
            </a:r>
            <a:endParaRPr lang="en-G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70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12">
            <a:extLst>
              <a:ext uri="{FF2B5EF4-FFF2-40B4-BE49-F238E27FC236}">
                <a16:creationId xmlns:a16="http://schemas.microsoft.com/office/drawing/2014/main" id="{FBEC7322-2A0F-DCBA-4B93-9BFFA153A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173404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B5C385C-51F5-37D7-F65A-C091F69ECDF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470647" y="6290497"/>
            <a:ext cx="1784643" cy="41389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C8A92972-22E0-808F-85BE-98BFACCD5913}"/>
              </a:ext>
            </a:extLst>
          </p:cNvPr>
          <p:cNvSpPr txBox="1"/>
          <p:nvPr/>
        </p:nvSpPr>
        <p:spPr>
          <a:xfrm>
            <a:off x="470647" y="3413638"/>
            <a:ext cx="7845328" cy="2435619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Teknolojik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gelişmeleri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entegre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ederek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,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malzemeleri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benimseyerek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ve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gelecekteki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çevre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düzenlemelerine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uyum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sağlayarak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ayakkabı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sektörü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daha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sürdürülebilir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bir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geleceğin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şekillenmesinde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önemli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bir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rol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WordVisi_MSFontService"/>
              </a:rPr>
              <a:t>oynayabilir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WordVisi_MSFontService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B849C31F-1118-B243-CAC4-D2E0149B9329}"/>
              </a:ext>
            </a:extLst>
          </p:cNvPr>
          <p:cNvSpPr txBox="1"/>
          <p:nvPr/>
        </p:nvSpPr>
        <p:spPr>
          <a:xfrm>
            <a:off x="598937" y="1479156"/>
            <a:ext cx="727911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17364-3D4D-9922-8A2F-24B6E31826C9}"/>
              </a:ext>
            </a:extLst>
          </p:cNvPr>
          <p:cNvSpPr txBox="1"/>
          <p:nvPr/>
        </p:nvSpPr>
        <p:spPr>
          <a:xfrm>
            <a:off x="805912" y="2482992"/>
            <a:ext cx="7510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üreticileri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uyumluluk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iyi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5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ptunghi 9">
            <a:extLst>
              <a:ext uri="{FF2B5EF4-FFF2-40B4-BE49-F238E27FC236}">
                <a16:creationId xmlns:a16="http://schemas.microsoft.com/office/drawing/2014/main" id="{B8903DEB-D4A3-A8F4-C158-4E6813A05E51}"/>
              </a:ext>
            </a:extLst>
          </p:cNvPr>
          <p:cNvSpPr/>
          <p:nvPr/>
        </p:nvSpPr>
        <p:spPr>
          <a:xfrm>
            <a:off x="0" y="1"/>
            <a:ext cx="12192000" cy="4478693"/>
          </a:xfrm>
          <a:prstGeom prst="rect">
            <a:avLst/>
          </a:prstGeom>
          <a:solidFill>
            <a:srgbClr val="2A4C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7E388BA-AF47-7645-E786-7DE732833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5" r="33505"/>
          <a:stretch/>
        </p:blipFill>
        <p:spPr>
          <a:xfrm>
            <a:off x="1853184" y="4637314"/>
            <a:ext cx="9154084" cy="2220686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B5560F45-0D7B-8F78-8B33-11DE33638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28" y="67162"/>
            <a:ext cx="4151539" cy="3774544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26DC759D-4D7B-61A7-771D-3A3656BF87D2}"/>
              </a:ext>
            </a:extLst>
          </p:cNvPr>
          <p:cNvSpPr txBox="1"/>
          <p:nvPr/>
        </p:nvSpPr>
        <p:spPr>
          <a:xfrm>
            <a:off x="4175057" y="3025274"/>
            <a:ext cx="3841879" cy="1134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ro-RO" sz="3000" dirty="0">
                <a:solidFill>
                  <a:srgbClr val="F1CB2F"/>
                </a:solidFill>
                <a:latin typeface="Josefin Sans Bold" pitchFamily="2" charset="0"/>
              </a:rPr>
              <a:t>WWW.SHOEDES.EU</a:t>
            </a:r>
            <a:endParaRPr lang="en-US" sz="3000" dirty="0">
              <a:solidFill>
                <a:srgbClr val="F1CB2F"/>
              </a:solidFill>
              <a:latin typeface="Josefin Sans Bold" pitchFamily="2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63833D1-FE4A-0A66-2B79-30ADF9CA57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1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EBF577AE-085B-4086-BE22-1A11D5E28579}"/>
              </a:ext>
            </a:extLst>
          </p:cNvPr>
          <p:cNvSpPr txBox="1"/>
          <p:nvPr/>
        </p:nvSpPr>
        <p:spPr>
          <a:xfrm>
            <a:off x="470647" y="2644197"/>
            <a:ext cx="7845328" cy="3004250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endüstrisinin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yoğun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kimyasal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bertaraf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nedeniyle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artan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endişelere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açmaktadır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Ancak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ekonomiyi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benimseme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yoluyla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aktif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takip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etmektedir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ine 12">
            <a:extLst>
              <a:ext uri="{FF2B5EF4-FFF2-40B4-BE49-F238E27FC236}">
                <a16:creationId xmlns:a16="http://schemas.microsoft.com/office/drawing/2014/main" id="{FBEC7322-2A0F-DCBA-4B93-9BFFA153A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22BFB82-D5CE-B76D-88CF-7DE3A14C03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470647" y="6290497"/>
            <a:ext cx="1784643" cy="413890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C4D27284-67A8-5E6E-893E-1FE2A107C548}"/>
              </a:ext>
            </a:extLst>
          </p:cNvPr>
          <p:cNvSpPr txBox="1"/>
          <p:nvPr/>
        </p:nvSpPr>
        <p:spPr>
          <a:xfrm>
            <a:off x="598937" y="822223"/>
            <a:ext cx="4087704" cy="115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Giriş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6ABFA-3B1D-36C1-7189-62BCE9031803}"/>
              </a:ext>
            </a:extLst>
          </p:cNvPr>
          <p:cNvSpPr txBox="1"/>
          <p:nvPr/>
        </p:nvSpPr>
        <p:spPr>
          <a:xfrm>
            <a:off x="805911" y="2021327"/>
            <a:ext cx="7510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endüstrisine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genel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bakış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etkisi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5" name="Grupare 3">
            <a:extLst>
              <a:ext uri="{FF2B5EF4-FFF2-40B4-BE49-F238E27FC236}">
                <a16:creationId xmlns:a16="http://schemas.microsoft.com/office/drawing/2014/main" id="{A2241570-76D1-8EAE-4234-302420FA34F2}"/>
              </a:ext>
            </a:extLst>
          </p:cNvPr>
          <p:cNvGrpSpPr/>
          <p:nvPr/>
        </p:nvGrpSpPr>
        <p:grpSpPr>
          <a:xfrm flipH="1">
            <a:off x="173404" y="126744"/>
            <a:ext cx="8439814" cy="890747"/>
            <a:chOff x="2977130" y="297492"/>
            <a:chExt cx="8439814" cy="890747"/>
          </a:xfrm>
        </p:grpSpPr>
        <p:pic>
          <p:nvPicPr>
            <p:cNvPr id="16" name="Imagine 4">
              <a:extLst>
                <a:ext uri="{FF2B5EF4-FFF2-40B4-BE49-F238E27FC236}">
                  <a16:creationId xmlns:a16="http://schemas.microsoft.com/office/drawing/2014/main" id="{B8784364-5C02-148F-4D8E-315BAC56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7" name="CasetăText 5">
              <a:extLst>
                <a:ext uri="{FF2B5EF4-FFF2-40B4-BE49-F238E27FC236}">
                  <a16:creationId xmlns:a16="http://schemas.microsoft.com/office/drawing/2014/main" id="{170238DE-C89F-D89E-37FE-436EB0161744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663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12">
            <a:extLst>
              <a:ext uri="{FF2B5EF4-FFF2-40B4-BE49-F238E27FC236}">
                <a16:creationId xmlns:a16="http://schemas.microsoft.com/office/drawing/2014/main" id="{FBEC7322-2A0F-DCBA-4B93-9BFFA153A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173404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470647" y="2644197"/>
            <a:ext cx="7845328" cy="3004250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etkiyi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geliştirmek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amacıyla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şirketlerin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çevreye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duyarlı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şekilde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faaliyet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gösterebilmeleri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uymaları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gereken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yasal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yükümlülükleri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yönergeleri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özgü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kıstasları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belirleyen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mevzuatına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standartlarına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güvenmektedir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8D1D6AB-CDCB-AD8B-0B57-08AA7CEE3B8C}"/>
              </a:ext>
            </a:extLst>
          </p:cNvPr>
          <p:cNvSpPr txBox="1"/>
          <p:nvPr/>
        </p:nvSpPr>
        <p:spPr>
          <a:xfrm>
            <a:off x="598937" y="822223"/>
            <a:ext cx="4087704" cy="115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Giriş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51D2A-D51B-E8E0-EC03-75B9A6F3ACD1}"/>
              </a:ext>
            </a:extLst>
          </p:cNvPr>
          <p:cNvSpPr txBox="1"/>
          <p:nvPr/>
        </p:nvSpPr>
        <p:spPr>
          <a:xfrm>
            <a:off x="805911" y="2021327"/>
            <a:ext cx="7510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mevzuatı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standartlarının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B5C385C-51F5-37D7-F65A-C091F69ECDF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470647" y="6290497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4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Free Dumpsite under Clear Sky Stock Photo">
            <a:extLst>
              <a:ext uri="{FF2B5EF4-FFF2-40B4-BE49-F238E27FC236}">
                <a16:creationId xmlns:a16="http://schemas.microsoft.com/office/drawing/2014/main" id="{10C3F163-B856-EE6A-C8B5-280C7DAAA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320"/>
          <a:stretch/>
        </p:blipFill>
        <p:spPr bwMode="auto">
          <a:xfrm>
            <a:off x="4460578" y="1836487"/>
            <a:ext cx="3270844" cy="398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een and blue abstract painting">
            <a:extLst>
              <a:ext uri="{FF2B5EF4-FFF2-40B4-BE49-F238E27FC236}">
                <a16:creationId xmlns:a16="http://schemas.microsoft.com/office/drawing/2014/main" id="{3732AF0A-2024-C3A1-2AEC-1DED94ECA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r="19940"/>
          <a:stretch/>
        </p:blipFill>
        <p:spPr bwMode="auto">
          <a:xfrm>
            <a:off x="669892" y="1836487"/>
            <a:ext cx="3275596" cy="398784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white smoke coming out from brown metal pipe">
            <a:extLst>
              <a:ext uri="{FF2B5EF4-FFF2-40B4-BE49-F238E27FC236}">
                <a16:creationId xmlns:a16="http://schemas.microsoft.com/office/drawing/2014/main" id="{B001DBD2-92B9-7B59-2996-E1EAD0E96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03" b="8422"/>
          <a:stretch/>
        </p:blipFill>
        <p:spPr bwMode="auto">
          <a:xfrm>
            <a:off x="8251263" y="1836488"/>
            <a:ext cx="3283226" cy="398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4735179" y="2583215"/>
            <a:ext cx="2721641" cy="291346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</a:t>
            </a:r>
            <a:endParaRPr lang="en-GB" b="1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Synthetic Materials 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tr-TR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uzun süren ayrışma süreçleri</a:t>
            </a:r>
            <a:endParaRPr lang="en-GR" sz="1400" dirty="0">
              <a:solidFill>
                <a:schemeClr val="bg1"/>
              </a:solidFill>
              <a:effectLst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tr-T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Uygunsuz bertaraf uygulamaları</a:t>
            </a:r>
            <a:r>
              <a:rPr lang="en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tr-T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zehirli kimyasallar </a:t>
            </a:r>
            <a:r>
              <a:rPr lang="en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&amp; </a:t>
            </a:r>
            <a:r>
              <a:rPr lang="tr-T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sera gazları</a:t>
            </a:r>
            <a:r>
              <a:rPr lang="en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tr-T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hava ve su kirliliği</a:t>
            </a:r>
            <a:r>
              <a:rPr lang="en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tr-T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çevresel bozulma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7213446-E8AD-00F4-0490-677A32F3EB51}"/>
              </a:ext>
            </a:extLst>
          </p:cNvPr>
          <p:cNvSpPr txBox="1"/>
          <p:nvPr/>
        </p:nvSpPr>
        <p:spPr>
          <a:xfrm>
            <a:off x="935871" y="2583215"/>
            <a:ext cx="2721641" cy="291346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Çıkarılması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İşlenmesi</a:t>
            </a:r>
            <a:endParaRPr lang="en-GB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Malzemeler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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ormansızlaşma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/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su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kirliliği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/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karbon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emisyonları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/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kaynak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tükenmesi</a:t>
            </a:r>
            <a:endParaRPr lang="tr-TR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Üretim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Prosesleri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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atık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/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hava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ve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su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kirliliği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1" name="TextBox 16">
            <a:extLst>
              <a:ext uri="{FF2B5EF4-FFF2-40B4-BE49-F238E27FC236}">
                <a16:creationId xmlns:a16="http://schemas.microsoft.com/office/drawing/2014/main" id="{10754E1D-DFD3-36C2-F7EC-088D3DBC6F22}"/>
              </a:ext>
            </a:extLst>
          </p:cNvPr>
          <p:cNvSpPr txBox="1"/>
          <p:nvPr/>
        </p:nvSpPr>
        <p:spPr>
          <a:xfrm>
            <a:off x="521446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Ayakkabı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Endüstrisindeki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735BE600-54E5-561C-0E37-269B2E64C386}"/>
              </a:ext>
            </a:extLst>
          </p:cNvPr>
          <p:cNvSpPr txBox="1"/>
          <p:nvPr/>
        </p:nvSpPr>
        <p:spPr>
          <a:xfrm>
            <a:off x="8401466" y="2583215"/>
            <a:ext cx="2974136" cy="291346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Küreselleşmiş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Zincirleri</a:t>
            </a:r>
            <a:endParaRPr lang="en-GB" b="1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b="1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mesafeli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taşımacılığı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sv-SE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büyük miktarlarda enerji tüketimi </a:t>
            </a:r>
            <a:r>
              <a:rPr lang="tr-TR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&amp; </a:t>
            </a:r>
            <a:r>
              <a:rPr lang="sv-SE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karbon emisyonları</a:t>
            </a:r>
            <a:endParaRPr lang="en-G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Ambalajlama</a:t>
            </a:r>
            <a:r>
              <a:rPr lang="en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tr-T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atık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0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graphy of white treadle on brown wooden rack">
            <a:extLst>
              <a:ext uri="{FF2B5EF4-FFF2-40B4-BE49-F238E27FC236}">
                <a16:creationId xmlns:a16="http://schemas.microsoft.com/office/drawing/2014/main" id="{95FAFCCC-F349-8773-65F5-EF05540F1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84" t="22" r="29184" b="-22"/>
          <a:stretch/>
        </p:blipFill>
        <p:spPr bwMode="auto">
          <a:xfrm>
            <a:off x="4468206" y="1837382"/>
            <a:ext cx="3250835" cy="39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couple of plastic bottles sitting on top of a table">
            <a:extLst>
              <a:ext uri="{FF2B5EF4-FFF2-40B4-BE49-F238E27FC236}">
                <a16:creationId xmlns:a16="http://schemas.microsoft.com/office/drawing/2014/main" id="{55EEFD76-2135-DF8D-3E3E-C9349F09E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1" r="24814"/>
          <a:stretch/>
        </p:blipFill>
        <p:spPr bwMode="auto">
          <a:xfrm>
            <a:off x="8258893" y="1836488"/>
            <a:ext cx="3275596" cy="39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ite moth orchids in bloom">
            <a:extLst>
              <a:ext uri="{FF2B5EF4-FFF2-40B4-BE49-F238E27FC236}">
                <a16:creationId xmlns:a16="http://schemas.microsoft.com/office/drawing/2014/main" id="{708DF4E0-F28C-4EC7-FD76-E99238C28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64"/>
          <a:stretch/>
        </p:blipFill>
        <p:spPr bwMode="auto">
          <a:xfrm>
            <a:off x="657511" y="1836489"/>
            <a:ext cx="3275596" cy="39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4468208" y="2583215"/>
            <a:ext cx="3275596" cy="15952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Prosesleri</a:t>
            </a:r>
            <a:br>
              <a:rPr lang="tr-TR" sz="20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Azaltılmış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Azaltılmış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</a:t>
            </a:r>
            <a:endParaRPr lang="en-GB" b="1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A4D40AC6-F306-80AE-A92D-BE836DD1390E}"/>
              </a:ext>
            </a:extLst>
          </p:cNvPr>
          <p:cNvSpPr txBox="1"/>
          <p:nvPr/>
        </p:nvSpPr>
        <p:spPr>
          <a:xfrm>
            <a:off x="8258894" y="2583215"/>
            <a:ext cx="3275596" cy="69338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endParaRPr lang="en-GB" b="1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7213446-E8AD-00F4-0490-677A32F3EB51}"/>
              </a:ext>
            </a:extLst>
          </p:cNvPr>
          <p:cNvSpPr txBox="1"/>
          <p:nvPr/>
        </p:nvSpPr>
        <p:spPr>
          <a:xfrm>
            <a:off x="657511" y="2583215"/>
            <a:ext cx="3275596" cy="195406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şekilde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üretilen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doğal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lifler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organik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pamuk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organik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kaynaklı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sentetik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polyester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dönüştürülmüş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lifler</a:t>
            </a:r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E0CC68F-788B-33B0-DCFA-DA631F8D67BF}"/>
              </a:ext>
            </a:extLst>
          </p:cNvPr>
          <p:cNvSpPr txBox="1"/>
          <p:nvPr/>
        </p:nvSpPr>
        <p:spPr>
          <a:xfrm>
            <a:off x="521446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Ayakkabı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Endüstrisindeki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grpSp>
        <p:nvGrpSpPr>
          <p:cNvPr id="13" name="Grupare 2">
            <a:extLst>
              <a:ext uri="{FF2B5EF4-FFF2-40B4-BE49-F238E27FC236}">
                <a16:creationId xmlns:a16="http://schemas.microsoft.com/office/drawing/2014/main" id="{FB647141-87C1-2102-B0FC-9F1E62471A8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4" name="Imagine 7">
              <a:extLst>
                <a:ext uri="{FF2B5EF4-FFF2-40B4-BE49-F238E27FC236}">
                  <a16:creationId xmlns:a16="http://schemas.microsoft.com/office/drawing/2014/main" id="{7C0DA74C-6C1B-3FC7-6D34-B4093042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5" name="CasetăText 8">
              <a:extLst>
                <a:ext uri="{FF2B5EF4-FFF2-40B4-BE49-F238E27FC236}">
                  <a16:creationId xmlns:a16="http://schemas.microsoft.com/office/drawing/2014/main" id="{86418671-EBAF-70B7-7E36-5D8AE9C7263D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2AFE598D-0DA7-8657-B82B-805C5CCCFFA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3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21">
            <a:extLst>
              <a:ext uri="{FF2B5EF4-FFF2-40B4-BE49-F238E27FC236}">
                <a16:creationId xmlns:a16="http://schemas.microsoft.com/office/drawing/2014/main" id="{4C5AEBE6-C507-6BF1-14B0-2C454402E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8" r="10164" b="21960"/>
          <a:stretch/>
        </p:blipFill>
        <p:spPr>
          <a:xfrm>
            <a:off x="1705967" y="2417438"/>
            <a:ext cx="6104020" cy="4004931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C4D27284-67A8-5E6E-893E-1FE2A107C548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37" name="Grupare 36">
            <a:extLst>
              <a:ext uri="{FF2B5EF4-FFF2-40B4-BE49-F238E27FC236}">
                <a16:creationId xmlns:a16="http://schemas.microsoft.com/office/drawing/2014/main" id="{8E90D26C-A770-C97A-F819-A9134CF535E5}"/>
              </a:ext>
            </a:extLst>
          </p:cNvPr>
          <p:cNvGrpSpPr/>
          <p:nvPr/>
        </p:nvGrpSpPr>
        <p:grpSpPr>
          <a:xfrm>
            <a:off x="938955" y="2388750"/>
            <a:ext cx="6903116" cy="4033619"/>
            <a:chOff x="900757" y="2115936"/>
            <a:chExt cx="6903116" cy="4033619"/>
          </a:xfrm>
        </p:grpSpPr>
        <p:pic>
          <p:nvPicPr>
            <p:cNvPr id="22" name="Imagine 21">
              <a:extLst>
                <a:ext uri="{FF2B5EF4-FFF2-40B4-BE49-F238E27FC236}">
                  <a16:creationId xmlns:a16="http://schemas.microsoft.com/office/drawing/2014/main" id="{74D5AE71-E63D-A05E-6302-5A05CE069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77" r="77705" b="21402"/>
            <a:stretch/>
          </p:blipFill>
          <p:spPr>
            <a:xfrm>
              <a:off x="900757" y="2115936"/>
              <a:ext cx="734927" cy="4033619"/>
            </a:xfrm>
            <a:prstGeom prst="rect">
              <a:avLst/>
            </a:prstGeom>
          </p:spPr>
        </p:pic>
        <p:sp>
          <p:nvSpPr>
            <p:cNvPr id="23" name="CasetăText 22">
              <a:extLst>
                <a:ext uri="{FF2B5EF4-FFF2-40B4-BE49-F238E27FC236}">
                  <a16:creationId xmlns:a16="http://schemas.microsoft.com/office/drawing/2014/main" id="{170B042B-7415-9D58-831C-7F01D93B7E39}"/>
                </a:ext>
              </a:extLst>
            </p:cNvPr>
            <p:cNvSpPr txBox="1"/>
            <p:nvPr/>
          </p:nvSpPr>
          <p:spPr>
            <a:xfrm>
              <a:off x="1636295" y="2256774"/>
              <a:ext cx="6167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ULAŞMAK </a:t>
              </a:r>
              <a:r>
                <a:rPr lang="en-GB" sz="1800" b="1" baseline="300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1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4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(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Kimyasalların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Kaydı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Değerlendirilmesi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Yetkilendirilmesi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Kısıtlanması</a:t>
              </a:r>
              <a:r>
                <a:rPr lang="en-GR" sz="1400" dirty="0">
                  <a:effectLst/>
                </a:rPr>
                <a:t>) </a:t>
              </a:r>
              <a:endParaRPr lang="en-GB" sz="1400" dirty="0"/>
            </a:p>
          </p:txBody>
        </p:sp>
        <p:sp>
          <p:nvSpPr>
            <p:cNvPr id="24" name="CasetăText 23">
              <a:extLst>
                <a:ext uri="{FF2B5EF4-FFF2-40B4-BE49-F238E27FC236}">
                  <a16:creationId xmlns:a16="http://schemas.microsoft.com/office/drawing/2014/main" id="{4AEAA10B-75CD-9576-53A7-FEAAC707038D}"/>
                </a:ext>
              </a:extLst>
            </p:cNvPr>
            <p:cNvSpPr txBox="1"/>
            <p:nvPr/>
          </p:nvSpPr>
          <p:spPr>
            <a:xfrm>
              <a:off x="1636294" y="3039266"/>
              <a:ext cx="5005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Ekoetiket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baseline="300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2</a:t>
              </a:r>
              <a:endParaRPr lang="en-GB" b="1" baseline="30000" dirty="0"/>
            </a:p>
          </p:txBody>
        </p:sp>
        <p:sp>
          <p:nvSpPr>
            <p:cNvPr id="27" name="CasetăText 26">
              <a:extLst>
                <a:ext uri="{FF2B5EF4-FFF2-40B4-BE49-F238E27FC236}">
                  <a16:creationId xmlns:a16="http://schemas.microsoft.com/office/drawing/2014/main" id="{2B6D782B-3C28-D616-82E6-93B236A86E42}"/>
                </a:ext>
              </a:extLst>
            </p:cNvPr>
            <p:cNvSpPr txBox="1"/>
            <p:nvPr/>
          </p:nvSpPr>
          <p:spPr>
            <a:xfrm>
              <a:off x="1635685" y="3718589"/>
              <a:ext cx="61681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AB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Kereste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Yönetmeliği</a:t>
              </a:r>
              <a:endParaRPr lang="en-GB" b="1" dirty="0"/>
            </a:p>
          </p:txBody>
        </p:sp>
        <p:sp>
          <p:nvSpPr>
            <p:cNvPr id="29" name="CasetăText 28">
              <a:extLst>
                <a:ext uri="{FF2B5EF4-FFF2-40B4-BE49-F238E27FC236}">
                  <a16:creationId xmlns:a16="http://schemas.microsoft.com/office/drawing/2014/main" id="{D52040CD-3C3B-4D43-C1A1-7482074AB002}"/>
                </a:ext>
              </a:extLst>
            </p:cNvPr>
            <p:cNvSpPr txBox="1"/>
            <p:nvPr/>
          </p:nvSpPr>
          <p:spPr>
            <a:xfrm>
              <a:off x="1635685" y="4397912"/>
              <a:ext cx="61681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Finansal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Olmayan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Raporlama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Yönergesi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baseline="300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3</a:t>
              </a:r>
              <a:endParaRPr lang="en-GB" b="1" baseline="30000" dirty="0"/>
            </a:p>
          </p:txBody>
        </p:sp>
        <p:sp>
          <p:nvSpPr>
            <p:cNvPr id="32" name="CasetăText 31">
              <a:extLst>
                <a:ext uri="{FF2B5EF4-FFF2-40B4-BE49-F238E27FC236}">
                  <a16:creationId xmlns:a16="http://schemas.microsoft.com/office/drawing/2014/main" id="{FF60F377-70C8-C796-3F8A-B4F11F38F1D3}"/>
                </a:ext>
              </a:extLst>
            </p:cNvPr>
            <p:cNvSpPr txBox="1"/>
            <p:nvPr/>
          </p:nvSpPr>
          <p:spPr>
            <a:xfrm>
              <a:off x="1635685" y="5051237"/>
              <a:ext cx="6104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AB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Atık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Çerçeve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Direktifi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baseline="300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4</a:t>
              </a:r>
              <a:endParaRPr lang="en-GB" b="1" baseline="30000" dirty="0"/>
            </a:p>
          </p:txBody>
        </p:sp>
        <p:sp>
          <p:nvSpPr>
            <p:cNvPr id="34" name="CasetăText 33">
              <a:extLst>
                <a:ext uri="{FF2B5EF4-FFF2-40B4-BE49-F238E27FC236}">
                  <a16:creationId xmlns:a16="http://schemas.microsoft.com/office/drawing/2014/main" id="{7898DDC8-94F9-168C-0839-07C6079F188B}"/>
                </a:ext>
              </a:extLst>
            </p:cNvPr>
            <p:cNvSpPr txBox="1"/>
            <p:nvPr/>
          </p:nvSpPr>
          <p:spPr>
            <a:xfrm>
              <a:off x="1667769" y="5780223"/>
              <a:ext cx="6104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Döngüsel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Ekonomi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Eylem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Planı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baseline="300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5</a:t>
              </a:r>
              <a:endParaRPr lang="en-GB" b="1" baseline="30000" dirty="0"/>
            </a:p>
          </p:txBody>
        </p:sp>
      </p:grpSp>
      <p:sp>
        <p:nvSpPr>
          <p:cNvPr id="39" name="CasetăText 38">
            <a:extLst>
              <a:ext uri="{FF2B5EF4-FFF2-40B4-BE49-F238E27FC236}">
                <a16:creationId xmlns:a16="http://schemas.microsoft.com/office/drawing/2014/main" id="{5AFE2CB9-6E23-06E4-5F28-0C7BB5EB01BC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Uluslararası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Anlaşmalar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4DD21-240B-6424-9D70-6FFF70C98F91}"/>
              </a:ext>
            </a:extLst>
          </p:cNvPr>
          <p:cNvSpPr txBox="1"/>
          <p:nvPr/>
        </p:nvSpPr>
        <p:spPr>
          <a:xfrm>
            <a:off x="9984951" y="4525047"/>
            <a:ext cx="220704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050" baseline="30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 </a:t>
            </a:r>
            <a:r>
              <a:rPr lang="en-GB" sz="105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6"/>
              </a:rPr>
              <a:t>ULAŞMAK</a:t>
            </a:r>
            <a:endParaRPr lang="en-GB" sz="105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l"/>
            <a:endParaRPr lang="en-GB" sz="105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GB" sz="1050" baseline="30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 </a:t>
            </a:r>
            <a:r>
              <a:rPr lang="en-GB" sz="105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7"/>
              </a:rPr>
              <a:t>Ekoetiket</a:t>
            </a:r>
            <a:endParaRPr lang="en-GB" sz="105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endParaRPr lang="en-GB" sz="105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GB" sz="1050" baseline="30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3 </a:t>
            </a:r>
            <a:r>
              <a:rPr lang="en-GB" sz="105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8"/>
              </a:rPr>
              <a:t>AB </a:t>
            </a:r>
            <a:r>
              <a:rPr lang="en-GB" sz="105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8"/>
              </a:rPr>
              <a:t>Kereste</a:t>
            </a:r>
            <a:r>
              <a:rPr lang="en-GB" sz="105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8"/>
              </a:rPr>
              <a:t> </a:t>
            </a:r>
            <a:r>
              <a:rPr lang="en-GB" sz="105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8"/>
              </a:rPr>
              <a:t>Yönetmeliği</a:t>
            </a:r>
            <a:endParaRPr lang="en-GB" sz="105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endParaRPr lang="en-US" sz="105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sz="1050" baseline="30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4</a:t>
            </a:r>
            <a:r>
              <a:rPr lang="en-US" sz="105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9"/>
              </a:rPr>
              <a:t>Finansal</a:t>
            </a:r>
            <a:r>
              <a:rPr lang="en-US" sz="105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9"/>
              </a:rPr>
              <a:t> </a:t>
            </a:r>
            <a:r>
              <a:rPr lang="en-US" sz="105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9"/>
              </a:rPr>
              <a:t>Olmayan</a:t>
            </a:r>
            <a:r>
              <a:rPr lang="en-US" sz="105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9"/>
              </a:rPr>
              <a:t> </a:t>
            </a:r>
            <a:r>
              <a:rPr lang="en-US" sz="105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9"/>
              </a:rPr>
              <a:t>Raporlama</a:t>
            </a:r>
            <a:r>
              <a:rPr lang="en-US" sz="105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9"/>
              </a:rPr>
              <a:t> </a:t>
            </a:r>
            <a:r>
              <a:rPr lang="en-US" sz="105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9"/>
              </a:rPr>
              <a:t>Yönergesi</a:t>
            </a:r>
            <a:endParaRPr lang="en-US" sz="105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endParaRPr lang="en-GR" sz="105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GR" sz="1050" baseline="30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5</a:t>
            </a:r>
            <a:r>
              <a:rPr lang="en-GR" sz="105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105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10"/>
              </a:rPr>
              <a:t>Döngüsel Ekonomi Eylem Planı</a:t>
            </a:r>
            <a:endParaRPr lang="en-GR" sz="105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0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21">
            <a:extLst>
              <a:ext uri="{FF2B5EF4-FFF2-40B4-BE49-F238E27FC236}">
                <a16:creationId xmlns:a16="http://schemas.microsoft.com/office/drawing/2014/main" id="{4C5AEBE6-C507-6BF1-14B0-2C454402E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8" t="-1" r="10164" b="85208"/>
          <a:stretch/>
        </p:blipFill>
        <p:spPr>
          <a:xfrm>
            <a:off x="1705967" y="2417438"/>
            <a:ext cx="6104020" cy="759119"/>
          </a:xfrm>
          <a:prstGeom prst="rect">
            <a:avLst/>
          </a:prstGeom>
        </p:spPr>
      </p:pic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37" name="Grupare 36">
            <a:extLst>
              <a:ext uri="{FF2B5EF4-FFF2-40B4-BE49-F238E27FC236}">
                <a16:creationId xmlns:a16="http://schemas.microsoft.com/office/drawing/2014/main" id="{8E90D26C-A770-C97A-F819-A9134CF535E5}"/>
              </a:ext>
            </a:extLst>
          </p:cNvPr>
          <p:cNvGrpSpPr/>
          <p:nvPr/>
        </p:nvGrpSpPr>
        <p:grpSpPr>
          <a:xfrm>
            <a:off x="792573" y="2388750"/>
            <a:ext cx="7158057" cy="3497940"/>
            <a:chOff x="754375" y="2115936"/>
            <a:chExt cx="7158057" cy="3497940"/>
          </a:xfrm>
        </p:grpSpPr>
        <p:pic>
          <p:nvPicPr>
            <p:cNvPr id="22" name="Imagine 21">
              <a:extLst>
                <a:ext uri="{FF2B5EF4-FFF2-40B4-BE49-F238E27FC236}">
                  <a16:creationId xmlns:a16="http://schemas.microsoft.com/office/drawing/2014/main" id="{74D5AE71-E63D-A05E-6302-5A05CE069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2" r="77705" b="85208"/>
            <a:stretch/>
          </p:blipFill>
          <p:spPr>
            <a:xfrm>
              <a:off x="754375" y="2115936"/>
              <a:ext cx="881310" cy="759119"/>
            </a:xfrm>
            <a:prstGeom prst="rect">
              <a:avLst/>
            </a:prstGeom>
          </p:spPr>
        </p:pic>
        <p:sp>
          <p:nvSpPr>
            <p:cNvPr id="23" name="CasetăText 22">
              <a:extLst>
                <a:ext uri="{FF2B5EF4-FFF2-40B4-BE49-F238E27FC236}">
                  <a16:creationId xmlns:a16="http://schemas.microsoft.com/office/drawing/2014/main" id="{170B042B-7415-9D58-831C-7F01D93B7E39}"/>
                </a:ext>
              </a:extLst>
            </p:cNvPr>
            <p:cNvSpPr txBox="1"/>
            <p:nvPr/>
          </p:nvSpPr>
          <p:spPr>
            <a:xfrm>
              <a:off x="1636295" y="2256774"/>
              <a:ext cx="6167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ULAŞMAK </a:t>
              </a:r>
              <a:r>
                <a:rPr lang="en-GB" sz="14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(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Kimyasalların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Kaydı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Değerlendirilmesi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Yetkilendirilmesi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14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Kısıtlanması</a:t>
              </a:r>
              <a:r>
                <a:rPr lang="en-GB" sz="14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)</a:t>
              </a:r>
              <a:endParaRPr lang="en-GB" sz="1400" dirty="0"/>
            </a:p>
          </p:txBody>
        </p:sp>
        <p:sp>
          <p:nvSpPr>
            <p:cNvPr id="24" name="CasetăText 23">
              <a:extLst>
                <a:ext uri="{FF2B5EF4-FFF2-40B4-BE49-F238E27FC236}">
                  <a16:creationId xmlns:a16="http://schemas.microsoft.com/office/drawing/2014/main" id="{4AEAA10B-75CD-9576-53A7-FEAAC707038D}"/>
                </a:ext>
              </a:extLst>
            </p:cNvPr>
            <p:cNvSpPr txBox="1"/>
            <p:nvPr/>
          </p:nvSpPr>
          <p:spPr>
            <a:xfrm>
              <a:off x="1636293" y="3305552"/>
              <a:ext cx="62761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Hem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tüketicilerin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hem de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çevrenin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güvenliğini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sağlayan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kimyasal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kullanımına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ilişkin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katı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kurallar</a:t>
              </a:r>
              <a:endParaRPr lang="en-GB" sz="3600" b="1" baseline="30000" dirty="0">
                <a:solidFill>
                  <a:srgbClr val="F1CB2F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909BC92-82A8-69F8-9DB7-B3A462F9DC33}"/>
              </a:ext>
            </a:extLst>
          </p:cNvPr>
          <p:cNvSpPr txBox="1"/>
          <p:nvPr/>
        </p:nvSpPr>
        <p:spPr>
          <a:xfrm>
            <a:off x="1673883" y="6411156"/>
            <a:ext cx="10383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6"/>
              </a:rPr>
              <a:t>https://environment.ec.europa.eu/topics/chemicals/reach-regulation_en#:~:text=The%20Regulation%20on%20the%20registration,can%20be%20posed%20by%20chemicals</a:t>
            </a:r>
            <a:r>
              <a:rPr lang="en-GB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asetăText 38">
            <a:extLst>
              <a:ext uri="{FF2B5EF4-FFF2-40B4-BE49-F238E27FC236}">
                <a16:creationId xmlns:a16="http://schemas.microsoft.com/office/drawing/2014/main" id="{CB41A7EB-7EAA-70F5-60E0-6BB9ABB4C530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Uluslararası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Anlaşmalar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A899DE7B-A050-6BAB-AB1F-CC54838EB167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21">
            <a:extLst>
              <a:ext uri="{FF2B5EF4-FFF2-40B4-BE49-F238E27FC236}">
                <a16:creationId xmlns:a16="http://schemas.microsoft.com/office/drawing/2014/main" id="{4C5AEBE6-C507-6BF1-14B0-2C454402E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8" t="-1" r="10164" b="85208"/>
          <a:stretch/>
        </p:blipFill>
        <p:spPr>
          <a:xfrm>
            <a:off x="1705967" y="2417438"/>
            <a:ext cx="6104020" cy="759119"/>
          </a:xfrm>
          <a:prstGeom prst="rect">
            <a:avLst/>
          </a:prstGeom>
        </p:spPr>
      </p:pic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37" name="Grupare 36">
            <a:extLst>
              <a:ext uri="{FF2B5EF4-FFF2-40B4-BE49-F238E27FC236}">
                <a16:creationId xmlns:a16="http://schemas.microsoft.com/office/drawing/2014/main" id="{8E90D26C-A770-C97A-F819-A9134CF535E5}"/>
              </a:ext>
            </a:extLst>
          </p:cNvPr>
          <p:cNvGrpSpPr/>
          <p:nvPr/>
        </p:nvGrpSpPr>
        <p:grpSpPr>
          <a:xfrm>
            <a:off x="792573" y="2388750"/>
            <a:ext cx="7452525" cy="3497940"/>
            <a:chOff x="754375" y="2115936"/>
            <a:chExt cx="7452525" cy="3497940"/>
          </a:xfrm>
        </p:grpSpPr>
        <p:pic>
          <p:nvPicPr>
            <p:cNvPr id="22" name="Imagine 21">
              <a:extLst>
                <a:ext uri="{FF2B5EF4-FFF2-40B4-BE49-F238E27FC236}">
                  <a16:creationId xmlns:a16="http://schemas.microsoft.com/office/drawing/2014/main" id="{74D5AE71-E63D-A05E-6302-5A05CE069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2" r="77705" b="85208"/>
            <a:stretch/>
          </p:blipFill>
          <p:spPr>
            <a:xfrm>
              <a:off x="754375" y="2115936"/>
              <a:ext cx="881310" cy="759119"/>
            </a:xfrm>
            <a:prstGeom prst="rect">
              <a:avLst/>
            </a:prstGeom>
          </p:spPr>
        </p:pic>
        <p:sp>
          <p:nvSpPr>
            <p:cNvPr id="23" name="CasetăText 22">
              <a:extLst>
                <a:ext uri="{FF2B5EF4-FFF2-40B4-BE49-F238E27FC236}">
                  <a16:creationId xmlns:a16="http://schemas.microsoft.com/office/drawing/2014/main" id="{170B042B-7415-9D58-831C-7F01D93B7E39}"/>
                </a:ext>
              </a:extLst>
            </p:cNvPr>
            <p:cNvSpPr txBox="1"/>
            <p:nvPr/>
          </p:nvSpPr>
          <p:spPr>
            <a:xfrm>
              <a:off x="1636295" y="2256774"/>
              <a:ext cx="6167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Ekoetiket</a:t>
              </a:r>
              <a:endParaRPr lang="en-GB" sz="1400" dirty="0"/>
            </a:p>
          </p:txBody>
        </p:sp>
        <p:sp>
          <p:nvSpPr>
            <p:cNvPr id="24" name="CasetăText 23">
              <a:extLst>
                <a:ext uri="{FF2B5EF4-FFF2-40B4-BE49-F238E27FC236}">
                  <a16:creationId xmlns:a16="http://schemas.microsoft.com/office/drawing/2014/main" id="{4AEAA10B-75CD-9576-53A7-FEAAC707038D}"/>
                </a:ext>
              </a:extLst>
            </p:cNvPr>
            <p:cNvSpPr txBox="1"/>
            <p:nvPr/>
          </p:nvSpPr>
          <p:spPr>
            <a:xfrm>
              <a:off x="1636294" y="3305552"/>
              <a:ext cx="657060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Çevre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dostu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malzemelerin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üretim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yöntemlerinin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kullanımını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teşvik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eden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gönüllü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sertifikasyon</a:t>
              </a:r>
              <a:r>
                <a:rPr lang="en-GB" sz="3600" dirty="0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F1CB2F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şeması</a:t>
              </a:r>
              <a:endParaRPr lang="en-GB" sz="3600" b="1" baseline="30000" dirty="0">
                <a:solidFill>
                  <a:srgbClr val="F1CB2F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909BC92-82A8-69F8-9DB7-B3A462F9DC33}"/>
              </a:ext>
            </a:extLst>
          </p:cNvPr>
          <p:cNvSpPr txBox="1"/>
          <p:nvPr/>
        </p:nvSpPr>
        <p:spPr>
          <a:xfrm>
            <a:off x="1673883" y="6411156"/>
            <a:ext cx="103837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hlinkClick r:id="rId6"/>
              </a:rPr>
              <a:t>https://environment.ec.europa.eu/topics/circular-economy/eu-ecolabel-home/about-eu-ecolabel_en#:~:text=The%20EU%20Ecolabel%20is%20a,Parliament%20and%20of%20the%20Council</a:t>
            </a:r>
            <a:r>
              <a:rPr lang="en-GB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GR" sz="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CasetăText 38">
            <a:extLst>
              <a:ext uri="{FF2B5EF4-FFF2-40B4-BE49-F238E27FC236}">
                <a16:creationId xmlns:a16="http://schemas.microsoft.com/office/drawing/2014/main" id="{A9B5F27F-0AFD-AEDC-F658-F40CD5FB4898}"/>
              </a:ext>
            </a:extLst>
          </p:cNvPr>
          <p:cNvSpPr txBox="1"/>
          <p:nvPr/>
        </p:nvSpPr>
        <p:spPr>
          <a:xfrm>
            <a:off x="938955" y="1634800"/>
            <a:ext cx="1074676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Çevreyle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Uluslararası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Anlaşmalar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F230D5C8-88E4-4335-18EF-39FA637F318C}"/>
              </a:ext>
            </a:extLst>
          </p:cNvPr>
          <p:cNvSpPr txBox="1"/>
          <p:nvPr/>
        </p:nvSpPr>
        <p:spPr>
          <a:xfrm>
            <a:off x="598143" y="1068099"/>
            <a:ext cx="113382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Çevre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Mevzuatı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Anlaşmaları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95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14020</TotalTime>
  <Words>3224</Words>
  <Application>Microsoft Office PowerPoint</Application>
  <PresentationFormat>Geniş ekran</PresentationFormat>
  <Paragraphs>257</Paragraphs>
  <Slides>26</Slides>
  <Notes>26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6" baseType="lpstr">
      <vt:lpstr>AdihausDIN</vt:lpstr>
      <vt:lpstr>Arial</vt:lpstr>
      <vt:lpstr>Arial Unicode MS</vt:lpstr>
      <vt:lpstr>Calibri</vt:lpstr>
      <vt:lpstr>Calibri Light</vt:lpstr>
      <vt:lpstr>Helvetica Neue</vt:lpstr>
      <vt:lpstr>Josefin Sans Bold</vt:lpstr>
      <vt:lpstr>Söhne</vt:lpstr>
      <vt:lpstr>WordVisi_MSFontService</vt:lpstr>
      <vt:lpstr>Temă Office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Arina Seul</dc:creator>
  <cp:lastModifiedBy>TASEV Vakfı</cp:lastModifiedBy>
  <cp:revision>266</cp:revision>
  <dcterms:created xsi:type="dcterms:W3CDTF">2023-05-31T18:35:26Z</dcterms:created>
  <dcterms:modified xsi:type="dcterms:W3CDTF">2024-10-05T09:51:09Z</dcterms:modified>
</cp:coreProperties>
</file>