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8" r:id="rId3"/>
    <p:sldId id="296" r:id="rId4"/>
    <p:sldId id="297" r:id="rId5"/>
    <p:sldId id="298" r:id="rId6"/>
    <p:sldId id="299" r:id="rId7"/>
    <p:sldId id="300" r:id="rId8"/>
    <p:sldId id="302" r:id="rId9"/>
    <p:sldId id="301" r:id="rId10"/>
    <p:sldId id="303" r:id="rId11"/>
    <p:sldId id="304" r:id="rId12"/>
    <p:sldId id="294"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C7A"/>
    <a:srgbClr val="99AF42"/>
    <a:srgbClr val="CC9900"/>
    <a:srgbClr val="F3F3EF"/>
    <a:srgbClr val="728490"/>
    <a:srgbClr val="B0B9A6"/>
    <a:srgbClr val="E7E6B0"/>
    <a:srgbClr val="CDA203"/>
    <a:srgbClr val="B5BD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Μεσαίο στυλ 4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Μεσαίο στυλ 4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Σκούρο στυλ 1 - Έμφαση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Φωτεινό στυλ 1 - Έμφαση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Φωτεινό στυλ 3 - Έμφαση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6723" autoAdjust="0"/>
  </p:normalViewPr>
  <p:slideViewPr>
    <p:cSldViewPr snapToGrid="0">
      <p:cViewPr varScale="1">
        <p:scale>
          <a:sx n="119" d="100"/>
          <a:sy n="119" d="100"/>
        </p:scale>
        <p:origin x="102" y="180"/>
      </p:cViewPr>
      <p:guideLst>
        <p:guide orient="horz" pos="2160"/>
        <p:guide pos="3840"/>
      </p:guideLst>
    </p:cSldViewPr>
  </p:slideViewPr>
  <p:outlineViewPr>
    <p:cViewPr>
      <p:scale>
        <a:sx n="33" d="100"/>
        <a:sy n="33" d="100"/>
      </p:scale>
      <p:origin x="0" y="-1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27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748A745D-09A1-1102-8752-1D683DC8EA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04BCD95E-AF79-C279-7112-E95F1467CA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86565-3C80-4CFC-881A-D11A237C567B}" type="datetimeFigureOut">
              <a:rPr lang="el-GR" smtClean="0"/>
              <a:t>18/2/2025</a:t>
            </a:fld>
            <a:endParaRPr lang="el-GR"/>
          </a:p>
        </p:txBody>
      </p:sp>
      <p:sp>
        <p:nvSpPr>
          <p:cNvPr id="4" name="Θέση υποσέλιδου 3">
            <a:extLst>
              <a:ext uri="{FF2B5EF4-FFF2-40B4-BE49-F238E27FC236}">
                <a16:creationId xmlns:a16="http://schemas.microsoft.com/office/drawing/2014/main" id="{619FA96C-0105-D779-EF38-C9F315532C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5C6B2543-A99B-EEED-53B0-80E52083C0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1CF5D7-896E-497F-A5FB-DC9A7D3C5F38}" type="slidenum">
              <a:rPr lang="el-GR" smtClean="0"/>
              <a:t>‹#›</a:t>
            </a:fld>
            <a:endParaRPr lang="el-GR"/>
          </a:p>
        </p:txBody>
      </p:sp>
    </p:spTree>
    <p:extLst>
      <p:ext uri="{BB962C8B-B14F-4D97-AF65-F5344CB8AC3E}">
        <p14:creationId xmlns:p14="http://schemas.microsoft.com/office/powerpoint/2010/main" val="20851889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9:32.025"/>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7:21.409"/>
    </inkml:context>
    <inkml:brush xml:id="br0">
      <inkml:brushProperty name="width" value="0.035" units="cm"/>
      <inkml:brushProperty name="height" value="0.035" units="cm"/>
      <inkml:brushProperty name="color" value="#E71224"/>
    </inkml:brush>
  </inkml:definitions>
  <inkml:trace contextRef="#ctx0" brushRef="#br0">1251 54 24575,'-17'-6'0,"-1"0"0,1 1 0,-1 1 0,0 0 0,-1 1 0,-35 0 0,-21-4 0,-21-3 0,-178 5 0,171 5 0,79 2 0,0 0 0,0 2 0,0 0 0,1 1 0,0 2 0,0 0 0,0 2 0,1 0 0,-29 17 0,3 3 0,2 2 0,-83 70 0,123-96 0,1 1 0,0-1 0,0 1 0,1 1 0,-1-1 0,1 1 0,0-1 0,1 1 0,0 0 0,0 0 0,0 1 0,1-1 0,0 1 0,1-1 0,0 1 0,0-1 0,0 1 0,1 0 0,0 0 0,1-1 0,-1 1 0,3 8 0,-1-4 0,1-1 0,1 1 0,-1-1 0,2 0 0,0 0 0,0 0 0,1-1 0,0 1 0,0-2 0,2 1 0,-1-1 0,1 0 0,14 13 0,28 19 0,95 61 0,-115-85 0,1-1 0,0-1 0,1-2 0,66 18 0,-38-16 0,1-2 0,1-3 0,85 2 0,-76-8 0,98 18 0,-97-10 0,94 2 0,658-14 0,-365-2 0,-445 2 0,0-2 0,-1 0 0,1 0 0,-1-2 0,0 1 0,0-2 0,0 1 0,14-9 0,98-61 0,-81 46 0,-10 7 0,-1-1 0,36-32 0,-61 47 0,0-1 0,0 0 0,-1 0 0,0 0 0,0-1 0,-1 0 0,0-1 0,-1 1 0,0-1 0,0 0 0,-1 0 0,5-20 0,0-14 0,-4 25 0,-1 0 0,-1 0 0,-1 0 0,0-36 0,-3 49 0,0-1 0,0 0 0,-1 1 0,0-1 0,0 1 0,0 0 0,-1 0 0,0 0 0,0 0 0,0 0 0,-1 0 0,0 1 0,0 0 0,0 0 0,-1 0 0,0 0 0,0 0 0,-7-4 0,-4-2 0,-2 0 0,1 1 0,-1 0 0,-1 2 0,-22-8 0,-101-23 0,100 29 0,0 2 0,0 1 0,-57 0 0,52 4 0,-74-12 0,-7-9 0,-177-8 0,106 31 0,-25-1 0,141-10 0,51 6 0,-47-2 0,-201 8-1365,257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7:43.871"/>
    </inkml:context>
    <inkml:brush xml:id="br0">
      <inkml:brushProperty name="width" value="0.035" units="cm"/>
      <inkml:brushProperty name="height" value="0.035" units="cm"/>
      <inkml:brushProperty name="color" value="#E71224"/>
    </inkml:brush>
  </inkml:definitions>
  <inkml:trace contextRef="#ctx0" brushRef="#br0">1 0 24575,'1274'0'0,"-1100"14"0,-11-1 0,1287-11 0,-705-5 0,-211 3-1365,-511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0:36.324"/>
    </inkml:context>
    <inkml:brush xml:id="br0">
      <inkml:brushProperty name="width" value="0.035" units="cm"/>
      <inkml:brushProperty name="height" value="0.035" units="cm"/>
      <inkml:brushProperty name="color" value="#E71224"/>
    </inkml:brush>
  </inkml:definitions>
  <inkml:trace contextRef="#ctx0" brushRef="#br0">1525 230 24575,'-11'-9'0,"1"0"0,-1 1 0,0 0 0,-1 1 0,0 0 0,0 1 0,-1 0 0,-15-4 0,-113-27 0,56 17 0,40 8 0,-1 1 0,0 3 0,0 1 0,-76 0 0,-25 5 0,-174 7 0,307-3 0,1 0 0,1 1 0,-1 0 0,0 1 0,1 1 0,0 0 0,-23 13 0,-75 57 0,79-52 0,18-14 0,0 1 0,1 1 0,0 0 0,0 0 0,1 2 0,1-1 0,0 1 0,1 0 0,-12 24 0,18-30 0,0 0 0,0 0 0,1 1 0,0-1 0,1 1 0,-1 0 0,2-1 0,-1 1 0,1 0 0,0 0 0,0 0 0,1-1 0,0 1 0,1 0 0,0-1 0,0 1 0,0-1 0,1 1 0,0-1 0,0 0 0,9 11 0,-6-7 0,2-1 0,0 0 0,0 0 0,0-1 0,1 0 0,1-1 0,0 0 0,0-1 0,0 0 0,21 11 0,-8-8 0,1-1 0,-1-1 0,2-1 0,37 7 0,139 29 0,-57 7 0,-120-44 0,35 10 0,1-4 0,0-1 0,97 3 0,2672-15 0,-2635-14 0,-16 0 0,372 15 0,-255 1 0,-262-4 0,0-1 0,0-2 0,0-1 0,-1-2 0,54-22 0,-68 25 0,10-7 0,-1 0 0,0-2 0,-1-2 0,-1 0 0,-1-1 0,0-2 0,-1 0 0,35-41 0,-47 47 0,-1 0 0,0 0 0,-1-1 0,-1 0 0,0-1 0,-1 1 0,-1-2 0,0 1 0,-2-1 0,4-17 0,-7 25 0,0 1 0,0 0 0,-1-1 0,0 1 0,-1-1 0,0 1 0,0-1 0,-1 1 0,-4-15 0,4 17 0,-1 1 0,0 0 0,0 0 0,0 0 0,0 0 0,-1 0 0,0 1 0,0-1 0,0 1 0,0 0 0,-1 0 0,0 1 0,0 0 0,0-1 0,-7-2 0,-10-4 0,0 1 0,-1 1 0,0 1 0,0 2 0,-28-5 0,-125-5 0,24 3 0,-57-17 0,17 10 0,81 10 0,-166-8 0,64 6 0,-650-2 0,520 16 0,-1794-3 0,2107 2-195,0 1 0,1 2 0,-1 1 0,1 2 0,0 0 0,-47 22 0,52-20-6631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0:43.419"/>
    </inkml:context>
    <inkml:brush xml:id="br0">
      <inkml:brushProperty name="width" value="0.035" units="cm"/>
      <inkml:brushProperty name="height" value="0.035" units="cm"/>
      <inkml:brushProperty name="color" value="#E71224"/>
    </inkml:brush>
  </inkml:definitions>
  <inkml:trace contextRef="#ctx0" brushRef="#br0">3924 41 24575,'-218'-12'0,"52"2"0,-1303 0 0,857 13 0,56-3 0,527 2 0,-1 1 0,-30 7 0,-41 3 0,69-10 0,-1 1 0,1 1 0,0 2 0,0 1 0,1 2 0,0 1 0,-57 29 0,46-17 0,2 3 0,1 1 0,0 2 0,-60 61 0,72-65 0,16-16 0,0 1 0,1 0 0,0 1 0,1 1 0,-15 21 0,23-29 0,-1-1 0,1 1 0,-1 0 0,1-1 0,0 1 0,0 0 0,1 0 0,-1 0 0,1 0 0,0 0 0,0-1 0,0 1 0,0 0 0,1 0 0,0 0 0,-1 0 0,1 0 0,1-1 0,-1 1 0,1 0 0,-1-1 0,1 1 0,0-1 0,0 0 0,1 1 0,3 3 0,1 1 0,1 0 0,0 0 0,0-1 0,1-1 0,0 1 0,0-2 0,0 1 0,11 4 0,88 33 0,-59-26 0,-17-4 0,20 9 0,1-2 0,1-3 0,0-2 0,90 13 0,30-2 0,-111-15 0,-1-2 0,80 1 0,3322-14 0,-1841 6 0,-1611-2 0,0-1 0,0-1 0,-1 0 0,1 0 0,-1-2 0,0 1 0,0-1 0,0-1 0,0 0 0,-1 0 0,1-1 0,-1-1 0,-1 1 0,1-2 0,-1 1 0,-1-1 0,1 0 0,8-12 0,-3 2 0,-1-1 0,0 0 0,-2 0 0,0-1 0,-1-1 0,-1 0 0,-1 0 0,8-34 0,-13 44 0,18-93 0,-20 94 0,0-1 0,0 1 0,-1 0 0,0 0 0,-1 0 0,0 0 0,-1 0 0,-3-12 0,3 18 0,0-1 0,0 1 0,-1 0 0,0 1 0,0-1 0,0 0 0,0 1 0,0 0 0,0 0 0,-1 0 0,0 0 0,0 0 0,0 1 0,0-1 0,0 1 0,-5-2 0,-11-4 0,-1 1 0,-24-6 0,27 8 0,-31-5 0,-1 1 0,-86-3 0,74 8 0,-69-13 0,51 3 0,-148-5 0,-85 20 0,122 1 0,-887-2 0,1046-1 0,1-3 0,-38-8 0,5 1 0,41 6-170,0-1-1,0-1 0,1-2 1,0 0-1,1-1 0,0-1 1,-21-15-1,18 12-6655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0:45.824"/>
    </inkml:context>
    <inkml:brush xml:id="br0">
      <inkml:brushProperty name="width" value="0.035" units="cm"/>
      <inkml:brushProperty name="height" value="0.035" units="cm"/>
      <inkml:brushProperty name="color" value="#E71224"/>
    </inkml:brush>
  </inkml:definitions>
  <inkml:trace contextRef="#ctx0" brushRef="#br0">7 86 23989,'1579'-86'0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0:50.525"/>
    </inkml:context>
    <inkml:brush xml:id="br0">
      <inkml:brushProperty name="width" value="0.035" units="cm"/>
      <inkml:brushProperty name="height" value="0.035" units="cm"/>
      <inkml:brushProperty name="color" value="#E71224"/>
    </inkml:brush>
  </inkml:definitions>
  <inkml:trace contextRef="#ctx0" brushRef="#br0">1 0 24575,'9'0'0,"16"0"0,23 0 0,20 0 0,12 0 0,11 0 0,8 0 0,5 0 0,12 0 0,8 0 0,-2 0 0,-1 0 0,-7 0 0,-4 0 0,-13 0 0,-13 0 0,-12 0 0,-19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7:01.340"/>
    </inkml:context>
    <inkml:brush xml:id="br0">
      <inkml:brushProperty name="width" value="0.035" units="cm"/>
      <inkml:brushProperty name="height" value="0.035" units="cm"/>
      <inkml:brushProperty name="color" value="#E71224"/>
    </inkml:brush>
  </inkml:definitions>
  <inkml:trace contextRef="#ctx0" brushRef="#br0">1192 1 24575,'-876'0'0,"863"2"0,0 0 0,0 0 0,0 1 0,0 1 0,1 0 0,-1 0 0,1 2 0,0-1 0,1 1 0,-1 1 0,1 0 0,1 1 0,-1 0 0,1 1 0,1 0 0,-1 0 0,2 1 0,-10 13 0,7-10 0,1 1 0,0 1 0,2-1 0,-1 1 0,2 1 0,0-1 0,1 1 0,0 0 0,1 1 0,1 0 0,1-1 0,0 1 0,0 29 0,4-36 0,1-1 0,-1 0 0,2 1 0,-1-1 0,1 0 0,1 0 0,-1-1 0,2 1 0,-1-1 0,1 0 0,0 0 0,1 0 0,7 7 0,10 10 0,2-1 0,34 27 0,-50-44 0,8 6 0,1-1 0,0-1 0,0-1 0,1 0 0,1-1 0,0-2 0,0 0 0,0-1 0,1 0 0,40 4 0,12-4 0,135-7 0,-88-2 0,1160 3 0,-1264 0 0,1-1 0,-1-2 0,0 1 0,0-2 0,0 0 0,0-1 0,-1 0 0,21-11 0,-7 1 0,0-2 0,-1-1 0,29-25 0,-47 34 0,-1-1 0,0 0 0,0 0 0,-1 0 0,0-1 0,-1 0 0,-1-1 0,1 0 0,-2 0 0,0 0 0,0 0 0,-1-1 0,-1 0 0,0 0 0,-1 0 0,0 0 0,-1 0 0,0-15 0,-2 22 0,0 0 0,0 1 0,-1-1 0,1 1 0,-1 0 0,0-1 0,-1 1 0,1 0 0,-1 0 0,0 0 0,0 1 0,-1-1 0,1 1 0,-1 0 0,0 0 0,0 0 0,-1 0 0,1 1 0,-1 0 0,0-1 0,0 2 0,-6-4 0,-13-5 0,-1 2 0,-1 0 0,-41-8 0,-2-2 0,-41-21 0,-105-31 0,96 53 0,50 10 0,17 0 0,-20-4 0,-145-5 0,-206 18-1365,401-1-5461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7:08.911"/>
    </inkml:context>
    <inkml:brush xml:id="br0">
      <inkml:brushProperty name="width" value="0.035" units="cm"/>
      <inkml:brushProperty name="height" value="0.035" units="cm"/>
      <inkml:brushProperty name="color" value="#E71224"/>
    </inkml:brush>
  </inkml:definitions>
  <inkml:trace contextRef="#ctx0" brushRef="#br0">1435 28 24575,'-607'-16'0,"564"13"0,-77-5 0,-176 9 0,284 1 0,0 1 0,0 0 0,1 0 0,-1 2 0,1-1 0,0 2 0,0-1 0,0 1 0,1 1 0,0 0 0,0 0 0,-14 15 0,-10 12 0,-54 68 0,78-89 0,0 0 0,1 0 0,0 1 0,1 0 0,1 1 0,0 0 0,1 0 0,1 0 0,0 1 0,1 0 0,1-1 0,0 2 0,1-1 0,1 0 0,0 0 0,1 0 0,3 19 0,-2-32 0,-1-1 0,1 1 0,0 0 0,0 0 0,1 0 0,-1-1 0,1 1 0,-1-1 0,1 1 0,0-1 0,0 1 0,0-1 0,0 0 0,0 0 0,0 0 0,1 0 0,-1 0 0,1-1 0,-1 1 0,1-1 0,0 0 0,-1 0 0,1 0 0,0 0 0,0 0 0,0 0 0,0-1 0,0 1 0,4-1 0,14 2 0,-1-1 0,0-1 0,30-4 0,-13 1 0,21 1 0,230 3 0,-40 43 0,-20-7 0,-1-11 0,-183-20 0,53 13 0,-61-10 0,-1-2 0,70 5 0,725-12 0,-374-2 0,-306 16 0,-10-1 0,361-12 0,-238-3 0,-257 3 0,-1-1 0,1-1 0,-1 1 0,0-1 0,1 0 0,-1 0 0,0-1 0,0 1 0,1-1 0,-1 0 0,0-1 0,-1 1 0,1-1 0,0 0 0,-1 0 0,7-6 0,-6 4 0,-1-1 0,-1 1 0,1-1 0,-1 1 0,0-1 0,0 0 0,0 0 0,-1-1 0,0 1 0,0 0 0,-1-1 0,1 1 0,-1-11 0,3-40 0,-3-1 0,-8-73 0,6 122 0,0 0 0,-1 0 0,-1 0 0,1 0 0,-2 0 0,1 0 0,-1 1 0,0-1 0,-1 1 0,0 0 0,0 1 0,-1-1 0,0 1 0,0 0 0,-1 1 0,1-1 0,-2 1 0,1 0 0,-1 1 0,1 0 0,-1 0 0,-1 1 0,-15-6 0,-16-5 0,0 3 0,0 1 0,-1 2 0,-44-4 0,36 6 0,-199-18 0,-7-1 0,108 5 0,-1 6 0,-166 6 0,-863 10-1365,1154-1-5461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7:14.193"/>
    </inkml:context>
    <inkml:brush xml:id="br0">
      <inkml:brushProperty name="width" value="0.035" units="cm"/>
      <inkml:brushProperty name="height" value="0.035" units="cm"/>
      <inkml:brushProperty name="color" value="#E71224"/>
    </inkml:brush>
  </inkml:definitions>
  <inkml:trace contextRef="#ctx0" brushRef="#br0">1120 109 24575,'-31'-2'0,"0"-1"0,0-2 0,1-2 0,-46-15 0,10 4 0,11 2 0,26 7 0,0 2 0,0 0 0,0 2 0,-39-1 0,14 4 0,-209 6 0,252-2 0,0 1 0,0-1 0,0 2 0,0-1 0,1 2 0,0-1 0,0 2 0,0-1 0,0 1 0,1 1 0,0-1 0,-10 11 0,-6 7 0,2 0 0,-36 49 0,52-62 0,0 1 0,1 0 0,1 0 0,0 0 0,0 0 0,2 1 0,-1 0 0,2-1 0,-1 1 0,2 1 0,0-1 0,0 0 0,2 0 0,2 21 0,-3-25 0,1 0 0,1-1 0,-1 1 0,2 0 0,-1-1 0,1 1 0,0-1 0,1 0 0,0 0 0,0 0 0,1 0 0,0-1 0,0 1 0,1-1 0,0-1 0,0 1 0,1-1 0,0 0 0,0-1 0,0 1 0,0-1 0,10 4 0,180 59 0,-163-56 0,0-1 0,1-2 0,55 7 0,38 9 0,-83-15 0,1-2 0,-1-3 0,1-1 0,74-4 0,-101 1 0,0 1 0,0 0 0,21 6 0,-20-3 0,1-1 0,26 1 0,-21-4 0,293-3 0,-309 0 0,1-1 0,-1 1 0,1-2 0,-1 1 0,0-1 0,-1-1 0,17-9 0,60-46 0,-78 54 0,-1 0 0,0-1 0,0 0 0,-1 0 0,0-1 0,0 0 0,0 0 0,-1 0 0,-1-1 0,1 0 0,-2 1 0,1-2 0,-1 1 0,0 0 0,-1-1 0,0 1 0,-1-1 0,0 0 0,0 1 0,-1-1 0,0 0 0,-1 1 0,0-1 0,0 0 0,-6-17 0,2 15 0,-1 1 0,0 0 0,-1 0 0,0 1 0,-1 0 0,-13-14 0,-61-52 0,58 56 0,17 13 0,-16-15 0,-1 1 0,0 1 0,-2 2 0,0 0 0,-1 2 0,-44-20 0,46 28-170,-1 1-1,1 1 0,-1 1 1,-1 1-1,1 2 0,-1 0 1,-29 3-1,33 0-6655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4:27:17.016"/>
    </inkml:context>
    <inkml:brush xml:id="br0">
      <inkml:brushProperty name="width" value="0.035" units="cm"/>
      <inkml:brushProperty name="height" value="0.035" units="cm"/>
      <inkml:brushProperty name="color" value="#E71224"/>
    </inkml:brush>
  </inkml:definitions>
  <inkml:trace contextRef="#ctx0" brushRef="#br0">1089 54 24575,'-7'-3'0,"1"-1"0,-1 1 0,0 0 0,0 0 0,0 1 0,0 0 0,-1 0 0,1 1 0,0 0 0,-1 0 0,1 1 0,-1-1 0,-8 2 0,-15-2 0,-523-26 0,538 26 0,0 1 0,1 1 0,-1 1 0,1 0 0,-1 1 0,1 0 0,0 1 0,0 1 0,0 0 0,1 1 0,0 1 0,0 0 0,-23 17 0,22-13 0,1 0 0,0 1 0,0 0 0,1 1 0,1 1 0,0 0 0,1 0 0,1 1 0,-13 24 0,19-30 0,0 1 0,0-1 0,1 1 0,1-1 0,0 1 0,0 0 0,1 0 0,0 0 0,0 0 0,1 0 0,1 0 0,-1 1 0,2-1 0,0-1 0,0 1 0,0 0 0,1 0 0,8 17 0,7 5 0,1-1 0,2-1 0,0 0 0,2-2 0,1 0 0,2-2 0,0-1 0,2-1 0,38 26 0,-42-35 0,2-1 0,0-1 0,0-1 0,1-2 0,0 0 0,34 6 0,-13-6 0,-1-3 0,94 4 0,-71-10 0,204-4 0,-263 1 0,0 0 0,0 0 0,-1-1 0,1 0 0,0-1 0,-1 0 0,12-8 0,69-45 0,-64 39 0,-7 3 0,-1 0 0,0 0 0,-2-2 0,0-1 0,0 0 0,-2-1 0,0 0 0,-2-1 0,23-43 0,-28 45 0,0 1 0,-1-1 0,-1-1 0,-1 1 0,0-1 0,-2 0 0,0 0 0,-1 0 0,-1-1 0,0 1 0,-2 0 0,0 0 0,-5-23 0,4 37 0,1-1 0,-1 1 0,0 0 0,0 0 0,0 0 0,-1 0 0,0 0 0,0 0 0,0 1 0,0-1 0,-1 1 0,0 0 0,0 0 0,0 0 0,0 1 0,0-1 0,-9-3 0,-3-2 0,-1 2 0,0 0 0,-36-9 0,10 3 0,13 5 28,0 2 0,0 1 0,-43-2 0,-24-3-1505,70 5-5349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78361-2CA8-44A0-B231-5FCD467D0512}" type="datetimeFigureOut">
              <a:rPr lang="en-US"/>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1979B-06BF-4827-8B69-A0BF51D2FD28}" type="slidenum">
              <a:rPr lang="en-US"/>
              <a:t>‹#›</a:t>
            </a:fld>
            <a:endParaRPr lang="en-US"/>
          </a:p>
        </p:txBody>
      </p:sp>
    </p:spTree>
    <p:extLst>
      <p:ext uri="{BB962C8B-B14F-4D97-AF65-F5344CB8AC3E}">
        <p14:creationId xmlns:p14="http://schemas.microsoft.com/office/powerpoint/2010/main" val="235031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D1979B-06BF-4827-8B69-A0BF51D2FD28}" type="slidenum">
              <a:rPr lang="en-US"/>
              <a:t>1</a:t>
            </a:fld>
            <a:endParaRPr lang="en-US"/>
          </a:p>
        </p:txBody>
      </p:sp>
    </p:spTree>
    <p:extLst>
      <p:ext uri="{BB962C8B-B14F-4D97-AF65-F5344CB8AC3E}">
        <p14:creationId xmlns:p14="http://schemas.microsoft.com/office/powerpoint/2010/main" val="73946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D1979B-06BF-4827-8B69-A0BF51D2FD28}" type="slidenum">
              <a:rPr lang="en-US"/>
              <a:t>2</a:t>
            </a:fld>
            <a:endParaRPr lang="en-US"/>
          </a:p>
        </p:txBody>
      </p:sp>
    </p:spTree>
    <p:extLst>
      <p:ext uri="{BB962C8B-B14F-4D97-AF65-F5344CB8AC3E}">
        <p14:creationId xmlns:p14="http://schemas.microsoft.com/office/powerpoint/2010/main" val="2202921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5" name="Εικόνα 4"/>
          <p:cNvPicPr>
            <a:picLocks noChangeAspect="1"/>
          </p:cNvPicPr>
          <p:nvPr userDrawn="1"/>
        </p:nvPicPr>
        <p:blipFill>
          <a:blip r:embed="rId2"/>
          <a:stretch>
            <a:fillRect/>
          </a:stretch>
        </p:blipFill>
        <p:spPr>
          <a:xfrm>
            <a:off x="-529" y="5799"/>
            <a:ext cx="12193057" cy="6846401"/>
          </a:xfrm>
          <a:prstGeom prst="rect">
            <a:avLst/>
          </a:prstGeom>
        </p:spPr>
      </p:pic>
      <p:sp>
        <p:nvSpPr>
          <p:cNvPr id="3" name="Υπότιτλος 2"/>
          <p:cNvSpPr>
            <a:spLocks noGrp="1"/>
          </p:cNvSpPr>
          <p:nvPr>
            <p:ph type="subTitle" idx="1" hasCustomPrompt="1"/>
          </p:nvPr>
        </p:nvSpPr>
        <p:spPr>
          <a:xfrm>
            <a:off x="2904067" y="3610505"/>
            <a:ext cx="9144000" cy="873946"/>
          </a:xfrm>
          <a:noFill/>
        </p:spPr>
        <p:txBody>
          <a:bodyPr/>
          <a:lstStyle>
            <a:lvl1pPr marL="0" indent="0" algn="ctr">
              <a:buNone/>
              <a:defRPr sz="2400">
                <a:solidFill>
                  <a:srgbClr val="E7E6B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Εισηγητής/</a:t>
            </a:r>
            <a:r>
              <a:rPr lang="el-GR" dirty="0" err="1"/>
              <a:t>τρια</a:t>
            </a:r>
            <a:r>
              <a:rPr lang="el-GR" dirty="0"/>
              <a:t> ή Διεύθυνση</a:t>
            </a:r>
          </a:p>
        </p:txBody>
      </p:sp>
      <p:sp>
        <p:nvSpPr>
          <p:cNvPr id="14" name="Τίτλος 1"/>
          <p:cNvSpPr>
            <a:spLocks noGrp="1"/>
          </p:cNvSpPr>
          <p:nvPr>
            <p:ph type="title" hasCustomPrompt="1"/>
          </p:nvPr>
        </p:nvSpPr>
        <p:spPr>
          <a:xfrm>
            <a:off x="2904067" y="2500009"/>
            <a:ext cx="9144000" cy="1079618"/>
          </a:xfrm>
        </p:spPr>
        <p:txBody>
          <a:bodyPr anchor="b">
            <a:normAutofit/>
          </a:bodyPr>
          <a:lstStyle>
            <a:lvl1pPr algn="ctr">
              <a:defRPr sz="4000">
                <a:solidFill>
                  <a:srgbClr val="E7E6B0"/>
                </a:solidFill>
              </a:defRPr>
            </a:lvl1pPr>
          </a:lstStyle>
          <a:p>
            <a:r>
              <a:rPr lang="el-GR" dirty="0"/>
              <a:t>Θέμα Παρουσίασης</a:t>
            </a:r>
          </a:p>
        </p:txBody>
      </p:sp>
      <p:sp>
        <p:nvSpPr>
          <p:cNvPr id="2" name="TextBox 1"/>
          <p:cNvSpPr txBox="1"/>
          <p:nvPr userDrawn="1"/>
        </p:nvSpPr>
        <p:spPr>
          <a:xfrm>
            <a:off x="1004934" y="162282"/>
            <a:ext cx="5549774" cy="292388"/>
          </a:xfrm>
          <a:prstGeom prst="rect">
            <a:avLst/>
          </a:prstGeom>
          <a:solidFill>
            <a:srgbClr val="728490"/>
          </a:solidFill>
        </p:spPr>
        <p:txBody>
          <a:bodyPr wrap="square" rtlCol="0">
            <a:spAutoFit/>
          </a:bodyPr>
          <a:lstStyle/>
          <a:p>
            <a:r>
              <a:rPr lang="el-GR" sz="1300" b="1" spc="200" baseline="0" dirty="0">
                <a:solidFill>
                  <a:srgbClr val="F7F9F8"/>
                </a:solidFill>
                <a:latin typeface="Arial Unicode MS" panose="020B0604020202020204" pitchFamily="34" charset="-128"/>
                <a:ea typeface="Arial Unicode MS" panose="020B0604020202020204" pitchFamily="34" charset="-128"/>
                <a:cs typeface="Arial Unicode MS" panose="020B0604020202020204" pitchFamily="34" charset="-128"/>
              </a:rPr>
              <a:t>ΣΥΓΧΡΟΝΕΣ ΣΠΟΥΔΕΣ ΣΤΗΝ ΚΟΙΤΙΔΑ ΤΗΣ ΓΝΩΣΗΣ</a:t>
            </a:r>
          </a:p>
        </p:txBody>
      </p:sp>
    </p:spTree>
    <p:extLst>
      <p:ext uri="{BB962C8B-B14F-4D97-AF65-F5344CB8AC3E}">
        <p14:creationId xmlns:p14="http://schemas.microsoft.com/office/powerpoint/2010/main" val="172947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Ενότητα">
    <p:spTree>
      <p:nvGrpSpPr>
        <p:cNvPr id="1" name=""/>
        <p:cNvGrpSpPr/>
        <p:nvPr/>
      </p:nvGrpSpPr>
      <p:grpSpPr>
        <a:xfrm>
          <a:off x="0" y="0"/>
          <a:ext cx="0" cy="0"/>
          <a:chOff x="0" y="0"/>
          <a:chExt cx="0" cy="0"/>
        </a:xfrm>
      </p:grpSpPr>
      <p:sp>
        <p:nvSpPr>
          <p:cNvPr id="14" name="Τίτλος 1"/>
          <p:cNvSpPr>
            <a:spLocks noGrp="1"/>
          </p:cNvSpPr>
          <p:nvPr>
            <p:ph type="title" hasCustomPrompt="1"/>
          </p:nvPr>
        </p:nvSpPr>
        <p:spPr>
          <a:xfrm>
            <a:off x="296333" y="1687208"/>
            <a:ext cx="11675534" cy="4484991"/>
          </a:xfrm>
        </p:spPr>
        <p:txBody>
          <a:bodyPr anchor="b">
            <a:normAutofit/>
          </a:bodyPr>
          <a:lstStyle>
            <a:lvl1pPr algn="ctr">
              <a:lnSpc>
                <a:spcPct val="200000"/>
              </a:lnSpc>
              <a:spcAft>
                <a:spcPts val="0"/>
              </a:spcAft>
              <a:defRPr sz="4800">
                <a:solidFill>
                  <a:srgbClr val="728490"/>
                </a:solidFill>
              </a:defRPr>
            </a:lvl1pPr>
          </a:lstStyle>
          <a:p>
            <a:r>
              <a:rPr lang="el-GR" dirty="0"/>
              <a:t>Ενότητα</a:t>
            </a:r>
          </a:p>
        </p:txBody>
      </p:sp>
    </p:spTree>
    <p:extLst>
      <p:ext uri="{BB962C8B-B14F-4D97-AF65-F5344CB8AC3E}">
        <p14:creationId xmlns:p14="http://schemas.microsoft.com/office/powerpoint/2010/main" val="237120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A0CB1336-7CD7-4F5C-90E5-04A8F5D4690C}" type="slidenum">
              <a:rPr lang="el-GR" smtClean="0"/>
              <a:t>‹#›</a:t>
            </a:fld>
            <a:endParaRPr lang="el-GR" dirty="0"/>
          </a:p>
        </p:txBody>
      </p:sp>
    </p:spTree>
    <p:extLst>
      <p:ext uri="{BB962C8B-B14F-4D97-AF65-F5344CB8AC3E}">
        <p14:creationId xmlns:p14="http://schemas.microsoft.com/office/powerpoint/2010/main" val="103148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297181" y="1712068"/>
            <a:ext cx="5722620" cy="4464895"/>
          </a:xfrm>
          <a:noFill/>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2" name="Τίτλος 1"/>
          <p:cNvSpPr>
            <a:spLocks noGrp="1"/>
          </p:cNvSpPr>
          <p:nvPr>
            <p:ph type="title"/>
          </p:nvPr>
        </p:nvSpPr>
        <p:spPr/>
        <p:txBody>
          <a:bodyPr/>
          <a:lstStyle/>
          <a:p>
            <a:r>
              <a:rPr lang="el-GR"/>
              <a:t>Στυλ κύριου τίτλου</a:t>
            </a:r>
          </a:p>
        </p:txBody>
      </p:sp>
      <p:sp>
        <p:nvSpPr>
          <p:cNvPr id="4" name="Θέση περιεχομένου 3"/>
          <p:cNvSpPr>
            <a:spLocks noGrp="1"/>
          </p:cNvSpPr>
          <p:nvPr>
            <p:ph sz="half" idx="2"/>
          </p:nvPr>
        </p:nvSpPr>
        <p:spPr>
          <a:xfrm>
            <a:off x="6172199" y="1712068"/>
            <a:ext cx="5783582" cy="4464895"/>
          </a:xfrm>
          <a:noFill/>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A0CB1336-7CD7-4F5C-90E5-04A8F5D4690C}" type="slidenum">
              <a:rPr lang="el-GR" smtClean="0"/>
              <a:t>‹#›</a:t>
            </a:fld>
            <a:endParaRPr lang="el-GR"/>
          </a:p>
        </p:txBody>
      </p:sp>
    </p:spTree>
    <p:extLst>
      <p:ext uri="{BB962C8B-B14F-4D97-AF65-F5344CB8AC3E}">
        <p14:creationId xmlns:p14="http://schemas.microsoft.com/office/powerpoint/2010/main" val="76372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A0CB1336-7CD7-4F5C-90E5-04A8F5D4690C}" type="slidenum">
              <a:rPr lang="el-GR" smtClean="0"/>
              <a:t>‹#›</a:t>
            </a:fld>
            <a:endParaRPr lang="el-GR"/>
          </a:p>
        </p:txBody>
      </p:sp>
    </p:spTree>
    <p:extLst>
      <p:ext uri="{BB962C8B-B14F-4D97-AF65-F5344CB8AC3E}">
        <p14:creationId xmlns:p14="http://schemas.microsoft.com/office/powerpoint/2010/main" val="259157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289711" y="1709738"/>
            <a:ext cx="11633703"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289711" y="4589463"/>
            <a:ext cx="1163370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6" name="Θέση αριθμού διαφάνειας 5"/>
          <p:cNvSpPr>
            <a:spLocks noGrp="1"/>
          </p:cNvSpPr>
          <p:nvPr>
            <p:ph type="sldNum" sz="quarter" idx="12"/>
          </p:nvPr>
        </p:nvSpPr>
        <p:spPr/>
        <p:txBody>
          <a:bodyPr/>
          <a:lstStyle/>
          <a:p>
            <a:fld id="{A0CB1336-7CD7-4F5C-90E5-04A8F5D4690C}" type="slidenum">
              <a:rPr lang="el-GR" smtClean="0"/>
              <a:t>‹#›</a:t>
            </a:fld>
            <a:endParaRPr lang="el-GR"/>
          </a:p>
        </p:txBody>
      </p:sp>
    </p:spTree>
    <p:extLst>
      <p:ext uri="{BB962C8B-B14F-4D97-AF65-F5344CB8AC3E}">
        <p14:creationId xmlns:p14="http://schemas.microsoft.com/office/powerpoint/2010/main" val="251766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Εικόνα 9"/>
          <p:cNvPicPr>
            <a:picLocks noChangeAspect="1"/>
          </p:cNvPicPr>
          <p:nvPr userDrawn="1"/>
        </p:nvPicPr>
        <p:blipFill>
          <a:blip r:embed="rId8"/>
          <a:stretch>
            <a:fillRect/>
          </a:stretch>
        </p:blipFill>
        <p:spPr>
          <a:xfrm>
            <a:off x="284454" y="244445"/>
            <a:ext cx="11656700" cy="1674891"/>
          </a:xfrm>
          <a:prstGeom prst="rect">
            <a:avLst/>
          </a:prstGeom>
        </p:spPr>
      </p:pic>
      <p:sp>
        <p:nvSpPr>
          <p:cNvPr id="8" name="Ορθογώνιο 7"/>
          <p:cNvSpPr/>
          <p:nvPr userDrawn="1"/>
        </p:nvSpPr>
        <p:spPr>
          <a:xfrm>
            <a:off x="284455" y="1688254"/>
            <a:ext cx="11693764" cy="4483965"/>
          </a:xfrm>
          <a:prstGeom prst="rect">
            <a:avLst/>
          </a:prstGeom>
          <a:solidFill>
            <a:srgbClr val="E7E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4" descr="5"/>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1" r="20587" b="-93"/>
          <a:stretch/>
        </p:blipFill>
        <p:spPr bwMode="auto">
          <a:xfrm>
            <a:off x="838200" y="6356350"/>
            <a:ext cx="6535366" cy="3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τίτλου 1"/>
          <p:cNvSpPr>
            <a:spLocks noGrp="1"/>
          </p:cNvSpPr>
          <p:nvPr>
            <p:ph type="title"/>
          </p:nvPr>
        </p:nvSpPr>
        <p:spPr>
          <a:xfrm>
            <a:off x="1459148" y="365125"/>
            <a:ext cx="9479785" cy="938381"/>
          </a:xfrm>
          <a:prstGeom prst="rect">
            <a:avLst/>
          </a:prstGeom>
        </p:spPr>
        <p:txBody>
          <a:bodyPr vert="horz" lIns="91440" tIns="45720" rIns="91440" bIns="45720" rtlCol="0" anchor="ctr">
            <a:normAutofit/>
          </a:bodyPr>
          <a:lstStyle/>
          <a:p>
            <a:r>
              <a:rPr lang="el-GR" dirty="0"/>
              <a:t>Στυλ κύριου τίτλου</a:t>
            </a:r>
          </a:p>
        </p:txBody>
      </p:sp>
      <p:sp>
        <p:nvSpPr>
          <p:cNvPr id="6" name="Θέση αριθμού διαφάνειας 5"/>
          <p:cNvSpPr>
            <a:spLocks noGrp="1"/>
          </p:cNvSpPr>
          <p:nvPr>
            <p:ph type="sldNum" sz="quarter" idx="4"/>
          </p:nvPr>
        </p:nvSpPr>
        <p:spPr>
          <a:xfrm>
            <a:off x="10573098" y="6538912"/>
            <a:ext cx="1314855" cy="182563"/>
          </a:xfrm>
          <a:prstGeom prst="rect">
            <a:avLst/>
          </a:prstGeom>
        </p:spPr>
        <p:txBody>
          <a:bodyPr vert="horz" lIns="91440" tIns="45720" rIns="91440" bIns="45720" rtlCol="0" anchor="ctr"/>
          <a:lstStyle>
            <a:lvl1pPr algn="r">
              <a:defRPr sz="1200">
                <a:solidFill>
                  <a:srgbClr val="99AF42"/>
                </a:solidFill>
              </a:defRPr>
            </a:lvl1pPr>
          </a:lstStyle>
          <a:p>
            <a:fld id="{A0CB1336-7CD7-4F5C-90E5-04A8F5D4690C}" type="slidenum">
              <a:rPr lang="el-GR" smtClean="0"/>
              <a:pPr/>
              <a:t>‹#›</a:t>
            </a:fld>
            <a:endParaRPr lang="el-GR"/>
          </a:p>
        </p:txBody>
      </p:sp>
      <p:sp>
        <p:nvSpPr>
          <p:cNvPr id="3" name="Θέση κειμένου 2"/>
          <p:cNvSpPr>
            <a:spLocks noGrp="1"/>
          </p:cNvSpPr>
          <p:nvPr>
            <p:ph type="body" idx="1"/>
          </p:nvPr>
        </p:nvSpPr>
        <p:spPr>
          <a:xfrm>
            <a:off x="1459148" y="1692997"/>
            <a:ext cx="9479785" cy="4386015"/>
          </a:xfrm>
          <a:prstGeom prst="rect">
            <a:avLst/>
          </a:prstGeom>
          <a:solidFill>
            <a:srgbClr val="E7E6B0"/>
          </a:solidFill>
        </p:spPr>
        <p:txBody>
          <a:bodyPr vert="horz" lIns="91440" tIns="45720" rIns="91440" bIns="45720" rtlCol="0">
            <a:normAutofit/>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404662484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8" r:id="rId5"/>
    <p:sldLayoutId id="2147483651" r:id="rId6"/>
  </p:sldLayoutIdLst>
  <p:txStyles>
    <p:titleStyle>
      <a:lvl1pPr algn="l" defTabSz="914400" rtl="0" eaLnBrk="1" latinLnBrk="0" hangingPunct="1">
        <a:lnSpc>
          <a:spcPct val="100000"/>
        </a:lnSpc>
        <a:spcBef>
          <a:spcPct val="0"/>
        </a:spcBef>
        <a:buNone/>
        <a:defRPr lang="el-GR" sz="3200" b="0" kern="1200" dirty="0" smtClean="0">
          <a:solidFill>
            <a:srgbClr val="E7E6B0"/>
          </a:solidFill>
          <a:latin typeface="+mn-lt"/>
          <a:ea typeface="ＭＳ Ｐゴシック" charset="0"/>
          <a:cs typeface="+mn-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rgbClr val="728490"/>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rgbClr val="728490"/>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rgbClr val="728490"/>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rgbClr val="728490"/>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rgbClr val="72849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kaspersky.com/small-to-medium-business-security/systems-managemen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customXml" Target="../ink/ink3.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5.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Υπότιτλος 4"/>
          <p:cNvSpPr>
            <a:spLocks noGrp="1"/>
          </p:cNvSpPr>
          <p:nvPr>
            <p:ph type="subTitle" idx="1"/>
          </p:nvPr>
        </p:nvSpPr>
        <p:spPr/>
        <p:txBody>
          <a:bodyPr/>
          <a:lstStyle/>
          <a:p>
            <a:endParaRPr lang="el-GR" dirty="0"/>
          </a:p>
          <a:p>
            <a:endParaRPr lang="el-GR" dirty="0"/>
          </a:p>
        </p:txBody>
      </p:sp>
      <p:sp>
        <p:nvSpPr>
          <p:cNvPr id="4" name="Τίτλος 3"/>
          <p:cNvSpPr>
            <a:spLocks noGrp="1"/>
          </p:cNvSpPr>
          <p:nvPr>
            <p:ph type="title"/>
          </p:nvPr>
        </p:nvSpPr>
        <p:spPr>
          <a:xfrm>
            <a:off x="4800599" y="2500009"/>
            <a:ext cx="7247467" cy="1079618"/>
          </a:xfrm>
        </p:spPr>
        <p:txBody>
          <a:bodyPr>
            <a:normAutofit fontScale="90000"/>
          </a:bodyPr>
          <a:lstStyle/>
          <a:p>
            <a:r>
              <a:rPr lang="el-GR" b="1" i="0" dirty="0">
                <a:solidFill>
                  <a:srgbClr val="424242"/>
                </a:solidFill>
                <a:effectLst/>
                <a:latin typeface="Segoe UI" panose="020B0502040204020203" pitchFamily="34" charset="0"/>
              </a:rPr>
              <a:t>ΣΔ3 </a:t>
            </a:r>
            <a:br>
              <a:rPr lang="en-US" b="1" i="0" dirty="0">
                <a:solidFill>
                  <a:srgbClr val="424242"/>
                </a:solidFill>
                <a:effectLst/>
                <a:latin typeface="Segoe UI" panose="020B0502040204020203" pitchFamily="34" charset="0"/>
              </a:rPr>
            </a:br>
            <a:r>
              <a:rPr lang="el-GR" b="1" i="0" dirty="0">
                <a:solidFill>
                  <a:srgbClr val="424242"/>
                </a:solidFill>
                <a:effectLst/>
                <a:latin typeface="Segoe UI" panose="020B0502040204020203" pitchFamily="34" charset="0"/>
              </a:rPr>
              <a:t>Τακτικές Αναβαθμίσεις Λογισμικού και Ενημερώσεις</a:t>
            </a:r>
            <a:endParaRPr lang="el-GR" dirty="0"/>
          </a:p>
        </p:txBody>
      </p:sp>
      <p:sp>
        <p:nvSpPr>
          <p:cNvPr id="7" name="Ορθογώνιο 6"/>
          <p:cNvSpPr/>
          <p:nvPr/>
        </p:nvSpPr>
        <p:spPr>
          <a:xfrm>
            <a:off x="6607013" y="5332133"/>
            <a:ext cx="5474443" cy="369332"/>
          </a:xfrm>
          <a:prstGeom prst="rect">
            <a:avLst/>
          </a:prstGeom>
          <a:solidFill>
            <a:srgbClr val="556C7A"/>
          </a:solidFill>
        </p:spPr>
        <p:txBody>
          <a:bodyPr wrap="square">
            <a:spAutoFit/>
          </a:bodyPr>
          <a:lstStyle/>
          <a:p>
            <a:pPr algn="r"/>
            <a:r>
              <a:rPr lang="en-US" dirty="0">
                <a:solidFill>
                  <a:srgbClr val="99AF42"/>
                </a:solidFill>
              </a:rPr>
              <a:t>18 </a:t>
            </a:r>
            <a:r>
              <a:rPr lang="el-GR" dirty="0">
                <a:solidFill>
                  <a:srgbClr val="99AF42"/>
                </a:solidFill>
              </a:rPr>
              <a:t>Φεβρουαρίου </a:t>
            </a:r>
            <a:r>
              <a:rPr lang="en-US" dirty="0">
                <a:solidFill>
                  <a:srgbClr val="99AF42"/>
                </a:solidFill>
              </a:rPr>
              <a:t>202</a:t>
            </a:r>
            <a:r>
              <a:rPr lang="el-GR" dirty="0">
                <a:solidFill>
                  <a:srgbClr val="99AF42"/>
                </a:solidFill>
              </a:rPr>
              <a:t>5</a:t>
            </a:r>
          </a:p>
        </p:txBody>
      </p:sp>
      <mc:AlternateContent xmlns:mc="http://schemas.openxmlformats.org/markup-compatibility/2006" xmlns:p14="http://schemas.microsoft.com/office/powerpoint/2010/main">
        <mc:Choice Requires="p14">
          <p:contentPart p14:bwMode="auto" r:id="rId3">
            <p14:nvContentPartPr>
              <p14:cNvPr id="2" name="Γραφή 1">
                <a:extLst>
                  <a:ext uri="{FF2B5EF4-FFF2-40B4-BE49-F238E27FC236}">
                    <a16:creationId xmlns:a16="http://schemas.microsoft.com/office/drawing/2014/main" id="{FBF4D4A0-5FE0-CF0F-408A-7206C8A4EE1D}"/>
                  </a:ext>
                </a:extLst>
              </p14:cNvPr>
              <p14:cNvContentPartPr/>
              <p14:nvPr/>
            </p14:nvContentPartPr>
            <p14:xfrm>
              <a:off x="1161660" y="-390570"/>
              <a:ext cx="360" cy="360"/>
            </p14:xfrm>
          </p:contentPart>
        </mc:Choice>
        <mc:Fallback xmlns="">
          <p:pic>
            <p:nvPicPr>
              <p:cNvPr id="2" name="Γραφή 1">
                <a:extLst>
                  <a:ext uri="{FF2B5EF4-FFF2-40B4-BE49-F238E27FC236}">
                    <a16:creationId xmlns:a16="http://schemas.microsoft.com/office/drawing/2014/main" id="{FBF4D4A0-5FE0-CF0F-408A-7206C8A4EE1D}"/>
                  </a:ext>
                </a:extLst>
              </p:cNvPr>
              <p:cNvPicPr/>
              <p:nvPr/>
            </p:nvPicPr>
            <p:blipFill>
              <a:blip r:embed="rId4"/>
              <a:stretch>
                <a:fillRect/>
              </a:stretch>
            </p:blipFill>
            <p:spPr>
              <a:xfrm>
                <a:off x="1155540" y="-396690"/>
                <a:ext cx="12600" cy="12600"/>
              </a:xfrm>
              <a:prstGeom prst="rect">
                <a:avLst/>
              </a:prstGeom>
            </p:spPr>
          </p:pic>
        </mc:Fallback>
      </mc:AlternateContent>
    </p:spTree>
    <p:extLst>
      <p:ext uri="{BB962C8B-B14F-4D97-AF65-F5344CB8AC3E}">
        <p14:creationId xmlns:p14="http://schemas.microsoft.com/office/powerpoint/2010/main" val="294321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B54600-2D12-A920-1701-AEDDDB71866A}"/>
              </a:ext>
            </a:extLst>
          </p:cNvPr>
          <p:cNvSpPr>
            <a:spLocks noGrp="1"/>
          </p:cNvSpPr>
          <p:nvPr>
            <p:ph type="title"/>
          </p:nvPr>
        </p:nvSpPr>
        <p:spPr/>
        <p:txBody>
          <a:bodyPr/>
          <a:lstStyle/>
          <a:p>
            <a:endParaRPr lang="el-GR"/>
          </a:p>
        </p:txBody>
      </p:sp>
      <p:pic>
        <p:nvPicPr>
          <p:cNvPr id="5" name="Θέση περιεχομένου 4" descr="Εικόνα που περιέχει κείμενο, στιγμιότυπο οθόνης, λογισμικό, εικονίδιο υπολογιστή&#10;&#10;Το περιεχόμενο που δημιουργείται από τεχνολογία AI ενδέχεται να είναι εσφαλμένο.">
            <a:extLst>
              <a:ext uri="{FF2B5EF4-FFF2-40B4-BE49-F238E27FC236}">
                <a16:creationId xmlns:a16="http://schemas.microsoft.com/office/drawing/2014/main" id="{92CCAFED-7A11-4203-3A8B-61E1663878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280" y="-1159069"/>
            <a:ext cx="10119359" cy="8017070"/>
          </a:xfrm>
        </p:spPr>
      </p:pic>
      <mc:AlternateContent xmlns:mc="http://schemas.openxmlformats.org/markup-compatibility/2006" xmlns:p14="http://schemas.microsoft.com/office/powerpoint/2010/main">
        <mc:Choice Requires="p14">
          <p:contentPart p14:bwMode="auto" r:id="rId3">
            <p14:nvContentPartPr>
              <p14:cNvPr id="6" name="Γραφή 5">
                <a:extLst>
                  <a:ext uri="{FF2B5EF4-FFF2-40B4-BE49-F238E27FC236}">
                    <a16:creationId xmlns:a16="http://schemas.microsoft.com/office/drawing/2014/main" id="{1E12E54F-AA70-B22D-DA18-5EE635977D83}"/>
                  </a:ext>
                </a:extLst>
              </p14:cNvPr>
              <p14:cNvContentPartPr/>
              <p14:nvPr/>
            </p14:nvContentPartPr>
            <p14:xfrm>
              <a:off x="1780860" y="1447770"/>
              <a:ext cx="1571040" cy="10800"/>
            </p14:xfrm>
          </p:contentPart>
        </mc:Choice>
        <mc:Fallback xmlns="">
          <p:pic>
            <p:nvPicPr>
              <p:cNvPr id="6" name="Γραφή 5">
                <a:extLst>
                  <a:ext uri="{FF2B5EF4-FFF2-40B4-BE49-F238E27FC236}">
                    <a16:creationId xmlns:a16="http://schemas.microsoft.com/office/drawing/2014/main" id="{1E12E54F-AA70-B22D-DA18-5EE635977D83}"/>
                  </a:ext>
                </a:extLst>
              </p:cNvPr>
              <p:cNvPicPr/>
              <p:nvPr/>
            </p:nvPicPr>
            <p:blipFill>
              <a:blip r:embed="rId4"/>
              <a:stretch>
                <a:fillRect/>
              </a:stretch>
            </p:blipFill>
            <p:spPr>
              <a:xfrm>
                <a:off x="1774740" y="1441650"/>
                <a:ext cx="1583280" cy="23040"/>
              </a:xfrm>
              <a:prstGeom prst="rect">
                <a:avLst/>
              </a:prstGeom>
            </p:spPr>
          </p:pic>
        </mc:Fallback>
      </mc:AlternateContent>
    </p:spTree>
    <p:extLst>
      <p:ext uri="{BB962C8B-B14F-4D97-AF65-F5344CB8AC3E}">
        <p14:creationId xmlns:p14="http://schemas.microsoft.com/office/powerpoint/2010/main" val="156303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54C732-A1ED-3FF2-026F-BF3FCBF25A1F}"/>
              </a:ext>
            </a:extLst>
          </p:cNvPr>
          <p:cNvSpPr>
            <a:spLocks noGrp="1"/>
          </p:cNvSpPr>
          <p:nvPr>
            <p:ph type="title"/>
          </p:nvPr>
        </p:nvSpPr>
        <p:spPr/>
        <p:txBody>
          <a:bodyPr/>
          <a:lstStyle/>
          <a:p>
            <a:r>
              <a:rPr lang="el-GR" dirty="0"/>
              <a:t>Απαιτούμενες Ενέργειες </a:t>
            </a:r>
          </a:p>
        </p:txBody>
      </p:sp>
      <p:sp>
        <p:nvSpPr>
          <p:cNvPr id="3" name="Θέση περιεχομένου 2">
            <a:extLst>
              <a:ext uri="{FF2B5EF4-FFF2-40B4-BE49-F238E27FC236}">
                <a16:creationId xmlns:a16="http://schemas.microsoft.com/office/drawing/2014/main" id="{5E491F47-82D7-4EA4-FDFB-62FC504C5EEF}"/>
              </a:ext>
            </a:extLst>
          </p:cNvPr>
          <p:cNvSpPr>
            <a:spLocks noGrp="1"/>
          </p:cNvSpPr>
          <p:nvPr>
            <p:ph idx="1"/>
          </p:nvPr>
        </p:nvSpPr>
        <p:spPr/>
        <p:txBody>
          <a:bodyPr>
            <a:normAutofit/>
          </a:bodyPr>
          <a:lstStyle/>
          <a:p>
            <a:r>
              <a:rPr lang="el-GR" dirty="0"/>
              <a:t>Άδειες: 1300</a:t>
            </a:r>
          </a:p>
          <a:p>
            <a:r>
              <a:rPr lang="el-GR" dirty="0"/>
              <a:t>Πρέπει να εγκατασταθεί και εκτός Διοίκησης</a:t>
            </a:r>
          </a:p>
          <a:p>
            <a:r>
              <a:rPr lang="el-GR" dirty="0"/>
              <a:t>Πρέπει να μεταφερθούν όσα έχουν ήδη εγκατασταθεί (έως σήμερα) </a:t>
            </a:r>
            <a:r>
              <a:rPr lang="en-US" dirty="0"/>
              <a:t>on premise, </a:t>
            </a:r>
            <a:r>
              <a:rPr lang="el-GR" dirty="0"/>
              <a:t>στην </a:t>
            </a:r>
            <a:r>
              <a:rPr lang="en-US" dirty="0"/>
              <a:t>Kaspersky cloud</a:t>
            </a:r>
            <a:r>
              <a:rPr lang="el-GR" dirty="0"/>
              <a:t> πλατφόρμα διαχείρισης</a:t>
            </a:r>
          </a:p>
          <a:p>
            <a:r>
              <a:rPr lang="el-GR" dirty="0"/>
              <a:t>Στήσιμο των </a:t>
            </a:r>
            <a:r>
              <a:rPr lang="en-US" dirty="0"/>
              <a:t>tasks </a:t>
            </a:r>
            <a:r>
              <a:rPr lang="el-GR" dirty="0"/>
              <a:t>(</a:t>
            </a:r>
            <a:r>
              <a:rPr lang="en-US" dirty="0"/>
              <a:t>find/test/deploy) </a:t>
            </a:r>
            <a:r>
              <a:rPr lang="el-GR" dirty="0"/>
              <a:t>ανά ομάδες </a:t>
            </a:r>
          </a:p>
          <a:p>
            <a:r>
              <a:rPr lang="el-GR" dirty="0"/>
              <a:t>Ανθρώπους να το διαχειρίζονται</a:t>
            </a:r>
            <a:r>
              <a:rPr lang="en-US" dirty="0"/>
              <a:t> </a:t>
            </a:r>
            <a:r>
              <a:rPr lang="el-GR" dirty="0"/>
              <a:t>(επιλογή </a:t>
            </a:r>
            <a:r>
              <a:rPr lang="en-US" dirty="0"/>
              <a:t>updates, testing, </a:t>
            </a:r>
            <a:r>
              <a:rPr lang="el-GR" dirty="0"/>
              <a:t>έλεγχος </a:t>
            </a:r>
            <a:r>
              <a:rPr lang="en-US" dirty="0"/>
              <a:t>reports</a:t>
            </a:r>
            <a:r>
              <a:rPr lang="el-GR" dirty="0"/>
              <a:t>, Επικοινωνία, αρμοδιότητες </a:t>
            </a:r>
            <a:r>
              <a:rPr lang="el-GR" dirty="0" err="1"/>
              <a:t>κτλ</a:t>
            </a:r>
            <a:r>
              <a:rPr lang="el-GR" dirty="0"/>
              <a:t>)</a:t>
            </a:r>
          </a:p>
        </p:txBody>
      </p:sp>
    </p:spTree>
    <p:extLst>
      <p:ext uri="{BB962C8B-B14F-4D97-AF65-F5344CB8AC3E}">
        <p14:creationId xmlns:p14="http://schemas.microsoft.com/office/powerpoint/2010/main" val="165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2312840" y="1873399"/>
            <a:ext cx="7772400" cy="1899002"/>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lang="el-GR" sz="3200" b="0" kern="1200" dirty="0" smtClean="0">
                <a:solidFill>
                  <a:srgbClr val="E7E6B0"/>
                </a:solidFill>
                <a:latin typeface="+mn-lt"/>
                <a:ea typeface="ＭＳ Ｐゴシック" charset="0"/>
                <a:cs typeface="+mn-cs"/>
              </a:defRPr>
            </a:lvl1pPr>
          </a:lstStyle>
          <a:p>
            <a:pPr algn="ctr"/>
            <a:endParaRPr lang="el-GR" sz="3600" i="1" dirty="0">
              <a:solidFill>
                <a:srgbClr val="556C7A"/>
              </a:solidFill>
              <a:effectLst>
                <a:outerShdw blurRad="50800" dist="50800" dir="5400000" algn="ctr" rotWithShape="0">
                  <a:srgbClr val="99AF42"/>
                </a:outerShdw>
              </a:effectLst>
            </a:endParaRPr>
          </a:p>
        </p:txBody>
      </p:sp>
      <p:sp>
        <p:nvSpPr>
          <p:cNvPr id="5" name="Ορθογώνιο 4"/>
          <p:cNvSpPr/>
          <p:nvPr/>
        </p:nvSpPr>
        <p:spPr>
          <a:xfrm>
            <a:off x="3707594" y="4073009"/>
            <a:ext cx="4816318" cy="978729"/>
          </a:xfrm>
          <a:prstGeom prst="rect">
            <a:avLst/>
          </a:prstGeom>
        </p:spPr>
        <p:txBody>
          <a:bodyPr wrap="none">
            <a:spAutoFit/>
          </a:bodyPr>
          <a:lstStyle/>
          <a:p>
            <a:pPr>
              <a:lnSpc>
                <a:spcPct val="160000"/>
              </a:lnSpc>
            </a:pPr>
            <a:r>
              <a:rPr lang="el-GR" i="1" dirty="0">
                <a:ln>
                  <a:solidFill>
                    <a:srgbClr val="99AF4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a:ea typeface="ＭＳ Ｐゴシック" charset="0"/>
              </a:rPr>
              <a:t>Υπηρεσία Πληροφορικής    </a:t>
            </a:r>
            <a:r>
              <a:rPr lang="en-US" dirty="0">
                <a:ln>
                  <a:solidFill>
                    <a:srgbClr val="99AF4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a:rPr>
              <a:t>https://ype.aegean.gr</a:t>
            </a:r>
          </a:p>
          <a:p>
            <a:pPr>
              <a:lnSpc>
                <a:spcPct val="160000"/>
              </a:lnSpc>
            </a:pPr>
            <a:r>
              <a:rPr lang="el-GR" i="1" dirty="0">
                <a:ln>
                  <a:solidFill>
                    <a:srgbClr val="99AF4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a:ea typeface="ＭＳ Ｐゴシック" charset="0"/>
              </a:rPr>
              <a:t>Πανεπιστήμιο Αιγαίου      </a:t>
            </a:r>
            <a:r>
              <a:rPr lang="en-US" dirty="0">
                <a:ln>
                  <a:solidFill>
                    <a:srgbClr val="99AF4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a:rPr>
              <a:t>https://www.aegean.gr</a:t>
            </a:r>
          </a:p>
        </p:txBody>
      </p:sp>
    </p:spTree>
    <p:extLst>
      <p:ext uri="{BB962C8B-B14F-4D97-AF65-F5344CB8AC3E}">
        <p14:creationId xmlns:p14="http://schemas.microsoft.com/office/powerpoint/2010/main" val="10746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C1C1C"/>
                </a:solidFill>
                <a:latin typeface="KasperskySansDisplay"/>
              </a:rPr>
              <a:t>Δοκιμές</a:t>
            </a:r>
            <a:r>
              <a:rPr lang="el-GR" dirty="0">
                <a:solidFill>
                  <a:srgbClr val="006D5C"/>
                </a:solidFill>
                <a:latin typeface="KasperskySansDisplay"/>
              </a:rPr>
              <a:t> </a:t>
            </a:r>
            <a:r>
              <a:rPr lang="en-US" sz="3200" b="0" i="0" dirty="0">
                <a:solidFill>
                  <a:srgbClr val="006D5C"/>
                </a:solidFill>
                <a:effectLst/>
                <a:latin typeface="KasperskySansDisplay"/>
              </a:rPr>
              <a:t>Kaspersky</a:t>
            </a:r>
            <a:r>
              <a:rPr lang="el-GR" sz="3200" b="0" i="0" dirty="0">
                <a:solidFill>
                  <a:srgbClr val="006D5C"/>
                </a:solidFill>
                <a:effectLst/>
                <a:latin typeface="KasperskySansDisplay"/>
              </a:rPr>
              <a:t> </a:t>
            </a:r>
            <a:r>
              <a:rPr lang="en-US" sz="3200" b="0" i="0" dirty="0">
                <a:solidFill>
                  <a:srgbClr val="1C1C1C"/>
                </a:solidFill>
                <a:effectLst/>
                <a:latin typeface="KasperskySansDisplay"/>
              </a:rPr>
              <a:t>Vulnerability and Patch</a:t>
            </a:r>
            <a:r>
              <a:rPr lang="el-GR" sz="3200" b="0" i="0" dirty="0">
                <a:solidFill>
                  <a:srgbClr val="1C1C1C"/>
                </a:solidFill>
                <a:effectLst/>
                <a:latin typeface="KasperskySansDisplay"/>
              </a:rPr>
              <a:t> </a:t>
            </a:r>
            <a:r>
              <a:rPr lang="en-US" sz="3200" b="0" i="0" dirty="0">
                <a:solidFill>
                  <a:srgbClr val="1C1C1C"/>
                </a:solidFill>
                <a:effectLst/>
                <a:latin typeface="KasperskySansDisplay"/>
              </a:rPr>
              <a:t>Management</a:t>
            </a:r>
            <a:endParaRPr lang="el-GR" sz="3200" b="0" i="0" dirty="0">
              <a:solidFill>
                <a:srgbClr val="1C1C1C"/>
              </a:solidFill>
              <a:effectLst/>
              <a:latin typeface="KasperskySansDisplay"/>
            </a:endParaRPr>
          </a:p>
        </p:txBody>
      </p:sp>
      <p:sp>
        <p:nvSpPr>
          <p:cNvPr id="4" name="TextBox 3"/>
          <p:cNvSpPr txBox="1"/>
          <p:nvPr/>
        </p:nvSpPr>
        <p:spPr>
          <a:xfrm>
            <a:off x="336884" y="2121570"/>
            <a:ext cx="12612103" cy="3170099"/>
          </a:xfrm>
          <a:prstGeom prst="rect">
            <a:avLst/>
          </a:prstGeom>
          <a:noFill/>
        </p:spPr>
        <p:txBody>
          <a:bodyPr wrap="square" rtlCol="0">
            <a:spAutoFit/>
          </a:bodyPr>
          <a:lstStyle/>
          <a:p>
            <a:endParaRPr lang="en-US" sz="1400" dirty="0"/>
          </a:p>
          <a:p>
            <a:endParaRPr lang="en-US" sz="1400" dirty="0"/>
          </a:p>
          <a:p>
            <a:endParaRPr lang="en-US" sz="1400" dirty="0"/>
          </a:p>
          <a:p>
            <a:r>
              <a:rPr lang="el-GR" sz="2400" dirty="0">
                <a:solidFill>
                  <a:srgbClr val="1C1C1C"/>
                </a:solidFill>
                <a:latin typeface="KasperskySansDisplay"/>
              </a:rPr>
              <a:t>Έγινε συνάντηση/παρουσίαση από την εταιρεία  στις 14/2/2025</a:t>
            </a:r>
          </a:p>
          <a:p>
            <a:endParaRPr lang="el-GR" sz="2400" dirty="0">
              <a:solidFill>
                <a:srgbClr val="1C1C1C"/>
              </a:solidFill>
              <a:latin typeface="KasperskySansDisplay"/>
            </a:endParaRPr>
          </a:p>
          <a:p>
            <a:r>
              <a:rPr lang="el-GR" sz="2400" dirty="0">
                <a:solidFill>
                  <a:srgbClr val="1C1C1C"/>
                </a:solidFill>
                <a:latin typeface="KasperskySansDisplay"/>
              </a:rPr>
              <a:t>Παρουσιάστηκαν οι δυνατότητες και έγιναν δοκιμαστικά με λίγα </a:t>
            </a:r>
            <a:r>
              <a:rPr lang="en-US" sz="2400" dirty="0">
                <a:solidFill>
                  <a:srgbClr val="1C1C1C"/>
                </a:solidFill>
                <a:latin typeface="KasperskySansDisplay"/>
              </a:rPr>
              <a:t>PCs </a:t>
            </a:r>
            <a:r>
              <a:rPr lang="el-GR" sz="2400" dirty="0">
                <a:solidFill>
                  <a:srgbClr val="1C1C1C"/>
                </a:solidFill>
                <a:latin typeface="KasperskySansDisplay"/>
              </a:rPr>
              <a:t>(της ΥΠΕ)</a:t>
            </a:r>
          </a:p>
          <a:p>
            <a:r>
              <a:rPr lang="el-GR" sz="2400" dirty="0">
                <a:solidFill>
                  <a:srgbClr val="1C1C1C"/>
                </a:solidFill>
                <a:latin typeface="KasperskySansDisplay"/>
              </a:rPr>
              <a:t> </a:t>
            </a:r>
            <a:endParaRPr lang="en-US" sz="2400" dirty="0">
              <a:solidFill>
                <a:srgbClr val="1C1C1C"/>
              </a:solidFill>
              <a:latin typeface="KasperskySansDisplay"/>
            </a:endParaRPr>
          </a:p>
          <a:p>
            <a:r>
              <a:rPr lang="en-US" sz="2400" b="1" i="0" dirty="0">
                <a:solidFill>
                  <a:srgbClr val="444444"/>
                </a:solidFill>
                <a:effectLst/>
                <a:latin typeface="KasperskySansDisplay"/>
                <a:hlinkClick r:id="rId3"/>
              </a:rPr>
              <a:t>https://www.kaspersky.com/small-to-medium-business-security/systems-management</a:t>
            </a:r>
            <a:r>
              <a:rPr lang="el-GR" sz="2400" b="1" i="0" dirty="0">
                <a:solidFill>
                  <a:srgbClr val="444444"/>
                </a:solidFill>
                <a:effectLst/>
                <a:latin typeface="KasperskySansDisplay"/>
              </a:rPr>
              <a:t> </a:t>
            </a:r>
            <a:endParaRPr lang="en-US" sz="2400" b="1" i="0" dirty="0">
              <a:solidFill>
                <a:srgbClr val="444444"/>
              </a:solidFill>
              <a:effectLst/>
              <a:latin typeface="KasperskySansDisplay"/>
            </a:endParaRPr>
          </a:p>
          <a:p>
            <a:endParaRPr lang="en-US" sz="2400" dirty="0">
              <a:solidFill>
                <a:srgbClr val="1C1C1C"/>
              </a:solidFill>
              <a:latin typeface="KasperskySansDisplay"/>
            </a:endParaRPr>
          </a:p>
          <a:p>
            <a:endParaRPr lang="el-GR" sz="1400" dirty="0"/>
          </a:p>
        </p:txBody>
      </p:sp>
    </p:spTree>
    <p:extLst>
      <p:ext uri="{BB962C8B-B14F-4D97-AF65-F5344CB8AC3E}">
        <p14:creationId xmlns:p14="http://schemas.microsoft.com/office/powerpoint/2010/main" val="2532541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4ED87D-5D52-1D8C-7D72-B3A5F30C7E71}"/>
              </a:ext>
            </a:extLst>
          </p:cNvPr>
          <p:cNvSpPr>
            <a:spLocks noGrp="1"/>
          </p:cNvSpPr>
          <p:nvPr>
            <p:ph type="title"/>
          </p:nvPr>
        </p:nvSpPr>
        <p:spPr/>
        <p:txBody>
          <a:bodyPr/>
          <a:lstStyle/>
          <a:p>
            <a:r>
              <a:rPr lang="en-US" dirty="0"/>
              <a:t>Scan, detect and Prioritize Vulnerabilities</a:t>
            </a:r>
            <a:endParaRPr lang="el-GR" dirty="0"/>
          </a:p>
        </p:txBody>
      </p:sp>
      <p:sp>
        <p:nvSpPr>
          <p:cNvPr id="3" name="Θέση περιεχομένου 2">
            <a:extLst>
              <a:ext uri="{FF2B5EF4-FFF2-40B4-BE49-F238E27FC236}">
                <a16:creationId xmlns:a16="http://schemas.microsoft.com/office/drawing/2014/main" id="{46622CEB-A5C5-B6FC-CBDF-2568819A71FC}"/>
              </a:ext>
            </a:extLst>
          </p:cNvPr>
          <p:cNvSpPr>
            <a:spLocks noGrp="1"/>
          </p:cNvSpPr>
          <p:nvPr>
            <p:ph idx="1"/>
          </p:nvPr>
        </p:nvSpPr>
        <p:spPr/>
        <p:txBody>
          <a:bodyPr>
            <a:normAutofit fontScale="77500" lnSpcReduction="20000"/>
          </a:bodyPr>
          <a:lstStyle/>
          <a:p>
            <a:r>
              <a:rPr lang="en-US" sz="2800" b="0" i="0" dirty="0">
                <a:solidFill>
                  <a:srgbClr val="8F8F8F"/>
                </a:solidFill>
                <a:effectLst/>
                <a:latin typeface="KasperskySansDisplay"/>
              </a:rPr>
              <a:t>Automated software scanning enables the rapid detection, prioritization and remediation of vulnerabilities. Vulnerability scanning can be delivered automatically or to a set </a:t>
            </a:r>
            <a:r>
              <a:rPr lang="en-US" sz="2800" b="1" i="0" dirty="0">
                <a:solidFill>
                  <a:srgbClr val="8F8F8F"/>
                </a:solidFill>
                <a:effectLst/>
                <a:latin typeface="KasperskySansDisplay"/>
              </a:rPr>
              <a:t>schedule via a single policy to detect Microsoft and non-Microsoft vulnerabilities</a:t>
            </a:r>
            <a:r>
              <a:rPr lang="en-US" sz="2800" b="0" i="0" dirty="0">
                <a:solidFill>
                  <a:srgbClr val="8F8F8F"/>
                </a:solidFill>
                <a:effectLst/>
                <a:latin typeface="KasperskySansDisplay"/>
              </a:rPr>
              <a:t> (150+ software applications are supported). Flexible policy management facilitates the distribution of updates, compatible software as well as the creation of exceptions, depending on the computer's role in the network.</a:t>
            </a:r>
            <a:br>
              <a:rPr lang="en-US" sz="2800" b="0" i="0" dirty="0">
                <a:solidFill>
                  <a:srgbClr val="8F8F8F"/>
                </a:solidFill>
                <a:effectLst/>
                <a:latin typeface="KasperskySansDisplay"/>
              </a:rPr>
            </a:br>
            <a:r>
              <a:rPr lang="en-US" sz="2800" b="0" i="0" dirty="0">
                <a:solidFill>
                  <a:srgbClr val="8F8F8F"/>
                </a:solidFill>
                <a:effectLst/>
                <a:latin typeface="KasperskySansDisplay"/>
              </a:rPr>
              <a:t>Effective vulnerability assessment allows the most critical vulnerabilities to be prioritized and fixed first. The severity of a vulnerability is assessed by Kaspersky's experts as well as additional threat sources. If malware is exploiting a flaw, it's immediately deemed critical and prioritized.</a:t>
            </a:r>
            <a:br>
              <a:rPr lang="en-US" sz="2800" b="0" i="0" dirty="0">
                <a:solidFill>
                  <a:srgbClr val="8F8F8F"/>
                </a:solidFill>
                <a:effectLst/>
                <a:latin typeface="KasperskySansDisplay"/>
              </a:rPr>
            </a:br>
            <a:endParaRPr lang="en-US" sz="2800" b="0" i="0" dirty="0">
              <a:solidFill>
                <a:srgbClr val="8F8F8F"/>
              </a:solidFill>
              <a:effectLst/>
              <a:latin typeface="KasperskySansDisplay"/>
            </a:endParaRPr>
          </a:p>
          <a:p>
            <a:r>
              <a:rPr lang="el-GR" b="1" dirty="0">
                <a:solidFill>
                  <a:srgbClr val="8F8F8F"/>
                </a:solidFill>
                <a:latin typeface="KasperskySansDisplay"/>
              </a:rPr>
              <a:t>Προγραμματισμός </a:t>
            </a:r>
            <a:r>
              <a:rPr lang="en-US" b="1" dirty="0">
                <a:solidFill>
                  <a:srgbClr val="8F8F8F"/>
                </a:solidFill>
                <a:latin typeface="KasperskySansDisplay"/>
              </a:rPr>
              <a:t>(schedule) </a:t>
            </a:r>
            <a:r>
              <a:rPr lang="el-GR" b="1" dirty="0">
                <a:solidFill>
                  <a:srgbClr val="8F8F8F"/>
                </a:solidFill>
                <a:latin typeface="KasperskySansDisplay"/>
              </a:rPr>
              <a:t>ανά τακτά διαστήματα με δυνατότητα ομαδοποίησης των </a:t>
            </a:r>
            <a:r>
              <a:rPr lang="en-US" b="1" dirty="0">
                <a:solidFill>
                  <a:srgbClr val="8F8F8F"/>
                </a:solidFill>
                <a:latin typeface="KasperskySansDisplay"/>
              </a:rPr>
              <a:t>PCs </a:t>
            </a:r>
            <a:r>
              <a:rPr lang="el-GR" b="1" dirty="0">
                <a:solidFill>
                  <a:srgbClr val="8F8F8F"/>
                </a:solidFill>
                <a:latin typeface="KasperskySansDisplay"/>
              </a:rPr>
              <a:t>(πχ συχνότερα για τα κρίσιμα) για τον εντοπισμό των ευπαθειών ανά </a:t>
            </a:r>
            <a:r>
              <a:rPr lang="en-US" b="1" dirty="0">
                <a:solidFill>
                  <a:srgbClr val="8F8F8F"/>
                </a:solidFill>
                <a:latin typeface="KasperskySansDisplay"/>
              </a:rPr>
              <a:t>PC </a:t>
            </a:r>
            <a:r>
              <a:rPr lang="el-GR" b="1" dirty="0">
                <a:solidFill>
                  <a:srgbClr val="8F8F8F"/>
                </a:solidFill>
                <a:latin typeface="KasperskySansDisplay"/>
              </a:rPr>
              <a:t>για εντοπισμό ευπαθειών και την κρισιμότητα τους</a:t>
            </a:r>
            <a:endParaRPr lang="el-GR" b="1" dirty="0"/>
          </a:p>
        </p:txBody>
      </p:sp>
    </p:spTree>
    <p:extLst>
      <p:ext uri="{BB962C8B-B14F-4D97-AF65-F5344CB8AC3E}">
        <p14:creationId xmlns:p14="http://schemas.microsoft.com/office/powerpoint/2010/main" val="290332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CC2B83-002D-59BC-2AEA-219C5CC80ABD}"/>
              </a:ext>
            </a:extLst>
          </p:cNvPr>
          <p:cNvSpPr>
            <a:spLocks noGrp="1"/>
          </p:cNvSpPr>
          <p:nvPr>
            <p:ph type="title"/>
          </p:nvPr>
        </p:nvSpPr>
        <p:spPr/>
        <p:txBody>
          <a:bodyPr/>
          <a:lstStyle/>
          <a:p>
            <a:r>
              <a:rPr lang="en-US" dirty="0"/>
              <a:t>Download and test patches and updates</a:t>
            </a:r>
            <a:endParaRPr lang="el-GR" dirty="0"/>
          </a:p>
        </p:txBody>
      </p:sp>
      <p:sp>
        <p:nvSpPr>
          <p:cNvPr id="3" name="Θέση περιεχομένου 2">
            <a:extLst>
              <a:ext uri="{FF2B5EF4-FFF2-40B4-BE49-F238E27FC236}">
                <a16:creationId xmlns:a16="http://schemas.microsoft.com/office/drawing/2014/main" id="{3B6FC071-15A7-E193-0860-0FC34CBE1CEE}"/>
              </a:ext>
            </a:extLst>
          </p:cNvPr>
          <p:cNvSpPr>
            <a:spLocks noGrp="1"/>
          </p:cNvSpPr>
          <p:nvPr>
            <p:ph idx="1"/>
          </p:nvPr>
        </p:nvSpPr>
        <p:spPr/>
        <p:txBody>
          <a:bodyPr>
            <a:normAutofit fontScale="92500" lnSpcReduction="20000"/>
          </a:bodyPr>
          <a:lstStyle/>
          <a:p>
            <a:pPr algn="l" fontAlgn="base">
              <a:spcAft>
                <a:spcPts val="1200"/>
              </a:spcAft>
              <a:buFont typeface="Arial" panose="020B0604020202020204" pitchFamily="34" charset="0"/>
              <a:buChar char="•"/>
            </a:pPr>
            <a:r>
              <a:rPr lang="en-US" b="0" i="0" dirty="0">
                <a:solidFill>
                  <a:srgbClr val="8F8F8F"/>
                </a:solidFill>
                <a:effectLst/>
                <a:latin typeface="KasperskySansDisplay"/>
              </a:rPr>
              <a:t>Kaspersky Vulnerability &amp; Patch Management can automatically download necessary patches and updates. It can also play the role of Windows Update (WSUS) server.</a:t>
            </a:r>
          </a:p>
          <a:p>
            <a:pPr algn="l" fontAlgn="base">
              <a:spcBef>
                <a:spcPts val="1200"/>
              </a:spcBef>
              <a:spcAft>
                <a:spcPts val="2250"/>
              </a:spcAft>
              <a:buFont typeface="Arial" panose="020B0604020202020204" pitchFamily="34" charset="0"/>
              <a:buChar char="•"/>
            </a:pPr>
            <a:r>
              <a:rPr lang="en-US" b="0" i="0" dirty="0">
                <a:solidFill>
                  <a:srgbClr val="8F8F8F"/>
                </a:solidFill>
                <a:effectLst/>
                <a:latin typeface="KasperskySansDisplay"/>
              </a:rPr>
              <a:t>Before distributing patches and updates to applications and operating systems across the organization, </a:t>
            </a:r>
            <a:r>
              <a:rPr lang="en-US" b="1" i="0" dirty="0">
                <a:solidFill>
                  <a:srgbClr val="8F8F8F"/>
                </a:solidFill>
                <a:effectLst/>
                <a:latin typeface="KasperskySansDisplay"/>
              </a:rPr>
              <a:t>the administrator can test them to ensure that the system will run smoothly </a:t>
            </a:r>
            <a:r>
              <a:rPr lang="en-US" b="0" i="0" dirty="0">
                <a:solidFill>
                  <a:srgbClr val="8F8F8F"/>
                </a:solidFill>
                <a:effectLst/>
                <a:latin typeface="KasperskySansDisplay"/>
              </a:rPr>
              <a:t>without impacting on performance and employee efficiency. The administrator can also limit the list of applicable patches on endpoints to approved patches only. Once known vulnerabilities have been identified and prioritized, patches can be tested in the local environment before being deployed if required.</a:t>
            </a:r>
          </a:p>
          <a:p>
            <a:endParaRPr lang="el-GR" dirty="0"/>
          </a:p>
        </p:txBody>
      </p:sp>
    </p:spTree>
    <p:extLst>
      <p:ext uri="{BB962C8B-B14F-4D97-AF65-F5344CB8AC3E}">
        <p14:creationId xmlns:p14="http://schemas.microsoft.com/office/powerpoint/2010/main" val="352971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92E17A-0EB6-DCC3-A3DB-8B6C4F168F5E}"/>
              </a:ext>
            </a:extLst>
          </p:cNvPr>
          <p:cNvSpPr>
            <a:spLocks noGrp="1"/>
          </p:cNvSpPr>
          <p:nvPr>
            <p:ph type="title"/>
          </p:nvPr>
        </p:nvSpPr>
        <p:spPr/>
        <p:txBody>
          <a:bodyPr/>
          <a:lstStyle/>
          <a:p>
            <a:r>
              <a:rPr lang="en-US" dirty="0"/>
              <a:t>Distribute patches</a:t>
            </a:r>
            <a:endParaRPr lang="el-GR" dirty="0"/>
          </a:p>
        </p:txBody>
      </p:sp>
      <p:sp>
        <p:nvSpPr>
          <p:cNvPr id="3" name="Θέση περιεχομένου 2">
            <a:extLst>
              <a:ext uri="{FF2B5EF4-FFF2-40B4-BE49-F238E27FC236}">
                <a16:creationId xmlns:a16="http://schemas.microsoft.com/office/drawing/2014/main" id="{C51DDCD1-A567-14AE-A019-6AEEF341DF58}"/>
              </a:ext>
            </a:extLst>
          </p:cNvPr>
          <p:cNvSpPr>
            <a:spLocks noGrp="1"/>
          </p:cNvSpPr>
          <p:nvPr>
            <p:ph idx="1"/>
          </p:nvPr>
        </p:nvSpPr>
        <p:spPr/>
        <p:txBody>
          <a:bodyPr>
            <a:normAutofit/>
          </a:bodyPr>
          <a:lstStyle/>
          <a:p>
            <a:r>
              <a:rPr lang="en-US" b="0" i="0" dirty="0">
                <a:solidFill>
                  <a:srgbClr val="8F8F8F"/>
                </a:solidFill>
                <a:effectLst/>
                <a:latin typeface="KasperskySansDisplay"/>
              </a:rPr>
              <a:t>Patches and updates can be distributed immediately and automatically, or deployment can be postponed to run after-hours with the support of Wake-on-LAN. Multicast technology enables local distribution of patches and updates to remote offices, which reduces bandwidth requirements. In this scenario, a machine in the remote office is designated as a distribution point, receives all the necessary patches and updates and distributes them to the other local machines, minimizing network traffic.</a:t>
            </a:r>
          </a:p>
          <a:p>
            <a:endParaRPr lang="en-US" b="0" i="0" dirty="0">
              <a:solidFill>
                <a:srgbClr val="8F8F8F"/>
              </a:solidFill>
              <a:effectLst/>
              <a:latin typeface="KasperskySansDisplay"/>
            </a:endParaRPr>
          </a:p>
          <a:p>
            <a:endParaRPr lang="el-GR" dirty="0"/>
          </a:p>
        </p:txBody>
      </p:sp>
    </p:spTree>
    <p:extLst>
      <p:ext uri="{BB962C8B-B14F-4D97-AF65-F5344CB8AC3E}">
        <p14:creationId xmlns:p14="http://schemas.microsoft.com/office/powerpoint/2010/main" val="271618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E9149C-9881-6547-0D43-9CD7CF5D5A1E}"/>
              </a:ext>
            </a:extLst>
          </p:cNvPr>
          <p:cNvSpPr>
            <a:spLocks noGrp="1"/>
          </p:cNvSpPr>
          <p:nvPr>
            <p:ph type="title"/>
          </p:nvPr>
        </p:nvSpPr>
        <p:spPr/>
        <p:txBody>
          <a:bodyPr/>
          <a:lstStyle/>
          <a:p>
            <a:r>
              <a:rPr lang="en-US" dirty="0"/>
              <a:t>Monitor results and run reports</a:t>
            </a:r>
            <a:endParaRPr lang="el-GR" dirty="0"/>
          </a:p>
        </p:txBody>
      </p:sp>
      <p:sp>
        <p:nvSpPr>
          <p:cNvPr id="3" name="Θέση περιεχομένου 2">
            <a:extLst>
              <a:ext uri="{FF2B5EF4-FFF2-40B4-BE49-F238E27FC236}">
                <a16:creationId xmlns:a16="http://schemas.microsoft.com/office/drawing/2014/main" id="{E6863283-E5A1-CE0C-32C5-48B9AD5DB2E4}"/>
              </a:ext>
            </a:extLst>
          </p:cNvPr>
          <p:cNvSpPr>
            <a:spLocks noGrp="1"/>
          </p:cNvSpPr>
          <p:nvPr>
            <p:ph idx="1"/>
          </p:nvPr>
        </p:nvSpPr>
        <p:spPr/>
        <p:txBody>
          <a:bodyPr>
            <a:normAutofit fontScale="85000" lnSpcReduction="20000"/>
          </a:bodyPr>
          <a:lstStyle/>
          <a:p>
            <a:pPr algn="l" fontAlgn="base">
              <a:spcAft>
                <a:spcPts val="1200"/>
              </a:spcAft>
              <a:buFont typeface="Arial" panose="020B0604020202020204" pitchFamily="34" charset="0"/>
              <a:buChar char="•"/>
            </a:pPr>
            <a:r>
              <a:rPr lang="en-US" b="0" i="0" dirty="0">
                <a:solidFill>
                  <a:srgbClr val="8F8F8F"/>
                </a:solidFill>
                <a:effectLst/>
                <a:latin typeface="KasperskySansDisplay"/>
              </a:rPr>
              <a:t>Patch installation results can be monitored so the administrator is satisfied that the problem has been eliminated and the patches delivered successfully. The administrator is also alerted if an error occurs – for example, if updates were pushed to 100 machines, the administrator doesn't have to investigate every machine, but just examine the overall report that has been generated.</a:t>
            </a:r>
          </a:p>
          <a:p>
            <a:pPr algn="l" fontAlgn="base">
              <a:spcBef>
                <a:spcPts val="1200"/>
              </a:spcBef>
              <a:spcAft>
                <a:spcPts val="2250"/>
              </a:spcAft>
              <a:buFont typeface="Arial" panose="020B0604020202020204" pitchFamily="34" charset="0"/>
              <a:buChar char="•"/>
            </a:pPr>
            <a:r>
              <a:rPr lang="en-US" b="0" i="0" dirty="0">
                <a:solidFill>
                  <a:srgbClr val="8F8F8F"/>
                </a:solidFill>
                <a:effectLst/>
                <a:latin typeface="KasperskySansDisplay"/>
              </a:rPr>
              <a:t>Kaspersky Vulnerability &amp; Patch Management enables the administrator to run reports on scans to look for potential weak spots, track changes and gain extra insights into organizational IT security – and the information about every device and system on the corporate network. Information about existing exploits and known threats as well as CVEs (common vulnerabilities and exposures) are also available.</a:t>
            </a:r>
          </a:p>
          <a:p>
            <a:endParaRPr lang="el-GR" dirty="0"/>
          </a:p>
        </p:txBody>
      </p:sp>
    </p:spTree>
    <p:extLst>
      <p:ext uri="{BB962C8B-B14F-4D97-AF65-F5344CB8AC3E}">
        <p14:creationId xmlns:p14="http://schemas.microsoft.com/office/powerpoint/2010/main" val="209844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EC52FF-B0AA-9400-1E4A-71936D74AF21}"/>
              </a:ext>
            </a:extLst>
          </p:cNvPr>
          <p:cNvSpPr>
            <a:spLocks noGrp="1"/>
          </p:cNvSpPr>
          <p:nvPr>
            <p:ph type="title"/>
          </p:nvPr>
        </p:nvSpPr>
        <p:spPr/>
        <p:txBody>
          <a:bodyPr/>
          <a:lstStyle/>
          <a:p>
            <a:r>
              <a:rPr lang="en-US" dirty="0"/>
              <a:t>Deliver and deploy custom applications</a:t>
            </a:r>
            <a:endParaRPr lang="el-GR" dirty="0"/>
          </a:p>
        </p:txBody>
      </p:sp>
      <p:sp>
        <p:nvSpPr>
          <p:cNvPr id="3" name="Θέση περιεχομένου 2">
            <a:extLst>
              <a:ext uri="{FF2B5EF4-FFF2-40B4-BE49-F238E27FC236}">
                <a16:creationId xmlns:a16="http://schemas.microsoft.com/office/drawing/2014/main" id="{54E13E76-384E-4A47-0AE9-E003CBC32D1B}"/>
              </a:ext>
            </a:extLst>
          </p:cNvPr>
          <p:cNvSpPr>
            <a:spLocks noGrp="1"/>
          </p:cNvSpPr>
          <p:nvPr>
            <p:ph idx="1"/>
          </p:nvPr>
        </p:nvSpPr>
        <p:spPr/>
        <p:txBody>
          <a:bodyPr/>
          <a:lstStyle/>
          <a:p>
            <a:r>
              <a:rPr lang="en-US" b="0" i="0" dirty="0">
                <a:solidFill>
                  <a:srgbClr val="8F8F8F"/>
                </a:solidFill>
                <a:effectLst/>
                <a:latin typeface="KasperskySansDisplay"/>
              </a:rPr>
              <a:t>If you’re using </a:t>
            </a:r>
            <a:r>
              <a:rPr lang="en-US" b="1" i="0" dirty="0">
                <a:solidFill>
                  <a:srgbClr val="8F8F8F"/>
                </a:solidFill>
                <a:effectLst/>
                <a:latin typeface="KasperskySansDisplay"/>
              </a:rPr>
              <a:t>applications that aren’t on a supported list</a:t>
            </a:r>
            <a:r>
              <a:rPr lang="en-US" b="0" i="0" dirty="0">
                <a:solidFill>
                  <a:srgbClr val="8F8F8F"/>
                </a:solidFill>
                <a:effectLst/>
                <a:latin typeface="KasperskySansDisplay"/>
              </a:rPr>
              <a:t>, you still can benefit </a:t>
            </a:r>
            <a:r>
              <a:rPr lang="en-US" b="1" i="0" dirty="0">
                <a:solidFill>
                  <a:srgbClr val="8F8F8F"/>
                </a:solidFill>
                <a:effectLst/>
                <a:latin typeface="KasperskySansDisplay"/>
              </a:rPr>
              <a:t>from centralized update provisioning and application deployment</a:t>
            </a:r>
            <a:r>
              <a:rPr lang="en-US" b="0" i="0" dirty="0">
                <a:solidFill>
                  <a:srgbClr val="8F8F8F"/>
                </a:solidFill>
                <a:effectLst/>
                <a:latin typeface="KasperskySansDisplay"/>
              </a:rPr>
              <a:t>. The software deployment process is completely transparent. You can deploy software immediately or schedule it for after hours. In some cases, you can specify additional parameters to customize the software being installed.</a:t>
            </a:r>
          </a:p>
          <a:p>
            <a:endParaRPr lang="el-GR" dirty="0"/>
          </a:p>
        </p:txBody>
      </p:sp>
    </p:spTree>
    <p:extLst>
      <p:ext uri="{BB962C8B-B14F-4D97-AF65-F5344CB8AC3E}">
        <p14:creationId xmlns:p14="http://schemas.microsoft.com/office/powerpoint/2010/main" val="409189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7DF3D9-0E2A-21CC-2553-06149AFCE62A}"/>
              </a:ext>
            </a:extLst>
          </p:cNvPr>
          <p:cNvSpPr>
            <a:spLocks noGrp="1"/>
          </p:cNvSpPr>
          <p:nvPr>
            <p:ph type="title"/>
          </p:nvPr>
        </p:nvSpPr>
        <p:spPr/>
        <p:txBody>
          <a:bodyPr/>
          <a:lstStyle/>
          <a:p>
            <a:endParaRPr lang="el-GR"/>
          </a:p>
        </p:txBody>
      </p:sp>
      <p:pic>
        <p:nvPicPr>
          <p:cNvPr id="5" name="Θέση περιεχομένου 4" descr="Εικόνα που περιέχει κείμενο, στιγμιότυπο οθόνης, λογισμικό, εικονίδιο υπολογιστή&#10;&#10;Το περιεχόμενο που δημιουργείται από τεχνολογία AI ενδέχεται να είναι εσφαλμένο.">
            <a:extLst>
              <a:ext uri="{FF2B5EF4-FFF2-40B4-BE49-F238E27FC236}">
                <a16:creationId xmlns:a16="http://schemas.microsoft.com/office/drawing/2014/main" id="{FF778B9F-F286-B593-D935-4BA7247022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544" y="0"/>
            <a:ext cx="11588136" cy="6858000"/>
          </a:xfrm>
        </p:spPr>
      </p:pic>
      <mc:AlternateContent xmlns:mc="http://schemas.openxmlformats.org/markup-compatibility/2006" xmlns:p14="http://schemas.microsoft.com/office/powerpoint/2010/main">
        <mc:Choice Requires="p14">
          <p:contentPart p14:bwMode="auto" r:id="rId3">
            <p14:nvContentPartPr>
              <p14:cNvPr id="6" name="Γραφή 5">
                <a:extLst>
                  <a:ext uri="{FF2B5EF4-FFF2-40B4-BE49-F238E27FC236}">
                    <a16:creationId xmlns:a16="http://schemas.microsoft.com/office/drawing/2014/main" id="{6F34D3F0-1F01-5485-6128-DED555605743}"/>
                  </a:ext>
                </a:extLst>
              </p14:cNvPr>
              <p14:cNvContentPartPr/>
              <p14:nvPr/>
            </p14:nvContentPartPr>
            <p14:xfrm>
              <a:off x="3972320" y="3849240"/>
              <a:ext cx="2044080" cy="297000"/>
            </p14:xfrm>
          </p:contentPart>
        </mc:Choice>
        <mc:Fallback xmlns="">
          <p:pic>
            <p:nvPicPr>
              <p:cNvPr id="6" name="Γραφή 5">
                <a:extLst>
                  <a:ext uri="{FF2B5EF4-FFF2-40B4-BE49-F238E27FC236}">
                    <a16:creationId xmlns:a16="http://schemas.microsoft.com/office/drawing/2014/main" id="{6F34D3F0-1F01-5485-6128-DED555605743}"/>
                  </a:ext>
                </a:extLst>
              </p:cNvPr>
              <p:cNvPicPr/>
              <p:nvPr/>
            </p:nvPicPr>
            <p:blipFill>
              <a:blip r:embed="rId4"/>
              <a:stretch>
                <a:fillRect/>
              </a:stretch>
            </p:blipFill>
            <p:spPr>
              <a:xfrm>
                <a:off x="3966200" y="3843120"/>
                <a:ext cx="20563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Γραφή 6">
                <a:extLst>
                  <a:ext uri="{FF2B5EF4-FFF2-40B4-BE49-F238E27FC236}">
                    <a16:creationId xmlns:a16="http://schemas.microsoft.com/office/drawing/2014/main" id="{AFB981FF-D60F-B195-A6C6-302802BC1B55}"/>
                  </a:ext>
                </a:extLst>
              </p14:cNvPr>
              <p14:cNvContentPartPr/>
              <p14:nvPr/>
            </p14:nvContentPartPr>
            <p14:xfrm>
              <a:off x="3819680" y="4333800"/>
              <a:ext cx="2349000" cy="300240"/>
            </p14:xfrm>
          </p:contentPart>
        </mc:Choice>
        <mc:Fallback xmlns="">
          <p:pic>
            <p:nvPicPr>
              <p:cNvPr id="7" name="Γραφή 6">
                <a:extLst>
                  <a:ext uri="{FF2B5EF4-FFF2-40B4-BE49-F238E27FC236}">
                    <a16:creationId xmlns:a16="http://schemas.microsoft.com/office/drawing/2014/main" id="{AFB981FF-D60F-B195-A6C6-302802BC1B55}"/>
                  </a:ext>
                </a:extLst>
              </p:cNvPr>
              <p:cNvPicPr/>
              <p:nvPr/>
            </p:nvPicPr>
            <p:blipFill>
              <a:blip r:embed="rId6"/>
              <a:stretch>
                <a:fillRect/>
              </a:stretch>
            </p:blipFill>
            <p:spPr>
              <a:xfrm>
                <a:off x="3813560" y="4327680"/>
                <a:ext cx="23612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Γραφή 8">
                <a:extLst>
                  <a:ext uri="{FF2B5EF4-FFF2-40B4-BE49-F238E27FC236}">
                    <a16:creationId xmlns:a16="http://schemas.microsoft.com/office/drawing/2014/main" id="{2DE22129-DE63-D8F1-5A76-88133E3E4255}"/>
                  </a:ext>
                </a:extLst>
              </p14:cNvPr>
              <p14:cNvContentPartPr/>
              <p14:nvPr/>
            </p14:nvContentPartPr>
            <p14:xfrm flipH="1">
              <a:off x="10332440" y="4114560"/>
              <a:ext cx="569520" cy="30960"/>
            </p14:xfrm>
          </p:contentPart>
        </mc:Choice>
        <mc:Fallback xmlns="">
          <p:pic>
            <p:nvPicPr>
              <p:cNvPr id="9" name="Γραφή 8">
                <a:extLst>
                  <a:ext uri="{FF2B5EF4-FFF2-40B4-BE49-F238E27FC236}">
                    <a16:creationId xmlns:a16="http://schemas.microsoft.com/office/drawing/2014/main" id="{2DE22129-DE63-D8F1-5A76-88133E3E4255}"/>
                  </a:ext>
                </a:extLst>
              </p:cNvPr>
              <p:cNvPicPr/>
              <p:nvPr/>
            </p:nvPicPr>
            <p:blipFill>
              <a:blip r:embed="rId8"/>
              <a:stretch>
                <a:fillRect/>
              </a:stretch>
            </p:blipFill>
            <p:spPr>
              <a:xfrm flipH="1">
                <a:off x="10326308" y="4108510"/>
                <a:ext cx="581783" cy="430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Γραφή 9">
                <a:extLst>
                  <a:ext uri="{FF2B5EF4-FFF2-40B4-BE49-F238E27FC236}">
                    <a16:creationId xmlns:a16="http://schemas.microsoft.com/office/drawing/2014/main" id="{3570322A-60F1-19D1-30C8-9DB51520E41A}"/>
                  </a:ext>
                </a:extLst>
              </p14:cNvPr>
              <p14:cNvContentPartPr/>
              <p14:nvPr/>
            </p14:nvContentPartPr>
            <p14:xfrm>
              <a:off x="10362900" y="4590750"/>
              <a:ext cx="553680" cy="360"/>
            </p14:xfrm>
          </p:contentPart>
        </mc:Choice>
        <mc:Fallback xmlns="">
          <p:pic>
            <p:nvPicPr>
              <p:cNvPr id="10" name="Γραφή 9">
                <a:extLst>
                  <a:ext uri="{FF2B5EF4-FFF2-40B4-BE49-F238E27FC236}">
                    <a16:creationId xmlns:a16="http://schemas.microsoft.com/office/drawing/2014/main" id="{3570322A-60F1-19D1-30C8-9DB51520E41A}"/>
                  </a:ext>
                </a:extLst>
              </p:cNvPr>
              <p:cNvPicPr/>
              <p:nvPr/>
            </p:nvPicPr>
            <p:blipFill>
              <a:blip r:embed="rId10"/>
              <a:stretch>
                <a:fillRect/>
              </a:stretch>
            </p:blipFill>
            <p:spPr>
              <a:xfrm>
                <a:off x="10356780" y="4584630"/>
                <a:ext cx="565920" cy="12600"/>
              </a:xfrm>
              <a:prstGeom prst="rect">
                <a:avLst/>
              </a:prstGeom>
            </p:spPr>
          </p:pic>
        </mc:Fallback>
      </mc:AlternateContent>
    </p:spTree>
    <p:extLst>
      <p:ext uri="{BB962C8B-B14F-4D97-AF65-F5344CB8AC3E}">
        <p14:creationId xmlns:p14="http://schemas.microsoft.com/office/powerpoint/2010/main" val="206395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DF0AAC-3B8E-9537-6C2A-5CBD0BAEA319}"/>
              </a:ext>
            </a:extLst>
          </p:cNvPr>
          <p:cNvSpPr>
            <a:spLocks noGrp="1"/>
          </p:cNvSpPr>
          <p:nvPr>
            <p:ph type="title"/>
          </p:nvPr>
        </p:nvSpPr>
        <p:spPr/>
        <p:txBody>
          <a:bodyPr/>
          <a:lstStyle/>
          <a:p>
            <a:endParaRPr lang="el-GR"/>
          </a:p>
        </p:txBody>
      </p:sp>
      <p:pic>
        <p:nvPicPr>
          <p:cNvPr id="5" name="Θέση περιεχομένου 4" descr="Εικόνα που περιέχει κείμενο, στιγμιότυπο οθόνης, αριθμός, γραμματοσειρά&#10;&#10;Το περιεχόμενο που δημιουργείται από τεχνολογία AI ενδέχεται να είναι εσφαλμένο.">
            <a:extLst>
              <a:ext uri="{FF2B5EF4-FFF2-40B4-BE49-F238E27FC236}">
                <a16:creationId xmlns:a16="http://schemas.microsoft.com/office/drawing/2014/main" id="{33DB63E0-46BC-B777-D1C5-E25A4F6EF7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068" y="0"/>
            <a:ext cx="10822918" cy="6826885"/>
          </a:xfrm>
        </p:spPr>
      </p:pic>
      <mc:AlternateContent xmlns:mc="http://schemas.openxmlformats.org/markup-compatibility/2006" xmlns:p14="http://schemas.microsoft.com/office/powerpoint/2010/main">
        <mc:Choice Requires="p14">
          <p:contentPart p14:bwMode="auto" r:id="rId3">
            <p14:nvContentPartPr>
              <p14:cNvPr id="6" name="Γραφή 5">
                <a:extLst>
                  <a:ext uri="{FF2B5EF4-FFF2-40B4-BE49-F238E27FC236}">
                    <a16:creationId xmlns:a16="http://schemas.microsoft.com/office/drawing/2014/main" id="{D15B5725-7E6D-2277-72DD-41295BB8DE7E}"/>
                  </a:ext>
                </a:extLst>
              </p14:cNvPr>
              <p14:cNvContentPartPr/>
              <p14:nvPr/>
            </p14:nvContentPartPr>
            <p14:xfrm>
              <a:off x="9334020" y="2752230"/>
              <a:ext cx="906480" cy="258840"/>
            </p14:xfrm>
          </p:contentPart>
        </mc:Choice>
        <mc:Fallback xmlns="">
          <p:pic>
            <p:nvPicPr>
              <p:cNvPr id="6" name="Γραφή 5">
                <a:extLst>
                  <a:ext uri="{FF2B5EF4-FFF2-40B4-BE49-F238E27FC236}">
                    <a16:creationId xmlns:a16="http://schemas.microsoft.com/office/drawing/2014/main" id="{D15B5725-7E6D-2277-72DD-41295BB8DE7E}"/>
                  </a:ext>
                </a:extLst>
              </p:cNvPr>
              <p:cNvPicPr/>
              <p:nvPr/>
            </p:nvPicPr>
            <p:blipFill>
              <a:blip r:embed="rId4"/>
              <a:stretch>
                <a:fillRect/>
              </a:stretch>
            </p:blipFill>
            <p:spPr>
              <a:xfrm>
                <a:off x="9327900" y="2746110"/>
                <a:ext cx="9187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Γραφή 6">
                <a:extLst>
                  <a:ext uri="{FF2B5EF4-FFF2-40B4-BE49-F238E27FC236}">
                    <a16:creationId xmlns:a16="http://schemas.microsoft.com/office/drawing/2014/main" id="{707067F5-1A54-2ADA-A4B0-D77507DDEE5F}"/>
                  </a:ext>
                </a:extLst>
              </p14:cNvPr>
              <p14:cNvContentPartPr/>
              <p14:nvPr/>
            </p14:nvContentPartPr>
            <p14:xfrm>
              <a:off x="9303780" y="2180550"/>
              <a:ext cx="1461960" cy="267840"/>
            </p14:xfrm>
          </p:contentPart>
        </mc:Choice>
        <mc:Fallback xmlns="">
          <p:pic>
            <p:nvPicPr>
              <p:cNvPr id="7" name="Γραφή 6">
                <a:extLst>
                  <a:ext uri="{FF2B5EF4-FFF2-40B4-BE49-F238E27FC236}">
                    <a16:creationId xmlns:a16="http://schemas.microsoft.com/office/drawing/2014/main" id="{707067F5-1A54-2ADA-A4B0-D77507DDEE5F}"/>
                  </a:ext>
                </a:extLst>
              </p:cNvPr>
              <p:cNvPicPr/>
              <p:nvPr/>
            </p:nvPicPr>
            <p:blipFill>
              <a:blip r:embed="rId6"/>
              <a:stretch>
                <a:fillRect/>
              </a:stretch>
            </p:blipFill>
            <p:spPr>
              <a:xfrm>
                <a:off x="9297660" y="2174430"/>
                <a:ext cx="14742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Γραφή 7">
                <a:extLst>
                  <a:ext uri="{FF2B5EF4-FFF2-40B4-BE49-F238E27FC236}">
                    <a16:creationId xmlns:a16="http://schemas.microsoft.com/office/drawing/2014/main" id="{663675F5-5539-7194-F795-5E30E6643F5E}"/>
                  </a:ext>
                </a:extLst>
              </p14:cNvPr>
              <p14:cNvContentPartPr/>
              <p14:nvPr/>
            </p14:nvContentPartPr>
            <p14:xfrm>
              <a:off x="6369060" y="3008550"/>
              <a:ext cx="625320" cy="278280"/>
            </p14:xfrm>
          </p:contentPart>
        </mc:Choice>
        <mc:Fallback xmlns="">
          <p:pic>
            <p:nvPicPr>
              <p:cNvPr id="8" name="Γραφή 7">
                <a:extLst>
                  <a:ext uri="{FF2B5EF4-FFF2-40B4-BE49-F238E27FC236}">
                    <a16:creationId xmlns:a16="http://schemas.microsoft.com/office/drawing/2014/main" id="{663675F5-5539-7194-F795-5E30E6643F5E}"/>
                  </a:ext>
                </a:extLst>
              </p:cNvPr>
              <p:cNvPicPr/>
              <p:nvPr/>
            </p:nvPicPr>
            <p:blipFill>
              <a:blip r:embed="rId8"/>
              <a:stretch>
                <a:fillRect/>
              </a:stretch>
            </p:blipFill>
            <p:spPr>
              <a:xfrm>
                <a:off x="6362940" y="3002430"/>
                <a:ext cx="6375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Γραφή 8">
                <a:extLst>
                  <a:ext uri="{FF2B5EF4-FFF2-40B4-BE49-F238E27FC236}">
                    <a16:creationId xmlns:a16="http://schemas.microsoft.com/office/drawing/2014/main" id="{D993D1EB-1121-F949-C31E-0FC11E337DDA}"/>
                  </a:ext>
                </a:extLst>
              </p14:cNvPr>
              <p14:cNvContentPartPr/>
              <p14:nvPr/>
            </p14:nvContentPartPr>
            <p14:xfrm>
              <a:off x="6351780" y="3818910"/>
              <a:ext cx="555840" cy="306720"/>
            </p14:xfrm>
          </p:contentPart>
        </mc:Choice>
        <mc:Fallback xmlns="">
          <p:pic>
            <p:nvPicPr>
              <p:cNvPr id="9" name="Γραφή 8">
                <a:extLst>
                  <a:ext uri="{FF2B5EF4-FFF2-40B4-BE49-F238E27FC236}">
                    <a16:creationId xmlns:a16="http://schemas.microsoft.com/office/drawing/2014/main" id="{D993D1EB-1121-F949-C31E-0FC11E337DDA}"/>
                  </a:ext>
                </a:extLst>
              </p:cNvPr>
              <p:cNvPicPr/>
              <p:nvPr/>
            </p:nvPicPr>
            <p:blipFill>
              <a:blip r:embed="rId10"/>
              <a:stretch>
                <a:fillRect/>
              </a:stretch>
            </p:blipFill>
            <p:spPr>
              <a:xfrm>
                <a:off x="6345660" y="3812790"/>
                <a:ext cx="5680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Γραφή 9">
                <a:extLst>
                  <a:ext uri="{FF2B5EF4-FFF2-40B4-BE49-F238E27FC236}">
                    <a16:creationId xmlns:a16="http://schemas.microsoft.com/office/drawing/2014/main" id="{2BC2B465-FFE8-667A-6145-D2C8FE884CB1}"/>
                  </a:ext>
                </a:extLst>
              </p14:cNvPr>
              <p14:cNvContentPartPr/>
              <p14:nvPr/>
            </p14:nvContentPartPr>
            <p14:xfrm>
              <a:off x="6360060" y="2209350"/>
              <a:ext cx="1134720" cy="325080"/>
            </p14:xfrm>
          </p:contentPart>
        </mc:Choice>
        <mc:Fallback xmlns="">
          <p:pic>
            <p:nvPicPr>
              <p:cNvPr id="10" name="Γραφή 9">
                <a:extLst>
                  <a:ext uri="{FF2B5EF4-FFF2-40B4-BE49-F238E27FC236}">
                    <a16:creationId xmlns:a16="http://schemas.microsoft.com/office/drawing/2014/main" id="{2BC2B465-FFE8-667A-6145-D2C8FE884CB1}"/>
                  </a:ext>
                </a:extLst>
              </p:cNvPr>
              <p:cNvPicPr/>
              <p:nvPr/>
            </p:nvPicPr>
            <p:blipFill>
              <a:blip r:embed="rId12"/>
              <a:stretch>
                <a:fillRect/>
              </a:stretch>
            </p:blipFill>
            <p:spPr>
              <a:xfrm>
                <a:off x="6353940" y="2203230"/>
                <a:ext cx="1146960" cy="337320"/>
              </a:xfrm>
              <a:prstGeom prst="rect">
                <a:avLst/>
              </a:prstGeom>
            </p:spPr>
          </p:pic>
        </mc:Fallback>
      </mc:AlternateContent>
    </p:spTree>
    <p:extLst>
      <p:ext uri="{BB962C8B-B14F-4D97-AF65-F5344CB8AC3E}">
        <p14:creationId xmlns:p14="http://schemas.microsoft.com/office/powerpoint/2010/main" val="166989144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2297</TotalTime>
  <Words>676</Words>
  <Application>Microsoft Office PowerPoint</Application>
  <PresentationFormat>Ευρεία οθόνη</PresentationFormat>
  <Paragraphs>34</Paragraphs>
  <Slides>12</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12</vt:i4>
      </vt:variant>
    </vt:vector>
  </HeadingPairs>
  <TitlesOfParts>
    <vt:vector size="20" baseType="lpstr">
      <vt:lpstr>ＭＳ Ｐゴシック</vt:lpstr>
      <vt:lpstr>Aptos</vt:lpstr>
      <vt:lpstr>Arial</vt:lpstr>
      <vt:lpstr>Arial Unicode MS</vt:lpstr>
      <vt:lpstr>Calibri</vt:lpstr>
      <vt:lpstr>KasperskySansDisplay</vt:lpstr>
      <vt:lpstr>Segoe UI</vt:lpstr>
      <vt:lpstr>Θέμα του Office</vt:lpstr>
      <vt:lpstr>ΣΔ3  Τακτικές Αναβαθμίσεις Λογισμικού και Ενημερώσεις</vt:lpstr>
      <vt:lpstr>Δοκιμές Kaspersky Vulnerability and Patch Management</vt:lpstr>
      <vt:lpstr>Scan, detect and Prioritize Vulnerabilities</vt:lpstr>
      <vt:lpstr>Download and test patches and updates</vt:lpstr>
      <vt:lpstr>Distribute patches</vt:lpstr>
      <vt:lpstr>Monitor results and run reports</vt:lpstr>
      <vt:lpstr>Deliver and deploy custom applications</vt:lpstr>
      <vt:lpstr>Παρουσίαση του PowerPoint</vt:lpstr>
      <vt:lpstr>Παρουσίαση του PowerPoint</vt:lpstr>
      <vt:lpstr>Παρουσίαση του PowerPoint</vt:lpstr>
      <vt:lpstr>Απαιτούμενες Ενέργειες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Balis Marios</dc:creator>
  <cp:lastModifiedBy>ACHILLEFS TZELAIDIS</cp:lastModifiedBy>
  <cp:revision>272</cp:revision>
  <dcterms:created xsi:type="dcterms:W3CDTF">2015-10-19T11:53:22Z</dcterms:created>
  <dcterms:modified xsi:type="dcterms:W3CDTF">2025-02-18T14:48:04Z</dcterms:modified>
</cp:coreProperties>
</file>