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73" r:id="rId4"/>
    <p:sldId id="267" r:id="rId5"/>
    <p:sldId id="257" r:id="rId6"/>
    <p:sldId id="264" r:id="rId7"/>
    <p:sldId id="268" r:id="rId8"/>
    <p:sldId id="258" r:id="rId9"/>
    <p:sldId id="274" r:id="rId10"/>
    <p:sldId id="279" r:id="rId11"/>
    <p:sldId id="263" r:id="rId12"/>
    <p:sldId id="269" r:id="rId13"/>
    <p:sldId id="259" r:id="rId14"/>
    <p:sldId id="275" r:id="rId15"/>
    <p:sldId id="276" r:id="rId16"/>
    <p:sldId id="277" r:id="rId17"/>
    <p:sldId id="270" r:id="rId18"/>
    <p:sldId id="260" r:id="rId19"/>
    <p:sldId id="278" r:id="rId20"/>
    <p:sldId id="271" r:id="rId21"/>
    <p:sldId id="261" r:id="rId22"/>
    <p:sldId id="266" r:id="rId23"/>
    <p:sldId id="262" r:id="rId24"/>
    <p:sldId id="280" r:id="rId25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ang whack pow" pitchFamily="2" charset="0"/>
      <p:regular r:id="rId30"/>
    </p:embeddedFont>
    <p:embeddedFont>
      <p:font typeface="Century Gothic" pitchFamily="34" charset="0"/>
      <p:regular r:id="rId31"/>
      <p:bold r:id="rId32"/>
      <p:italic r:id="rId33"/>
      <p:boldItalic r:id="rId34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D11"/>
    <a:srgbClr val="F2A60E"/>
    <a:srgbClr val="0C9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89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2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3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7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5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4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8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0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54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28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5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4BA7-0F13-498D-BB92-C2E41190BC05}" type="datetimeFigureOut">
              <a:rPr lang="el-GR" smtClean="0"/>
              <a:t>8/2/2017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5A85-4292-4150-B26B-FA093C696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4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1" y="1323799"/>
            <a:ext cx="4968552" cy="31302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3" y="3933056"/>
            <a:ext cx="3672408" cy="2016224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  <a:t>Διαδραστικό σύστημα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  <a:t>σε μορφή </a:t>
            </a:r>
            <a:b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</a:b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  <a:t>παραμυθιού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  <a:t>που βελτιώνει την εμπειρία των παιδιών στα μουσεία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ng whack pow" pitchFamily="2" charset="0"/>
              </a:rPr>
              <a:t>.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bang whack pow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6" r="10817"/>
          <a:stretch/>
        </p:blipFill>
        <p:spPr bwMode="auto">
          <a:xfrm>
            <a:off x="5012567" y="15561"/>
            <a:ext cx="4167945" cy="68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562016"/>
            <a:ext cx="3384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E95D11"/>
                </a:solidFill>
                <a:latin typeface="bang whack pow" pitchFamily="2" charset="0"/>
              </a:rPr>
              <a:t>ΜΟΥΣΕΙΟ</a:t>
            </a:r>
          </a:p>
          <a:p>
            <a:pPr algn="ctr"/>
            <a:r>
              <a:rPr lang="el-GR" sz="6000" b="1" dirty="0" smtClean="0">
                <a:solidFill>
                  <a:srgbClr val="E95D11"/>
                </a:solidFill>
                <a:latin typeface="bang whack pow" pitchFamily="2" charset="0"/>
              </a:rPr>
              <a:t>ΙΣΤΟΡΙΕΣ  </a:t>
            </a:r>
            <a:endParaRPr lang="el-GR" sz="6000" b="1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6711"/>
          <a:stretch/>
        </p:blipFill>
        <p:spPr bwMode="auto">
          <a:xfrm>
            <a:off x="107504" y="980728"/>
            <a:ext cx="8969932" cy="562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156176" y="104976"/>
            <a:ext cx="2987824" cy="947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E95D11"/>
                </a:solidFill>
                <a:latin typeface="bang whack pow" pitchFamily="2" charset="0"/>
              </a:rPr>
              <a:t>Conceptual Model</a:t>
            </a:r>
            <a:endParaRPr lang="el-GR" sz="28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16832"/>
            <a:ext cx="275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Βιωματικό παιχνίδι ως ο πιο αποτελεσματικός τρόπος εκμάθησης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609" y="799939"/>
            <a:ext cx="268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ang whack pow" pitchFamily="2" charset="0"/>
              </a:rPr>
              <a:t>Βασική χρήση τεχνολογικών  μέσων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987" y="4610832"/>
            <a:ext cx="260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Αποτελεσματικότερη ξενάγηση όταν η ιστορία παρουσιάζεται ως παραμύθι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7113" y="1916832"/>
            <a:ext cx="246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bang whack pow" pitchFamily="2" charset="0"/>
              </a:rPr>
              <a:t>Ξεναγήσεις βασισμένες στην ύλη μαθημάτων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7493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bang whack pow" pitchFamily="2" charset="0"/>
              </a:rPr>
              <a:t>Προτίμηση των παιδιών για εκθέματα που έχουν πιο τρισδιάστατη μορφή</a:t>
            </a:r>
            <a:endParaRPr lang="el-GR" dirty="0">
              <a:latin typeface="bang whack pow" pitchFamily="2" charset="0"/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2729249" y="1123105"/>
            <a:ext cx="3854126" cy="4145054"/>
            <a:chOff x="3131839" y="1353914"/>
            <a:chExt cx="3507181" cy="3771920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4" r="32698" b="64860"/>
            <a:stretch/>
          </p:blipFill>
          <p:spPr>
            <a:xfrm>
              <a:off x="3131839" y="1353914"/>
              <a:ext cx="3507181" cy="377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79912" y="2984177"/>
              <a:ext cx="2111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srgbClr val="E95D11"/>
                  </a:solidFill>
                  <a:latin typeface="bang whack pow" pitchFamily="2" charset="0"/>
                </a:rPr>
                <a:t>Συμπεράσματα</a:t>
              </a:r>
            </a:p>
            <a:p>
              <a:pPr algn="ctr"/>
              <a:r>
                <a:rPr lang="el-GR" sz="2400" dirty="0" smtClean="0">
                  <a:solidFill>
                    <a:srgbClr val="E95D11"/>
                  </a:solidFill>
                  <a:latin typeface="bang whack pow" pitchFamily="2" charset="0"/>
                </a:rPr>
                <a:t>έρευνας</a:t>
              </a:r>
              <a:endParaRPr lang="el-GR" sz="2400" dirty="0">
                <a:solidFill>
                  <a:srgbClr val="E95D11"/>
                </a:solidFill>
                <a:latin typeface="bang whack pow" pitchFamily="2" charset="0"/>
              </a:endParaRPr>
            </a:p>
          </p:txBody>
        </p:sp>
      </p:grpSp>
      <p:sp>
        <p:nvSpPr>
          <p:cNvPr id="21" name="Τόξο 20"/>
          <p:cNvSpPr/>
          <p:nvPr/>
        </p:nvSpPr>
        <p:spPr>
          <a:xfrm rot="10800000">
            <a:off x="1206700" y="2233321"/>
            <a:ext cx="4013372" cy="152247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Τόξο 21"/>
          <p:cNvSpPr/>
          <p:nvPr/>
        </p:nvSpPr>
        <p:spPr>
          <a:xfrm rot="7762970">
            <a:off x="2297106" y="3301696"/>
            <a:ext cx="3744416" cy="152247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όξο 22"/>
          <p:cNvSpPr/>
          <p:nvPr/>
        </p:nvSpPr>
        <p:spPr>
          <a:xfrm rot="794334">
            <a:off x="3889575" y="3604159"/>
            <a:ext cx="3744416" cy="152247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Τόξο 23"/>
          <p:cNvSpPr/>
          <p:nvPr/>
        </p:nvSpPr>
        <p:spPr>
          <a:xfrm rot="19139245">
            <a:off x="4484693" y="2374810"/>
            <a:ext cx="2921822" cy="107966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Τόξο 24"/>
          <p:cNvSpPr/>
          <p:nvPr/>
        </p:nvSpPr>
        <p:spPr>
          <a:xfrm rot="5896216" flipV="1">
            <a:off x="3663664" y="980162"/>
            <a:ext cx="1370563" cy="912657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8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729306" y="4043550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753378" y="4056554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4139952" y="4055665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bang whack pow" pitchFamily="2" charset="0"/>
              </a:rPr>
              <a:t>Πρόβλημα 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549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bang whack pow" pitchFamily="2" charset="0"/>
              </a:rPr>
              <a:t>Έ</a:t>
            </a:r>
            <a:r>
              <a:rPr lang="el-GR" sz="1600" dirty="0" smtClean="0">
                <a:latin typeface="bang whack pow" pitchFamily="2" charset="0"/>
              </a:rPr>
              <a:t>ρευνα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8746" y="4981544"/>
            <a:ext cx="82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95D11"/>
                </a:solidFill>
                <a:latin typeface="bang whack pow" pitchFamily="2" charset="0"/>
              </a:rPr>
              <a:t>Design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Development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Evaluation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6228184" y="104976"/>
            <a:ext cx="274947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E95D11"/>
                </a:solidFill>
                <a:latin typeface="bang whack pow" pitchFamily="2" charset="0"/>
              </a:rPr>
              <a:t>design elements</a:t>
            </a:r>
            <a:endParaRPr lang="el-GR" sz="28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5579" y="1597666"/>
            <a:ext cx="29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Low fidelity Prototype </a:t>
            </a:r>
            <a:endParaRPr lang="el-GR" sz="2400" dirty="0">
              <a:latin typeface="bang whack pow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385" y="2532876"/>
            <a:ext cx="324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High fidelity Prototype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5579" y="3420082"/>
            <a:ext cx="146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Animation</a:t>
            </a:r>
            <a:endParaRPr lang="el-GR" sz="24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614" y="4313947"/>
            <a:ext cx="121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Sensors</a:t>
            </a:r>
            <a:endParaRPr lang="el-GR" sz="24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8524" y="5212953"/>
            <a:ext cx="293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Tactile interactions</a:t>
            </a:r>
            <a:endParaRPr lang="el-GR" sz="2400" dirty="0">
              <a:latin typeface="bang whack pow" pitchFamily="2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889358" y="1298021"/>
            <a:ext cx="884350" cy="911874"/>
            <a:chOff x="4447999" y="1556792"/>
            <a:chExt cx="884350" cy="911874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9" y="1556792"/>
              <a:ext cx="884350" cy="9118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53026" y="1825660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1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2123728" y="2233231"/>
            <a:ext cx="884350" cy="911874"/>
            <a:chOff x="3512234" y="3085025"/>
            <a:chExt cx="884350" cy="911874"/>
          </a:xfrm>
        </p:grpSpPr>
        <p:pic>
          <p:nvPicPr>
            <p:cNvPr id="19" name="Εικόνα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2</a:t>
              </a: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2889358" y="3171859"/>
            <a:ext cx="884350" cy="911874"/>
            <a:chOff x="4447998" y="4766668"/>
            <a:chExt cx="884350" cy="911874"/>
          </a:xfrm>
        </p:grpSpPr>
        <p:pic>
          <p:nvPicPr>
            <p:cNvPr id="22" name="Εικόνα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8" y="4766668"/>
              <a:ext cx="884350" cy="91187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53025" y="5035536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3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2123728" y="4014302"/>
            <a:ext cx="884350" cy="911874"/>
            <a:chOff x="3512234" y="3085025"/>
            <a:chExt cx="884350" cy="911874"/>
          </a:xfrm>
        </p:grpSpPr>
        <p:pic>
          <p:nvPicPr>
            <p:cNvPr id="25" name="Εικόνα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  <a:latin typeface="bang whack pow" pitchFamily="2" charset="0"/>
                </a:rPr>
                <a:t>4</a:t>
              </a:r>
              <a:endParaRPr lang="el-GR" sz="2800" b="1" dirty="0" smtClean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2957855" y="4926176"/>
            <a:ext cx="884350" cy="911874"/>
            <a:chOff x="3512234" y="3085025"/>
            <a:chExt cx="884350" cy="911874"/>
          </a:xfrm>
        </p:grpSpPr>
        <p:pic>
          <p:nvPicPr>
            <p:cNvPr id="28" name="Εικόνα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5</a:t>
              </a:r>
              <a:endParaRPr lang="el-GR" sz="2800" b="1" dirty="0" smtClean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4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1406"/>
            <a:ext cx="2404868" cy="169892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28" y="1558515"/>
            <a:ext cx="2483114" cy="1701814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6394528" y="104976"/>
            <a:ext cx="2749472" cy="8549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Animation 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8515"/>
            <a:ext cx="2407351" cy="170181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14460"/>
            <a:ext cx="1843942" cy="260828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49" y="3402622"/>
            <a:ext cx="1852312" cy="26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6394528" y="104976"/>
            <a:ext cx="2749472" cy="85496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Physical Design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59" y="421980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Ενδείξεις </a:t>
            </a:r>
            <a:r>
              <a:rPr lang="en-US" dirty="0" smtClean="0">
                <a:latin typeface="bang whack pow" pitchFamily="2" charset="0"/>
              </a:rPr>
              <a:t>LED </a:t>
            </a:r>
            <a:r>
              <a:rPr lang="el-GR" dirty="0" smtClean="0">
                <a:latin typeface="bang whack pow" pitchFamily="2" charset="0"/>
              </a:rPr>
              <a:t>για τη θέση κάθε γράμματος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663" y="42782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Σχήματα στα γράμματα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413971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Αυτοκόλλητα στο σημείο επαφής </a:t>
            </a:r>
            <a:r>
              <a:rPr lang="en-US" dirty="0" smtClean="0">
                <a:latin typeface="bang whack pow" pitchFamily="2" charset="0"/>
              </a:rPr>
              <a:t>NFC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219808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Χρήση φακού</a:t>
            </a:r>
            <a:endParaRPr lang="el-GR" dirty="0">
              <a:latin typeface="bang whack pow" pitchFamily="2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19" y="1615052"/>
            <a:ext cx="2283437" cy="304458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r="40586"/>
          <a:stretch/>
        </p:blipFill>
        <p:spPr>
          <a:xfrm>
            <a:off x="983673" y="980727"/>
            <a:ext cx="374366" cy="3047619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020272" y="2132856"/>
            <a:ext cx="1512168" cy="371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7020272" y="2607458"/>
            <a:ext cx="1512168" cy="371680"/>
          </a:xfrm>
          <a:prstGeom prst="rect">
            <a:avLst/>
          </a:prstGeom>
          <a:solidFill>
            <a:srgbClr val="0C9C39"/>
          </a:solidFill>
          <a:ln>
            <a:solidFill>
              <a:srgbClr val="0C9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7020272" y="3561376"/>
            <a:ext cx="1512168" cy="3716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7020272" y="3068960"/>
            <a:ext cx="1512168" cy="371680"/>
          </a:xfrm>
          <a:prstGeom prst="rect">
            <a:avLst/>
          </a:prstGeom>
          <a:solidFill>
            <a:srgbClr val="F2A60E"/>
          </a:solidFill>
          <a:ln>
            <a:solidFill>
              <a:srgbClr val="F2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9290">
            <a:off x="4401479" y="1530287"/>
            <a:ext cx="2480618" cy="24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6394528" y="104976"/>
            <a:ext cx="2749472" cy="8549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Interactions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859505" y="1839772"/>
            <a:ext cx="884350" cy="911874"/>
            <a:chOff x="4447999" y="1556792"/>
            <a:chExt cx="884350" cy="911874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9" y="1556792"/>
              <a:ext cx="884350" cy="9118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53026" y="1825660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1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2876797" y="2723560"/>
            <a:ext cx="884350" cy="911874"/>
            <a:chOff x="3512234" y="3085025"/>
            <a:chExt cx="884350" cy="911874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2</a:t>
              </a: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2859505" y="3713610"/>
            <a:ext cx="884350" cy="911874"/>
            <a:chOff x="4447998" y="4766668"/>
            <a:chExt cx="884350" cy="911874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8" y="4766668"/>
              <a:ext cx="884350" cy="9118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53025" y="5035536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3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61693" y="2160062"/>
            <a:ext cx="29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Photocell value</a:t>
            </a:r>
            <a:endParaRPr lang="el-GR" sz="24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157" y="3023205"/>
            <a:ext cx="324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NFC read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1692" y="3982478"/>
            <a:ext cx="216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ng whack pow" pitchFamily="2" charset="0"/>
              </a:rPr>
              <a:t>Push Button</a:t>
            </a:r>
            <a:endParaRPr lang="el-GR" sz="24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729306" y="4043550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740352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5368678" y="4082597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bang whack pow" pitchFamily="2" charset="0"/>
              </a:rPr>
              <a:t>Πρόβλημα 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549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bang whack pow" pitchFamily="2" charset="0"/>
              </a:rPr>
              <a:t>Έ</a:t>
            </a:r>
            <a:r>
              <a:rPr lang="el-GR" sz="1600" dirty="0" smtClean="0">
                <a:latin typeface="bang whack pow" pitchFamily="2" charset="0"/>
              </a:rPr>
              <a:t>ρευνα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Design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003884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95D11"/>
                </a:solidFill>
                <a:latin typeface="bang whack pow" pitchFamily="2" charset="0"/>
              </a:rPr>
              <a:t>Development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Evaluation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0707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0252"/>
            <a:ext cx="7299910" cy="480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372200" y="104976"/>
            <a:ext cx="2771800" cy="85496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E95D11"/>
                </a:solidFill>
                <a:latin typeface="bang whack pow" pitchFamily="2" charset="0"/>
              </a:rPr>
              <a:t>System Architecture</a:t>
            </a:r>
            <a:endParaRPr lang="el-GR" sz="24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6394528" y="104976"/>
            <a:ext cx="2749472" cy="8549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Procedure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1783874" y="1124744"/>
            <a:ext cx="3217866" cy="2947425"/>
            <a:chOff x="1907704" y="1124744"/>
            <a:chExt cx="3217866" cy="2947425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10370" r="55758" b="68038"/>
            <a:stretch/>
          </p:blipFill>
          <p:spPr>
            <a:xfrm>
              <a:off x="1907704" y="1228475"/>
              <a:ext cx="3217866" cy="2843694"/>
            </a:xfrm>
            <a:prstGeom prst="rect">
              <a:avLst/>
            </a:prstGeom>
          </p:spPr>
        </p:pic>
        <p:sp>
          <p:nvSpPr>
            <p:cNvPr id="13" name="Ορθογώνιο 12"/>
            <p:cNvSpPr/>
            <p:nvPr/>
          </p:nvSpPr>
          <p:spPr>
            <a:xfrm>
              <a:off x="4139952" y="1124744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Ομάδα 16"/>
          <p:cNvGrpSpPr/>
          <p:nvPr/>
        </p:nvGrpSpPr>
        <p:grpSpPr>
          <a:xfrm rot="5400000">
            <a:off x="3080018" y="3026512"/>
            <a:ext cx="3217866" cy="2915702"/>
            <a:chOff x="3131840" y="2780928"/>
            <a:chExt cx="3217866" cy="2915702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10370" r="55758" b="68038"/>
            <a:stretch/>
          </p:blipFill>
          <p:spPr>
            <a:xfrm>
              <a:off x="3131840" y="2852936"/>
              <a:ext cx="3217866" cy="2843694"/>
            </a:xfrm>
            <a:prstGeom prst="rect">
              <a:avLst/>
            </a:prstGeom>
          </p:spPr>
        </p:pic>
        <p:sp>
          <p:nvSpPr>
            <p:cNvPr id="14" name="Ορθογώνιο 13"/>
            <p:cNvSpPr/>
            <p:nvPr/>
          </p:nvSpPr>
          <p:spPr>
            <a:xfrm>
              <a:off x="5352840" y="2780928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4182632" y="1243608"/>
            <a:ext cx="3217866" cy="2972577"/>
            <a:chOff x="3995936" y="1243608"/>
            <a:chExt cx="3217866" cy="2972577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10370" r="55758" b="68038"/>
            <a:stretch/>
          </p:blipFill>
          <p:spPr>
            <a:xfrm rot="10800000">
              <a:off x="3995936" y="1243608"/>
              <a:ext cx="3217866" cy="2843694"/>
            </a:xfrm>
            <a:prstGeom prst="rect">
              <a:avLst/>
            </a:prstGeom>
          </p:spPr>
        </p:pic>
        <p:sp>
          <p:nvSpPr>
            <p:cNvPr id="15" name="Ορθογώνιο 14"/>
            <p:cNvSpPr/>
            <p:nvPr/>
          </p:nvSpPr>
          <p:spPr>
            <a:xfrm>
              <a:off x="4531337" y="3928153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7930" y="1730712"/>
            <a:ext cx="1810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000" dirty="0" smtClean="0">
                <a:latin typeface="bang whack pow" pitchFamily="2" charset="0"/>
              </a:rPr>
              <a:t>CAD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Κατασκευή μπαούλου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εξωτερικές προσθήκες</a:t>
            </a:r>
            <a:endParaRPr lang="el-GR" sz="2000" dirty="0">
              <a:latin typeface="bang whack pow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0060" y="1730712"/>
            <a:ext cx="2430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Συνδέσεις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bang whack pow" pitchFamily="2" charset="0"/>
              </a:rPr>
              <a:t>Hello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Πρόγραμμα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Εισαγωγή </a:t>
            </a:r>
            <a:r>
              <a:rPr lang="en-US" sz="2000" dirty="0" smtClean="0">
                <a:latin typeface="bang whack pow" pitchFamily="2" charset="0"/>
              </a:rPr>
              <a:t>animation</a:t>
            </a:r>
            <a:endParaRPr lang="el-GR" sz="2000" dirty="0">
              <a:latin typeface="bang whack pow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6864" y="3976531"/>
            <a:ext cx="2052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Σκίτσα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Ηχογραφήσεις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bang whack pow" pitchFamily="2" charset="0"/>
              </a:rPr>
              <a:t>Δημιουργία </a:t>
            </a:r>
            <a:r>
              <a:rPr lang="en-US" sz="2000" dirty="0" smtClean="0">
                <a:latin typeface="bang whack pow" pitchFamily="2" charset="0"/>
              </a:rPr>
              <a:t/>
            </a:r>
            <a:br>
              <a:rPr lang="en-US" sz="2000" dirty="0" smtClean="0">
                <a:latin typeface="bang whack pow" pitchFamily="2" charset="0"/>
              </a:rPr>
            </a:br>
            <a:r>
              <a:rPr lang="en-US" sz="2000" dirty="0" smtClean="0">
                <a:latin typeface="bang whack pow" pitchFamily="2" charset="0"/>
              </a:rPr>
              <a:t>Animation</a:t>
            </a:r>
            <a:endParaRPr lang="el-GR" sz="20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677087" y="4068524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813266" y="4031435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505171" y="4031435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865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E95D11"/>
                </a:solidFill>
                <a:latin typeface="bang whack pow" pitchFamily="2" charset="0"/>
              </a:rPr>
              <a:t>Πρόβλημα 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2332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bang whack pow" pitchFamily="2" charset="0"/>
              </a:rPr>
              <a:t>Έ</a:t>
            </a:r>
            <a:r>
              <a:rPr lang="el-GR" sz="1600" dirty="0" smtClean="0">
                <a:solidFill>
                  <a:prstClr val="black"/>
                </a:solidFill>
                <a:latin typeface="bang whack pow" pitchFamily="2" charset="0"/>
              </a:rPr>
              <a:t>ρευνα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Design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Development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Evaluation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729306" y="4043550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762923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6565773" y="4067781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bang whack pow" pitchFamily="2" charset="0"/>
              </a:rPr>
              <a:t>Πρόβλημα 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549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bang whack pow" pitchFamily="2" charset="0"/>
              </a:rPr>
              <a:t>Έ</a:t>
            </a:r>
            <a:r>
              <a:rPr lang="el-GR" sz="1600" dirty="0" smtClean="0">
                <a:latin typeface="bang whack pow" pitchFamily="2" charset="0"/>
              </a:rPr>
              <a:t>ρευνα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Design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Development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3743" y="4988495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95D11"/>
                </a:solidFill>
                <a:latin typeface="bang whack pow" pitchFamily="2" charset="0"/>
              </a:rPr>
              <a:t>Evaluation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8610"/>
            <a:ext cx="8820472" cy="342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6394528" y="188640"/>
            <a:ext cx="2749472" cy="8549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Evaluation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729306" y="4043550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7750161" y="4067781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bang whack pow" pitchFamily="2" charset="0"/>
              </a:rPr>
              <a:t>Πρόβλημα 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549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bang whack pow" pitchFamily="2" charset="0"/>
              </a:rPr>
              <a:t>Έ</a:t>
            </a:r>
            <a:r>
              <a:rPr lang="el-GR" sz="1600" dirty="0" smtClean="0">
                <a:latin typeface="bang whack pow" pitchFamily="2" charset="0"/>
              </a:rPr>
              <a:t>ρευνα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Design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Development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Evaluation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95D11"/>
                </a:solidFill>
                <a:latin typeface="bang whack pow" pitchFamily="2" charset="0"/>
              </a:rPr>
              <a:t>Conclusion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45391" y="3712864"/>
            <a:ext cx="534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Ο </a:t>
            </a:r>
            <a:r>
              <a:rPr lang="el-GR" dirty="0">
                <a:latin typeface="bang whack pow" pitchFamily="2" charset="0"/>
              </a:rPr>
              <a:t>ήρωας όπως έχει σχεδιαστεί θυμίζει στον καθένα κάτι ή κάποιον οικείο του, χωρίς να βασίζεται κάπου συγκεκριμένα. </a:t>
            </a: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6394528" y="188640"/>
            <a:ext cx="2749472" cy="8549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5D11"/>
                </a:solidFill>
                <a:latin typeface="bang whack pow" pitchFamily="2" charset="0"/>
              </a:rPr>
              <a:t>Conclusions </a:t>
            </a:r>
            <a:endParaRPr lang="el-GR" sz="32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684" y="1356925"/>
            <a:ext cx="515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Παρά την καθοδήγηση από το ίδιο το πρόγραμμα, υπήρχε δυσκολία στην εύρεση των εκθεμάτων λόγω της μη φυσικότητας του χώρου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725" y="2632744"/>
            <a:ext cx="532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Συνδυασμός ήχου, εικόνας, απτών αντικειμένων που βοηθά τα παιδιά να κατανοήσουν και να μάθουν</a:t>
            </a:r>
            <a:endParaRPr lang="el-GR" dirty="0">
              <a:latin typeface="bang whack pow" pitchFamily="2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753562" y="1340768"/>
            <a:ext cx="884350" cy="911874"/>
            <a:chOff x="4447999" y="1556792"/>
            <a:chExt cx="884350" cy="911874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9" y="1556792"/>
              <a:ext cx="884350" cy="9118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53026" y="1825660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1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770854" y="2488728"/>
            <a:ext cx="884350" cy="911874"/>
            <a:chOff x="3512234" y="3085025"/>
            <a:chExt cx="884350" cy="911874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2</a:t>
              </a: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753562" y="3640856"/>
            <a:ext cx="884350" cy="911874"/>
            <a:chOff x="4447998" y="4766668"/>
            <a:chExt cx="884350" cy="911874"/>
          </a:xfrm>
        </p:grpSpPr>
        <p:pic>
          <p:nvPicPr>
            <p:cNvPr id="19" name="Εικόνα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8" y="4766668"/>
              <a:ext cx="884350" cy="9118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753025" y="5035536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3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755576" y="4817214"/>
            <a:ext cx="884350" cy="911874"/>
            <a:chOff x="3512234" y="3085025"/>
            <a:chExt cx="884350" cy="911874"/>
          </a:xfrm>
        </p:grpSpPr>
        <p:pic>
          <p:nvPicPr>
            <p:cNvPr id="22" name="Εικόνα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  <a:latin typeface="bang whack pow" pitchFamily="2" charset="0"/>
                </a:rPr>
                <a:t>4</a:t>
              </a:r>
              <a:endParaRPr lang="el-GR" sz="2800" b="1" dirty="0" smtClean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8684" y="500900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Η εμπειρία σχολιάστηκε ως πολύ ευχάριστη και διασκεδαστική και δημιούργησε </a:t>
            </a:r>
            <a:r>
              <a:rPr lang="el-GR" dirty="0">
                <a:latin typeface="bang whack pow" pitchFamily="2" charset="0"/>
              </a:rPr>
              <a:t>πολλά </a:t>
            </a:r>
            <a:r>
              <a:rPr lang="el-GR" dirty="0" smtClean="0">
                <a:latin typeface="bang whack pow" pitchFamily="2" charset="0"/>
              </a:rPr>
              <a:t>χαμόγελα!</a:t>
            </a:r>
            <a:endParaRPr lang="el-GR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7352" y="1988840"/>
            <a:ext cx="43924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E95D11"/>
                </a:solidFill>
                <a:latin typeface="bang whack pow" pitchFamily="2" charset="0"/>
              </a:rPr>
              <a:t>Video making of</a:t>
            </a:r>
          </a:p>
          <a:p>
            <a:pPr algn="ctr"/>
            <a:endParaRPr lang="en-US" sz="7200" dirty="0" smtClean="0">
              <a:solidFill>
                <a:srgbClr val="E95D11"/>
              </a:solidFill>
              <a:latin typeface="bang whack pow" pitchFamily="2" charset="0"/>
            </a:endParaRPr>
          </a:p>
          <a:p>
            <a:pPr algn="ctr"/>
            <a:r>
              <a:rPr lang="en-US" sz="1600" dirty="0">
                <a:solidFill>
                  <a:srgbClr val="E95D11"/>
                </a:solidFill>
                <a:latin typeface="bang whack pow" pitchFamily="2" charset="0"/>
              </a:rPr>
              <a:t>https://www.youtube.com/watch?v=NQnHejmRcFQ</a:t>
            </a:r>
            <a:endParaRPr lang="el-GR" sz="16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809971" y="3439232"/>
            <a:ext cx="884350" cy="91187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809971" y="2493750"/>
            <a:ext cx="884350" cy="91187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809971" y="1564542"/>
            <a:ext cx="884350" cy="911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321" y="1915290"/>
            <a:ext cx="545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Μονότονες ξεναγήσεις που δεν ελκύουν τους μαθητές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321" y="2949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851394"/>
            <a:ext cx="59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Δέχονται στείρα γνώση, δεν αφομοιώνουν τις πληροφορίες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2921" y="3710503"/>
            <a:ext cx="534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Έλλειψη συμμετοχής των επισκεπτών στην ξενάγηση</a:t>
            </a:r>
            <a:endParaRPr lang="el-GR" dirty="0">
              <a:latin typeface="bang whack pow" pitchFamily="2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77006" b="63423"/>
          <a:stretch/>
        </p:blipFill>
        <p:spPr>
          <a:xfrm>
            <a:off x="6319318" y="4077309"/>
            <a:ext cx="2553340" cy="299118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6" b="76742"/>
          <a:stretch/>
        </p:blipFill>
        <p:spPr>
          <a:xfrm>
            <a:off x="7822228" y="3439232"/>
            <a:ext cx="1321772" cy="1448788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809971" y="4389334"/>
            <a:ext cx="884350" cy="9118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86686" y="4660605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Συχνή απόσπαση προσοχής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6237418" y="116632"/>
            <a:ext cx="2906582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E95D11"/>
                </a:solidFill>
                <a:latin typeface="bang whack pow" pitchFamily="2" charset="0"/>
              </a:rPr>
              <a:t>Καθορισμός προβλήματος</a:t>
            </a:r>
            <a:endParaRPr lang="el-GR" sz="28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813266" y="4031435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2938387" y="4043550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1691680" y="4055665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bang whack pow" pitchFamily="2" charset="0"/>
              </a:rPr>
              <a:t>Πρόβλημα 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294" y="5013176"/>
            <a:ext cx="63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95D11"/>
                </a:solidFill>
                <a:latin typeface="bang whack pow" pitchFamily="2" charset="0"/>
              </a:rPr>
              <a:t>Brief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638" y="501317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bang whack pow" pitchFamily="2" charset="0"/>
              </a:rPr>
              <a:t>Έ</a:t>
            </a:r>
            <a:r>
              <a:rPr lang="el-GR" sz="1600" dirty="0" smtClean="0">
                <a:solidFill>
                  <a:prstClr val="black"/>
                </a:solidFill>
                <a:latin typeface="bang whack pow" pitchFamily="2" charset="0"/>
              </a:rPr>
              <a:t>ρευνα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Design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Development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bang whack pow" pitchFamily="2" charset="0"/>
              </a:rPr>
              <a:t>Evaluation</a:t>
            </a:r>
            <a:endParaRPr lang="el-GR" sz="1600" dirty="0">
              <a:solidFill>
                <a:prstClr val="black"/>
              </a:solidFill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11128" y="-80522"/>
            <a:ext cx="2026568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95D11"/>
                </a:solidFill>
                <a:latin typeface="bang whack pow" pitchFamily="2" charset="0"/>
              </a:rPr>
              <a:t>Brief </a:t>
            </a:r>
            <a:endParaRPr lang="el-GR" sz="36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790" y="462854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bang whack pow" pitchFamily="2" charset="0"/>
              </a:rPr>
              <a:t>Στόχος είναι η καλύτερη κατανόηση της ξενάγησης μέσω μίας βιωματικής διαδικασίας, που ταυτόχρονα έχει τη μορφή παιχνιδιο</a:t>
            </a:r>
            <a:r>
              <a:rPr lang="el-GR" dirty="0">
                <a:latin typeface="bang whack pow" pitchFamily="2" charset="0"/>
              </a:rPr>
              <a:t>ύ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60156" y="110404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bang whack pow" pitchFamily="2" charset="0"/>
              </a:rPr>
              <a:t>Ανασχεδιασμός της εμπειρίας ξενάγησης μαθητών στο μουσείο, με τη δημιουργία ενός διαδραστικού παραμυθιού που εξελίσσεται στο χρόνο και ακολουθεί τη διάταξη του μουσείου.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4238" y="2889586"/>
            <a:ext cx="453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bang whack pow" pitchFamily="2" charset="0"/>
              </a:rPr>
              <a:t>Χωρισμός  των παιδιών σε ομάδες μπαίνοντας </a:t>
            </a:r>
            <a:r>
              <a:rPr lang="el-GR" dirty="0">
                <a:latin typeface="bang whack pow" pitchFamily="2" charset="0"/>
              </a:rPr>
              <a:t>στο ρόλο ενός ήρωα ο οποίος τους ταξιδεύει σε σημαντικούς σταθμούς της ιστορίας της Σύρου. 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30088" r="39981" b="48408"/>
          <a:stretch/>
        </p:blipFill>
        <p:spPr>
          <a:xfrm>
            <a:off x="3269671" y="2742771"/>
            <a:ext cx="1607127" cy="144087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63263"/>
          <a:stretch/>
        </p:blipFill>
        <p:spPr>
          <a:xfrm>
            <a:off x="4734628" y="4076092"/>
            <a:ext cx="2102996" cy="230523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4234" b="3814"/>
          <a:stretch/>
        </p:blipFill>
        <p:spPr>
          <a:xfrm>
            <a:off x="4714947" y="1111504"/>
            <a:ext cx="1509930" cy="1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96752"/>
            <a:ext cx="398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latin typeface="bang whack pow" pitchFamily="2" charset="0"/>
              </a:rPr>
              <a:t>Δ</a:t>
            </a:r>
            <a:r>
              <a:rPr lang="el-GR" dirty="0" smtClean="0">
                <a:solidFill>
                  <a:schemeClr val="tx1"/>
                </a:solidFill>
                <a:latin typeface="bang whack pow" pitchFamily="2" charset="0"/>
              </a:rPr>
              <a:t>ιαδραστικό παραμύθι με κεντρικό ήρωα που εξελίσσεται στο χρόνο </a:t>
            </a:r>
          </a:p>
          <a:p>
            <a:pPr algn="r"/>
            <a:r>
              <a:rPr lang="el-GR" dirty="0" smtClean="0">
                <a:solidFill>
                  <a:schemeClr val="tx1"/>
                </a:solidFill>
                <a:latin typeface="bang whack pow" pitchFamily="2" charset="0"/>
              </a:rPr>
              <a:t>και ακολουθεί τη διάταξη του μουσείου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0874" y="2564904"/>
            <a:ext cx="426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bang whack pow" pitchFamily="2" charset="0"/>
              </a:rPr>
              <a:t>Ομάδες 4 ατόμων που  </a:t>
            </a:r>
            <a:r>
              <a:rPr lang="el-GR" dirty="0" smtClean="0">
                <a:latin typeface="bang whack pow" pitchFamily="2" charset="0"/>
              </a:rPr>
              <a:t>μέσω του ήρωα ταξιδεύουν </a:t>
            </a:r>
            <a:r>
              <a:rPr lang="el-GR" dirty="0" smtClean="0">
                <a:solidFill>
                  <a:schemeClr val="tx1"/>
                </a:solidFill>
                <a:latin typeface="bang whack pow" pitchFamily="2" charset="0"/>
              </a:rPr>
              <a:t>σε σημαντικούς σταθμούς της ιστορίας της Σύρου από τα υπάρχοντα εκθέματα, λύνοντας ένα αρκτικόλεξο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18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47998" y="5039727"/>
            <a:ext cx="392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Συνεργασία των παιδιών για την λύση των αινιγμάτων που δίνονται ώστε να λυθεί το αρκτικόλεξο και να φανεί η λέξη πάνω στο σεντούκι</a:t>
            </a: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6426282" y="116632"/>
            <a:ext cx="2749472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E95D11"/>
                </a:solidFill>
                <a:latin typeface="bang whack pow" pitchFamily="2" charset="0"/>
              </a:rPr>
              <a:t>Περιγραφή</a:t>
            </a:r>
            <a:br>
              <a:rPr lang="el-GR" sz="3600" dirty="0" smtClean="0">
                <a:solidFill>
                  <a:srgbClr val="E95D11"/>
                </a:solidFill>
                <a:latin typeface="bang whack pow" pitchFamily="2" charset="0"/>
              </a:rPr>
            </a:br>
            <a:r>
              <a:rPr lang="el-GR" sz="3600" dirty="0" smtClean="0">
                <a:solidFill>
                  <a:srgbClr val="E95D11"/>
                </a:solidFill>
                <a:latin typeface="bang whack pow" pitchFamily="2" charset="0"/>
              </a:rPr>
              <a:t>συστήματος</a:t>
            </a:r>
            <a:endParaRPr lang="el-GR" sz="3600" dirty="0">
              <a:solidFill>
                <a:srgbClr val="E95D11"/>
              </a:solidFill>
              <a:latin typeface="bang whack pow" pitchFamily="2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4447999" y="1196752"/>
            <a:ext cx="884350" cy="911874"/>
            <a:chOff x="4447999" y="1556792"/>
            <a:chExt cx="884350" cy="911874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9" y="1556792"/>
              <a:ext cx="884350" cy="9118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53026" y="1825660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1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3491880" y="2661142"/>
            <a:ext cx="884350" cy="911874"/>
            <a:chOff x="3512234" y="3085025"/>
            <a:chExt cx="884350" cy="911874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2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4447998" y="3933056"/>
            <a:ext cx="884350" cy="911874"/>
            <a:chOff x="4447998" y="4766668"/>
            <a:chExt cx="884350" cy="911874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4447998" y="4766668"/>
              <a:ext cx="884350" cy="9118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53025" y="5035536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latin typeface="bang whack pow" pitchFamily="2" charset="0"/>
                </a:rPr>
                <a:t>3</a:t>
              </a:r>
              <a:endParaRPr lang="el-GR" sz="2800" b="1" dirty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3491880" y="5109414"/>
            <a:ext cx="884350" cy="911874"/>
            <a:chOff x="3512234" y="3085025"/>
            <a:chExt cx="884350" cy="911874"/>
          </a:xfrm>
        </p:grpSpPr>
        <p:pic>
          <p:nvPicPr>
            <p:cNvPr id="21" name="Εικόνα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0" r="33465" b="65520"/>
            <a:stretch/>
          </p:blipFill>
          <p:spPr>
            <a:xfrm>
              <a:off x="3512234" y="3085025"/>
              <a:ext cx="884350" cy="91187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00266" y="3353893"/>
              <a:ext cx="3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  <a:latin typeface="bang whack pow" pitchFamily="2" charset="0"/>
                </a:rPr>
                <a:t>4</a:t>
              </a:r>
              <a:endParaRPr lang="el-GR" sz="2800" b="1" dirty="0" smtClean="0">
                <a:solidFill>
                  <a:schemeClr val="bg1"/>
                </a:solidFill>
                <a:latin typeface="bang whack pow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5823" y="4001869"/>
            <a:ext cx="365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chemeClr val="tx1"/>
                </a:solidFill>
                <a:latin typeface="bang whack pow" pitchFamily="2" charset="0"/>
              </a:rPr>
              <a:t>Αλληλεπίδραση των μαθητών με επιλεγμένα εκθέματα με τη βοήθεια </a:t>
            </a:r>
            <a:r>
              <a:rPr lang="en-US" dirty="0" smtClean="0">
                <a:solidFill>
                  <a:schemeClr val="tx1"/>
                </a:solidFill>
                <a:latin typeface="bang whack pow" pitchFamily="2" charset="0"/>
              </a:rPr>
              <a:t>NFC tags</a:t>
            </a:r>
            <a:endParaRPr lang="el-GR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85" r="8069" b="43983"/>
          <a:stretch/>
        </p:blipFill>
        <p:spPr>
          <a:xfrm>
            <a:off x="0" y="0"/>
            <a:ext cx="9144000" cy="3685309"/>
          </a:xfrm>
          <a:prstGeom prst="rect">
            <a:avLst/>
          </a:prstGeom>
          <a:solidFill>
            <a:srgbClr val="E95D11"/>
          </a:solidFill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05171" y="4043550"/>
            <a:ext cx="913533" cy="9361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1729306" y="4043550"/>
            <a:ext cx="913533" cy="9361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6588224" y="4067780"/>
            <a:ext cx="913533" cy="9361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5386659" y="4067780"/>
            <a:ext cx="913533" cy="9361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4162523" y="4043550"/>
            <a:ext cx="913533" cy="93610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1802" b="65085"/>
          <a:stretch/>
        </p:blipFill>
        <p:spPr>
          <a:xfrm>
            <a:off x="7753378" y="4031402"/>
            <a:ext cx="913533" cy="93610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33465" b="65520"/>
          <a:stretch/>
        </p:blipFill>
        <p:spPr>
          <a:xfrm>
            <a:off x="2952977" y="4067780"/>
            <a:ext cx="884350" cy="911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63" y="5013176"/>
            <a:ext cx="111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bang whack pow" pitchFamily="2" charset="0"/>
              </a:rPr>
              <a:t>Πρόβλημα 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549" y="5013176"/>
            <a:ext cx="58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Brief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977" y="499778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E95D11"/>
                </a:solidFill>
                <a:latin typeface="bang whack pow" pitchFamily="2" charset="0"/>
              </a:rPr>
              <a:t>Έ</a:t>
            </a:r>
            <a:r>
              <a:rPr lang="el-GR" dirty="0" smtClean="0">
                <a:solidFill>
                  <a:srgbClr val="E95D11"/>
                </a:solidFill>
                <a:latin typeface="bang whack pow" pitchFamily="2" charset="0"/>
              </a:rPr>
              <a:t>ρευνα</a:t>
            </a:r>
            <a:endParaRPr lang="el-GR" dirty="0">
              <a:solidFill>
                <a:srgbClr val="E95D11"/>
              </a:solidFill>
              <a:latin typeface="bang whack pow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1878" y="4994471"/>
            <a:ext cx="754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Design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02" y="5003884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Development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9910" y="5003884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Evaluation</a:t>
            </a:r>
            <a:endParaRPr lang="el-GR" sz="1600" dirty="0">
              <a:latin typeface="bang whack p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587" y="5003884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ng whack pow" pitchFamily="2" charset="0"/>
              </a:rPr>
              <a:t>Conclusion</a:t>
            </a:r>
            <a:endParaRPr lang="el-GR" sz="1600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4540" y="93843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Συνεντεύξεις 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534" y="3858130"/>
            <a:ext cx="184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Ανταγωνιστές/</a:t>
            </a:r>
          </a:p>
          <a:p>
            <a:r>
              <a:rPr lang="el-GR" dirty="0" smtClean="0">
                <a:latin typeface="bang whack pow" pitchFamily="2" charset="0"/>
              </a:rPr>
              <a:t>Δράσεις σε μουσεία 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6525"/>
            <a:ext cx="157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Απευθυνόμενο κοινό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801" y="5127550"/>
            <a:ext cx="15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Έρευνα τεχνολογιών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1426354"/>
            <a:ext cx="166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Βιβλιογραφική έρευνα</a:t>
            </a:r>
            <a:endParaRPr lang="el-GR" dirty="0">
              <a:latin typeface="bang whack pow" pitchFamily="2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2729249" y="1123105"/>
            <a:ext cx="3854126" cy="4145054"/>
            <a:chOff x="3131839" y="1353914"/>
            <a:chExt cx="3507181" cy="377192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4" r="32698" b="64860"/>
            <a:stretch/>
          </p:blipFill>
          <p:spPr>
            <a:xfrm>
              <a:off x="3131839" y="1353914"/>
              <a:ext cx="3507181" cy="37719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99504" y="3130307"/>
              <a:ext cx="1672292" cy="42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srgbClr val="E95D11"/>
                  </a:solidFill>
                  <a:latin typeface="bang whack pow" pitchFamily="2" charset="0"/>
                </a:rPr>
                <a:t>Έρευνα</a:t>
              </a:r>
              <a:endParaRPr lang="el-GR" sz="2400" dirty="0">
                <a:solidFill>
                  <a:srgbClr val="E95D11"/>
                </a:solidFill>
                <a:latin typeface="bang whack pow" pitchFamily="2" charset="0"/>
              </a:endParaRPr>
            </a:p>
          </p:txBody>
        </p:sp>
      </p:grpSp>
      <p:sp>
        <p:nvSpPr>
          <p:cNvPr id="20" name="Τόξο 19"/>
          <p:cNvSpPr/>
          <p:nvPr/>
        </p:nvSpPr>
        <p:spPr>
          <a:xfrm rot="11356380">
            <a:off x="1550026" y="1619578"/>
            <a:ext cx="3558753" cy="1211659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Τόξο 20"/>
          <p:cNvSpPr/>
          <p:nvPr/>
        </p:nvSpPr>
        <p:spPr>
          <a:xfrm rot="7179785">
            <a:off x="2411105" y="3310994"/>
            <a:ext cx="3744416" cy="152247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Τόξο 21"/>
          <p:cNvSpPr/>
          <p:nvPr/>
        </p:nvSpPr>
        <p:spPr>
          <a:xfrm rot="624232">
            <a:off x="3827421" y="2775655"/>
            <a:ext cx="3744416" cy="152247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Τόξο 22"/>
          <p:cNvSpPr/>
          <p:nvPr/>
        </p:nvSpPr>
        <p:spPr>
          <a:xfrm rot="19139245">
            <a:off x="4165007" y="2133964"/>
            <a:ext cx="2921822" cy="1079662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Τόξο 23"/>
          <p:cNvSpPr/>
          <p:nvPr/>
        </p:nvSpPr>
        <p:spPr>
          <a:xfrm rot="5896216" flipV="1">
            <a:off x="3663664" y="980162"/>
            <a:ext cx="1370563" cy="912657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5527894" y="5354254"/>
            <a:ext cx="15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Έρευνα πεδίου</a:t>
            </a:r>
            <a:endParaRPr lang="el-GR" dirty="0">
              <a:latin typeface="bang whack pow" pitchFamily="2" charset="0"/>
            </a:endParaRPr>
          </a:p>
        </p:txBody>
      </p:sp>
      <p:sp>
        <p:nvSpPr>
          <p:cNvPr id="26" name="Τόξο 25"/>
          <p:cNvSpPr/>
          <p:nvPr/>
        </p:nvSpPr>
        <p:spPr>
          <a:xfrm rot="12725657" flipH="1" flipV="1">
            <a:off x="4202704" y="4239241"/>
            <a:ext cx="2006593" cy="1084439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Τόξο 26"/>
          <p:cNvSpPr/>
          <p:nvPr/>
        </p:nvSpPr>
        <p:spPr>
          <a:xfrm rot="18529465" flipH="1" flipV="1">
            <a:off x="1813347" y="2870323"/>
            <a:ext cx="2006593" cy="1084439"/>
          </a:xfrm>
          <a:prstGeom prst="arc">
            <a:avLst/>
          </a:prstGeom>
          <a:ln w="38100">
            <a:solidFill>
              <a:srgbClr val="E95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TextBox 27"/>
          <p:cNvSpPr txBox="1"/>
          <p:nvPr/>
        </p:nvSpPr>
        <p:spPr>
          <a:xfrm>
            <a:off x="384529" y="3818757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bang whack pow" pitchFamily="2" charset="0"/>
              </a:rPr>
              <a:t>Μουσειοπαιδαγωγική </a:t>
            </a:r>
            <a:endParaRPr lang="el-GR" dirty="0"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fia\Dropbox\Στούντιο7 (γ)\σταμάτης\Physical Space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9944"/>
            <a:ext cx="7488832" cy="56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394528" y="104976"/>
            <a:ext cx="2749472" cy="85496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E95D11"/>
                </a:solidFill>
                <a:latin typeface="bang whack pow" pitchFamily="2" charset="0"/>
              </a:rPr>
              <a:t>Φυσικού χώρου</a:t>
            </a:r>
            <a:endParaRPr lang="el-GR" sz="2800" dirty="0">
              <a:solidFill>
                <a:srgbClr val="E95D11"/>
              </a:solidFill>
              <a:latin typeface="bang whack p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427</Words>
  <Application>Microsoft Office PowerPoint</Application>
  <PresentationFormat>Προβολή στην οθόνη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bang whack pow</vt:lpstr>
      <vt:lpstr>Century Gothic</vt:lpstr>
      <vt:lpstr>Θέμα του Office</vt:lpstr>
      <vt:lpstr>Διαδραστικό σύστημα σε μορφή  παραμυθιού που βελτιώνει την εμπειρία των παιδιών στα μουσεία.</vt:lpstr>
      <vt:lpstr>Παρουσίαση του PowerPoint</vt:lpstr>
      <vt:lpstr>Καθορισμός προβλήματος</vt:lpstr>
      <vt:lpstr>Παρουσίαση του PowerPoint</vt:lpstr>
      <vt:lpstr>Brief </vt:lpstr>
      <vt:lpstr>Περιγραφή συστήματος</vt:lpstr>
      <vt:lpstr>Παρουσίαση του PowerPoint</vt:lpstr>
      <vt:lpstr>Παρουσίαση του PowerPoint</vt:lpstr>
      <vt:lpstr>Φυσικού χώρου</vt:lpstr>
      <vt:lpstr>Conceptual Model</vt:lpstr>
      <vt:lpstr>Παρουσίαση του PowerPoint</vt:lpstr>
      <vt:lpstr>Παρουσίαση του PowerPoint</vt:lpstr>
      <vt:lpstr>Παρουσίαση του PowerPoint</vt:lpstr>
      <vt:lpstr>Animation </vt:lpstr>
      <vt:lpstr>Physical Design</vt:lpstr>
      <vt:lpstr>Interactions</vt:lpstr>
      <vt:lpstr>Παρουσίαση του PowerPoint</vt:lpstr>
      <vt:lpstr>System Architecture</vt:lpstr>
      <vt:lpstr>Procedure</vt:lpstr>
      <vt:lpstr>Παρουσίαση του PowerPoint</vt:lpstr>
      <vt:lpstr>Evaluation</vt:lpstr>
      <vt:lpstr>Παρουσίαση του PowerPoint</vt:lpstr>
      <vt:lpstr>Conclusions 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Διαδραστικό</dc:title>
  <dc:creator>Microsoft</dc:creator>
  <cp:lastModifiedBy>Microsoft</cp:lastModifiedBy>
  <cp:revision>80</cp:revision>
  <dcterms:created xsi:type="dcterms:W3CDTF">2017-02-07T12:48:18Z</dcterms:created>
  <dcterms:modified xsi:type="dcterms:W3CDTF">2017-02-08T14:37:25Z</dcterms:modified>
</cp:coreProperties>
</file>