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04" autoAdjust="0"/>
    <p:restoredTop sz="96271" autoAdjust="0"/>
  </p:normalViewPr>
  <p:slideViewPr>
    <p:cSldViewPr>
      <p:cViewPr>
        <p:scale>
          <a:sx n="117" d="100"/>
          <a:sy n="117" d="100"/>
        </p:scale>
        <p:origin x="156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commentAuthors" Target="commentAuthors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FDC6A37-8AF0-4305-8349-F040309415CD}" type="datetimeFigureOut">
              <a:rPr lang="el-GR"/>
              <a:pPr>
                <a:defRPr/>
              </a:pPr>
              <a:t>4/12/15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noProof="0" smtClean="0"/>
              <a:t>Στυλ υποδείγματος κειμένου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  <a:endParaRPr lang="el-GR" noProof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CD70836-D639-42E4-B850-0465C0D4E5A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18390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Θέση εικόνας διαφάνειας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l-GR" smtClean="0">
              <a:solidFill>
                <a:srgbClr val="FF0000"/>
              </a:solidFill>
            </a:endParaRPr>
          </a:p>
        </p:txBody>
      </p:sp>
      <p:sp>
        <p:nvSpPr>
          <p:cNvPr id="15363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D7E8AB-54B7-4B4B-8A68-3F4EDD44A7C8}" type="slidenum">
              <a:rPr lang="el-G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l-GR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717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Θέση εικόνας διαφάνειας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 smtClean="0"/>
              <a:t> </a:t>
            </a:r>
          </a:p>
        </p:txBody>
      </p:sp>
      <p:sp>
        <p:nvSpPr>
          <p:cNvPr id="17411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E26EAA-23B9-4D40-A7F0-C94D52A49BA6}" type="slidenum">
              <a:rPr lang="el-G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l-GR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844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Θέση εικόνας διαφάνειας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l-GR" smtClean="0"/>
          </a:p>
        </p:txBody>
      </p:sp>
      <p:sp>
        <p:nvSpPr>
          <p:cNvPr id="19459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E21D40-69A3-4BE8-A097-6F80CE983272}" type="slidenum">
              <a:rPr lang="el-G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l-GR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042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αριθμού διαφάνειας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44282-4514-4B2A-99A1-5B98967818DE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Θέση αριθμού διαφάνειας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25ABF-F74C-4F53-892E-44626DE3D6FE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αριθμού διαφάνειας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78F85-0E20-4CBD-B297-18DA4FB1432F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7425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214016"/>
            <a:ext cx="4040188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7425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214016"/>
            <a:ext cx="4041775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B5DD0-9E23-473A-9D08-C7A2F8E24656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αριθμού διαφάνειας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D89BC-6853-47B0-AADE-2CDD5B729A2F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E3F75-AFFD-4081-91C9-FE36194D2C71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rtlCol="0">
            <a:normAutofit/>
          </a:bodyPr>
          <a:lstStyle>
            <a:lvl1pPr>
              <a:defRPr lang="el-GR"/>
            </a:lvl1pPr>
          </a:lstStyle>
          <a:p>
            <a:pPr lvl="0"/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5" name="Θέση αριθμού διαφάνειας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5BFF9-5749-4B1E-B707-69D994B8F60C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1556792"/>
            <a:ext cx="5486400" cy="345638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157192"/>
            <a:ext cx="5486400" cy="101500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rtlCol="0">
            <a:normAutofit/>
          </a:bodyPr>
          <a:lstStyle>
            <a:lvl1pPr>
              <a:defRPr lang="el-GR"/>
            </a:lvl1pPr>
          </a:lstStyle>
          <a:p>
            <a:pPr lvl="0"/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5" name="Θέση αριθμού διαφάνειας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F5542-3421-4CEA-A516-C5473EDB5C5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αριθμού διαφάνειας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5321F-1C45-495F-92F0-51D3BCC7D66F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Θέση τίτλου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Στυλ κύριου τίτλου</a:t>
            </a:r>
          </a:p>
        </p:txBody>
      </p:sp>
      <p:sp>
        <p:nvSpPr>
          <p:cNvPr id="1027" name="Θέση κειμένου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C3E15C-D21C-4297-AA94-D9CEBA128DA8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1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0.png"/><Relationship Id="rId5" Type="http://schemas.openxmlformats.org/officeDocument/2006/relationships/image" Target="../media/image70.png"/><Relationship Id="rId6" Type="http://schemas.openxmlformats.org/officeDocument/2006/relationships/image" Target="../media/image9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0.png"/><Relationship Id="rId5" Type="http://schemas.openxmlformats.org/officeDocument/2006/relationships/image" Target="../media/image9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1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0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1.m4a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4" Type="http://schemas.openxmlformats.org/officeDocument/2006/relationships/image" Target="../media/image24.png"/><Relationship Id="rId15" Type="http://schemas.openxmlformats.org/officeDocument/2006/relationships/image" Target="../media/image25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9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8.jpeg"/><Relationship Id="rId5" Type="http://schemas.openxmlformats.org/officeDocument/2006/relationships/image" Target="../media/image9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.jpeg"/><Relationship Id="rId5" Type="http://schemas.openxmlformats.org/officeDocument/2006/relationships/image" Target="../media/image9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2.jpeg"/><Relationship Id="rId5" Type="http://schemas.openxmlformats.org/officeDocument/2006/relationships/image" Target="../media/image9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1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1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1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1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1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5" Type="http://schemas.openxmlformats.org/officeDocument/2006/relationships/image" Target="../media/image4.png"/><Relationship Id="rId1" Type="http://schemas.openxmlformats.org/officeDocument/2006/relationships/audio" Target="NULL" TargetMode="External"/><Relationship Id="rId2" Type="http://schemas.microsoft.com/office/2007/relationships/media" Target="../media/media1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Τίτλος 1"/>
          <p:cNvSpPr>
            <a:spLocks noGrp="1"/>
          </p:cNvSpPr>
          <p:nvPr>
            <p:ph type="ctrTitle"/>
          </p:nvPr>
        </p:nvSpPr>
        <p:spPr>
          <a:xfrm>
            <a:off x="755650" y="1916113"/>
            <a:ext cx="7559675" cy="1152525"/>
          </a:xfrm>
        </p:spPr>
        <p:txBody>
          <a:bodyPr/>
          <a:lstStyle/>
          <a:p>
            <a:pPr eaLnBrk="1" hangingPunct="1"/>
            <a:r>
              <a:rPr lang="el-GR" sz="3200" dirty="0" smtClean="0">
                <a:latin typeface="Arial" charset="0"/>
              </a:rPr>
              <a:t>Ρομποτική</a:t>
            </a:r>
          </a:p>
        </p:txBody>
      </p:sp>
      <p:sp>
        <p:nvSpPr>
          <p:cNvPr id="14338" name="Υπότιτλος 2"/>
          <p:cNvSpPr>
            <a:spLocks noGrp="1"/>
          </p:cNvSpPr>
          <p:nvPr>
            <p:ph type="subTitle" idx="1"/>
          </p:nvPr>
        </p:nvSpPr>
        <p:spPr>
          <a:xfrm>
            <a:off x="684213" y="3141663"/>
            <a:ext cx="7848600" cy="18716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l-GR" sz="2800" b="1" dirty="0" smtClean="0"/>
              <a:t>Ενότητα </a:t>
            </a:r>
            <a:r>
              <a:rPr lang="en-US" sz="2800" b="1" dirty="0" smtClean="0"/>
              <a:t>5</a:t>
            </a:r>
            <a:r>
              <a:rPr lang="el-GR" sz="2000" b="1" dirty="0" smtClean="0"/>
              <a:t>:</a:t>
            </a:r>
            <a:r>
              <a:rPr lang="en-US" sz="2000" dirty="0" smtClean="0"/>
              <a:t> </a:t>
            </a:r>
            <a:r>
              <a:rPr lang="el-GR" sz="2800" dirty="0">
                <a:latin typeface="Arial" charset="0"/>
              </a:rPr>
              <a:t>Δομή και Κατηγορίες Ρομπότ </a:t>
            </a:r>
          </a:p>
          <a:p>
            <a:pPr eaLnBrk="1" hangingPunct="1">
              <a:lnSpc>
                <a:spcPct val="80000"/>
              </a:lnSpc>
            </a:pPr>
            <a:endParaRPr lang="el-GR" sz="1400" b="1" i="1" dirty="0" smtClean="0">
              <a:latin typeface="Arial" charset="0"/>
            </a:endParaRPr>
          </a:p>
        </p:txBody>
      </p:sp>
      <p:pic>
        <p:nvPicPr>
          <p:cNvPr id="14339" name="7 - Εικόνα" descr="Λογότυπο για Άδειες χρήσης Creative Commons BY-NC-N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5661025"/>
            <a:ext cx="244475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3" descr="Λογότυπο Επιχειρησιακού Προγράμματος Εκπαίδευση και Δια βίου Μάθηση του Υπουργείου Παιδείας ΕΣΠΑ 2007-2013 με τη σημαία της Ευρωπαϊκής Ένωσης, το οποίο συγχρηματοδοτείται από την Ευρωπαϊκή Ένωση (Ευρωπαϊκό Κοινωνικό Ταμείο) και από εθνικούς πόρους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4663" y="5589588"/>
            <a:ext cx="4310062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8" descr="cms438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6238" y="333375"/>
            <a:ext cx="297973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2484438" y="4652963"/>
            <a:ext cx="4572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i="1" dirty="0" smtClean="0"/>
              <a:t>Ηλίας Ξυδιάς</a:t>
            </a:r>
            <a:endParaRPr lang="el-GR" b="1" i="1" dirty="0"/>
          </a:p>
          <a:p>
            <a:pPr algn="ctr"/>
            <a:r>
              <a:rPr lang="el-GR" b="1" i="1" dirty="0"/>
              <a:t>Τμήμα Μηχανικών Σχεδίασης Προϊόντων και Συστημάτων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Κινηματική αλυσίδα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4" y="2695321"/>
            <a:ext cx="2448272" cy="2245847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cmpd="dbl">
            <a:solidFill>
              <a:schemeClr val="bg2">
                <a:lumMod val="25000"/>
                <a:alpha val="78000"/>
              </a:schemeClr>
            </a:solidFill>
            <a:prstDash val="dash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l-GR" sz="2200" dirty="0" smtClean="0"/>
              <a:t>Για κάθε </a:t>
            </a:r>
            <a:r>
              <a:rPr lang="el-GR" sz="2200" dirty="0" err="1" smtClean="0"/>
              <a:t>ρ.β</a:t>
            </a:r>
            <a:r>
              <a:rPr lang="el-GR" sz="2200" dirty="0" smtClean="0"/>
              <a:t>. ισχύουν οι ακόλουθοι ορισμοί για τη διάταξη των συνδέσμων και των αρθρώσεων, καθώς και για την επιλογή των σ.σ.</a:t>
            </a:r>
            <a:endParaRPr lang="el-GR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/>
          <a:lstStyle/>
          <a:p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/>
          <a:lstStyle/>
          <a:p>
            <a:endParaRPr lang="el-GR" dirty="0"/>
          </a:p>
        </p:txBody>
      </p:sp>
      <p:sp>
        <p:nvSpPr>
          <p:cNvPr id="7" name="Rounded Rectangle 6"/>
          <p:cNvSpPr/>
          <p:nvPr/>
        </p:nvSpPr>
        <p:spPr>
          <a:xfrm>
            <a:off x="4139952" y="1700808"/>
            <a:ext cx="3960440" cy="4248472"/>
          </a:xfrm>
          <a:prstGeom prst="roundRect">
            <a:avLst>
              <a:gd name="adj" fmla="val 10673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+mj-lt"/>
              <a:buAutoNum type="alphaUcPeriod"/>
            </a:pPr>
            <a:r>
              <a:rPr lang="el-GR" sz="1500" dirty="0" smtClean="0"/>
              <a:t>Διάταξη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el-GR" sz="1500" dirty="0" smtClean="0"/>
              <a:t>Η βάση στην οποία είναι στηριγμένος ο </a:t>
            </a:r>
            <a:r>
              <a:rPr lang="el-GR" sz="1500" dirty="0" err="1" smtClean="0"/>
              <a:t>ρ.β</a:t>
            </a:r>
            <a:r>
              <a:rPr lang="el-GR" sz="1500" dirty="0" smtClean="0"/>
              <a:t>. </a:t>
            </a:r>
            <a:r>
              <a:rPr lang="el-GR" sz="1500" dirty="0" smtClean="0">
                <a:solidFill>
                  <a:srgbClr val="FF0000"/>
                </a:solidFill>
              </a:rPr>
              <a:t>καλείται σύνδεσμος 0</a:t>
            </a:r>
            <a:r>
              <a:rPr lang="el-GR" sz="1500" dirty="0" smtClean="0"/>
              <a:t>.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el-GR" sz="1500" dirty="0" smtClean="0"/>
              <a:t>Ο σύνδεσμος που είναι συνδεδεμένος με τη βάση </a:t>
            </a:r>
            <a:r>
              <a:rPr lang="el-GR" sz="1500" dirty="0" smtClean="0">
                <a:solidFill>
                  <a:srgbClr val="FF0000"/>
                </a:solidFill>
              </a:rPr>
              <a:t>καλείται σύνδεσμος 1</a:t>
            </a:r>
            <a:r>
              <a:rPr lang="el-GR" sz="1500" dirty="0" smtClean="0"/>
              <a:t>.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el-GR" sz="1500" dirty="0" smtClean="0"/>
              <a:t>Η άρθρωση μεταξύ συνδέσμου 0 και συνδέσμου 1 </a:t>
            </a:r>
            <a:r>
              <a:rPr lang="el-GR" sz="1500" dirty="0" smtClean="0">
                <a:solidFill>
                  <a:srgbClr val="FF0000"/>
                </a:solidFill>
              </a:rPr>
              <a:t>καλείται άρθρωση 1.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el-GR" sz="1500" dirty="0" smtClean="0">
                <a:solidFill>
                  <a:schemeClr val="bg1"/>
                </a:solidFill>
              </a:rPr>
              <a:t>Η άρθρωση μεταξύ του συνδέσμου </a:t>
            </a:r>
            <a:r>
              <a:rPr lang="en-US" sz="15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l-GR" sz="1500" dirty="0" smtClean="0">
                <a:solidFill>
                  <a:schemeClr val="bg1"/>
                </a:solidFill>
              </a:rPr>
              <a:t>-1 και του συνδέσμου </a:t>
            </a:r>
            <a:r>
              <a:rPr lang="en-US" sz="15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l-GR" sz="1500" dirty="0">
                <a:solidFill>
                  <a:schemeClr val="bg1"/>
                </a:solidFill>
              </a:rPr>
              <a:t> </a:t>
            </a:r>
            <a:r>
              <a:rPr lang="el-GR" sz="1500" dirty="0" smtClean="0">
                <a:solidFill>
                  <a:schemeClr val="bg1"/>
                </a:solidFill>
              </a:rPr>
              <a:t>καλείται άρθρωση </a:t>
            </a:r>
            <a:r>
              <a:rPr lang="en-US" sz="15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l-GR" sz="1500" dirty="0">
                <a:solidFill>
                  <a:schemeClr val="bg1"/>
                </a:solidFill>
              </a:rPr>
              <a:t> </a:t>
            </a:r>
            <a:r>
              <a:rPr lang="el-GR" sz="1500" dirty="0" smtClean="0">
                <a:solidFill>
                  <a:schemeClr val="bg1"/>
                </a:solidFill>
              </a:rPr>
              <a:t>(</a:t>
            </a:r>
            <a:r>
              <a:rPr lang="en-US" sz="15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l-GR" sz="1500" dirty="0" smtClean="0">
                <a:solidFill>
                  <a:schemeClr val="bg1"/>
                </a:solidFill>
              </a:rPr>
              <a:t>=1,2,…,</a:t>
            </a:r>
            <a:r>
              <a:rPr lang="en-US" sz="15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l-GR" sz="1500" dirty="0" smtClean="0">
                <a:solidFill>
                  <a:schemeClr val="bg1"/>
                </a:solidFill>
              </a:rPr>
              <a:t>)</a:t>
            </a:r>
            <a:endParaRPr lang="en-US" sz="1500" dirty="0" smtClean="0">
              <a:solidFill>
                <a:schemeClr val="bg1"/>
              </a:solidFill>
            </a:endParaRPr>
          </a:p>
          <a:p>
            <a:pPr marL="800100" lvl="1" indent="-342900" algn="just">
              <a:buFont typeface="+mj-lt"/>
              <a:buAutoNum type="arabicPeriod"/>
            </a:pPr>
            <a:r>
              <a:rPr lang="el-GR" sz="1500" dirty="0" smtClean="0">
                <a:solidFill>
                  <a:schemeClr val="bg1"/>
                </a:solidFill>
              </a:rPr>
              <a:t>Το εργαλείο τελικής δράσης μαζί με τη ράβδο στήριξης του, αποτελούν τον τελευταίο </a:t>
            </a:r>
            <a:r>
              <a:rPr lang="en-US" sz="15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500" dirty="0" smtClean="0">
                <a:solidFill>
                  <a:schemeClr val="bg1"/>
                </a:solidFill>
              </a:rPr>
              <a:t>-</a:t>
            </a:r>
            <a:r>
              <a:rPr lang="el-GR" sz="1500" dirty="0" smtClean="0">
                <a:solidFill>
                  <a:schemeClr val="bg1"/>
                </a:solidFill>
              </a:rPr>
              <a:t>οστό σύνδεσμο </a:t>
            </a:r>
          </a:p>
        </p:txBody>
      </p:sp>
      <p:pic>
        <p:nvPicPr>
          <p:cNvPr id="6" name="M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100" end="49000.38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Tm="25000"/>
    </mc:Choice>
    <mc:Fallback xmlns=""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764704"/>
            <a:ext cx="6965245" cy="1202485"/>
          </a:xfrm>
        </p:spPr>
        <p:txBody>
          <a:bodyPr/>
          <a:lstStyle/>
          <a:p>
            <a:r>
              <a:rPr lang="el-GR" dirty="0"/>
              <a:t>Κινηματική αλυσίδα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/>
          <a:lstStyle/>
          <a:p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/>
          <a:lstStyle/>
          <a:p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4139952" y="1700808"/>
                <a:ext cx="3960440" cy="4248472"/>
              </a:xfrm>
              <a:prstGeom prst="roundRect">
                <a:avLst>
                  <a:gd name="adj" fmla="val 10673"/>
                </a:avLst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2900" indent="-342900" algn="just">
                  <a:buFont typeface="+mj-lt"/>
                  <a:buAutoNum type="alphaUcPeriod" startAt="2"/>
                </a:pPr>
                <a:r>
                  <a:rPr lang="el-GR" sz="1500" dirty="0" smtClean="0"/>
                  <a:t>Σύστημα Συντεταγμένων</a:t>
                </a:r>
              </a:p>
              <a:p>
                <a:pPr marL="712788" lvl="1" indent="-255588" algn="just">
                  <a:buFont typeface="+mj-lt"/>
                  <a:buAutoNum type="arabicPeriod"/>
                </a:pPr>
                <a:r>
                  <a:rPr lang="el-GR" sz="1400" dirty="0" smtClean="0"/>
                  <a:t>Σε κάθε σύνδεσμο </a:t>
                </a:r>
                <a:r>
                  <a:rPr lang="en-US" sz="1400" i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el-GR" sz="1400" i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l-GR" sz="1400" dirty="0"/>
                  <a:t>(στερεό σώμα) αντιστοιχεί ένα σ.σ. προσαρμοσμένο στο σύνδεσμο, έστω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l-GR" sz="1400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l-GR" sz="1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l-GR" sz="1400">
                                <a:latin typeface="Cambria Math"/>
                              </a:rPr>
                              <m:t>𝑜</m:t>
                            </m:r>
                          </m:e>
                          <m:sub>
                            <m:r>
                              <a:rPr lang="el-GR" sz="140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l-GR" sz="140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l-GR" sz="1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l-GR" sz="1400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l-GR" sz="140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l-GR" sz="140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l-GR" sz="1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l-GR" sz="1400"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el-GR" sz="140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l-GR" sz="140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l-GR" sz="1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l-GR" sz="1400">
                                <a:latin typeface="Cambria Math"/>
                              </a:rPr>
                              <m:t>𝑧</m:t>
                            </m:r>
                          </m:e>
                          <m:sub>
                            <m:r>
                              <a:rPr lang="el-GR" sz="1400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l-GR" sz="1400" dirty="0" smtClean="0"/>
                  <a:t>.</a:t>
                </a:r>
              </a:p>
              <a:p>
                <a:pPr marL="712788" lvl="1" indent="-255588" algn="just">
                  <a:buFont typeface="+mj-lt"/>
                  <a:buAutoNum type="arabicPeriod"/>
                </a:pPr>
                <a:r>
                  <a:rPr lang="el-GR" sz="1400" dirty="0" smtClean="0"/>
                  <a:t>Έστω</a:t>
                </a:r>
                <a14:m>
                  <m:oMath xmlns:m="http://schemas.openxmlformats.org/officeDocument/2006/math">
                    <m:r>
                      <a:rPr lang="el-GR" sz="1400" b="0" i="0" smtClean="0">
                        <a:latin typeface="Cambria Math"/>
                      </a:rPr>
                      <m:t> </m:t>
                    </m:r>
                    <m:r>
                      <a:rPr lang="el-GR" sz="1400" i="1">
                        <a:latin typeface="Cambria Math"/>
                      </a:rPr>
                      <m:t>𝑃</m:t>
                    </m:r>
                  </m:oMath>
                </a14:m>
                <a:r>
                  <a:rPr lang="el-GR" sz="1400" dirty="0" smtClean="0"/>
                  <a:t> στο χώρο και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sz="14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l-GR" sz="1400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l-GR" sz="1400" i="1"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l-GR" sz="1400">
                            <a:latin typeface="Cambria Math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l-GR" sz="1400" dirty="0" smtClean="0"/>
                  <a:t> και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sz="14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l-GR" sz="1400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l-GR" sz="1400" i="1">
                            <a:latin typeface="Cambria Math"/>
                          </a:rPr>
                          <m:t>𝑖</m:t>
                        </m:r>
                        <m:r>
                          <a:rPr lang="el-GR" sz="1400">
                            <a:latin typeface="Cambria Math"/>
                          </a:rPr>
                          <m:t>−1</m:t>
                        </m:r>
                      </m:sub>
                      <m:sup>
                        <m:r>
                          <a:rPr lang="el-GR" sz="1400">
                            <a:latin typeface="Cambria Math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l-GR" sz="1400" dirty="0" smtClean="0"/>
                  <a:t> οι πίνακες 4χ1 που περιλαμβάνουν  τις γενικευμένες συντεταγμένες του σημείου </a:t>
                </a:r>
                <a14:m>
                  <m:oMath xmlns:m="http://schemas.openxmlformats.org/officeDocument/2006/math">
                    <m:r>
                      <a:rPr lang="el-GR" sz="1400" i="1" smtClean="0">
                        <a:latin typeface="Cambria Math"/>
                      </a:rPr>
                      <m:t>𝑃</m:t>
                    </m:r>
                  </m:oMath>
                </a14:m>
                <a:r>
                  <a:rPr lang="el-GR" sz="1400" dirty="0" smtClean="0"/>
                  <a:t> ως προς τα σ.σ.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l-GR" sz="140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l-GR" sz="1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l-GR" sz="1400" i="1">
                                <a:latin typeface="Cambria Math"/>
                              </a:rPr>
                              <m:t>𝑜</m:t>
                            </m:r>
                          </m:e>
                          <m:sub>
                            <m:r>
                              <a:rPr lang="el-GR" sz="14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l-GR" sz="140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l-GR" sz="1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l-GR" sz="1400" i="1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l-GR" sz="14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l-GR" sz="140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l-GR" sz="1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l-GR" sz="1400" i="1"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el-GR" sz="14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l-GR" sz="140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l-GR" sz="1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l-GR" sz="1400" i="1">
                                <a:latin typeface="Cambria Math"/>
                              </a:rPr>
                              <m:t>𝑧</m:t>
                            </m:r>
                          </m:e>
                          <m:sub>
                            <m:r>
                              <a:rPr lang="el-GR" sz="14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l-GR" sz="1400" dirty="0" smtClean="0"/>
                  <a:t> και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l-GR" sz="1400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l-GR" sz="1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l-GR" sz="1400" i="1">
                                <a:latin typeface="Cambria Math"/>
                              </a:rPr>
                              <m:t>𝑜</m:t>
                            </m:r>
                          </m:e>
                          <m:sub>
                            <m:r>
                              <a:rPr lang="el-GR" sz="1400" i="1">
                                <a:latin typeface="Cambria Math"/>
                              </a:rPr>
                              <m:t>𝑖</m:t>
                            </m:r>
                            <m:r>
                              <a:rPr lang="el-GR" sz="1400">
                                <a:latin typeface="Cambria Math"/>
                              </a:rPr>
                              <m:t>−1</m:t>
                            </m:r>
                          </m:sub>
                        </m:sSub>
                        <m:r>
                          <a:rPr lang="el-GR" sz="140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l-GR" sz="1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l-GR" sz="1400" i="1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l-GR" sz="1400" i="1">
                                <a:latin typeface="Cambria Math"/>
                              </a:rPr>
                              <m:t>𝑖</m:t>
                            </m:r>
                            <m:r>
                              <a:rPr lang="el-GR" sz="1400">
                                <a:latin typeface="Cambria Math"/>
                              </a:rPr>
                              <m:t>−1</m:t>
                            </m:r>
                          </m:sub>
                        </m:sSub>
                        <m:r>
                          <a:rPr lang="el-GR" sz="140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l-GR" sz="1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l-GR" sz="1400" i="1"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el-GR" sz="1400" i="1">
                                <a:latin typeface="Cambria Math"/>
                              </a:rPr>
                              <m:t>𝑖</m:t>
                            </m:r>
                            <m:r>
                              <a:rPr lang="el-GR" sz="1400">
                                <a:latin typeface="Cambria Math"/>
                              </a:rPr>
                              <m:t>−1</m:t>
                            </m:r>
                          </m:sub>
                        </m:sSub>
                        <m:r>
                          <a:rPr lang="el-GR" sz="140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l-GR" sz="14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l-GR" sz="1400" i="1">
                                <a:latin typeface="Cambria Math"/>
                              </a:rPr>
                              <m:t>𝑧</m:t>
                            </m:r>
                          </m:e>
                          <m:sub>
                            <m:r>
                              <a:rPr lang="el-GR" sz="1400" i="1">
                                <a:latin typeface="Cambria Math"/>
                              </a:rPr>
                              <m:t>𝑖</m:t>
                            </m:r>
                            <m:r>
                              <a:rPr lang="el-GR" sz="1400">
                                <a:latin typeface="Cambria Math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lang="el-GR" sz="1400" dirty="0" smtClean="0"/>
                  <a:t>, αντίστοιχα, δηλ. ως προς τα σ.σ. του συνδέσμου </a:t>
                </a:r>
                <a:r>
                  <a:rPr lang="en-US" sz="1400" i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el-GR" sz="1400" i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l-GR" sz="1400" dirty="0"/>
                  <a:t>και του συνδέσμου </a:t>
                </a:r>
                <a:r>
                  <a:rPr lang="en-US" sz="1400" i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el-GR" sz="1400" i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  <a:r>
                  <a:rPr lang="el-GR" sz="1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1. </a:t>
                </a:r>
                <a:r>
                  <a:rPr lang="el-GR" sz="1400" dirty="0"/>
                  <a:t>Οι γενικευμένες συντεταγμένες συνδέονται με τη ακόλουθη σχέση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sz="14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l-GR" sz="1400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l-GR" sz="1400" i="1">
                            <a:latin typeface="Cambria Math"/>
                          </a:rPr>
                          <m:t>𝑖</m:t>
                        </m:r>
                        <m:r>
                          <a:rPr lang="el-GR" sz="1400">
                            <a:latin typeface="Cambria Math"/>
                          </a:rPr>
                          <m:t>−1</m:t>
                        </m:r>
                      </m:sub>
                      <m:sup>
                        <m:r>
                          <a:rPr lang="el-GR" sz="1400"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el-GR" sz="1400">
                        <a:latin typeface="Cambria Math"/>
                      </a:rPr>
                      <m:t>=</m:t>
                    </m:r>
                    <m:sSubSup>
                      <m:sSubSupPr>
                        <m:ctrlPr>
                          <a:rPr lang="el-GR" sz="14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l-GR" sz="1400" i="1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l-GR" sz="1400" i="1">
                            <a:latin typeface="Cambria Math"/>
                          </a:rPr>
                          <m:t>𝑖</m:t>
                        </m:r>
                        <m:r>
                          <a:rPr lang="el-GR" sz="1400">
                            <a:latin typeface="Cambria Math"/>
                          </a:rPr>
                          <m:t>−1</m:t>
                        </m:r>
                      </m:sub>
                      <m:sup>
                        <m:r>
                          <a:rPr lang="el-GR" sz="1400" i="1">
                            <a:latin typeface="Cambria Math"/>
                          </a:rPr>
                          <m:t>𝑖</m:t>
                        </m:r>
                      </m:sup>
                    </m:sSubSup>
                    <m:r>
                      <a:rPr lang="el-GR" sz="140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l-GR" sz="1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l-GR" sz="1400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l-GR" sz="14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l-GR" sz="1400">
                        <a:latin typeface="Cambria Math"/>
                      </a:rPr>
                      <m:t>)</m:t>
                    </m:r>
                    <m:sSubSup>
                      <m:sSubSupPr>
                        <m:ctrlPr>
                          <a:rPr lang="el-GR" sz="14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l-GR" sz="1400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l-GR" sz="1400" i="1"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l-GR" sz="1400">
                            <a:latin typeface="Cambria Math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l-GR" sz="1400" dirty="0" smtClean="0"/>
                  <a:t>   </a:t>
                </a:r>
                <a:endParaRPr lang="el-GR" sz="1400" dirty="0"/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1700808"/>
                <a:ext cx="3960440" cy="4248472"/>
              </a:xfrm>
              <a:prstGeom prst="roundRect">
                <a:avLst>
                  <a:gd name="adj" fmla="val 10673"/>
                </a:avLst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87624" y="2695321"/>
            <a:ext cx="2448272" cy="2245847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cmpd="dbl">
            <a:solidFill>
              <a:schemeClr val="bg2">
                <a:lumMod val="25000"/>
                <a:alpha val="78000"/>
              </a:schemeClr>
            </a:solidFill>
            <a:prstDash val="dash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l-GR" sz="2200" dirty="0" smtClean="0"/>
              <a:t>Για κάθε </a:t>
            </a:r>
            <a:r>
              <a:rPr lang="el-GR" sz="2200" dirty="0" err="1" smtClean="0"/>
              <a:t>ρ.β</a:t>
            </a:r>
            <a:r>
              <a:rPr lang="el-GR" sz="2200" dirty="0" smtClean="0"/>
              <a:t>. ισχύουν οι ακόλουθοι ορισμοί για τη διάταξη των συνδέσμων και των αρθρώσεων, καθώς και για την επιλογή των σ.σ.</a:t>
            </a:r>
            <a:endParaRPr lang="el-GR" sz="2200" dirty="0"/>
          </a:p>
        </p:txBody>
      </p:sp>
      <p:sp>
        <p:nvSpPr>
          <p:cNvPr id="8" name="Oval 7"/>
          <p:cNvSpPr/>
          <p:nvPr/>
        </p:nvSpPr>
        <p:spPr>
          <a:xfrm>
            <a:off x="5545037" y="5145302"/>
            <a:ext cx="432048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0" name="Straight Arrow Connector 9"/>
          <p:cNvCxnSpPr>
            <a:stCxn id="8" idx="3"/>
          </p:cNvCxnSpPr>
          <p:nvPr/>
        </p:nvCxnSpPr>
        <p:spPr>
          <a:xfrm flipH="1">
            <a:off x="4788024" y="5575541"/>
            <a:ext cx="820285" cy="1668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907704" y="5067761"/>
                <a:ext cx="2808312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400" dirty="0" smtClean="0"/>
                  <a:t>Ο ομογενής μετασχηματισμός</a:t>
                </a:r>
                <a:r>
                  <a:rPr lang="en-US" sz="1400" dirty="0" smtClean="0"/>
                  <a:t> </a:t>
                </a:r>
                <a:r>
                  <a:rPr lang="el-GR" sz="1400" dirty="0" smtClean="0"/>
                  <a:t>που συνδέει τα 2 σ.σ.. Ο μετασχηματισμός εξαρτάται από τη γωνία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4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l-GR" sz="1400" i="1">
                            <a:latin typeface="Cambria Math"/>
                          </a:rPr>
                          <m:t>𝑞</m:t>
                        </m:r>
                      </m:e>
                      <m:sub>
                        <m:r>
                          <a:rPr lang="el-GR" sz="14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l-GR" sz="1400" dirty="0" smtClean="0"/>
                  <a:t> της άρθρωσης </a:t>
                </a:r>
                <a:r>
                  <a:rPr lang="en-US" sz="1400" i="1" dirty="0" smtClean="0">
                    <a:latin typeface="Times New Roman" pitchFamily="18" charset="0"/>
                    <a:cs typeface="Times New Roman" pitchFamily="18" charset="0"/>
                  </a:rPr>
                  <a:t>i </a:t>
                </a:r>
                <a:r>
                  <a:rPr lang="el-GR" sz="1400" dirty="0"/>
                  <a:t>μεταξύ των συνδέσμων </a:t>
                </a:r>
                <a:r>
                  <a:rPr lang="en-US" sz="1400" i="1" dirty="0" smtClean="0"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en-US" sz="1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l-GR" sz="1400" dirty="0" smtClean="0">
                    <a:latin typeface="Times New Roman" pitchFamily="18" charset="0"/>
                    <a:cs typeface="Times New Roman" pitchFamily="18" charset="0"/>
                  </a:rPr>
                  <a:t>και</a:t>
                </a:r>
                <a:r>
                  <a:rPr lang="en-US" sz="1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400" i="1" dirty="0" smtClean="0"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en-US" sz="1400" dirty="0" smtClean="0">
                    <a:latin typeface="Times New Roman" pitchFamily="18" charset="0"/>
                    <a:cs typeface="Times New Roman" pitchFamily="18" charset="0"/>
                  </a:rPr>
                  <a:t>-1.</a:t>
                </a:r>
                <a:endParaRPr lang="el-GR" sz="1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5067761"/>
                <a:ext cx="2808312" cy="1169551"/>
              </a:xfrm>
              <a:prstGeom prst="rect">
                <a:avLst/>
              </a:prstGeom>
              <a:blipFill rotWithShape="1">
                <a:blip r:embed="rId5"/>
                <a:stretch>
                  <a:fillRect l="-651" t="-1042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98960" y="168738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6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Κινηματική αλυσίδα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/>
          <a:lstStyle/>
          <a:p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/>
          <a:lstStyle/>
          <a:p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4139952" y="1700808"/>
                <a:ext cx="3960440" cy="4248472"/>
              </a:xfrm>
              <a:prstGeom prst="roundRect">
                <a:avLst>
                  <a:gd name="adj" fmla="val 10673"/>
                </a:avLst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2900" indent="-342900" algn="just">
                  <a:buFont typeface="+mj-lt"/>
                  <a:buAutoNum type="alphaUcPeriod" startAt="2"/>
                </a:pPr>
                <a:r>
                  <a:rPr lang="el-GR" sz="1500" dirty="0" smtClean="0"/>
                  <a:t>Σύστημα Συντεταγμένων</a:t>
                </a:r>
              </a:p>
              <a:p>
                <a:pPr marL="800100" lvl="1" indent="-342900" algn="just">
                  <a:buFont typeface="+mj-lt"/>
                  <a:buAutoNum type="arabicPeriod" startAt="3"/>
                </a:pPr>
                <a:r>
                  <a:rPr lang="el-GR" sz="1400" dirty="0" smtClean="0"/>
                  <a:t>Ο ομογενείς μετασχηματισμός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sz="1400" i="1"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n-US" sz="1400" i="1">
                            <a:latin typeface="Cambria Math"/>
                          </a:rPr>
                          <m:t>𝑗</m:t>
                        </m:r>
                      </m:sup>
                    </m:sSubSup>
                  </m:oMath>
                </a14:m>
                <a:r>
                  <a:rPr lang="el-GR" sz="1400" dirty="0" smtClean="0"/>
                  <a:t> που συνδέει του συνδέσμου </a:t>
                </a:r>
                <a:r>
                  <a:rPr lang="en-US" sz="1400" i="1" dirty="0" smtClean="0">
                    <a:latin typeface="Times New Roman" pitchFamily="18" charset="0"/>
                    <a:cs typeface="Times New Roman" pitchFamily="18" charset="0"/>
                  </a:rPr>
                  <a:t>i </a:t>
                </a:r>
                <a:r>
                  <a:rPr lang="el-GR" sz="1400" dirty="0"/>
                  <a:t>με το σ.σ. του συνδέσμου </a:t>
                </a:r>
                <a:r>
                  <a:rPr lang="en-US" sz="1400" i="1" dirty="0" smtClean="0">
                    <a:latin typeface="Times New Roman" pitchFamily="18" charset="0"/>
                    <a:cs typeface="Times New Roman" pitchFamily="18" charset="0"/>
                  </a:rPr>
                  <a:t>j </a:t>
                </a:r>
                <a:r>
                  <a:rPr lang="el-GR" sz="1400" dirty="0"/>
                  <a:t>δηλαδή που απεικονίζει στο σ.σ</a:t>
                </a:r>
                <a:r>
                  <a:rPr lang="el-GR" sz="1400" i="1" dirty="0" smtClean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1400" i="1" dirty="0" smtClean="0"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el-GR" sz="1400" i="1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l-GR" sz="1400" dirty="0"/>
                  <a:t>τις συντεταγμένες  του σημείου </a:t>
                </a:r>
                <a:r>
                  <a:rPr lang="en-US" sz="14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l-GR" sz="1400" i="1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l-GR" sz="1400" dirty="0"/>
                  <a:t>ως προς το σύστημα</a:t>
                </a:r>
                <a:r>
                  <a:rPr lang="el-GR" sz="1400" i="1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400" i="1" dirty="0" smtClean="0">
                    <a:latin typeface="Times New Roman" pitchFamily="18" charset="0"/>
                    <a:cs typeface="Times New Roman" pitchFamily="18" charset="0"/>
                  </a:rPr>
                  <a:t>j.</a:t>
                </a:r>
                <a:r>
                  <a:rPr lang="el-GR" sz="1400" dirty="0" smtClean="0"/>
                  <a:t>   </a:t>
                </a:r>
                <a:endParaRPr lang="el-GR" sz="1400" dirty="0"/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1700808"/>
                <a:ext cx="3960440" cy="4248472"/>
              </a:xfrm>
              <a:prstGeom prst="roundRect">
                <a:avLst>
                  <a:gd name="adj" fmla="val 10673"/>
                </a:avLst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7704" y="27089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6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Μέθοδος </a:t>
            </a:r>
            <a:r>
              <a:rPr lang="en-US" dirty="0" err="1" smtClean="0"/>
              <a:t>Denavit-Hartenberg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200" dirty="0" smtClean="0"/>
              <a:t>Η μέθοδος </a:t>
            </a:r>
            <a:r>
              <a:rPr lang="en-US" sz="2200" dirty="0" smtClean="0"/>
              <a:t>D-H </a:t>
            </a:r>
            <a:r>
              <a:rPr lang="el-GR" sz="2200" dirty="0" smtClean="0"/>
              <a:t>είναι η πιο διαδεδομένη συστηματική μέθοδος που επιλύει το ευθύ κινηματικό πρόβλημα θέσης, δηλαδή προσδιορίζει τη θέση του εργαλείου τελικής δράσης ως προς το χώρο εργασίας.</a:t>
            </a:r>
          </a:p>
          <a:p>
            <a:r>
              <a:rPr lang="el-GR" sz="2200" dirty="0"/>
              <a:t>Ο προσδιορισμός της θέσης του εργαλείου τελικής δράσης γίνεται προσδιορίζοντας τις συντεταγμένες ενός προκαθορισμένου σημείου του, έστω Α ως προς το χώρο εργασίας.</a:t>
            </a: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/>
          <a:lstStyle/>
          <a:p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/>
          <a:lstStyle/>
          <a:p>
            <a:endParaRPr lang="el-GR" dirty="0"/>
          </a:p>
        </p:txBody>
      </p:sp>
      <p:pic>
        <p:nvPicPr>
          <p:cNvPr id="6" name="M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4100" end="21000.38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79695" y="44035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8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Μέθοδος </a:t>
            </a:r>
            <a:r>
              <a:rPr lang="en-US" dirty="0" err="1"/>
              <a:t>Denavit-Hartenberg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l-GR" sz="2000" dirty="0" smtClean="0"/>
                  <a:t>Θεώρημα 4.1: Θεωρήστε 2 δεξιόστροφα σ.σ.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000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>
                                <a:latin typeface="Cambria Math"/>
                              </a:rPr>
                              <m:t>0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𝑖</m:t>
                            </m:r>
                            <m:r>
                              <a:rPr lang="en-US" sz="2000">
                                <a:latin typeface="Cambria Math"/>
                              </a:rPr>
                              <m:t>−1</m:t>
                            </m:r>
                          </m:sub>
                        </m:sSub>
                        <m:r>
                          <a:rPr lang="en-US" sz="200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𝑖</m:t>
                            </m:r>
                            <m:r>
                              <a:rPr lang="en-US" sz="2000">
                                <a:latin typeface="Cambria Math"/>
                              </a:rPr>
                              <m:t>−1</m:t>
                            </m:r>
                          </m:sub>
                        </m:sSub>
                        <m:r>
                          <a:rPr lang="en-US" sz="200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𝑖</m:t>
                            </m:r>
                            <m:r>
                              <a:rPr lang="en-US" sz="2000">
                                <a:latin typeface="Cambria Math"/>
                              </a:rPr>
                              <m:t>−1</m:t>
                            </m:r>
                          </m:sub>
                        </m:sSub>
                        <m:r>
                          <a:rPr lang="en-US" sz="200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𝑖</m:t>
                            </m:r>
                            <m:r>
                              <a:rPr lang="en-US" sz="2000">
                                <a:latin typeface="Cambria Math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r>
                  <a:rPr lang="el-GR" sz="2000" dirty="0" smtClean="0"/>
                  <a:t> στο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000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>
                                <a:latin typeface="Cambria Math"/>
                              </a:rPr>
                              <m:t>0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sz="200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sz="200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sz="2000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l-GR" sz="2000" dirty="0" smtClean="0"/>
                  <a:t>τέτοια ώστε ο άξονας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l-GR" sz="2000" dirty="0" smtClean="0"/>
                  <a:t> του 2</a:t>
                </a:r>
                <a:r>
                  <a:rPr lang="el-GR" sz="2000" baseline="30000" dirty="0" smtClean="0"/>
                  <a:t>ου</a:t>
                </a:r>
                <a:r>
                  <a:rPr lang="el-GR" sz="2000" dirty="0" smtClean="0"/>
                  <a:t> συστήματος να είναι κάθετος στον άξονα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𝑖</m:t>
                        </m:r>
                        <m:r>
                          <a:rPr lang="en-US" sz="2000">
                            <a:latin typeface="Cambria Math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l-GR" sz="2000" dirty="0" smtClean="0"/>
                  <a:t> του 1</a:t>
                </a:r>
                <a:r>
                  <a:rPr lang="el-GR" sz="2000" baseline="30000" dirty="0" smtClean="0"/>
                  <a:t>ου</a:t>
                </a:r>
                <a:r>
                  <a:rPr lang="el-GR" sz="2000" dirty="0" smtClean="0"/>
                  <a:t> σ.σ.. Ο ομογενής μετασχηματισμός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/>
                          </a:rPr>
                          <m:t>𝐻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𝑖</m:t>
                        </m:r>
                        <m:r>
                          <a:rPr lang="en-US" sz="2000">
                            <a:latin typeface="Cambria Math"/>
                          </a:rPr>
                          <m:t>−1</m:t>
                        </m:r>
                      </m:sub>
                      <m:sup>
                        <m:r>
                          <a:rPr lang="en-US" sz="2000" i="1">
                            <a:latin typeface="Cambria Math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l-GR" sz="2000" dirty="0" smtClean="0"/>
                  <a:t>αναλύεται σαν γινόμενο 4 μετασχηματισμών.  </a:t>
                </a: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 l="-591" t="-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/>
          <a:lstStyle/>
          <a:p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/>
          <a:lstStyle/>
          <a:p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907704" y="4293096"/>
                <a:ext cx="4176464" cy="14624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  <m:r>
                            <a:rPr lang="en-US">
                              <a:latin typeface="Cambria Math"/>
                            </a:rPr>
                            <m:t>−1</m:t>
                          </m:r>
                        </m:sub>
                        <m:sup>
                          <m:r>
                            <a:rPr lang="en-US" i="1">
                              <a:latin typeface="Cambria Math"/>
                            </a:rPr>
                            <m:t>𝑖</m:t>
                          </m:r>
                        </m:sup>
                      </m:sSubSup>
                      <m:r>
                        <a:rPr lang="en-US">
                          <a:latin typeface="Cambria Math"/>
                        </a:rPr>
                        <m:t>=</m:t>
                      </m:r>
                      <m:r>
                        <a:rPr lang="en-US" i="1">
                          <a:latin typeface="Cambria Math"/>
                        </a:rPr>
                        <m:t>𝑅𝑜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𝑧</m:t>
                          </m:r>
                          <m:r>
                            <a:rPr lang="en-US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𝜄</m:t>
                              </m:r>
                            </m:sub>
                          </m:sSub>
                        </m:sub>
                      </m:sSub>
                      <m:r>
                        <a:rPr lang="en-US" i="1">
                          <a:latin typeface="Cambria Math"/>
                        </a:rPr>
                        <m:t>𝑇𝑟𝑎𝑛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𝑧</m:t>
                          </m:r>
                          <m:r>
                            <a:rPr lang="en-US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en-US" i="1">
                          <a:latin typeface="Cambria Math"/>
                        </a:rPr>
                        <m:t>𝑇𝑟𝑎𝑛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en-US" i="1">
                          <a:latin typeface="Cambria Math"/>
                        </a:rPr>
                        <m:t>𝑅𝑜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en-US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𝜄</m:t>
                              </m:r>
                            </m:sub>
                          </m:sSub>
                        </m:sub>
                      </m:sSub>
                      <m:r>
                        <a:rPr lang="en-US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𝑐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i="1"/>
                                  <m:t>   </m:t>
                                </m:r>
                                <m:r>
                                  <a:rPr lang="en-US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𝑠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/>
                                  </a:rPr>
                                  <m:t>𝑐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i="1"/>
                                  <m:t>      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𝑠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/>
                                  </a:rPr>
                                  <m:t>𝑐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i="1"/>
                                  <m:t>     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/>
                                  </a:rPr>
                                  <m:t>𝑐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𝑠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i="1"/>
                                  <m:t>      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𝑐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/>
                                  </a:rPr>
                                  <m:t>𝑐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i="1"/>
                                  <m:t>   </m:t>
                                </m:r>
                                <m:r>
                                  <a:rPr lang="en-US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𝑐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/>
                                  </a:rPr>
                                  <m:t>𝑠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i="1"/>
                                  <m:t>     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/>
                                  </a:rPr>
                                  <m:t>𝑠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>
                                    <a:latin typeface="Cambria Math"/>
                                  </a:rPr>
                                  <m:t>0</m:t>
                                </m:r>
                                <m:r>
                                  <m:rPr>
                                    <m:nor/>
                                  </m:rPr>
                                  <a:rPr lang="en-US" i="1"/>
                                  <m:t>         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𝑠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i="1"/>
                                  <m:t>             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𝑐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i="1"/>
                                  <m:t>             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>
                                    <a:latin typeface="Cambria Math"/>
                                  </a:rPr>
                                  <m:t>0</m:t>
                                </m:r>
                                <m:r>
                                  <m:rPr>
                                    <m:nor/>
                                  </m:rPr>
                                  <a:rPr lang="en-US" i="1"/>
                                  <m:t>          </m:t>
                                </m:r>
                                <m:r>
                                  <a:rPr lang="en-US">
                                    <a:latin typeface="Cambria Math"/>
                                  </a:rPr>
                                  <m:t>0</m:t>
                                </m:r>
                                <m:r>
                                  <m:rPr>
                                    <m:nor/>
                                  </m:rPr>
                                  <a:rPr lang="en-US" i="1"/>
                                  <m:t>                  </m:t>
                                </m:r>
                                <m:r>
                                  <a:rPr lang="en-US">
                                    <a:latin typeface="Cambria Math"/>
                                  </a:rPr>
                                  <m:t>0</m:t>
                                </m:r>
                                <m:r>
                                  <m:rPr>
                                    <m:nor/>
                                  </m:rPr>
                                  <a:rPr lang="en-US" i="1"/>
                                  <m:t>                </m:t>
                                </m:r>
                                <m:r>
                                  <a:rPr lang="en-US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4293096"/>
                <a:ext cx="4176464" cy="146245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/>
              <p:cNvSpPr/>
              <p:nvPr/>
            </p:nvSpPr>
            <p:spPr>
              <a:xfrm>
                <a:off x="5148064" y="2928603"/>
                <a:ext cx="3816424" cy="1364493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l-GR" dirty="0"/>
                  <a:t>Η παραπάνω ανάλυση εξαρτάται από 4 μεταβλητές (μεγέθη </a:t>
                </a:r>
                <a:r>
                  <a:rPr lang="en-US" dirty="0"/>
                  <a:t>D-H</a:t>
                </a:r>
                <a:r>
                  <a:rPr lang="el-GR" dirty="0"/>
                  <a:t>)</a:t>
                </a:r>
                <a:r>
                  <a:rPr lang="en-US" dirty="0"/>
                  <a:t>: </a:t>
                </a:r>
                <a:r>
                  <a:rPr lang="el-GR" dirty="0">
                    <a:solidFill>
                      <a:srgbClr val="FF0000"/>
                    </a:solidFill>
                  </a:rPr>
                  <a:t>το μήκος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l-GR" dirty="0"/>
                  <a:t>, </a:t>
                </a:r>
                <a:r>
                  <a:rPr lang="el-GR" dirty="0">
                    <a:solidFill>
                      <a:srgbClr val="FF0000"/>
                    </a:solidFill>
                  </a:rPr>
                  <a:t>τη στρέψη</a:t>
                </a:r>
                <a:r>
                  <a:rPr lang="el-G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l-GR">
                        <a:latin typeface="Cambria Math"/>
                      </a:rPr>
                      <m:t>, </m:t>
                    </m:r>
                  </m:oMath>
                </a14:m>
                <a:r>
                  <a:rPr lang="el-GR" dirty="0">
                    <a:solidFill>
                      <a:srgbClr val="FF0000"/>
                    </a:solidFill>
                  </a:rPr>
                  <a:t>το περιθώριο</a:t>
                </a:r>
                <a:r>
                  <a:rPr lang="el-G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l-GR" dirty="0"/>
                  <a:t>και τη γωνία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l-GR" i="1">
                        <a:latin typeface="Cambria Math"/>
                      </a:rPr>
                      <m:t>.</m:t>
                    </m:r>
                  </m:oMath>
                </a14:m>
                <a:endParaRPr lang="en-US" dirty="0"/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2928603"/>
                <a:ext cx="3816424" cy="1364493"/>
              </a:xfrm>
              <a:prstGeom prst="roundRect">
                <a:avLst/>
              </a:prstGeom>
              <a:blipFill rotWithShape="0">
                <a:blip r:embed="rId6"/>
                <a:stretch>
                  <a:fillRect t="-4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M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100" end="13000.383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8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8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Μέθοδος </a:t>
            </a:r>
            <a:r>
              <a:rPr lang="en-US" dirty="0" err="1"/>
              <a:t>Denavit-Hartenberg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/>
          <a:lstStyle/>
          <a:p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/>
          <a:lstStyle/>
          <a:p>
            <a:endParaRPr lang="el-GR" dirty="0"/>
          </a:p>
        </p:txBody>
      </p:sp>
      <p:grpSp>
        <p:nvGrpSpPr>
          <p:cNvPr id="58" name="Group 57"/>
          <p:cNvGrpSpPr/>
          <p:nvPr/>
        </p:nvGrpSpPr>
        <p:grpSpPr>
          <a:xfrm>
            <a:off x="1043608" y="1926163"/>
            <a:ext cx="6030010" cy="3744377"/>
            <a:chOff x="1043608" y="1926163"/>
            <a:chExt cx="6030010" cy="3744377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979712" y="2204864"/>
              <a:ext cx="0" cy="30963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156176" y="2204864"/>
              <a:ext cx="0" cy="3096344"/>
            </a:xfrm>
            <a:prstGeom prst="line">
              <a:avLst/>
            </a:prstGeom>
            <a:ln w="22225"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1187624" y="2780928"/>
              <a:ext cx="5184576" cy="972108"/>
            </a:xfrm>
            <a:prstGeom prst="line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1989043" y="2142187"/>
              <a:ext cx="432048" cy="7920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1187624" y="2934275"/>
              <a:ext cx="801419" cy="49472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979712" y="2420888"/>
              <a:ext cx="225355" cy="11734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333061" y="1932854"/>
                  <a:ext cx="42271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3061" y="1932854"/>
                  <a:ext cx="422717" cy="369332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t="-8197" r="-17391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1475656" y="1926163"/>
                  <a:ext cx="42271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  <m:r>
                              <a:rPr lang="el-GR" b="0" i="1" smtClean="0">
                                <a:latin typeface="Cambria Math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5656" y="1926163"/>
                  <a:ext cx="422717" cy="36933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8197" r="-63768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043608" y="2411596"/>
                  <a:ext cx="42271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608" y="2411596"/>
                  <a:ext cx="422717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t="-8333" r="-2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1043608" y="3329038"/>
                  <a:ext cx="42271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608" y="3329038"/>
                  <a:ext cx="422717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t="-8197" r="-20000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3357195" y="2862306"/>
                  <a:ext cx="42271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l-GR" b="0" i="1" smtClean="0">
                                <a:latin typeface="Cambria Math"/>
                              </a:rPr>
                              <m:t>𝛼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7195" y="2862306"/>
                  <a:ext cx="422717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t="-8333" r="-21739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1917035" y="2915652"/>
                  <a:ext cx="42271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l-GR" sz="1400" b="0" i="1" smtClean="0">
                                <a:latin typeface="Cambria Math"/>
                              </a:rPr>
                              <m:t>0</m:t>
                            </m:r>
                          </m:e>
                          <m:sub>
                            <m:r>
                              <a:rPr lang="en-US" sz="14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7035" y="2915652"/>
                  <a:ext cx="422717" cy="307777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t="-3922" r="-4286" b="-156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Connector 26"/>
            <p:cNvCxnSpPr/>
            <p:nvPr/>
          </p:nvCxnSpPr>
          <p:spPr>
            <a:xfrm>
              <a:off x="2070382" y="2780928"/>
              <a:ext cx="216024" cy="440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2239346" y="2834274"/>
              <a:ext cx="65722" cy="1235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5952123" y="3862872"/>
              <a:ext cx="216024" cy="440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5974431" y="3733054"/>
              <a:ext cx="65722" cy="1235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6165507" y="2132856"/>
                  <a:ext cx="42271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𝑧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  <m:r>
                              <a:rPr lang="el-GR" b="0" i="1" smtClean="0">
                                <a:latin typeface="Cambria Math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5507" y="2132856"/>
                  <a:ext cx="422717" cy="369332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t="-8333" r="-61429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6137514" y="3366323"/>
                  <a:ext cx="42271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l-GR" b="0" i="1" smtClean="0">
                                <a:latin typeface="Cambria Math"/>
                              </a:rPr>
                              <m:t>0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7514" y="3366323"/>
                  <a:ext cx="422717" cy="369332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t="-8197" r="-20290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6156176" y="4149080"/>
                  <a:ext cx="42271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  <m:r>
                              <a:rPr lang="el-GR" b="0" i="1" smtClean="0">
                                <a:latin typeface="Cambria Math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6176" y="4149080"/>
                  <a:ext cx="422717" cy="369332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t="-8333" r="-66667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Connector 42"/>
            <p:cNvCxnSpPr/>
            <p:nvPr/>
          </p:nvCxnSpPr>
          <p:spPr>
            <a:xfrm flipH="1" flipV="1">
              <a:off x="1475656" y="4185084"/>
              <a:ext cx="5184576" cy="972108"/>
            </a:xfrm>
            <a:prstGeom prst="line">
              <a:avLst/>
            </a:prstGeom>
            <a:ln w="25400"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6084168" y="4718492"/>
                  <a:ext cx="42271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l-GR" b="0" i="1" smtClean="0">
                                <a:latin typeface="Cambria Math"/>
                              </a:rPr>
                              <m:t>0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  <m:r>
                              <a:rPr lang="el-GR" b="0" i="1" smtClean="0">
                                <a:latin typeface="Cambria Math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4168" y="4718492"/>
                  <a:ext cx="422717" cy="369332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t="-8197" r="-68116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907704" y="3923764"/>
                  <a:ext cx="42271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7704" y="3923764"/>
                  <a:ext cx="422717" cy="369332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t="-8333" r="-2029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7" name="Straight Arrow Connector 46"/>
            <p:cNvCxnSpPr/>
            <p:nvPr/>
          </p:nvCxnSpPr>
          <p:spPr>
            <a:xfrm flipH="1">
              <a:off x="5652120" y="5087824"/>
              <a:ext cx="485394" cy="501416"/>
            </a:xfrm>
            <a:prstGeom prst="straightConnector1">
              <a:avLst/>
            </a:prstGeom>
            <a:ln w="222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5148064" y="5301208"/>
                  <a:ext cx="42271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8064" y="5301208"/>
                  <a:ext cx="422717" cy="369332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t="-8333" r="-64286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5445427" y="5003884"/>
                  <a:ext cx="42271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l-GR" b="0" i="1" smtClean="0"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5427" y="5003884"/>
                  <a:ext cx="422717" cy="369332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t="-8333" r="-2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Straight Arrow Connector 50"/>
            <p:cNvCxnSpPr/>
            <p:nvPr/>
          </p:nvCxnSpPr>
          <p:spPr>
            <a:xfrm>
              <a:off x="6156176" y="5087824"/>
              <a:ext cx="576064" cy="398050"/>
            </a:xfrm>
            <a:prstGeom prst="straightConnector1">
              <a:avLst/>
            </a:prstGeom>
            <a:ln w="222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6650901" y="5282546"/>
                  <a:ext cx="42271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−1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2" name="TextBox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0901" y="5282546"/>
                  <a:ext cx="422717" cy="369332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 t="-8333" r="-66667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Arrow Connector 53"/>
            <p:cNvCxnSpPr/>
            <p:nvPr/>
          </p:nvCxnSpPr>
          <p:spPr>
            <a:xfrm flipH="1" flipV="1">
              <a:off x="5800802" y="5087824"/>
              <a:ext cx="151322" cy="19902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1917035" y="2132856"/>
                  <a:ext cx="42271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7035" y="2132856"/>
                  <a:ext cx="422717" cy="369332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 t="-8333" r="-18571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9" name="Freeform 58"/>
          <p:cNvSpPr/>
          <p:nvPr/>
        </p:nvSpPr>
        <p:spPr>
          <a:xfrm>
            <a:off x="6388224" y="3435694"/>
            <a:ext cx="55984" cy="65314"/>
          </a:xfrm>
          <a:custGeom>
            <a:avLst/>
            <a:gdLst>
              <a:gd name="connsiteX0" fmla="*/ 0 w 55984"/>
              <a:gd name="connsiteY0" fmla="*/ 65314 h 65314"/>
              <a:gd name="connsiteX1" fmla="*/ 55984 w 55984"/>
              <a:gd name="connsiteY1" fmla="*/ 0 h 65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984" h="65314">
                <a:moveTo>
                  <a:pt x="0" y="65314"/>
                </a:moveTo>
                <a:cubicBezTo>
                  <a:pt x="42818" y="11792"/>
                  <a:pt x="23241" y="32743"/>
                  <a:pt x="55984" y="0"/>
                </a:cubicBezTo>
              </a:path>
            </a:pathLst>
          </a:cu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Μέθοδος </a:t>
            </a:r>
            <a:r>
              <a:rPr lang="en-US" dirty="0" err="1" smtClean="0"/>
              <a:t>Denavit-Hartenberg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/>
          <a:lstStyle/>
          <a:p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/>
          <a:lstStyle/>
          <a:p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8" t="38611" r="26406" b="22917"/>
          <a:stretch/>
        </p:blipFill>
        <p:spPr bwMode="auto">
          <a:xfrm>
            <a:off x="4648918" y="1700808"/>
            <a:ext cx="4286250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ounded Rectangle 68"/>
              <p:cNvSpPr/>
              <p:nvPr/>
            </p:nvSpPr>
            <p:spPr>
              <a:xfrm>
                <a:off x="536835" y="1340768"/>
                <a:ext cx="4032448" cy="4320480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 algn="just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l-GR" sz="1600" dirty="0" smtClean="0"/>
                  <a:t> </a:t>
                </a:r>
                <a:r>
                  <a:rPr lang="en-US" sz="1600" dirty="0" smtClean="0"/>
                  <a:t>: </a:t>
                </a:r>
                <a:r>
                  <a:rPr lang="el-GR" sz="1600" dirty="0" smtClean="0"/>
                  <a:t>η γωνία μεταξύ των αξόνων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𝑖</m:t>
                        </m:r>
                        <m:r>
                          <a:rPr lang="en-US" sz="1600">
                            <a:latin typeface="Cambria Math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l-GR" sz="1600" dirty="0" smtClean="0"/>
                  <a:t> και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l-GR" sz="1600" dirty="0" smtClean="0"/>
                  <a:t> με στροφή γύρο από το άξονα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𝑖</m:t>
                        </m:r>
                        <m:r>
                          <a:rPr lang="en-US" sz="1600">
                            <a:latin typeface="Cambria Math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1600" dirty="0" smtClean="0"/>
                  <a:t>, </a:t>
                </a:r>
                <a:r>
                  <a:rPr lang="el-GR" sz="1600" dirty="0" smtClean="0"/>
                  <a:t>με φορά από τον άξονα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𝑖</m:t>
                        </m:r>
                        <m:r>
                          <a:rPr lang="en-US" sz="1600">
                            <a:latin typeface="Cambria Math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l-GR" sz="1600" dirty="0" smtClean="0"/>
                  <a:t> προς τον άξονα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l-GR" sz="1600" dirty="0" smtClean="0"/>
                  <a:t>.</a:t>
                </a:r>
              </a:p>
              <a:p>
                <a:pPr marL="285750" indent="-285750" algn="just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dirty="0" smtClean="0"/>
                  <a:t>: </a:t>
                </a:r>
                <a:r>
                  <a:rPr lang="el-GR" sz="1600" dirty="0" smtClean="0"/>
                  <a:t>η μετατόπιση κατά μήκος του άξονα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𝑖</m:t>
                        </m:r>
                        <m:r>
                          <a:rPr lang="en-US" sz="1600">
                            <a:latin typeface="Cambria Math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l-GR" sz="1600" dirty="0" smtClean="0"/>
                  <a:t> από το σημείο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b="0" i="0" smtClean="0">
                            <a:latin typeface="Cambria Math"/>
                          </a:rPr>
                          <m:t>Ο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𝑖</m:t>
                        </m:r>
                        <m:r>
                          <a:rPr lang="en-US" sz="1600">
                            <a:latin typeface="Cambria Math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l-GR" sz="1600" dirty="0" smtClean="0"/>
                  <a:t> στο σημείο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b="0" i="0" smtClean="0">
                            <a:latin typeface="Cambria Math"/>
                          </a:rPr>
                          <m:t>Ο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l-GR" sz="1600" b="0" i="1" smtClean="0">
                        <a:latin typeface="Cambria Math"/>
                      </a:rPr>
                      <m:t>′</m:t>
                    </m:r>
                  </m:oMath>
                </a14:m>
                <a:r>
                  <a:rPr lang="el-GR" sz="1600" dirty="0" smtClean="0"/>
                  <a:t>.</a:t>
                </a:r>
              </a:p>
              <a:p>
                <a:pPr marL="285750" indent="-285750" algn="just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l-GR" sz="1600" b="0" i="1" smtClean="0">
                            <a:latin typeface="Cambria Math"/>
                          </a:rPr>
                          <m:t>𝛼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l-GR" sz="1600" b="0" i="1" smtClean="0">
                        <a:latin typeface="Cambria Math"/>
                      </a:rPr>
                      <m:t>:</m:t>
                    </m:r>
                  </m:oMath>
                </a14:m>
                <a:r>
                  <a:rPr lang="el-GR" sz="1600" dirty="0" smtClean="0"/>
                  <a:t> η μετατόπιση κατά μήκος του άξονα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l-GR" sz="1600" dirty="0" smtClean="0"/>
                  <a:t> από το σημείο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sz="1600" b="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l-GR" sz="1600" b="0" i="1" smtClean="0">
                            <a:latin typeface="Cambria Math"/>
                          </a:rPr>
                          <m:t>0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el-GR" sz="1600" b="0" i="1" smtClean="0">
                            <a:latin typeface="Cambria Math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l-GR" sz="1600" dirty="0" smtClean="0"/>
                  <a:t> στο σημείο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l-GR" sz="1600" b="0" i="1" smtClean="0">
                            <a:latin typeface="Cambria Math"/>
                          </a:rPr>
                          <m:t>0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l-GR" sz="1600" dirty="0" smtClean="0"/>
                  <a:t>, με πρόσημο που καθορίζεται από τη φορά του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l-GR" sz="1600" dirty="0" smtClean="0"/>
                  <a:t>.</a:t>
                </a:r>
              </a:p>
              <a:p>
                <a:pPr marL="285750" indent="-285750" algn="just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l-GR" sz="1600" dirty="0" smtClean="0"/>
                  <a:t>: η γωνία μεταξύ των αξόνων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𝑖</m:t>
                        </m:r>
                        <m:r>
                          <a:rPr lang="en-US" sz="1600" b="0" i="1" smtClean="0">
                            <a:latin typeface="Cambria Math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l-GR" sz="1600" dirty="0" smtClean="0"/>
                  <a:t>και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l-GR" sz="1600" dirty="0" smtClean="0"/>
                  <a:t>με στροφή γύρω από τον άξονα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l-GR" sz="1600" dirty="0" smtClean="0"/>
                  <a:t>, με φορά από τον άξονα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𝑖</m:t>
                        </m:r>
                        <m:r>
                          <a:rPr lang="en-US" sz="1600" b="0" i="1" smtClean="0">
                            <a:latin typeface="Cambria Math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l-GR" sz="1600" dirty="0" smtClean="0"/>
                  <a:t> προς τον άξονα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sz="16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l-GR" sz="1600" dirty="0" smtClean="0"/>
                  <a:t>και πρόσημα σύμφωνα με τον κανόνα του δεξιού χεριού.</a:t>
                </a:r>
                <a:endParaRPr lang="en-US" sz="1600" dirty="0"/>
              </a:p>
            </p:txBody>
          </p:sp>
        </mc:Choice>
        <mc:Fallback xmlns="">
          <p:sp>
            <p:nvSpPr>
              <p:cNvPr id="69" name="Rounded 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835" y="1340768"/>
                <a:ext cx="4032448" cy="4320480"/>
              </a:xfrm>
              <a:prstGeom prst="roundRect">
                <a:avLst/>
              </a:prstGeom>
              <a:blipFill rotWithShape="0">
                <a:blip r:embed="rId5"/>
                <a:stretch>
                  <a:fillRect b="-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20072" y="40807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1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83568" y="5991714"/>
            <a:ext cx="5540188" cy="365125"/>
          </a:xfrm>
          <a:prstGeom prst="rect">
            <a:avLst/>
          </a:prstGeom>
        </p:spPr>
        <p:txBody>
          <a:bodyPr/>
          <a:lstStyle/>
          <a:p>
            <a:r>
              <a:rPr lang="el-GR" sz="1600" dirty="0"/>
              <a:t>Ανακτήθηκε από: </a:t>
            </a:r>
            <a:r>
              <a:rPr lang="el-GR" sz="1600" dirty="0" err="1"/>
              <a:t>Κουμπουλής</a:t>
            </a:r>
            <a:r>
              <a:rPr lang="el-GR" sz="1600" dirty="0"/>
              <a:t>, Φ. &amp; </a:t>
            </a:r>
            <a:r>
              <a:rPr lang="el-GR" sz="1600" dirty="0" err="1"/>
              <a:t>Μέρτζιος</a:t>
            </a:r>
            <a:r>
              <a:rPr lang="el-GR" sz="1600" dirty="0"/>
              <a:t>, Β. (2002). </a:t>
            </a:r>
            <a:r>
              <a:rPr lang="el-GR" sz="1600" dirty="0" smtClean="0"/>
              <a:t>Παπασωτηρίου</a:t>
            </a:r>
            <a:r>
              <a:rPr lang="en-US" sz="1600" dirty="0" smtClean="0"/>
              <a:t>. </a:t>
            </a:r>
            <a:r>
              <a:rPr lang="el-GR" sz="1600" dirty="0" smtClean="0"/>
              <a:t>Εισαγωγή </a:t>
            </a:r>
            <a:r>
              <a:rPr lang="el-GR" sz="1600" dirty="0"/>
              <a:t>στη Ρομποτική. </a:t>
            </a:r>
            <a:r>
              <a:rPr lang="el-GR" sz="1600" dirty="0" smtClean="0"/>
              <a:t>Εκδόσεις.</a:t>
            </a:r>
            <a:endParaRPr lang="el-GR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/>
          <a:lstStyle/>
          <a:p>
            <a:endParaRPr lang="el-G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8" t="11020" r="14258" b="27483"/>
          <a:stretch/>
        </p:blipFill>
        <p:spPr>
          <a:xfrm>
            <a:off x="2483768" y="149638"/>
            <a:ext cx="4161170" cy="564819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601" y="25673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7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/>
          <a:lstStyle/>
          <a:p>
            <a:r>
              <a:rPr lang="el-GR" sz="1600" dirty="0"/>
              <a:t>Ανακτήθηκε από: </a:t>
            </a:r>
            <a:r>
              <a:rPr lang="el-GR" sz="1600" dirty="0" err="1"/>
              <a:t>Κουμπουλής</a:t>
            </a:r>
            <a:r>
              <a:rPr lang="el-GR" sz="1600" dirty="0"/>
              <a:t>, Φ. &amp; </a:t>
            </a:r>
            <a:r>
              <a:rPr lang="el-GR" sz="1600" dirty="0" err="1"/>
              <a:t>Μέρτζιος</a:t>
            </a:r>
            <a:r>
              <a:rPr lang="el-GR" sz="1600" dirty="0"/>
              <a:t>, Β. (2002). </a:t>
            </a:r>
            <a:r>
              <a:rPr lang="el-GR" sz="1600" dirty="0" smtClean="0"/>
              <a:t>Εισαγωγή </a:t>
            </a:r>
            <a:r>
              <a:rPr lang="el-GR" sz="1600" dirty="0"/>
              <a:t>στη Ρομποτική. Εκδόσεις Παπασωτηρίου.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/>
          <a:lstStyle/>
          <a:p>
            <a:endParaRPr lang="el-G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3" t="10068" r="11826" b="28805"/>
          <a:stretch/>
        </p:blipFill>
        <p:spPr>
          <a:xfrm rot="10800000">
            <a:off x="2555776" y="116632"/>
            <a:ext cx="4111654" cy="553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9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/>
          <a:lstStyle/>
          <a:p>
            <a:r>
              <a:rPr lang="el-GR" sz="1600" dirty="0"/>
              <a:t>Ανακτήθηκε από: </a:t>
            </a:r>
            <a:r>
              <a:rPr lang="el-GR" sz="1600" dirty="0" err="1"/>
              <a:t>Κουμπουλής</a:t>
            </a:r>
            <a:r>
              <a:rPr lang="el-GR" sz="1600" dirty="0"/>
              <a:t>, Φ. &amp; </a:t>
            </a:r>
            <a:r>
              <a:rPr lang="el-GR" sz="1600" dirty="0" err="1"/>
              <a:t>Μέρτζιος</a:t>
            </a:r>
            <a:r>
              <a:rPr lang="el-GR" sz="1600" dirty="0"/>
              <a:t>, Β. (2002). </a:t>
            </a:r>
            <a:r>
              <a:rPr lang="el-GR" sz="1600" dirty="0" smtClean="0"/>
              <a:t>Εισαγωγή </a:t>
            </a:r>
            <a:r>
              <a:rPr lang="el-GR" sz="1600" dirty="0"/>
              <a:t>στη Ρομποτική. Εκδόσεις Παπασωτηρίου.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/>
          <a:lstStyle/>
          <a:p>
            <a:endParaRPr lang="el-G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9" t="9524" b="28028"/>
          <a:stretch/>
        </p:blipFill>
        <p:spPr>
          <a:xfrm>
            <a:off x="2195736" y="0"/>
            <a:ext cx="4838735" cy="566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0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Άδειες Χρήσης</a:t>
            </a:r>
          </a:p>
        </p:txBody>
      </p:sp>
      <p:sp>
        <p:nvSpPr>
          <p:cNvPr id="16386" name="Subtitle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sz="2800" smtClean="0"/>
              <a:t>Το παρόν εκπαιδευτικό υλικό υπόκειται σε</a:t>
            </a:r>
            <a:r>
              <a:rPr lang="en-US" sz="2800" smtClean="0"/>
              <a:t> </a:t>
            </a:r>
            <a:r>
              <a:rPr lang="el-GR" sz="2800" smtClean="0"/>
              <a:t>άδειες χρήσης </a:t>
            </a:r>
            <a:r>
              <a:rPr lang="en-US" sz="2800" smtClean="0"/>
              <a:t>Creative Commons. </a:t>
            </a:r>
          </a:p>
          <a:p>
            <a:pPr eaLnBrk="1" hangingPunct="1"/>
            <a:r>
              <a:rPr lang="el-GR" sz="2800" smtClean="0"/>
              <a:t>Για εκπαιδευτικό υλικό, όπως εικόνες, που υπόκειται σε άλλου τύπου άδειας χρήσης, η άδεια χρήσης αναφέρεται ρητώς. </a:t>
            </a:r>
          </a:p>
        </p:txBody>
      </p:sp>
      <p:pic>
        <p:nvPicPr>
          <p:cNvPr id="16387" name="7 - Εικόνα" descr="Λογότυπο για Άδειες χρήσης Creative Commons BY-NC-N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4941888"/>
            <a:ext cx="15811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Θέση αριθμού διαφάνειας 2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/>
          <a:lstStyle/>
          <a:p>
            <a:r>
              <a:rPr lang="el-GR" sz="1600" dirty="0"/>
              <a:t>Ανακτήθηκε από: </a:t>
            </a:r>
            <a:r>
              <a:rPr lang="el-GR" sz="1600" dirty="0" err="1"/>
              <a:t>Κουμπουλής</a:t>
            </a:r>
            <a:r>
              <a:rPr lang="el-GR" sz="1600" dirty="0"/>
              <a:t>, Φ. &amp; </a:t>
            </a:r>
            <a:r>
              <a:rPr lang="el-GR" sz="1600" dirty="0" err="1"/>
              <a:t>Μέρτζιος</a:t>
            </a:r>
            <a:r>
              <a:rPr lang="el-GR" sz="1600" dirty="0"/>
              <a:t>, Β. (2002). </a:t>
            </a:r>
            <a:r>
              <a:rPr lang="el-GR" sz="1600" dirty="0" err="1"/>
              <a:t>Εισαγωγη</a:t>
            </a:r>
            <a:r>
              <a:rPr lang="el-GR" sz="1600" dirty="0"/>
              <a:t> στη Ρομποτική. Εκδόσεις Παπασωτηρίου.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/>
          <a:lstStyle/>
          <a:p>
            <a:endParaRPr lang="el-G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5" t="10204" r="12200" b="29115"/>
          <a:stretch/>
        </p:blipFill>
        <p:spPr>
          <a:xfrm rot="10800000">
            <a:off x="2843808" y="-19266"/>
            <a:ext cx="3456384" cy="570943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7664" y="22048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6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/>
          <a:lstStyle/>
          <a:p>
            <a:r>
              <a:rPr lang="el-GR" sz="1600" dirty="0"/>
              <a:t>Ανακτήθηκε από: </a:t>
            </a:r>
            <a:r>
              <a:rPr lang="el-GR" sz="1600" dirty="0" err="1"/>
              <a:t>Κουμπουλής</a:t>
            </a:r>
            <a:r>
              <a:rPr lang="el-GR" sz="1600" dirty="0"/>
              <a:t>, Φ. &amp; </a:t>
            </a:r>
            <a:r>
              <a:rPr lang="el-GR" sz="1600" dirty="0" err="1"/>
              <a:t>Μέρτζιος</a:t>
            </a:r>
            <a:r>
              <a:rPr lang="el-GR" sz="1600" dirty="0"/>
              <a:t>, Β. (2002). </a:t>
            </a:r>
            <a:r>
              <a:rPr lang="el-GR" sz="1600" dirty="0" smtClean="0"/>
              <a:t>Εισαγωγή </a:t>
            </a:r>
            <a:r>
              <a:rPr lang="el-GR" sz="1600" dirty="0"/>
              <a:t>στη Ρομποτική. Εκδόσεις Παπασωτηρίου.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/>
          <a:lstStyle/>
          <a:p>
            <a:endParaRPr lang="el-G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0" t="23810" r="5276" b="14558"/>
          <a:stretch/>
        </p:blipFill>
        <p:spPr>
          <a:xfrm rot="10800000">
            <a:off x="1979712" y="116632"/>
            <a:ext cx="5328592" cy="556187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23488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6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Χρηματοδότηση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4525962"/>
          </a:xfrm>
        </p:spPr>
        <p:txBody>
          <a:bodyPr/>
          <a:lstStyle/>
          <a:p>
            <a:pPr eaLnBrk="1" hangingPunct="1"/>
            <a:r>
              <a:rPr lang="el-GR" sz="2400" dirty="0" smtClean="0"/>
              <a:t>Το παρόν εκπαιδευτικό υλικό έχει αναπτυχθεί στα πλαίσια του εκπαιδευτικού έργου του διδάσκοντα.</a:t>
            </a:r>
            <a:endParaRPr lang="en-US" sz="2400" dirty="0" smtClean="0"/>
          </a:p>
          <a:p>
            <a:pPr eaLnBrk="1" hangingPunct="1"/>
            <a:r>
              <a:rPr lang="el-GR" sz="2400" dirty="0" smtClean="0"/>
              <a:t>Το έργο «</a:t>
            </a:r>
            <a:r>
              <a:rPr lang="el-GR" sz="2400" b="1" dirty="0" smtClean="0"/>
              <a:t>Ανοικτά Ακαδημαϊκά Μαθήματα στο Πανεπιστήμιο Αιγαίου</a:t>
            </a:r>
            <a:r>
              <a:rPr lang="el-GR" sz="2400" dirty="0" smtClean="0"/>
              <a:t>» έχει χρηματοδοτήσει μόνο τη αναδιαμόρφωση του εκπαιδευτικού υλικού. </a:t>
            </a:r>
          </a:p>
          <a:p>
            <a:pPr eaLnBrk="1" hangingPunct="1"/>
            <a:r>
              <a:rPr lang="el-GR" sz="24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18435" name="Picture 3" descr="Λογότυπο Επιχειρησιακού Προγράμματος Εκπαίδευση και Δια βίου Μάθηση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5054600"/>
            <a:ext cx="648017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Θέση αριθμού διαφάνειας 5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l-GR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Ευθύ Κινηματικό πρόβλημα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Ηλίας Κ. Ξυδιάς</a:t>
            </a:r>
            <a:endParaRPr lang="el-GR" dirty="0"/>
          </a:p>
        </p:txBody>
      </p:sp>
      <p:pic>
        <p:nvPicPr>
          <p:cNvPr id="4" name="M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1100.38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2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Περιεχόμενα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Εισαγωγή</a:t>
            </a:r>
          </a:p>
          <a:p>
            <a:r>
              <a:rPr lang="el-GR" dirty="0" smtClean="0"/>
              <a:t>Κινηματική Αλυσίδα</a:t>
            </a:r>
          </a:p>
          <a:p>
            <a:r>
              <a:rPr lang="el-GR" dirty="0" smtClean="0"/>
              <a:t>Μέθοδος </a:t>
            </a:r>
            <a:r>
              <a:rPr lang="en-US" dirty="0" err="1" smtClean="0"/>
              <a:t>Denavit-Hartenberg</a:t>
            </a:r>
            <a:r>
              <a:rPr lang="en-US" dirty="0" smtClean="0"/>
              <a:t> (D-H)</a:t>
            </a:r>
          </a:p>
          <a:p>
            <a:r>
              <a:rPr lang="el-GR" dirty="0" smtClean="0"/>
              <a:t>Προσανατολισμός του Εργαλείου Τελικής Δράσης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/>
          <a:lstStyle/>
          <a:p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/>
          <a:lstStyle/>
          <a:p>
            <a:endParaRPr lang="el-GR" dirty="0"/>
          </a:p>
        </p:txBody>
      </p:sp>
      <p:pic>
        <p:nvPicPr>
          <p:cNvPr id="6" name="M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00" end="180000.38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7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95270" y="1268760"/>
            <a:ext cx="7462665" cy="485740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/>
          <a:lstStyle/>
          <a:p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/>
          <a:lstStyle/>
          <a:p>
            <a:endParaRPr lang="el-GR" dirty="0"/>
          </a:p>
        </p:txBody>
      </p:sp>
      <p:pic>
        <p:nvPicPr>
          <p:cNvPr id="6" name="M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00" end="150000.38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5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0" advTm="35000"/>
    </mc:Choice>
    <mc:Fallback xmlns="">
      <p:transition spd="slow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32871" y="1124744"/>
            <a:ext cx="7821834" cy="500141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/>
          <a:lstStyle/>
          <a:p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/>
          <a:lstStyle/>
          <a:p>
            <a:endParaRPr lang="el-GR" dirty="0"/>
          </a:p>
        </p:txBody>
      </p:sp>
      <p:pic>
        <p:nvPicPr>
          <p:cNvPr id="6" name="M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000" end="128000.38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1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Tm="25000"/>
    </mc:Choice>
    <mc:Fallback xmlns=""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Κινηματική αλυσίδα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/>
          <a:lstStyle/>
          <a:p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/>
          <a:lstStyle/>
          <a:p>
            <a:endParaRPr lang="el-GR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1438275"/>
            <a:ext cx="5943600" cy="3981450"/>
          </a:xfrm>
          <a:prstGeom prst="rect">
            <a:avLst/>
          </a:prstGeom>
        </p:spPr>
      </p:pic>
      <p:pic>
        <p:nvPicPr>
          <p:cNvPr id="12" name="M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100" end="106511.38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1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8000" advTm="25000"/>
    </mc:Choice>
    <mc:Fallback xmlns=""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Κινηματική αλυσίδα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/>
          <a:lstStyle/>
          <a:p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/>
          <a:lstStyle/>
          <a:p>
            <a:endParaRPr lang="el-GR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1247775"/>
            <a:ext cx="8667750" cy="4362450"/>
          </a:xfrm>
          <a:prstGeom prst="rect">
            <a:avLst/>
          </a:prstGeom>
        </p:spPr>
      </p:pic>
      <p:pic>
        <p:nvPicPr>
          <p:cNvPr id="14" name="M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7200" end="70000.38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8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0" advTm="40000"/>
    </mc:Choice>
    <mc:Fallback xmlns="">
      <p:transition spd="slow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1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</TotalTime>
  <Words>511</Words>
  <Application>Microsoft Macintosh PowerPoint</Application>
  <PresentationFormat>On-screen Show (4:3)</PresentationFormat>
  <Paragraphs>74</Paragraphs>
  <Slides>21</Slides>
  <Notes>3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Calibri</vt:lpstr>
      <vt:lpstr>Cambria Math</vt:lpstr>
      <vt:lpstr>Times New Roman</vt:lpstr>
      <vt:lpstr>Arial</vt:lpstr>
      <vt:lpstr>Θέμα του Office</vt:lpstr>
      <vt:lpstr>Ρομποτική</vt:lpstr>
      <vt:lpstr>Άδειες Χρήσης</vt:lpstr>
      <vt:lpstr>Χρηματοδότηση</vt:lpstr>
      <vt:lpstr>Ευθύ Κινηματικό πρόβλημα</vt:lpstr>
      <vt:lpstr>Περιεχόμενα</vt:lpstr>
      <vt:lpstr>PowerPoint Presentation</vt:lpstr>
      <vt:lpstr>PowerPoint Presentation</vt:lpstr>
      <vt:lpstr>Κινηματική αλυσίδα</vt:lpstr>
      <vt:lpstr>Κινηματική αλυσίδα</vt:lpstr>
      <vt:lpstr>Κινηματική αλυσίδα</vt:lpstr>
      <vt:lpstr>Κινηματική αλυσίδα</vt:lpstr>
      <vt:lpstr>Κινηματική αλυσίδα</vt:lpstr>
      <vt:lpstr>Μέθοδος Denavit-Hartenberg</vt:lpstr>
      <vt:lpstr>Μέθοδος Denavit-Hartenberg</vt:lpstr>
      <vt:lpstr>Μέθοδος Denavit-Hartenberg</vt:lpstr>
      <vt:lpstr>Μέθοδος Denavit-Hartenberg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Stevy</dc:creator>
  <cp:lastModifiedBy>Ηλίας Ξυδιάς</cp:lastModifiedBy>
  <cp:revision>165</cp:revision>
  <dcterms:created xsi:type="dcterms:W3CDTF">2012-09-06T09:03:05Z</dcterms:created>
  <dcterms:modified xsi:type="dcterms:W3CDTF">2015-12-04T09:21:39Z</dcterms:modified>
</cp:coreProperties>
</file>