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57094d8c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57094d8c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57094d8c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57094d8c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57094d8c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57094d8c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57094d8c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57094d8c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57094d8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57094d8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57094d8c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57094d8c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57094d8c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57094d8c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57094d8c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57094d8c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57094d8c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57094d8c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57094d8c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57094d8c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57094d8c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57094d8c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ΕΙΣΑΓΩΓΗ ΣΤΟ ΔΙΚΑΙΟ ΚΑΙ ΣΤΟΥΣ  ΚΛΑΔΟΥΣ ΤΟΥ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85450" y="4094200"/>
            <a:ext cx="8331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Υπό Ιωάννη Παραδείση, Δ.Ν. Δικηγόρου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paradisis@aegean.gr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-22452" l="0" r="-56030" t="-33577"/>
          <a:stretch/>
        </p:blipFill>
        <p:spPr>
          <a:xfrm>
            <a:off x="72603" y="1541400"/>
            <a:ext cx="2274000" cy="33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u="sng"/>
              <a:t>ΠΡΑΚΤΙΚΗ ΕΦΑΡΜΟΓΗ 2 : ΟΙΚΟΓΕΝΕΙΑΚΕΣ ΔΙΑΦΟΡΕΣ</a:t>
            </a:r>
            <a:endParaRPr b="1" u="sng"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800" y="1592150"/>
            <a:ext cx="4973049" cy="30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u="sng"/>
              <a:t>ΠΡΑΚΤΙΚΗ ΕΦΑΡΜΟΓΗ 3: ΑΣΤΥΝΟΜΙΚΗ ΑΥΘΑΙΡΕΣΙΑ</a:t>
            </a:r>
            <a:endParaRPr b="1" u="sng"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425" y="1237625"/>
            <a:ext cx="5398750" cy="37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189850"/>
            <a:ext cx="85206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u="sng"/>
              <a:t>ΣΥΜΠΕΡΑΣΜΑ: Το δίκαιο είναι παντού !</a:t>
            </a:r>
            <a:endParaRPr b="1" u="sng"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050" y="836950"/>
            <a:ext cx="5723900" cy="430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u="sng"/>
              <a:t>ΣΤΟΧΟΙ ΔΙΔΑΣΚΑΛΙΑΣ</a:t>
            </a:r>
            <a:endParaRPr b="1" u="sng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62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Γνώσεις</a:t>
            </a:r>
            <a:r>
              <a:rPr b="1"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α) Διαφορά  δίκαιο-  δικαιοσύνη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β) Οι 3  βασικοί  κλάδοι του δικαίου (Αστικό – Ποινικό – Δημόσιο δίκαιο).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γ) Οι 3 τύποι δικαστηρίων και οι  3 βαθμοί  δικαιοδοσίας των Δικαστηρίων. 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u="sng"/>
              <a:t>ΣΤΟΧΟΙ ΔΙΔΑΣΚΑΛΙΑΣ</a:t>
            </a:r>
            <a:endParaRPr b="1" u="sng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Δεξιότητες </a:t>
            </a:r>
            <a:r>
              <a:rPr lang="el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α) Να διακρίνω το  δίκαιο  σε όλες τις εκφάνσεις της κοινωνικη ζωής και τη διαφορά  από την έννοια του ηθικού δικαίου.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β) Να ξεχωρίσω  σε ποιο κλάδο δικαίου υπάγεται κάποια περίπτωση.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l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γ) Να  απευθυνθώ στον  αρμόδιο Δικαστικό φορέα  για την άσκηση αγωγής ή μήνυσης ή προσφυγής κατά περίπτωση.</a:t>
            </a:r>
            <a:endParaRPr sz="4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el" sz="10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u="sng"/>
              <a:t>ΣΤΟΧΟΙ ΔΙΔΑΣΚΑΛΙΑΣ</a:t>
            </a:r>
            <a:endParaRPr b="1" u="sng"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4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Στάσεις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α) Το δίκαιο είναι παντού !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β) Κριτική στάση απέναντι σε δημοσιεύματα/ανακοινώσεις ΜΜΕ σχετικά με τη Δικαιοσύνη.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γ) Να είμαστε σε ετοιμότητα να απευθυνθούμε στο σωστό φορέα για την προστασία των δικαιωμάτων μας  ή τρίτων.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400" u="sng">
                <a:latin typeface="Bookman Old Style"/>
                <a:ea typeface="Bookman Old Style"/>
                <a:cs typeface="Bookman Old Style"/>
                <a:sym typeface="Bookman Old Style"/>
              </a:rPr>
              <a:t>Τι είναι δίκαιο – ορισμός της νομικής επιστήμης.</a:t>
            </a:r>
            <a:endParaRPr sz="2400"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u="sng">
                <a:solidFill>
                  <a:schemeClr val="dk1"/>
                </a:solidFill>
              </a:rPr>
              <a:t>Δίκαιο</a:t>
            </a:r>
            <a:r>
              <a:rPr lang="el">
                <a:solidFill>
                  <a:schemeClr val="dk1"/>
                </a:solidFill>
              </a:rPr>
              <a:t> είναι το σύνολο των κανόνων που ρυθμίζουν με τρόπο υποχρεωτικό τη ζωή των ανθρώπων μέσα σε μια συγκεκριμένη κοινωνία.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>
                <a:solidFill>
                  <a:schemeClr val="dk1"/>
                </a:solidFill>
              </a:rPr>
              <a:t>Το δίκαιο δεν ταυτίζεται απαραίτητα με την </a:t>
            </a:r>
            <a:r>
              <a:rPr b="1" lang="el" u="sng">
                <a:solidFill>
                  <a:schemeClr val="dk1"/>
                </a:solidFill>
              </a:rPr>
              <a:t>ηθική δικαιοσύνη</a:t>
            </a:r>
            <a:r>
              <a:rPr lang="el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2400" u="sng">
                <a:latin typeface="Bookman Old Style"/>
                <a:ea typeface="Bookman Old Style"/>
                <a:cs typeface="Bookman Old Style"/>
                <a:sym typeface="Bookman Old Style"/>
              </a:rPr>
              <a:t>Διακρίσεις του Δικαίου</a:t>
            </a:r>
            <a:endParaRPr sz="2400"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>
                <a:solidFill>
                  <a:schemeClr val="dk1"/>
                </a:solidFill>
              </a:rPr>
              <a:t>1) Διεθνές δίκαιο – Ευρωπαϊκό Κοινοτικό Δίκαιο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>
                <a:solidFill>
                  <a:schemeClr val="dk1"/>
                </a:solidFill>
              </a:rPr>
              <a:t>2) Εθνικό Δίκαιο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>
                <a:solidFill>
                  <a:schemeClr val="dk1"/>
                </a:solidFill>
              </a:rPr>
              <a:t>    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u="sng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400" u="sng">
                <a:latin typeface="Bookman Old Style"/>
                <a:ea typeface="Bookman Old Style"/>
                <a:cs typeface="Bookman Old Style"/>
                <a:sym typeface="Bookman Old Style"/>
              </a:rPr>
              <a:t>Διακρίσεις του Δικαίου</a:t>
            </a:r>
            <a:endParaRPr sz="2400"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8775">
                <a:solidFill>
                  <a:schemeClr val="dk1"/>
                </a:solidFill>
              </a:rPr>
              <a:t>Εθνικό Δίκαιο: </a:t>
            </a:r>
            <a:endParaRPr b="1" sz="8775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8775">
                <a:solidFill>
                  <a:schemeClr val="dk1"/>
                </a:solidFill>
              </a:rPr>
              <a:t>    α) Δημόσιο</a:t>
            </a:r>
            <a:endParaRPr b="1" sz="8775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8775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8775">
                <a:solidFill>
                  <a:schemeClr val="dk1"/>
                </a:solidFill>
              </a:rPr>
              <a:t>    β) Ποινικό</a:t>
            </a:r>
            <a:endParaRPr b="1" sz="8775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8775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8775">
                <a:solidFill>
                  <a:schemeClr val="dk1"/>
                </a:solidFill>
              </a:rPr>
              <a:t>    γ) Ιδιωτικό / Αστικό</a:t>
            </a:r>
            <a:endParaRPr b="1" sz="8775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>
                <a:solidFill>
                  <a:schemeClr val="dk1"/>
                </a:solidFill>
              </a:rPr>
              <a:t>    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u="sng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u="sng"/>
              <a:t>Τα ελληνικό σύστημα απονομης δικαιοσύνης</a:t>
            </a:r>
            <a:endParaRPr b="1" u="sng"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l" u="sng">
                <a:solidFill>
                  <a:srgbClr val="000000"/>
                </a:solidFill>
              </a:rPr>
              <a:t>Διοικητικά Δικαστήρια</a:t>
            </a:r>
            <a:r>
              <a:rPr b="1" lang="el">
                <a:solidFill>
                  <a:srgbClr val="000000"/>
                </a:solidFill>
              </a:rPr>
              <a:t>                       =&gt;     ΠΡΟΣΦΥΓΗ / ΑΙΤΗΣΗ ΑΚΥΡΩΣΗΣ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l" u="sng">
                <a:solidFill>
                  <a:srgbClr val="000000"/>
                </a:solidFill>
              </a:rPr>
              <a:t>Ποινικά Δικαστήρια + ΕΙΣΑΓΓΕΛΙΑ</a:t>
            </a:r>
            <a:r>
              <a:rPr b="1" lang="el">
                <a:solidFill>
                  <a:srgbClr val="000000"/>
                </a:solidFill>
              </a:rPr>
              <a:t>	=&gt;   ΜΗΝΥΣΗ / ΕΓΚΛΗΣΗ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l" u="sng">
                <a:solidFill>
                  <a:srgbClr val="000000"/>
                </a:solidFill>
              </a:rPr>
              <a:t>Αστικά Δικαστήρια</a:t>
            </a:r>
            <a:r>
              <a:rPr b="1" lang="el">
                <a:solidFill>
                  <a:srgbClr val="000000"/>
                </a:solidFill>
              </a:rPr>
              <a:t>		             =&gt;   ΑΓΩΓΗ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223925"/>
            <a:ext cx="8520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u="sng"/>
              <a:t> ΠΡΑΚΤΙΚΗ ΕΦΑΡΜΟΓΗ  1 : ΤΟ ΤΡΟΧΑΙΟ ΑΤΥΧΗΜΑ</a:t>
            </a:r>
            <a:endParaRPr b="1" u="sng"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675" y="939100"/>
            <a:ext cx="6354626" cy="47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