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2"/>
  </p:notesMasterIdLst>
  <p:sldIdLst>
    <p:sldId id="256" r:id="rId4"/>
    <p:sldId id="273" r:id="rId5"/>
    <p:sldId id="309" r:id="rId6"/>
    <p:sldId id="274" r:id="rId7"/>
    <p:sldId id="275" r:id="rId8"/>
    <p:sldId id="258" r:id="rId9"/>
    <p:sldId id="310" r:id="rId10"/>
    <p:sldId id="286" r:id="rId11"/>
    <p:sldId id="287" r:id="rId12"/>
    <p:sldId id="288" r:id="rId13"/>
    <p:sldId id="289" r:id="rId14"/>
    <p:sldId id="312" r:id="rId15"/>
    <p:sldId id="313" r:id="rId16"/>
    <p:sldId id="276" r:id="rId17"/>
    <p:sldId id="280" r:id="rId18"/>
    <p:sldId id="277" r:id="rId19"/>
    <p:sldId id="278" r:id="rId20"/>
    <p:sldId id="279" r:id="rId21"/>
    <p:sldId id="290" r:id="rId22"/>
    <p:sldId id="314" r:id="rId23"/>
    <p:sldId id="292" r:id="rId24"/>
    <p:sldId id="294" r:id="rId25"/>
    <p:sldId id="295" r:id="rId26"/>
    <p:sldId id="296" r:id="rId27"/>
    <p:sldId id="315" r:id="rId28"/>
    <p:sldId id="297" r:id="rId29"/>
    <p:sldId id="293" r:id="rId30"/>
    <p:sldId id="299" r:id="rId31"/>
    <p:sldId id="298" r:id="rId32"/>
    <p:sldId id="300" r:id="rId33"/>
    <p:sldId id="301" r:id="rId34"/>
    <p:sldId id="302" r:id="rId35"/>
    <p:sldId id="303" r:id="rId36"/>
    <p:sldId id="304" r:id="rId37"/>
    <p:sldId id="305" r:id="rId38"/>
    <p:sldId id="307" r:id="rId39"/>
    <p:sldId id="308" r:id="rId40"/>
    <p:sldId id="285"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FFCC"/>
    <a:srgbClr val="99FF99"/>
    <a:srgbClr val="F0D194"/>
    <a:srgbClr val="33CC33"/>
    <a:srgbClr val="3366CC"/>
    <a:srgbClr val="64C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Φωτεινό στυλ 1 - Έμφαση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58D4B-FF6F-4FE9-9626-091EA0545C70}"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l-GR"/>
        </a:p>
      </dgm:t>
    </dgm:pt>
    <dgm:pt modelId="{B03BAF64-B5B2-4232-A7B3-87FFCB518DED}">
      <dgm:prSet phldrT="[Κείμενο]" custT="1"/>
      <dgm:spPr/>
      <dgm:t>
        <a:bodyPr/>
        <a:lstStyle/>
        <a:p>
          <a:r>
            <a:rPr lang="en-US" sz="2000" dirty="0"/>
            <a:t>Management</a:t>
          </a:r>
          <a:endParaRPr lang="el-GR" sz="2000" dirty="0"/>
        </a:p>
      </dgm:t>
    </dgm:pt>
    <dgm:pt modelId="{62737235-076F-4255-AC2E-DE54E15A3501}" type="parTrans" cxnId="{B33730E6-12FA-4275-94C3-183028B01015}">
      <dgm:prSet/>
      <dgm:spPr/>
      <dgm:t>
        <a:bodyPr/>
        <a:lstStyle/>
        <a:p>
          <a:endParaRPr lang="el-GR"/>
        </a:p>
      </dgm:t>
    </dgm:pt>
    <dgm:pt modelId="{6264781C-2C05-4A4B-8767-50B344016609}" type="sibTrans" cxnId="{B33730E6-12FA-4275-94C3-183028B01015}">
      <dgm:prSet/>
      <dgm:spPr/>
      <dgm:t>
        <a:bodyPr/>
        <a:lstStyle/>
        <a:p>
          <a:endParaRPr lang="el-GR"/>
        </a:p>
      </dgm:t>
    </dgm:pt>
    <dgm:pt modelId="{CA9ED3E6-D78F-4CE0-A89B-9282AB2215ED}">
      <dgm:prSet phldrT="[Κείμενο]" custT="1"/>
      <dgm:spPr/>
      <dgm:t>
        <a:bodyPr/>
        <a:lstStyle/>
        <a:p>
          <a:r>
            <a:rPr lang="el-GR" sz="2000" dirty="0"/>
            <a:t>Προγραμματισμός</a:t>
          </a:r>
        </a:p>
      </dgm:t>
    </dgm:pt>
    <dgm:pt modelId="{EF937BED-72B4-491F-B6F5-41D03A0941A5}" type="parTrans" cxnId="{A504AD72-3059-4AF6-B23F-75F1C1D7AF87}">
      <dgm:prSet/>
      <dgm:spPr/>
      <dgm:t>
        <a:bodyPr/>
        <a:lstStyle/>
        <a:p>
          <a:endParaRPr lang="el-GR"/>
        </a:p>
      </dgm:t>
    </dgm:pt>
    <dgm:pt modelId="{D5BEC543-1D7B-4182-A6CF-30D6295DF293}" type="sibTrans" cxnId="{A504AD72-3059-4AF6-B23F-75F1C1D7AF87}">
      <dgm:prSet/>
      <dgm:spPr/>
      <dgm:t>
        <a:bodyPr/>
        <a:lstStyle/>
        <a:p>
          <a:endParaRPr lang="el-GR" sz="2000"/>
        </a:p>
      </dgm:t>
    </dgm:pt>
    <dgm:pt modelId="{4FC3A3FB-C688-4D9C-A2CA-84AE0017C1E4}">
      <dgm:prSet phldrT="[Κείμενο]" custT="1"/>
      <dgm:spPr/>
      <dgm:t>
        <a:bodyPr/>
        <a:lstStyle/>
        <a:p>
          <a:r>
            <a:rPr lang="el-GR" sz="2000" dirty="0"/>
            <a:t>Οργάνωση</a:t>
          </a:r>
        </a:p>
      </dgm:t>
    </dgm:pt>
    <dgm:pt modelId="{2167E3FF-DA84-44EA-8653-D70034A65056}" type="parTrans" cxnId="{A6BF3984-0824-450F-96D2-5574B812A8A2}">
      <dgm:prSet/>
      <dgm:spPr/>
      <dgm:t>
        <a:bodyPr/>
        <a:lstStyle/>
        <a:p>
          <a:endParaRPr lang="el-GR"/>
        </a:p>
      </dgm:t>
    </dgm:pt>
    <dgm:pt modelId="{DEC7FB70-3A89-472D-9E20-72353C10BFFE}" type="sibTrans" cxnId="{A6BF3984-0824-450F-96D2-5574B812A8A2}">
      <dgm:prSet/>
      <dgm:spPr/>
      <dgm:t>
        <a:bodyPr/>
        <a:lstStyle/>
        <a:p>
          <a:endParaRPr lang="el-GR" sz="2000"/>
        </a:p>
      </dgm:t>
    </dgm:pt>
    <dgm:pt modelId="{D71966E2-03BA-43BC-A597-88CC1DF48CEF}">
      <dgm:prSet phldrT="[Κείμενο]" custT="1"/>
      <dgm:spPr/>
      <dgm:t>
        <a:bodyPr/>
        <a:lstStyle/>
        <a:p>
          <a:r>
            <a:rPr lang="el-GR" sz="2000" dirty="0"/>
            <a:t>Διεύθυνση - Ηγεσία</a:t>
          </a:r>
        </a:p>
      </dgm:t>
    </dgm:pt>
    <dgm:pt modelId="{AB0E1699-628B-4605-9E3D-43886060E767}" type="parTrans" cxnId="{64FE111D-419C-46B9-851F-0BAFD1C7D616}">
      <dgm:prSet/>
      <dgm:spPr/>
      <dgm:t>
        <a:bodyPr/>
        <a:lstStyle/>
        <a:p>
          <a:endParaRPr lang="el-GR"/>
        </a:p>
      </dgm:t>
    </dgm:pt>
    <dgm:pt modelId="{AFF82285-2026-4FC1-BDB1-2135D399A419}" type="sibTrans" cxnId="{64FE111D-419C-46B9-851F-0BAFD1C7D616}">
      <dgm:prSet/>
      <dgm:spPr/>
      <dgm:t>
        <a:bodyPr/>
        <a:lstStyle/>
        <a:p>
          <a:endParaRPr lang="el-GR" sz="2000"/>
        </a:p>
      </dgm:t>
    </dgm:pt>
    <dgm:pt modelId="{668248BC-89B1-4652-8F4F-4CF5403B69F4}">
      <dgm:prSet phldrT="[Κείμενο]" custT="1"/>
      <dgm:spPr/>
      <dgm:t>
        <a:bodyPr/>
        <a:lstStyle/>
        <a:p>
          <a:r>
            <a:rPr lang="el-GR" sz="2000" dirty="0"/>
            <a:t>Έλεγχος</a:t>
          </a:r>
        </a:p>
      </dgm:t>
    </dgm:pt>
    <dgm:pt modelId="{7C7ACB31-0012-4D14-83AE-2758E4D0858C}" type="parTrans" cxnId="{68DC2338-D008-4D62-AF03-35890941BD97}">
      <dgm:prSet/>
      <dgm:spPr/>
      <dgm:t>
        <a:bodyPr/>
        <a:lstStyle/>
        <a:p>
          <a:endParaRPr lang="el-GR"/>
        </a:p>
      </dgm:t>
    </dgm:pt>
    <dgm:pt modelId="{36BC4B86-F17B-4FC2-A85B-ECBC2CBC0653}" type="sibTrans" cxnId="{68DC2338-D008-4D62-AF03-35890941BD97}">
      <dgm:prSet/>
      <dgm:spPr/>
      <dgm:t>
        <a:bodyPr/>
        <a:lstStyle/>
        <a:p>
          <a:endParaRPr lang="el-GR" sz="2000"/>
        </a:p>
      </dgm:t>
    </dgm:pt>
    <dgm:pt modelId="{DC7A1DDD-FD69-4584-AD76-737E8AE2FAEE}" type="pres">
      <dgm:prSet presAssocID="{D3958D4B-FF6F-4FE9-9626-091EA0545C70}" presName="Name0" presStyleCnt="0">
        <dgm:presLayoutVars>
          <dgm:chMax val="1"/>
          <dgm:dir/>
          <dgm:animLvl val="ctr"/>
          <dgm:resizeHandles val="exact"/>
        </dgm:presLayoutVars>
      </dgm:prSet>
      <dgm:spPr/>
    </dgm:pt>
    <dgm:pt modelId="{8208E5F2-836A-469A-A3B3-9F63C5CC6455}" type="pres">
      <dgm:prSet presAssocID="{B03BAF64-B5B2-4232-A7B3-87FFCB518DED}" presName="centerShape" presStyleLbl="node0" presStyleIdx="0" presStyleCnt="1" custScaleX="109297" custScaleY="113829" custLinFactNeighborX="285" custLinFactNeighborY="-3388"/>
      <dgm:spPr/>
    </dgm:pt>
    <dgm:pt modelId="{6826A710-5984-48A6-8B8B-C79567521F74}" type="pres">
      <dgm:prSet presAssocID="{CA9ED3E6-D78F-4CE0-A89B-9282AB2215ED}" presName="node" presStyleLbl="node1" presStyleIdx="0" presStyleCnt="4" custScaleX="172656">
        <dgm:presLayoutVars>
          <dgm:bulletEnabled val="1"/>
        </dgm:presLayoutVars>
      </dgm:prSet>
      <dgm:spPr/>
    </dgm:pt>
    <dgm:pt modelId="{E8CC86E9-0A71-4CAD-9269-939682D4B116}" type="pres">
      <dgm:prSet presAssocID="{CA9ED3E6-D78F-4CE0-A89B-9282AB2215ED}" presName="dummy" presStyleCnt="0"/>
      <dgm:spPr/>
    </dgm:pt>
    <dgm:pt modelId="{B1872F37-74CA-40E6-87B5-36AB177F66A4}" type="pres">
      <dgm:prSet presAssocID="{D5BEC543-1D7B-4182-A6CF-30D6295DF293}" presName="sibTrans" presStyleLbl="sibTrans2D1" presStyleIdx="0" presStyleCnt="4"/>
      <dgm:spPr/>
    </dgm:pt>
    <dgm:pt modelId="{DA331C99-F58F-409D-A0B8-F9B47E34B693}" type="pres">
      <dgm:prSet presAssocID="{4FC3A3FB-C688-4D9C-A2CA-84AE0017C1E4}" presName="node" presStyleLbl="node1" presStyleIdx="1" presStyleCnt="4" custScaleX="156340" custScaleY="136823">
        <dgm:presLayoutVars>
          <dgm:bulletEnabled val="1"/>
        </dgm:presLayoutVars>
      </dgm:prSet>
      <dgm:spPr/>
    </dgm:pt>
    <dgm:pt modelId="{61FB378B-2984-427D-8A08-C688A5994AE6}" type="pres">
      <dgm:prSet presAssocID="{4FC3A3FB-C688-4D9C-A2CA-84AE0017C1E4}" presName="dummy" presStyleCnt="0"/>
      <dgm:spPr/>
    </dgm:pt>
    <dgm:pt modelId="{21C6C585-35B2-44D8-9C1D-663A1EDBD6BF}" type="pres">
      <dgm:prSet presAssocID="{DEC7FB70-3A89-472D-9E20-72353C10BFFE}" presName="sibTrans" presStyleLbl="sibTrans2D1" presStyleIdx="1" presStyleCnt="4"/>
      <dgm:spPr/>
    </dgm:pt>
    <dgm:pt modelId="{66F105D2-BF96-4256-AD94-0F5E927BB558}" type="pres">
      <dgm:prSet presAssocID="{D71966E2-03BA-43BC-A597-88CC1DF48CEF}" presName="node" presStyleLbl="node1" presStyleIdx="2" presStyleCnt="4" custScaleX="201409" custScaleY="120875">
        <dgm:presLayoutVars>
          <dgm:bulletEnabled val="1"/>
        </dgm:presLayoutVars>
      </dgm:prSet>
      <dgm:spPr/>
    </dgm:pt>
    <dgm:pt modelId="{9678B043-FD03-4AAC-8634-63EFF1E17178}" type="pres">
      <dgm:prSet presAssocID="{D71966E2-03BA-43BC-A597-88CC1DF48CEF}" presName="dummy" presStyleCnt="0"/>
      <dgm:spPr/>
    </dgm:pt>
    <dgm:pt modelId="{BBB95E2C-345A-49B8-97F3-459BA6A40C9B}" type="pres">
      <dgm:prSet presAssocID="{AFF82285-2026-4FC1-BDB1-2135D399A419}" presName="sibTrans" presStyleLbl="sibTrans2D1" presStyleIdx="2" presStyleCnt="4"/>
      <dgm:spPr/>
    </dgm:pt>
    <dgm:pt modelId="{30EDCC4F-C4F5-4D37-B7EC-2A4D059260A6}" type="pres">
      <dgm:prSet presAssocID="{668248BC-89B1-4652-8F4F-4CF5403B69F4}" presName="node" presStyleLbl="node1" presStyleIdx="3" presStyleCnt="4" custScaleX="146414" custScaleY="128802">
        <dgm:presLayoutVars>
          <dgm:bulletEnabled val="1"/>
        </dgm:presLayoutVars>
      </dgm:prSet>
      <dgm:spPr/>
    </dgm:pt>
    <dgm:pt modelId="{B7B5EF35-5C7D-4F64-B5E9-9365E8848CD7}" type="pres">
      <dgm:prSet presAssocID="{668248BC-89B1-4652-8F4F-4CF5403B69F4}" presName="dummy" presStyleCnt="0"/>
      <dgm:spPr/>
    </dgm:pt>
    <dgm:pt modelId="{9DEFCC64-FC2F-4EBE-A1E3-A6EA9C8A6E9D}" type="pres">
      <dgm:prSet presAssocID="{36BC4B86-F17B-4FC2-A85B-ECBC2CBC0653}" presName="sibTrans" presStyleLbl="sibTrans2D1" presStyleIdx="3" presStyleCnt="4"/>
      <dgm:spPr/>
    </dgm:pt>
  </dgm:ptLst>
  <dgm:cxnLst>
    <dgm:cxn modelId="{CA3A5800-791D-4667-8387-4A9A896EBCE1}" type="presOf" srcId="{DEC7FB70-3A89-472D-9E20-72353C10BFFE}" destId="{21C6C585-35B2-44D8-9C1D-663A1EDBD6BF}" srcOrd="0" destOrd="0" presId="urn:microsoft.com/office/officeart/2005/8/layout/radial6"/>
    <dgm:cxn modelId="{6A407202-BE87-4D55-874B-28E72F7C0B8D}" type="presOf" srcId="{D71966E2-03BA-43BC-A597-88CC1DF48CEF}" destId="{66F105D2-BF96-4256-AD94-0F5E927BB558}" srcOrd="0" destOrd="0" presId="urn:microsoft.com/office/officeart/2005/8/layout/radial6"/>
    <dgm:cxn modelId="{64FE111D-419C-46B9-851F-0BAFD1C7D616}" srcId="{B03BAF64-B5B2-4232-A7B3-87FFCB518DED}" destId="{D71966E2-03BA-43BC-A597-88CC1DF48CEF}" srcOrd="2" destOrd="0" parTransId="{AB0E1699-628B-4605-9E3D-43886060E767}" sibTransId="{AFF82285-2026-4FC1-BDB1-2135D399A419}"/>
    <dgm:cxn modelId="{47B2BA1E-E24D-4B1C-B74D-1320E1660B6B}" type="presOf" srcId="{D3958D4B-FF6F-4FE9-9626-091EA0545C70}" destId="{DC7A1DDD-FD69-4584-AD76-737E8AE2FAEE}" srcOrd="0" destOrd="0" presId="urn:microsoft.com/office/officeart/2005/8/layout/radial6"/>
    <dgm:cxn modelId="{68DC2338-D008-4D62-AF03-35890941BD97}" srcId="{B03BAF64-B5B2-4232-A7B3-87FFCB518DED}" destId="{668248BC-89B1-4652-8F4F-4CF5403B69F4}" srcOrd="3" destOrd="0" parTransId="{7C7ACB31-0012-4D14-83AE-2758E4D0858C}" sibTransId="{36BC4B86-F17B-4FC2-A85B-ECBC2CBC0653}"/>
    <dgm:cxn modelId="{5F04F44C-DD20-486D-B4DF-8092B7D80E2C}" type="presOf" srcId="{CA9ED3E6-D78F-4CE0-A89B-9282AB2215ED}" destId="{6826A710-5984-48A6-8B8B-C79567521F74}" srcOrd="0" destOrd="0" presId="urn:microsoft.com/office/officeart/2005/8/layout/radial6"/>
    <dgm:cxn modelId="{A504AD72-3059-4AF6-B23F-75F1C1D7AF87}" srcId="{B03BAF64-B5B2-4232-A7B3-87FFCB518DED}" destId="{CA9ED3E6-D78F-4CE0-A89B-9282AB2215ED}" srcOrd="0" destOrd="0" parTransId="{EF937BED-72B4-491F-B6F5-41D03A0941A5}" sibTransId="{D5BEC543-1D7B-4182-A6CF-30D6295DF293}"/>
    <dgm:cxn modelId="{F8CC5B78-036A-484F-B35C-7C700DF4EB7A}" type="presOf" srcId="{36BC4B86-F17B-4FC2-A85B-ECBC2CBC0653}" destId="{9DEFCC64-FC2F-4EBE-A1E3-A6EA9C8A6E9D}" srcOrd="0" destOrd="0" presId="urn:microsoft.com/office/officeart/2005/8/layout/radial6"/>
    <dgm:cxn modelId="{BCF1C181-1243-4B46-ABFE-BF284A807E9B}" type="presOf" srcId="{B03BAF64-B5B2-4232-A7B3-87FFCB518DED}" destId="{8208E5F2-836A-469A-A3B3-9F63C5CC6455}" srcOrd="0" destOrd="0" presId="urn:microsoft.com/office/officeart/2005/8/layout/radial6"/>
    <dgm:cxn modelId="{A6BF3984-0824-450F-96D2-5574B812A8A2}" srcId="{B03BAF64-B5B2-4232-A7B3-87FFCB518DED}" destId="{4FC3A3FB-C688-4D9C-A2CA-84AE0017C1E4}" srcOrd="1" destOrd="0" parTransId="{2167E3FF-DA84-44EA-8653-D70034A65056}" sibTransId="{DEC7FB70-3A89-472D-9E20-72353C10BFFE}"/>
    <dgm:cxn modelId="{E41E8D8F-0C21-4ABC-BF4E-2951D622F597}" type="presOf" srcId="{D5BEC543-1D7B-4182-A6CF-30D6295DF293}" destId="{B1872F37-74CA-40E6-87B5-36AB177F66A4}" srcOrd="0" destOrd="0" presId="urn:microsoft.com/office/officeart/2005/8/layout/radial6"/>
    <dgm:cxn modelId="{3D8CD898-EC46-4431-B954-A92892DA7A3F}" type="presOf" srcId="{4FC3A3FB-C688-4D9C-A2CA-84AE0017C1E4}" destId="{DA331C99-F58F-409D-A0B8-F9B47E34B693}" srcOrd="0" destOrd="0" presId="urn:microsoft.com/office/officeart/2005/8/layout/radial6"/>
    <dgm:cxn modelId="{53D332C6-0687-49C5-BC95-81ED6BEA179C}" type="presOf" srcId="{AFF82285-2026-4FC1-BDB1-2135D399A419}" destId="{BBB95E2C-345A-49B8-97F3-459BA6A40C9B}" srcOrd="0" destOrd="0" presId="urn:microsoft.com/office/officeart/2005/8/layout/radial6"/>
    <dgm:cxn modelId="{3B7245C8-BA89-48C6-A7BA-924E58FC1C87}" type="presOf" srcId="{668248BC-89B1-4652-8F4F-4CF5403B69F4}" destId="{30EDCC4F-C4F5-4D37-B7EC-2A4D059260A6}" srcOrd="0" destOrd="0" presId="urn:microsoft.com/office/officeart/2005/8/layout/radial6"/>
    <dgm:cxn modelId="{B33730E6-12FA-4275-94C3-183028B01015}" srcId="{D3958D4B-FF6F-4FE9-9626-091EA0545C70}" destId="{B03BAF64-B5B2-4232-A7B3-87FFCB518DED}" srcOrd="0" destOrd="0" parTransId="{62737235-076F-4255-AC2E-DE54E15A3501}" sibTransId="{6264781C-2C05-4A4B-8767-50B344016609}"/>
    <dgm:cxn modelId="{6A4DFF60-3545-452F-BAE8-E228580E0665}" type="presParOf" srcId="{DC7A1DDD-FD69-4584-AD76-737E8AE2FAEE}" destId="{8208E5F2-836A-469A-A3B3-9F63C5CC6455}" srcOrd="0" destOrd="0" presId="urn:microsoft.com/office/officeart/2005/8/layout/radial6"/>
    <dgm:cxn modelId="{D8A97659-D636-4C86-BAA0-46123CEB614A}" type="presParOf" srcId="{DC7A1DDD-FD69-4584-AD76-737E8AE2FAEE}" destId="{6826A710-5984-48A6-8B8B-C79567521F74}" srcOrd="1" destOrd="0" presId="urn:microsoft.com/office/officeart/2005/8/layout/radial6"/>
    <dgm:cxn modelId="{6249AE48-0BF5-4D94-8348-94F04603D942}" type="presParOf" srcId="{DC7A1DDD-FD69-4584-AD76-737E8AE2FAEE}" destId="{E8CC86E9-0A71-4CAD-9269-939682D4B116}" srcOrd="2" destOrd="0" presId="urn:microsoft.com/office/officeart/2005/8/layout/radial6"/>
    <dgm:cxn modelId="{30A0ACC6-5AEC-4FA2-8B82-47E8A0376C8A}" type="presParOf" srcId="{DC7A1DDD-FD69-4584-AD76-737E8AE2FAEE}" destId="{B1872F37-74CA-40E6-87B5-36AB177F66A4}" srcOrd="3" destOrd="0" presId="urn:microsoft.com/office/officeart/2005/8/layout/radial6"/>
    <dgm:cxn modelId="{309D6E27-6DC4-4193-900C-01EA0EB87729}" type="presParOf" srcId="{DC7A1DDD-FD69-4584-AD76-737E8AE2FAEE}" destId="{DA331C99-F58F-409D-A0B8-F9B47E34B693}" srcOrd="4" destOrd="0" presId="urn:microsoft.com/office/officeart/2005/8/layout/radial6"/>
    <dgm:cxn modelId="{D1FEB075-EBC7-4A2A-AC37-7A26ECABE0C4}" type="presParOf" srcId="{DC7A1DDD-FD69-4584-AD76-737E8AE2FAEE}" destId="{61FB378B-2984-427D-8A08-C688A5994AE6}" srcOrd="5" destOrd="0" presId="urn:microsoft.com/office/officeart/2005/8/layout/radial6"/>
    <dgm:cxn modelId="{BF8F6629-DEDC-485C-9D75-7499DA83E4FE}" type="presParOf" srcId="{DC7A1DDD-FD69-4584-AD76-737E8AE2FAEE}" destId="{21C6C585-35B2-44D8-9C1D-663A1EDBD6BF}" srcOrd="6" destOrd="0" presId="urn:microsoft.com/office/officeart/2005/8/layout/radial6"/>
    <dgm:cxn modelId="{4B50C5C2-6051-4E2B-AF20-10085427E1F4}" type="presParOf" srcId="{DC7A1DDD-FD69-4584-AD76-737E8AE2FAEE}" destId="{66F105D2-BF96-4256-AD94-0F5E927BB558}" srcOrd="7" destOrd="0" presId="urn:microsoft.com/office/officeart/2005/8/layout/radial6"/>
    <dgm:cxn modelId="{B5925305-2A57-477F-8B0B-1A1473322CD7}" type="presParOf" srcId="{DC7A1DDD-FD69-4584-AD76-737E8AE2FAEE}" destId="{9678B043-FD03-4AAC-8634-63EFF1E17178}" srcOrd="8" destOrd="0" presId="urn:microsoft.com/office/officeart/2005/8/layout/radial6"/>
    <dgm:cxn modelId="{0066C890-E2D3-4A97-A055-064FE1F23D5F}" type="presParOf" srcId="{DC7A1DDD-FD69-4584-AD76-737E8AE2FAEE}" destId="{BBB95E2C-345A-49B8-97F3-459BA6A40C9B}" srcOrd="9" destOrd="0" presId="urn:microsoft.com/office/officeart/2005/8/layout/radial6"/>
    <dgm:cxn modelId="{545C1F98-CCE8-43ED-A5B9-481992737F01}" type="presParOf" srcId="{DC7A1DDD-FD69-4584-AD76-737E8AE2FAEE}" destId="{30EDCC4F-C4F5-4D37-B7EC-2A4D059260A6}" srcOrd="10" destOrd="0" presId="urn:microsoft.com/office/officeart/2005/8/layout/radial6"/>
    <dgm:cxn modelId="{EEDBFA9E-18FB-49AE-801C-D780AB4DFBF8}" type="presParOf" srcId="{DC7A1DDD-FD69-4584-AD76-737E8AE2FAEE}" destId="{B7B5EF35-5C7D-4F64-B5E9-9365E8848CD7}" srcOrd="11" destOrd="0" presId="urn:microsoft.com/office/officeart/2005/8/layout/radial6"/>
    <dgm:cxn modelId="{EC16D8EB-835F-4BB1-9EF3-F9B45FD11A53}" type="presParOf" srcId="{DC7A1DDD-FD69-4584-AD76-737E8AE2FAEE}" destId="{9DEFCC64-FC2F-4EBE-A1E3-A6EA9C8A6E9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DF342-1F2B-468F-BAC0-55E3401F319E}"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el-GR"/>
        </a:p>
      </dgm:t>
    </dgm:pt>
    <dgm:pt modelId="{7937C05F-9BA1-479E-8E96-6A1DABE0DC7E}">
      <dgm:prSet phldrT="[Κείμενο]"/>
      <dgm:spPr/>
      <dgm:t>
        <a:bodyPr/>
        <a:lstStyle/>
        <a:p>
          <a:r>
            <a:rPr lang="el-GR" dirty="0"/>
            <a:t>ΠΡΟΓΡΑΜΜΑΤΙΣΜΟΣ    </a:t>
          </a:r>
        </a:p>
      </dgm:t>
    </dgm:pt>
    <dgm:pt modelId="{E4A8523B-7814-4ED1-9188-C002918F5CFF}" type="parTrans" cxnId="{E43DFBE5-C91A-458E-B26B-DB4D5BE2A27B}">
      <dgm:prSet/>
      <dgm:spPr/>
      <dgm:t>
        <a:bodyPr/>
        <a:lstStyle/>
        <a:p>
          <a:endParaRPr lang="el-GR"/>
        </a:p>
      </dgm:t>
    </dgm:pt>
    <dgm:pt modelId="{798F44FF-ABDA-4FDE-A9A2-21E50529AF0B}" type="sibTrans" cxnId="{E43DFBE5-C91A-458E-B26B-DB4D5BE2A27B}">
      <dgm:prSet/>
      <dgm:spPr/>
      <dgm:t>
        <a:bodyPr/>
        <a:lstStyle/>
        <a:p>
          <a:endParaRPr lang="el-GR"/>
        </a:p>
      </dgm:t>
    </dgm:pt>
    <dgm:pt modelId="{8B1ABD51-59FF-4EB0-9084-0232D9F4CF41}">
      <dgm:prSet phldrT="[Κείμενο]" custT="1"/>
      <dgm:spPr/>
      <dgm:t>
        <a:bodyPr/>
        <a:lstStyle/>
        <a:p>
          <a:r>
            <a:rPr lang="el-GR" sz="1800" dirty="0"/>
            <a:t>Στόχοι</a:t>
          </a:r>
          <a:r>
            <a:rPr lang="el-GR" sz="900" dirty="0"/>
            <a:t> </a:t>
          </a:r>
          <a:endParaRPr lang="el-GR" sz="1800" dirty="0"/>
        </a:p>
      </dgm:t>
    </dgm:pt>
    <dgm:pt modelId="{2FAD1FF4-BEA6-4E0B-93C6-58C2C0E46631}" type="parTrans" cxnId="{3EDF0F53-BC88-4A0F-9EDD-2D8CFF0AF7DD}">
      <dgm:prSet/>
      <dgm:spPr/>
      <dgm:t>
        <a:bodyPr/>
        <a:lstStyle/>
        <a:p>
          <a:endParaRPr lang="el-GR"/>
        </a:p>
      </dgm:t>
    </dgm:pt>
    <dgm:pt modelId="{6F5BE766-F309-40CF-9D68-B2FC50170D2A}" type="sibTrans" cxnId="{3EDF0F53-BC88-4A0F-9EDD-2D8CFF0AF7DD}">
      <dgm:prSet/>
      <dgm:spPr/>
      <dgm:t>
        <a:bodyPr/>
        <a:lstStyle/>
        <a:p>
          <a:endParaRPr lang="el-GR"/>
        </a:p>
      </dgm:t>
    </dgm:pt>
    <dgm:pt modelId="{08F34936-431F-43E1-B6DF-CC1D60777DB8}">
      <dgm:prSet phldrT="[Κείμενο]" custT="1"/>
      <dgm:spPr/>
      <dgm:t>
        <a:bodyPr/>
        <a:lstStyle/>
        <a:p>
          <a:r>
            <a:rPr lang="el-GR" sz="1800" dirty="0"/>
            <a:t>Στρατηγικές </a:t>
          </a:r>
        </a:p>
      </dgm:t>
    </dgm:pt>
    <dgm:pt modelId="{A89E1EE2-3451-4903-87D6-491B16BFB34B}" type="parTrans" cxnId="{23290736-5068-4EB4-A066-14DFE4793815}">
      <dgm:prSet/>
      <dgm:spPr/>
      <dgm:t>
        <a:bodyPr/>
        <a:lstStyle/>
        <a:p>
          <a:endParaRPr lang="el-GR"/>
        </a:p>
      </dgm:t>
    </dgm:pt>
    <dgm:pt modelId="{D995BE89-9325-4587-B0DF-90089EA42862}" type="sibTrans" cxnId="{23290736-5068-4EB4-A066-14DFE4793815}">
      <dgm:prSet/>
      <dgm:spPr/>
      <dgm:t>
        <a:bodyPr/>
        <a:lstStyle/>
        <a:p>
          <a:endParaRPr lang="el-GR"/>
        </a:p>
      </dgm:t>
    </dgm:pt>
    <dgm:pt modelId="{18C0B3EF-312B-4B9B-B147-1477F59104C4}">
      <dgm:prSet phldrT="[Κείμενο]"/>
      <dgm:spPr/>
      <dgm:t>
        <a:bodyPr/>
        <a:lstStyle/>
        <a:p>
          <a:r>
            <a:rPr lang="el-GR" dirty="0"/>
            <a:t>ΟΡΓΑΝΩΣΗ</a:t>
          </a:r>
        </a:p>
      </dgm:t>
    </dgm:pt>
    <dgm:pt modelId="{13FFA4C5-3CA5-4490-8192-A45CD3733202}" type="parTrans" cxnId="{92BF65B0-12DA-43DB-A874-D0C049BE1C61}">
      <dgm:prSet/>
      <dgm:spPr/>
      <dgm:t>
        <a:bodyPr/>
        <a:lstStyle/>
        <a:p>
          <a:endParaRPr lang="el-GR"/>
        </a:p>
      </dgm:t>
    </dgm:pt>
    <dgm:pt modelId="{51BE3AF6-208C-4A57-B092-597867898992}" type="sibTrans" cxnId="{92BF65B0-12DA-43DB-A874-D0C049BE1C61}">
      <dgm:prSet/>
      <dgm:spPr/>
      <dgm:t>
        <a:bodyPr/>
        <a:lstStyle/>
        <a:p>
          <a:endParaRPr lang="el-GR"/>
        </a:p>
      </dgm:t>
    </dgm:pt>
    <dgm:pt modelId="{5739D92C-1167-42AD-B609-F8FFC25EE095}">
      <dgm:prSet phldrT="[Κείμενο]" custT="1"/>
      <dgm:spPr/>
      <dgm:t>
        <a:bodyPr/>
        <a:lstStyle/>
        <a:p>
          <a:r>
            <a:rPr lang="el-GR" sz="1800" dirty="0"/>
            <a:t>Προσδιορισμός των απαιτούμενων εργασιών και του τρόπου εκτέλεσής τους για την επίτευξη των στόχων</a:t>
          </a:r>
        </a:p>
      </dgm:t>
    </dgm:pt>
    <dgm:pt modelId="{72E14963-0940-4F10-805D-AD9A1F0F60E0}" type="parTrans" cxnId="{F71F00D5-AFB2-40F9-B7C2-984052B3F2CB}">
      <dgm:prSet/>
      <dgm:spPr/>
      <dgm:t>
        <a:bodyPr/>
        <a:lstStyle/>
        <a:p>
          <a:endParaRPr lang="el-GR"/>
        </a:p>
      </dgm:t>
    </dgm:pt>
    <dgm:pt modelId="{5E0D65E1-7155-47B1-BA88-B4A14C453931}" type="sibTrans" cxnId="{F71F00D5-AFB2-40F9-B7C2-984052B3F2CB}">
      <dgm:prSet/>
      <dgm:spPr/>
      <dgm:t>
        <a:bodyPr/>
        <a:lstStyle/>
        <a:p>
          <a:endParaRPr lang="el-GR"/>
        </a:p>
      </dgm:t>
    </dgm:pt>
    <dgm:pt modelId="{22C2FC39-AADF-4BDB-A30A-87D7BA298E5C}">
      <dgm:prSet phldrT="[Κείμενο]"/>
      <dgm:spPr/>
      <dgm:t>
        <a:bodyPr/>
        <a:lstStyle/>
        <a:p>
          <a:r>
            <a:rPr lang="el-GR" dirty="0"/>
            <a:t>ΗΓΕΣΙΑ</a:t>
          </a:r>
        </a:p>
      </dgm:t>
    </dgm:pt>
    <dgm:pt modelId="{78165698-259A-4735-89EC-85056189F029}" type="parTrans" cxnId="{A7B90CC6-97CC-4505-BBB3-60A037A3BDC2}">
      <dgm:prSet/>
      <dgm:spPr/>
      <dgm:t>
        <a:bodyPr/>
        <a:lstStyle/>
        <a:p>
          <a:endParaRPr lang="el-GR"/>
        </a:p>
      </dgm:t>
    </dgm:pt>
    <dgm:pt modelId="{B28375D8-7892-446C-9941-B0B187D0C118}" type="sibTrans" cxnId="{A7B90CC6-97CC-4505-BBB3-60A037A3BDC2}">
      <dgm:prSet/>
      <dgm:spPr/>
      <dgm:t>
        <a:bodyPr/>
        <a:lstStyle/>
        <a:p>
          <a:endParaRPr lang="el-GR"/>
        </a:p>
      </dgm:t>
    </dgm:pt>
    <dgm:pt modelId="{BB61AFB0-18A8-4F8D-8941-1721D4AF4957}">
      <dgm:prSet phldrT="[Κείμενο]" custT="1"/>
      <dgm:spPr/>
      <dgm:t>
        <a:bodyPr/>
        <a:lstStyle/>
        <a:p>
          <a:r>
            <a:rPr lang="el-GR" sz="1800" dirty="0"/>
            <a:t>Κατεύθυνση και κινητοποίηση των ανθρώπων ώστε να προσφέρουν το μέγιστο δυνατό γι την επίτευξη των στόχων</a:t>
          </a:r>
        </a:p>
      </dgm:t>
    </dgm:pt>
    <dgm:pt modelId="{39B5E17B-7924-4F1C-8CCF-4757138C6DA1}" type="parTrans" cxnId="{00D833FA-03F6-4473-9167-1F23D287132C}">
      <dgm:prSet/>
      <dgm:spPr/>
      <dgm:t>
        <a:bodyPr/>
        <a:lstStyle/>
        <a:p>
          <a:endParaRPr lang="el-GR"/>
        </a:p>
      </dgm:t>
    </dgm:pt>
    <dgm:pt modelId="{99DD9810-D837-4756-97EA-EA75550D3FAB}" type="sibTrans" cxnId="{00D833FA-03F6-4473-9167-1F23D287132C}">
      <dgm:prSet/>
      <dgm:spPr/>
      <dgm:t>
        <a:bodyPr/>
        <a:lstStyle/>
        <a:p>
          <a:endParaRPr lang="el-GR"/>
        </a:p>
      </dgm:t>
    </dgm:pt>
    <dgm:pt modelId="{33A4AD96-9D59-42C0-BC2E-7F3E95138B46}">
      <dgm:prSet/>
      <dgm:spPr/>
      <dgm:t>
        <a:bodyPr/>
        <a:lstStyle/>
        <a:p>
          <a:r>
            <a:rPr lang="el-GR" dirty="0"/>
            <a:t>ΕΛΕΓΧΟΣ</a:t>
          </a:r>
        </a:p>
      </dgm:t>
    </dgm:pt>
    <dgm:pt modelId="{1AA46F99-58E7-4CC4-A45C-217700BDA0A5}" type="parTrans" cxnId="{E7AFB9F7-D9AF-4ABC-A5FF-61660F469095}">
      <dgm:prSet/>
      <dgm:spPr/>
      <dgm:t>
        <a:bodyPr/>
        <a:lstStyle/>
        <a:p>
          <a:endParaRPr lang="el-GR"/>
        </a:p>
      </dgm:t>
    </dgm:pt>
    <dgm:pt modelId="{EA833C5F-D101-45B8-999E-10C5EAE19333}" type="sibTrans" cxnId="{E7AFB9F7-D9AF-4ABC-A5FF-61660F469095}">
      <dgm:prSet/>
      <dgm:spPr/>
      <dgm:t>
        <a:bodyPr/>
        <a:lstStyle/>
        <a:p>
          <a:endParaRPr lang="el-GR"/>
        </a:p>
      </dgm:t>
    </dgm:pt>
    <dgm:pt modelId="{45D2FFB9-A615-4F1C-B109-FE11C34293A3}">
      <dgm:prSet phldrT="[Κείμενο]" custT="1"/>
      <dgm:spPr/>
      <dgm:t>
        <a:bodyPr/>
        <a:lstStyle/>
        <a:p>
          <a:r>
            <a:rPr lang="el-GR" sz="1800" dirty="0"/>
            <a:t>Πόροι – προϋπολογισμοί </a:t>
          </a:r>
        </a:p>
      </dgm:t>
    </dgm:pt>
    <dgm:pt modelId="{7EF17E48-E648-448B-83A1-C2BE7DC10F1D}" type="parTrans" cxnId="{1CF9D95A-487D-4303-85FA-37F6329F3997}">
      <dgm:prSet/>
      <dgm:spPr/>
      <dgm:t>
        <a:bodyPr/>
        <a:lstStyle/>
        <a:p>
          <a:endParaRPr lang="el-GR"/>
        </a:p>
      </dgm:t>
    </dgm:pt>
    <dgm:pt modelId="{006E7037-492C-4BF5-98D1-395E923B54AC}" type="sibTrans" cxnId="{1CF9D95A-487D-4303-85FA-37F6329F3997}">
      <dgm:prSet/>
      <dgm:spPr/>
      <dgm:t>
        <a:bodyPr/>
        <a:lstStyle/>
        <a:p>
          <a:endParaRPr lang="el-GR"/>
        </a:p>
      </dgm:t>
    </dgm:pt>
    <dgm:pt modelId="{DB730E8B-7E1C-4229-A1A4-B9126BDC78ED}">
      <dgm:prSet custT="1"/>
      <dgm:spPr/>
      <dgm:t>
        <a:bodyPr/>
        <a:lstStyle/>
        <a:p>
          <a:r>
            <a:rPr lang="el-GR" sz="1800" dirty="0"/>
            <a:t>Παρακολούθηση των δραστηριοτήτων, για να διασφαλιστεί η σύμφωνη με το σχέδιο υλοποίησή τους</a:t>
          </a:r>
        </a:p>
      </dgm:t>
    </dgm:pt>
    <dgm:pt modelId="{BF668718-941A-41AC-BA83-230C69F220B9}" type="sibTrans" cxnId="{520936E9-1E2C-4CAD-9241-CCA54029CF81}">
      <dgm:prSet/>
      <dgm:spPr/>
      <dgm:t>
        <a:bodyPr/>
        <a:lstStyle/>
        <a:p>
          <a:endParaRPr lang="el-GR"/>
        </a:p>
      </dgm:t>
    </dgm:pt>
    <dgm:pt modelId="{2C768A72-667C-46FE-B841-D87AAC922DEA}" type="parTrans" cxnId="{520936E9-1E2C-4CAD-9241-CCA54029CF81}">
      <dgm:prSet/>
      <dgm:spPr/>
      <dgm:t>
        <a:bodyPr/>
        <a:lstStyle/>
        <a:p>
          <a:endParaRPr lang="el-GR"/>
        </a:p>
      </dgm:t>
    </dgm:pt>
    <dgm:pt modelId="{12606E36-C083-4CA5-AE50-BB6DB3E086FD}" type="pres">
      <dgm:prSet presAssocID="{671DF342-1F2B-468F-BAC0-55E3401F319E}" presName="linearFlow" presStyleCnt="0">
        <dgm:presLayoutVars>
          <dgm:dir/>
          <dgm:animLvl val="lvl"/>
          <dgm:resizeHandles/>
        </dgm:presLayoutVars>
      </dgm:prSet>
      <dgm:spPr/>
    </dgm:pt>
    <dgm:pt modelId="{7E37D875-4EDB-4D27-ABEF-99E599691F1B}" type="pres">
      <dgm:prSet presAssocID="{7937C05F-9BA1-479E-8E96-6A1DABE0DC7E}" presName="compositeNode" presStyleCnt="0">
        <dgm:presLayoutVars>
          <dgm:bulletEnabled val="1"/>
        </dgm:presLayoutVars>
      </dgm:prSet>
      <dgm:spPr/>
    </dgm:pt>
    <dgm:pt modelId="{5A6C7375-19F1-47BE-8657-1EDF83EEEDCC}" type="pres">
      <dgm:prSet presAssocID="{7937C05F-9BA1-479E-8E96-6A1DABE0DC7E}" presName="image" presStyleLbl="fgImgPlace1" presStyleIdx="0" presStyleCnt="4" custScaleX="210283" custScaleY="166938" custLinFactNeighborX="17626" custLinFactNeighborY="-56020"/>
      <dgm:spPr>
        <a:blipFill rotWithShape="1">
          <a:blip xmlns:r="http://schemas.openxmlformats.org/officeDocument/2006/relationships" r:embed="rId1"/>
          <a:stretch>
            <a:fillRect/>
          </a:stretch>
        </a:blipFill>
      </dgm:spPr>
    </dgm:pt>
    <dgm:pt modelId="{F05FB9A3-318F-4199-AF40-AC9AF2E1C352}" type="pres">
      <dgm:prSet presAssocID="{7937C05F-9BA1-479E-8E96-6A1DABE0DC7E}" presName="childNode" presStyleLbl="node1" presStyleIdx="0" presStyleCnt="4">
        <dgm:presLayoutVars>
          <dgm:bulletEnabled val="1"/>
        </dgm:presLayoutVars>
      </dgm:prSet>
      <dgm:spPr/>
    </dgm:pt>
    <dgm:pt modelId="{88BE2E96-3EC6-481B-8608-B66491505E1C}" type="pres">
      <dgm:prSet presAssocID="{7937C05F-9BA1-479E-8E96-6A1DABE0DC7E}" presName="parentNode" presStyleLbl="revTx" presStyleIdx="0" presStyleCnt="4">
        <dgm:presLayoutVars>
          <dgm:chMax val="0"/>
          <dgm:bulletEnabled val="1"/>
        </dgm:presLayoutVars>
      </dgm:prSet>
      <dgm:spPr/>
    </dgm:pt>
    <dgm:pt modelId="{21D5BE4C-FC21-45EF-BC55-31778393BA14}" type="pres">
      <dgm:prSet presAssocID="{798F44FF-ABDA-4FDE-A9A2-21E50529AF0B}" presName="sibTrans" presStyleCnt="0"/>
      <dgm:spPr/>
    </dgm:pt>
    <dgm:pt modelId="{91C12E70-770E-4834-9975-B48723D56DA8}" type="pres">
      <dgm:prSet presAssocID="{18C0B3EF-312B-4B9B-B147-1477F59104C4}" presName="compositeNode" presStyleCnt="0">
        <dgm:presLayoutVars>
          <dgm:bulletEnabled val="1"/>
        </dgm:presLayoutVars>
      </dgm:prSet>
      <dgm:spPr/>
    </dgm:pt>
    <dgm:pt modelId="{D2D534F8-4DFA-4CBA-8E9A-9736D880AE29}" type="pres">
      <dgm:prSet presAssocID="{18C0B3EF-312B-4B9B-B147-1477F59104C4}" presName="image" presStyleLbl="fgImgPlace1" presStyleIdx="1" presStyleCnt="4" custScaleX="243237" custScaleY="161682" custLinFactNeighborX="4240" custLinFactNeighborY="-39372"/>
      <dgm:spPr>
        <a:blipFill rotWithShape="1">
          <a:blip xmlns:r="http://schemas.openxmlformats.org/officeDocument/2006/relationships" r:embed="rId2"/>
          <a:stretch>
            <a:fillRect/>
          </a:stretch>
        </a:blipFill>
      </dgm:spPr>
    </dgm:pt>
    <dgm:pt modelId="{CB39CE10-7C90-4572-82FB-F5ED4D4F3D57}" type="pres">
      <dgm:prSet presAssocID="{18C0B3EF-312B-4B9B-B147-1477F59104C4}" presName="childNode" presStyleLbl="node1" presStyleIdx="1" presStyleCnt="4" custScaleX="134284" custScaleY="102237" custLinFactNeighborX="-211" custLinFactNeighborY="52">
        <dgm:presLayoutVars>
          <dgm:bulletEnabled val="1"/>
        </dgm:presLayoutVars>
      </dgm:prSet>
      <dgm:spPr/>
    </dgm:pt>
    <dgm:pt modelId="{6A4E82DD-22A5-494C-BA75-98F3C24E9CC7}" type="pres">
      <dgm:prSet presAssocID="{18C0B3EF-312B-4B9B-B147-1477F59104C4}" presName="parentNode" presStyleLbl="revTx" presStyleIdx="1" presStyleCnt="4" custScaleX="271045">
        <dgm:presLayoutVars>
          <dgm:chMax val="0"/>
          <dgm:bulletEnabled val="1"/>
        </dgm:presLayoutVars>
      </dgm:prSet>
      <dgm:spPr/>
    </dgm:pt>
    <dgm:pt modelId="{D2891C07-B599-464B-BF4D-E18348DAD78C}" type="pres">
      <dgm:prSet presAssocID="{51BE3AF6-208C-4A57-B092-597867898992}" presName="sibTrans" presStyleCnt="0"/>
      <dgm:spPr/>
    </dgm:pt>
    <dgm:pt modelId="{09FCEA6D-9EA2-4B20-A400-3B26B98CE55C}" type="pres">
      <dgm:prSet presAssocID="{22C2FC39-AADF-4BDB-A30A-87D7BA298E5C}" presName="compositeNode" presStyleCnt="0">
        <dgm:presLayoutVars>
          <dgm:bulletEnabled val="1"/>
        </dgm:presLayoutVars>
      </dgm:prSet>
      <dgm:spPr/>
    </dgm:pt>
    <dgm:pt modelId="{704D9410-F6B2-4469-8D48-586E7F770DF9}" type="pres">
      <dgm:prSet presAssocID="{22C2FC39-AADF-4BDB-A30A-87D7BA298E5C}" presName="image" presStyleLbl="fgImgPlace1" presStyleIdx="2" presStyleCnt="4" custScaleX="215250" custScaleY="125376" custLinFactNeighborX="-20626" custLinFactNeighborY="-61349"/>
      <dgm:spPr>
        <a:blipFill rotWithShape="1">
          <a:blip xmlns:r="http://schemas.openxmlformats.org/officeDocument/2006/relationships" r:embed="rId3"/>
          <a:stretch>
            <a:fillRect/>
          </a:stretch>
        </a:blipFill>
      </dgm:spPr>
    </dgm:pt>
    <dgm:pt modelId="{3AC3175D-68CB-474D-AEF1-CA06CB69D465}" type="pres">
      <dgm:prSet presAssocID="{22C2FC39-AADF-4BDB-A30A-87D7BA298E5C}" presName="childNode" presStyleLbl="node1" presStyleIdx="2" presStyleCnt="4" custScaleX="154997" custScaleY="106275" custLinFactNeighborX="13276" custLinFactNeighborY="-414">
        <dgm:presLayoutVars>
          <dgm:bulletEnabled val="1"/>
        </dgm:presLayoutVars>
      </dgm:prSet>
      <dgm:spPr/>
    </dgm:pt>
    <dgm:pt modelId="{FC0C6D66-45DB-480A-95A3-AABD9318E61F}" type="pres">
      <dgm:prSet presAssocID="{22C2FC39-AADF-4BDB-A30A-87D7BA298E5C}" presName="parentNode" presStyleLbl="revTx" presStyleIdx="2" presStyleCnt="4" custScaleX="238201">
        <dgm:presLayoutVars>
          <dgm:chMax val="0"/>
          <dgm:bulletEnabled val="1"/>
        </dgm:presLayoutVars>
      </dgm:prSet>
      <dgm:spPr/>
    </dgm:pt>
    <dgm:pt modelId="{A88FC068-CD06-4264-A6D5-C784CF04421D}" type="pres">
      <dgm:prSet presAssocID="{B28375D8-7892-446C-9941-B0B187D0C118}" presName="sibTrans" presStyleCnt="0"/>
      <dgm:spPr/>
    </dgm:pt>
    <dgm:pt modelId="{DB38F7A1-49A6-4292-A5AA-882AC9B817FD}" type="pres">
      <dgm:prSet presAssocID="{33A4AD96-9D59-42C0-BC2E-7F3E95138B46}" presName="compositeNode" presStyleCnt="0">
        <dgm:presLayoutVars>
          <dgm:bulletEnabled val="1"/>
        </dgm:presLayoutVars>
      </dgm:prSet>
      <dgm:spPr/>
    </dgm:pt>
    <dgm:pt modelId="{4B237FE1-CF76-45CC-B26B-2F7C862B3BB8}" type="pres">
      <dgm:prSet presAssocID="{33A4AD96-9D59-42C0-BC2E-7F3E95138B46}" presName="image" presStyleLbl="fgImgPlace1" presStyleIdx="3" presStyleCnt="4" custScaleX="209102" custScaleY="141868" custLinFactNeighborX="-50166" custLinFactNeighborY="-48349"/>
      <dgm:spPr>
        <a:blipFill rotWithShape="1">
          <a:blip xmlns:r="http://schemas.openxmlformats.org/officeDocument/2006/relationships" r:embed="rId4"/>
          <a:stretch>
            <a:fillRect/>
          </a:stretch>
        </a:blipFill>
      </dgm:spPr>
    </dgm:pt>
    <dgm:pt modelId="{CB67A82C-02E7-43AD-ACDA-895846343FDD}" type="pres">
      <dgm:prSet presAssocID="{33A4AD96-9D59-42C0-BC2E-7F3E95138B46}" presName="childNode" presStyleLbl="node1" presStyleIdx="3" presStyleCnt="4" custScaleX="134028" custScaleY="107299" custLinFactNeighborX="513" custLinFactNeighborY="-906">
        <dgm:presLayoutVars>
          <dgm:bulletEnabled val="1"/>
        </dgm:presLayoutVars>
      </dgm:prSet>
      <dgm:spPr/>
    </dgm:pt>
    <dgm:pt modelId="{14B6A8D9-CB70-42AE-8A63-449B44E99A47}" type="pres">
      <dgm:prSet presAssocID="{33A4AD96-9D59-42C0-BC2E-7F3E95138B46}" presName="parentNode" presStyleLbl="revTx" presStyleIdx="3" presStyleCnt="4" custScaleX="302304">
        <dgm:presLayoutVars>
          <dgm:chMax val="0"/>
          <dgm:bulletEnabled val="1"/>
        </dgm:presLayoutVars>
      </dgm:prSet>
      <dgm:spPr/>
    </dgm:pt>
  </dgm:ptLst>
  <dgm:cxnLst>
    <dgm:cxn modelId="{FA30AE11-E3C5-4C56-AFD6-B661321623A8}" type="presOf" srcId="{DB730E8B-7E1C-4229-A1A4-B9126BDC78ED}" destId="{CB67A82C-02E7-43AD-ACDA-895846343FDD}" srcOrd="0" destOrd="0" presId="urn:microsoft.com/office/officeart/2005/8/layout/hList2"/>
    <dgm:cxn modelId="{C8939D14-696A-4439-8478-002D907D2EE6}" type="presOf" srcId="{45D2FFB9-A615-4F1C-B109-FE11C34293A3}" destId="{F05FB9A3-318F-4199-AF40-AC9AF2E1C352}" srcOrd="0" destOrd="2" presId="urn:microsoft.com/office/officeart/2005/8/layout/hList2"/>
    <dgm:cxn modelId="{C4B7EC1B-D95A-48C7-8936-4E262292B5DF}" type="presOf" srcId="{22C2FC39-AADF-4BDB-A30A-87D7BA298E5C}" destId="{FC0C6D66-45DB-480A-95A3-AABD9318E61F}" srcOrd="0" destOrd="0" presId="urn:microsoft.com/office/officeart/2005/8/layout/hList2"/>
    <dgm:cxn modelId="{23290736-5068-4EB4-A066-14DFE4793815}" srcId="{7937C05F-9BA1-479E-8E96-6A1DABE0DC7E}" destId="{08F34936-431F-43E1-B6DF-CC1D60777DB8}" srcOrd="1" destOrd="0" parTransId="{A89E1EE2-3451-4903-87D6-491B16BFB34B}" sibTransId="{D995BE89-9325-4587-B0DF-90089EA42862}"/>
    <dgm:cxn modelId="{0B45B739-22D7-4464-95EE-3C5D4ED5B38E}" type="presOf" srcId="{08F34936-431F-43E1-B6DF-CC1D60777DB8}" destId="{F05FB9A3-318F-4199-AF40-AC9AF2E1C352}" srcOrd="0" destOrd="1" presId="urn:microsoft.com/office/officeart/2005/8/layout/hList2"/>
    <dgm:cxn modelId="{CA49743A-5568-4F95-A7C3-66099DB07D41}" type="presOf" srcId="{8B1ABD51-59FF-4EB0-9084-0232D9F4CF41}" destId="{F05FB9A3-318F-4199-AF40-AC9AF2E1C352}" srcOrd="0" destOrd="0" presId="urn:microsoft.com/office/officeart/2005/8/layout/hList2"/>
    <dgm:cxn modelId="{99C6B76A-6A11-4AB0-8D37-0DB0A93607DC}" type="presOf" srcId="{671DF342-1F2B-468F-BAC0-55E3401F319E}" destId="{12606E36-C083-4CA5-AE50-BB6DB3E086FD}" srcOrd="0" destOrd="0" presId="urn:microsoft.com/office/officeart/2005/8/layout/hList2"/>
    <dgm:cxn modelId="{3EDF0F53-BC88-4A0F-9EDD-2D8CFF0AF7DD}" srcId="{7937C05F-9BA1-479E-8E96-6A1DABE0DC7E}" destId="{8B1ABD51-59FF-4EB0-9084-0232D9F4CF41}" srcOrd="0" destOrd="0" parTransId="{2FAD1FF4-BEA6-4E0B-93C6-58C2C0E46631}" sibTransId="{6F5BE766-F309-40CF-9D68-B2FC50170D2A}"/>
    <dgm:cxn modelId="{1CF9D95A-487D-4303-85FA-37F6329F3997}" srcId="{7937C05F-9BA1-479E-8E96-6A1DABE0DC7E}" destId="{45D2FFB9-A615-4F1C-B109-FE11C34293A3}" srcOrd="2" destOrd="0" parTransId="{7EF17E48-E648-448B-83A1-C2BE7DC10F1D}" sibTransId="{006E7037-492C-4BF5-98D1-395E923B54AC}"/>
    <dgm:cxn modelId="{A27ED28F-1A4B-465D-965A-251935FB4098}" type="presOf" srcId="{5739D92C-1167-42AD-B609-F8FFC25EE095}" destId="{CB39CE10-7C90-4572-82FB-F5ED4D4F3D57}" srcOrd="0" destOrd="0" presId="urn:microsoft.com/office/officeart/2005/8/layout/hList2"/>
    <dgm:cxn modelId="{92BF65B0-12DA-43DB-A874-D0C049BE1C61}" srcId="{671DF342-1F2B-468F-BAC0-55E3401F319E}" destId="{18C0B3EF-312B-4B9B-B147-1477F59104C4}" srcOrd="1" destOrd="0" parTransId="{13FFA4C5-3CA5-4490-8192-A45CD3733202}" sibTransId="{51BE3AF6-208C-4A57-B092-597867898992}"/>
    <dgm:cxn modelId="{8913B3C3-C92A-4206-A552-26CE1EBA1731}" type="presOf" srcId="{33A4AD96-9D59-42C0-BC2E-7F3E95138B46}" destId="{14B6A8D9-CB70-42AE-8A63-449B44E99A47}" srcOrd="0" destOrd="0" presId="urn:microsoft.com/office/officeart/2005/8/layout/hList2"/>
    <dgm:cxn modelId="{A7B90CC6-97CC-4505-BBB3-60A037A3BDC2}" srcId="{671DF342-1F2B-468F-BAC0-55E3401F319E}" destId="{22C2FC39-AADF-4BDB-A30A-87D7BA298E5C}" srcOrd="2" destOrd="0" parTransId="{78165698-259A-4735-89EC-85056189F029}" sibTransId="{B28375D8-7892-446C-9941-B0B187D0C118}"/>
    <dgm:cxn modelId="{A56A1CC9-FA63-4A31-9C4C-22B5EB9D7ABE}" type="presOf" srcId="{18C0B3EF-312B-4B9B-B147-1477F59104C4}" destId="{6A4E82DD-22A5-494C-BA75-98F3C24E9CC7}" srcOrd="0" destOrd="0" presId="urn:microsoft.com/office/officeart/2005/8/layout/hList2"/>
    <dgm:cxn modelId="{F71F00D5-AFB2-40F9-B7C2-984052B3F2CB}" srcId="{18C0B3EF-312B-4B9B-B147-1477F59104C4}" destId="{5739D92C-1167-42AD-B609-F8FFC25EE095}" srcOrd="0" destOrd="0" parTransId="{72E14963-0940-4F10-805D-AD9A1F0F60E0}" sibTransId="{5E0D65E1-7155-47B1-BA88-B4A14C453931}"/>
    <dgm:cxn modelId="{E43DFBE5-C91A-458E-B26B-DB4D5BE2A27B}" srcId="{671DF342-1F2B-468F-BAC0-55E3401F319E}" destId="{7937C05F-9BA1-479E-8E96-6A1DABE0DC7E}" srcOrd="0" destOrd="0" parTransId="{E4A8523B-7814-4ED1-9188-C002918F5CFF}" sibTransId="{798F44FF-ABDA-4FDE-A9A2-21E50529AF0B}"/>
    <dgm:cxn modelId="{5E107BE7-A455-4096-B75F-5CE62442EC19}" type="presOf" srcId="{BB61AFB0-18A8-4F8D-8941-1721D4AF4957}" destId="{3AC3175D-68CB-474D-AEF1-CA06CB69D465}" srcOrd="0" destOrd="0" presId="urn:microsoft.com/office/officeart/2005/8/layout/hList2"/>
    <dgm:cxn modelId="{520936E9-1E2C-4CAD-9241-CCA54029CF81}" srcId="{33A4AD96-9D59-42C0-BC2E-7F3E95138B46}" destId="{DB730E8B-7E1C-4229-A1A4-B9126BDC78ED}" srcOrd="0" destOrd="0" parTransId="{2C768A72-667C-46FE-B841-D87AAC922DEA}" sibTransId="{BF668718-941A-41AC-BA83-230C69F220B9}"/>
    <dgm:cxn modelId="{E7AFB9F7-D9AF-4ABC-A5FF-61660F469095}" srcId="{671DF342-1F2B-468F-BAC0-55E3401F319E}" destId="{33A4AD96-9D59-42C0-BC2E-7F3E95138B46}" srcOrd="3" destOrd="0" parTransId="{1AA46F99-58E7-4CC4-A45C-217700BDA0A5}" sibTransId="{EA833C5F-D101-45B8-999E-10C5EAE19333}"/>
    <dgm:cxn modelId="{0D95EBF8-EF66-40AD-A022-3933F5B2ECD3}" type="presOf" srcId="{7937C05F-9BA1-479E-8E96-6A1DABE0DC7E}" destId="{88BE2E96-3EC6-481B-8608-B66491505E1C}" srcOrd="0" destOrd="0" presId="urn:microsoft.com/office/officeart/2005/8/layout/hList2"/>
    <dgm:cxn modelId="{00D833FA-03F6-4473-9167-1F23D287132C}" srcId="{22C2FC39-AADF-4BDB-A30A-87D7BA298E5C}" destId="{BB61AFB0-18A8-4F8D-8941-1721D4AF4957}" srcOrd="0" destOrd="0" parTransId="{39B5E17B-7924-4F1C-8CCF-4757138C6DA1}" sibTransId="{99DD9810-D837-4756-97EA-EA75550D3FAB}"/>
    <dgm:cxn modelId="{6A2CCB7F-FC68-4AFE-AF21-25EEC8708573}" type="presParOf" srcId="{12606E36-C083-4CA5-AE50-BB6DB3E086FD}" destId="{7E37D875-4EDB-4D27-ABEF-99E599691F1B}" srcOrd="0" destOrd="0" presId="urn:microsoft.com/office/officeart/2005/8/layout/hList2"/>
    <dgm:cxn modelId="{0A549F51-2ACD-48CE-857D-F1C358B5A28A}" type="presParOf" srcId="{7E37D875-4EDB-4D27-ABEF-99E599691F1B}" destId="{5A6C7375-19F1-47BE-8657-1EDF83EEEDCC}" srcOrd="0" destOrd="0" presId="urn:microsoft.com/office/officeart/2005/8/layout/hList2"/>
    <dgm:cxn modelId="{ABE5F6D5-14F6-4CDE-9103-F0E6804B4806}" type="presParOf" srcId="{7E37D875-4EDB-4D27-ABEF-99E599691F1B}" destId="{F05FB9A3-318F-4199-AF40-AC9AF2E1C352}" srcOrd="1" destOrd="0" presId="urn:microsoft.com/office/officeart/2005/8/layout/hList2"/>
    <dgm:cxn modelId="{581CC600-DEB9-4B88-8A4D-7C98D125DDF7}" type="presParOf" srcId="{7E37D875-4EDB-4D27-ABEF-99E599691F1B}" destId="{88BE2E96-3EC6-481B-8608-B66491505E1C}" srcOrd="2" destOrd="0" presId="urn:microsoft.com/office/officeart/2005/8/layout/hList2"/>
    <dgm:cxn modelId="{9797488F-C511-4EE8-81C8-42212BD2E49B}" type="presParOf" srcId="{12606E36-C083-4CA5-AE50-BB6DB3E086FD}" destId="{21D5BE4C-FC21-45EF-BC55-31778393BA14}" srcOrd="1" destOrd="0" presId="urn:microsoft.com/office/officeart/2005/8/layout/hList2"/>
    <dgm:cxn modelId="{62536665-E72F-4A8E-A076-306038D79647}" type="presParOf" srcId="{12606E36-C083-4CA5-AE50-BB6DB3E086FD}" destId="{91C12E70-770E-4834-9975-B48723D56DA8}" srcOrd="2" destOrd="0" presId="urn:microsoft.com/office/officeart/2005/8/layout/hList2"/>
    <dgm:cxn modelId="{7958B5E4-397F-4B87-BD1B-606EFD7E938F}" type="presParOf" srcId="{91C12E70-770E-4834-9975-B48723D56DA8}" destId="{D2D534F8-4DFA-4CBA-8E9A-9736D880AE29}" srcOrd="0" destOrd="0" presId="urn:microsoft.com/office/officeart/2005/8/layout/hList2"/>
    <dgm:cxn modelId="{7E833851-4954-4BD8-9632-7729FA3C448B}" type="presParOf" srcId="{91C12E70-770E-4834-9975-B48723D56DA8}" destId="{CB39CE10-7C90-4572-82FB-F5ED4D4F3D57}" srcOrd="1" destOrd="0" presId="urn:microsoft.com/office/officeart/2005/8/layout/hList2"/>
    <dgm:cxn modelId="{114DC10A-F54D-406F-B7A5-004306A94AA5}" type="presParOf" srcId="{91C12E70-770E-4834-9975-B48723D56DA8}" destId="{6A4E82DD-22A5-494C-BA75-98F3C24E9CC7}" srcOrd="2" destOrd="0" presId="urn:microsoft.com/office/officeart/2005/8/layout/hList2"/>
    <dgm:cxn modelId="{30F9234C-8FC5-411E-9726-4514A3ABD5C3}" type="presParOf" srcId="{12606E36-C083-4CA5-AE50-BB6DB3E086FD}" destId="{D2891C07-B599-464B-BF4D-E18348DAD78C}" srcOrd="3" destOrd="0" presId="urn:microsoft.com/office/officeart/2005/8/layout/hList2"/>
    <dgm:cxn modelId="{F69A8A4A-9A24-4F58-BD5D-6A4FF7CC6972}" type="presParOf" srcId="{12606E36-C083-4CA5-AE50-BB6DB3E086FD}" destId="{09FCEA6D-9EA2-4B20-A400-3B26B98CE55C}" srcOrd="4" destOrd="0" presId="urn:microsoft.com/office/officeart/2005/8/layout/hList2"/>
    <dgm:cxn modelId="{70DD2C85-B368-4579-8E87-E382C7D65A03}" type="presParOf" srcId="{09FCEA6D-9EA2-4B20-A400-3B26B98CE55C}" destId="{704D9410-F6B2-4469-8D48-586E7F770DF9}" srcOrd="0" destOrd="0" presId="urn:microsoft.com/office/officeart/2005/8/layout/hList2"/>
    <dgm:cxn modelId="{73AC889A-1B32-4174-A776-25AA65C3D0C3}" type="presParOf" srcId="{09FCEA6D-9EA2-4B20-A400-3B26B98CE55C}" destId="{3AC3175D-68CB-474D-AEF1-CA06CB69D465}" srcOrd="1" destOrd="0" presId="urn:microsoft.com/office/officeart/2005/8/layout/hList2"/>
    <dgm:cxn modelId="{736A1701-1910-4E91-A142-0EBF5111931B}" type="presParOf" srcId="{09FCEA6D-9EA2-4B20-A400-3B26B98CE55C}" destId="{FC0C6D66-45DB-480A-95A3-AABD9318E61F}" srcOrd="2" destOrd="0" presId="urn:microsoft.com/office/officeart/2005/8/layout/hList2"/>
    <dgm:cxn modelId="{FE311439-1FC0-4DC2-82DD-4E6757741863}" type="presParOf" srcId="{12606E36-C083-4CA5-AE50-BB6DB3E086FD}" destId="{A88FC068-CD06-4264-A6D5-C784CF04421D}" srcOrd="5" destOrd="0" presId="urn:microsoft.com/office/officeart/2005/8/layout/hList2"/>
    <dgm:cxn modelId="{3642905C-2E6C-4241-963F-DF5351297DCB}" type="presParOf" srcId="{12606E36-C083-4CA5-AE50-BB6DB3E086FD}" destId="{DB38F7A1-49A6-4292-A5AA-882AC9B817FD}" srcOrd="6" destOrd="0" presId="urn:microsoft.com/office/officeart/2005/8/layout/hList2"/>
    <dgm:cxn modelId="{3EA4EE67-0C1C-4688-92FD-EA9066F3A3AE}" type="presParOf" srcId="{DB38F7A1-49A6-4292-A5AA-882AC9B817FD}" destId="{4B237FE1-CF76-45CC-B26B-2F7C862B3BB8}" srcOrd="0" destOrd="0" presId="urn:microsoft.com/office/officeart/2005/8/layout/hList2"/>
    <dgm:cxn modelId="{AFC52EB0-C4F5-4F9D-A3BF-0F81C7A3407D}" type="presParOf" srcId="{DB38F7A1-49A6-4292-A5AA-882AC9B817FD}" destId="{CB67A82C-02E7-43AD-ACDA-895846343FDD}" srcOrd="1" destOrd="0" presId="urn:microsoft.com/office/officeart/2005/8/layout/hList2"/>
    <dgm:cxn modelId="{24C1BEE6-E81C-4800-B5CF-05304FFE90CC}" type="presParOf" srcId="{DB38F7A1-49A6-4292-A5AA-882AC9B817FD}" destId="{14B6A8D9-CB70-42AE-8A63-449B44E99A4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54242-C28F-44F9-8578-7E6F3EC19D70}" type="doc">
      <dgm:prSet loTypeId="urn:microsoft.com/office/officeart/2005/8/layout/hProcess9" loCatId="process" qsTypeId="urn:microsoft.com/office/officeart/2005/8/quickstyle/simple3" qsCatId="simple" csTypeId="urn:microsoft.com/office/officeart/2005/8/colors/colorful1" csCatId="colorful" phldr="1"/>
      <dgm:spPr/>
    </dgm:pt>
    <dgm:pt modelId="{B3428FEA-34AA-4914-BED6-99392B94549A}">
      <dgm:prSet phldrT="[Κείμενο]" custT="1"/>
      <dgm:spPr/>
      <dgm:t>
        <a:bodyPr/>
        <a:lstStyle/>
        <a:p>
          <a:r>
            <a:rPr lang="el-GR" sz="1600" dirty="0"/>
            <a:t>Διαπίστωση του προβλήματος ή της ευκαιρίας</a:t>
          </a:r>
        </a:p>
      </dgm:t>
    </dgm:pt>
    <dgm:pt modelId="{666ED8D1-786D-494B-B29F-2209621FFABE}" type="parTrans" cxnId="{7F372F08-6E12-4B45-BCCD-0A602A405033}">
      <dgm:prSet/>
      <dgm:spPr/>
      <dgm:t>
        <a:bodyPr/>
        <a:lstStyle/>
        <a:p>
          <a:endParaRPr lang="el-GR"/>
        </a:p>
      </dgm:t>
    </dgm:pt>
    <dgm:pt modelId="{BC69529B-345C-45AC-A02F-DBE823152B51}" type="sibTrans" cxnId="{7F372F08-6E12-4B45-BCCD-0A602A405033}">
      <dgm:prSet/>
      <dgm:spPr/>
      <dgm:t>
        <a:bodyPr/>
        <a:lstStyle/>
        <a:p>
          <a:endParaRPr lang="el-GR"/>
        </a:p>
      </dgm:t>
    </dgm:pt>
    <dgm:pt modelId="{758BE253-2930-4F69-B8F4-5F158BC2B29C}">
      <dgm:prSet phldrT="[Κείμενο]" custT="1"/>
      <dgm:spPr/>
      <dgm:t>
        <a:bodyPr/>
        <a:lstStyle/>
        <a:p>
          <a:r>
            <a:rPr lang="el-GR" sz="1600" dirty="0"/>
            <a:t>Ορισμός του προβλήματος</a:t>
          </a:r>
        </a:p>
      </dgm:t>
    </dgm:pt>
    <dgm:pt modelId="{4597A221-358D-4407-943F-9B3AF0EEE74A}" type="parTrans" cxnId="{B618F170-A90E-4EC3-B5D6-7EC0ED16EAE3}">
      <dgm:prSet/>
      <dgm:spPr/>
      <dgm:t>
        <a:bodyPr/>
        <a:lstStyle/>
        <a:p>
          <a:endParaRPr lang="el-GR"/>
        </a:p>
      </dgm:t>
    </dgm:pt>
    <dgm:pt modelId="{051C2D3E-E316-4CDA-8A21-F6327D43C167}" type="sibTrans" cxnId="{B618F170-A90E-4EC3-B5D6-7EC0ED16EAE3}">
      <dgm:prSet/>
      <dgm:spPr/>
      <dgm:t>
        <a:bodyPr/>
        <a:lstStyle/>
        <a:p>
          <a:endParaRPr lang="el-GR"/>
        </a:p>
      </dgm:t>
    </dgm:pt>
    <dgm:pt modelId="{DC5BCC75-B463-4234-8865-C26046CFE983}">
      <dgm:prSet phldrT="[Κείμενο]" custT="1"/>
      <dgm:spPr/>
      <dgm:t>
        <a:bodyPr/>
        <a:lstStyle/>
        <a:p>
          <a:r>
            <a:rPr lang="el-GR" sz="1600" dirty="0"/>
            <a:t>Συγκέντρωση - ανάπτυξη εναλλακτικών λύσεων</a:t>
          </a:r>
        </a:p>
      </dgm:t>
    </dgm:pt>
    <dgm:pt modelId="{458075EF-A68C-460D-A2D0-E13883298531}" type="parTrans" cxnId="{B842D43D-663B-4887-B710-9DECD6B7615C}">
      <dgm:prSet/>
      <dgm:spPr/>
      <dgm:t>
        <a:bodyPr/>
        <a:lstStyle/>
        <a:p>
          <a:endParaRPr lang="el-GR"/>
        </a:p>
      </dgm:t>
    </dgm:pt>
    <dgm:pt modelId="{C6BC0FEF-C74C-4AF6-B317-599FA53A81AF}" type="sibTrans" cxnId="{B842D43D-663B-4887-B710-9DECD6B7615C}">
      <dgm:prSet/>
      <dgm:spPr/>
      <dgm:t>
        <a:bodyPr/>
        <a:lstStyle/>
        <a:p>
          <a:endParaRPr lang="el-GR"/>
        </a:p>
      </dgm:t>
    </dgm:pt>
    <dgm:pt modelId="{AF13D26A-6183-47D5-BDE0-39AC6981EDF0}">
      <dgm:prSet custT="1"/>
      <dgm:spPr/>
      <dgm:t>
        <a:bodyPr/>
        <a:lstStyle/>
        <a:p>
          <a:r>
            <a:rPr lang="el-GR" sz="1600" dirty="0"/>
            <a:t>Αξιολόγηση των εναλλακτικών λύσεων</a:t>
          </a:r>
        </a:p>
      </dgm:t>
    </dgm:pt>
    <dgm:pt modelId="{CD142C66-8CEF-4BE7-A28C-DF59E6D1B701}" type="parTrans" cxnId="{2E3744B1-1F90-4DA6-9F5E-D3B2D49BDFF6}">
      <dgm:prSet/>
      <dgm:spPr/>
      <dgm:t>
        <a:bodyPr/>
        <a:lstStyle/>
        <a:p>
          <a:endParaRPr lang="el-GR"/>
        </a:p>
      </dgm:t>
    </dgm:pt>
    <dgm:pt modelId="{4CE41367-C723-4051-ADDD-560F9726BFD3}" type="sibTrans" cxnId="{2E3744B1-1F90-4DA6-9F5E-D3B2D49BDFF6}">
      <dgm:prSet/>
      <dgm:spPr/>
      <dgm:t>
        <a:bodyPr/>
        <a:lstStyle/>
        <a:p>
          <a:endParaRPr lang="el-GR"/>
        </a:p>
      </dgm:t>
    </dgm:pt>
    <dgm:pt modelId="{33CCFF82-3254-4AA7-9459-7845202E384C}">
      <dgm:prSet custT="1"/>
      <dgm:spPr/>
      <dgm:t>
        <a:bodyPr/>
        <a:lstStyle/>
        <a:p>
          <a:r>
            <a:rPr lang="el-GR" sz="1600" dirty="0"/>
            <a:t>Επιλογή της βέλτιστης λύσης</a:t>
          </a:r>
        </a:p>
      </dgm:t>
    </dgm:pt>
    <dgm:pt modelId="{E1533CED-3EBD-4C51-8D0C-76263F57A4DB}" type="parTrans" cxnId="{4E9F5CE6-EA5A-44BD-B844-B8222F9C5FA3}">
      <dgm:prSet/>
      <dgm:spPr/>
      <dgm:t>
        <a:bodyPr/>
        <a:lstStyle/>
        <a:p>
          <a:endParaRPr lang="el-GR"/>
        </a:p>
      </dgm:t>
    </dgm:pt>
    <dgm:pt modelId="{B6991321-B6DA-4E71-934E-820655F67D14}" type="sibTrans" cxnId="{4E9F5CE6-EA5A-44BD-B844-B8222F9C5FA3}">
      <dgm:prSet/>
      <dgm:spPr/>
      <dgm:t>
        <a:bodyPr/>
        <a:lstStyle/>
        <a:p>
          <a:endParaRPr lang="el-GR"/>
        </a:p>
      </dgm:t>
    </dgm:pt>
    <dgm:pt modelId="{D0ED555B-B033-494A-9498-88DD67FEC284}">
      <dgm:prSet custT="1"/>
      <dgm:spPr/>
      <dgm:t>
        <a:bodyPr/>
        <a:lstStyle/>
        <a:p>
          <a:r>
            <a:rPr lang="el-GR" sz="1600" dirty="0"/>
            <a:t>Υλοποίηση της απόφασης</a:t>
          </a:r>
        </a:p>
      </dgm:t>
    </dgm:pt>
    <dgm:pt modelId="{0C37346B-C2FA-4405-A8CF-3EB06C434CA2}" type="parTrans" cxnId="{6C90968E-B133-44A4-9EC7-E60C43D2E793}">
      <dgm:prSet/>
      <dgm:spPr/>
      <dgm:t>
        <a:bodyPr/>
        <a:lstStyle/>
        <a:p>
          <a:endParaRPr lang="el-GR"/>
        </a:p>
      </dgm:t>
    </dgm:pt>
    <dgm:pt modelId="{5B3C0FDE-DF26-43B7-860D-FCCFCB090A84}" type="sibTrans" cxnId="{6C90968E-B133-44A4-9EC7-E60C43D2E793}">
      <dgm:prSet/>
      <dgm:spPr/>
      <dgm:t>
        <a:bodyPr/>
        <a:lstStyle/>
        <a:p>
          <a:endParaRPr lang="el-GR"/>
        </a:p>
      </dgm:t>
    </dgm:pt>
    <dgm:pt modelId="{ADC77C6E-889C-4C16-8177-4F04F5E589F1}" type="pres">
      <dgm:prSet presAssocID="{4B854242-C28F-44F9-8578-7E6F3EC19D70}" presName="CompostProcess" presStyleCnt="0">
        <dgm:presLayoutVars>
          <dgm:dir/>
          <dgm:resizeHandles val="exact"/>
        </dgm:presLayoutVars>
      </dgm:prSet>
      <dgm:spPr/>
    </dgm:pt>
    <dgm:pt modelId="{E600E49E-790F-45A2-8259-C4520342BD0B}" type="pres">
      <dgm:prSet presAssocID="{4B854242-C28F-44F9-8578-7E6F3EC19D70}" presName="arrow" presStyleLbl="bgShp" presStyleIdx="0" presStyleCnt="1"/>
      <dgm:spPr/>
    </dgm:pt>
    <dgm:pt modelId="{E0B53782-74F7-47E5-93BB-207F6791FBD2}" type="pres">
      <dgm:prSet presAssocID="{4B854242-C28F-44F9-8578-7E6F3EC19D70}" presName="linearProcess" presStyleCnt="0"/>
      <dgm:spPr/>
    </dgm:pt>
    <dgm:pt modelId="{FE2DE617-A29F-4708-9C1D-BD2354D7E4FB}" type="pres">
      <dgm:prSet presAssocID="{B3428FEA-34AA-4914-BED6-99392B94549A}" presName="textNode" presStyleLbl="node1" presStyleIdx="0" presStyleCnt="6">
        <dgm:presLayoutVars>
          <dgm:bulletEnabled val="1"/>
        </dgm:presLayoutVars>
      </dgm:prSet>
      <dgm:spPr/>
    </dgm:pt>
    <dgm:pt modelId="{3A511BFE-F29D-4752-933D-EE420A38BE4C}" type="pres">
      <dgm:prSet presAssocID="{BC69529B-345C-45AC-A02F-DBE823152B51}" presName="sibTrans" presStyleCnt="0"/>
      <dgm:spPr/>
    </dgm:pt>
    <dgm:pt modelId="{038CCC2F-E6E3-43FF-B2BB-EA9319805F00}" type="pres">
      <dgm:prSet presAssocID="{758BE253-2930-4F69-B8F4-5F158BC2B29C}" presName="textNode" presStyleLbl="node1" presStyleIdx="1" presStyleCnt="6">
        <dgm:presLayoutVars>
          <dgm:bulletEnabled val="1"/>
        </dgm:presLayoutVars>
      </dgm:prSet>
      <dgm:spPr/>
    </dgm:pt>
    <dgm:pt modelId="{810D1C88-EAB8-4CF8-840D-2E4091198154}" type="pres">
      <dgm:prSet presAssocID="{051C2D3E-E316-4CDA-8A21-F6327D43C167}" presName="sibTrans" presStyleCnt="0"/>
      <dgm:spPr/>
    </dgm:pt>
    <dgm:pt modelId="{E9374475-DA1D-4AA0-A8EF-714F90F59107}" type="pres">
      <dgm:prSet presAssocID="{DC5BCC75-B463-4234-8865-C26046CFE983}" presName="textNode" presStyleLbl="node1" presStyleIdx="2" presStyleCnt="6">
        <dgm:presLayoutVars>
          <dgm:bulletEnabled val="1"/>
        </dgm:presLayoutVars>
      </dgm:prSet>
      <dgm:spPr/>
    </dgm:pt>
    <dgm:pt modelId="{B7E1303E-972B-4B4E-A711-ACDAEAADCB9B}" type="pres">
      <dgm:prSet presAssocID="{C6BC0FEF-C74C-4AF6-B317-599FA53A81AF}" presName="sibTrans" presStyleCnt="0"/>
      <dgm:spPr/>
    </dgm:pt>
    <dgm:pt modelId="{F29C6D69-7DB3-4F31-89DA-BFFB5C4E9E8F}" type="pres">
      <dgm:prSet presAssocID="{AF13D26A-6183-47D5-BDE0-39AC6981EDF0}" presName="textNode" presStyleLbl="node1" presStyleIdx="3" presStyleCnt="6">
        <dgm:presLayoutVars>
          <dgm:bulletEnabled val="1"/>
        </dgm:presLayoutVars>
      </dgm:prSet>
      <dgm:spPr/>
    </dgm:pt>
    <dgm:pt modelId="{5382F149-51E4-42C7-9296-BE4212746407}" type="pres">
      <dgm:prSet presAssocID="{4CE41367-C723-4051-ADDD-560F9726BFD3}" presName="sibTrans" presStyleCnt="0"/>
      <dgm:spPr/>
    </dgm:pt>
    <dgm:pt modelId="{D59E7E4C-DBCB-4714-9574-EB6AB703FAFA}" type="pres">
      <dgm:prSet presAssocID="{33CCFF82-3254-4AA7-9459-7845202E384C}" presName="textNode" presStyleLbl="node1" presStyleIdx="4" presStyleCnt="6">
        <dgm:presLayoutVars>
          <dgm:bulletEnabled val="1"/>
        </dgm:presLayoutVars>
      </dgm:prSet>
      <dgm:spPr/>
    </dgm:pt>
    <dgm:pt modelId="{149F355A-FBCC-4611-9691-200CB183E926}" type="pres">
      <dgm:prSet presAssocID="{B6991321-B6DA-4E71-934E-820655F67D14}" presName="sibTrans" presStyleCnt="0"/>
      <dgm:spPr/>
    </dgm:pt>
    <dgm:pt modelId="{6269E266-2FFB-43B6-8A5F-1D087D49B4E9}" type="pres">
      <dgm:prSet presAssocID="{D0ED555B-B033-494A-9498-88DD67FEC284}" presName="textNode" presStyleLbl="node1" presStyleIdx="5" presStyleCnt="6" custScaleX="95917" custLinFactNeighborX="-7622" custLinFactNeighborY="-3871">
        <dgm:presLayoutVars>
          <dgm:bulletEnabled val="1"/>
        </dgm:presLayoutVars>
      </dgm:prSet>
      <dgm:spPr/>
    </dgm:pt>
  </dgm:ptLst>
  <dgm:cxnLst>
    <dgm:cxn modelId="{8A248007-2DAF-4B18-8338-F25C6B0818B1}" type="presOf" srcId="{758BE253-2930-4F69-B8F4-5F158BC2B29C}" destId="{038CCC2F-E6E3-43FF-B2BB-EA9319805F00}" srcOrd="0" destOrd="0" presId="urn:microsoft.com/office/officeart/2005/8/layout/hProcess9"/>
    <dgm:cxn modelId="{7F372F08-6E12-4B45-BCCD-0A602A405033}" srcId="{4B854242-C28F-44F9-8578-7E6F3EC19D70}" destId="{B3428FEA-34AA-4914-BED6-99392B94549A}" srcOrd="0" destOrd="0" parTransId="{666ED8D1-786D-494B-B29F-2209621FFABE}" sibTransId="{BC69529B-345C-45AC-A02F-DBE823152B51}"/>
    <dgm:cxn modelId="{A83E2F15-CCA9-41A0-8B33-BC4A3C6C5734}" type="presOf" srcId="{D0ED555B-B033-494A-9498-88DD67FEC284}" destId="{6269E266-2FFB-43B6-8A5F-1D087D49B4E9}" srcOrd="0" destOrd="0" presId="urn:microsoft.com/office/officeart/2005/8/layout/hProcess9"/>
    <dgm:cxn modelId="{B842D43D-663B-4887-B710-9DECD6B7615C}" srcId="{4B854242-C28F-44F9-8578-7E6F3EC19D70}" destId="{DC5BCC75-B463-4234-8865-C26046CFE983}" srcOrd="2" destOrd="0" parTransId="{458075EF-A68C-460D-A2D0-E13883298531}" sibTransId="{C6BC0FEF-C74C-4AF6-B317-599FA53A81AF}"/>
    <dgm:cxn modelId="{B618F170-A90E-4EC3-B5D6-7EC0ED16EAE3}" srcId="{4B854242-C28F-44F9-8578-7E6F3EC19D70}" destId="{758BE253-2930-4F69-B8F4-5F158BC2B29C}" srcOrd="1" destOrd="0" parTransId="{4597A221-358D-4407-943F-9B3AF0EEE74A}" sibTransId="{051C2D3E-E316-4CDA-8A21-F6327D43C167}"/>
    <dgm:cxn modelId="{5E28A351-4FA2-4B36-895E-290BADF80E65}" type="presOf" srcId="{4B854242-C28F-44F9-8578-7E6F3EC19D70}" destId="{ADC77C6E-889C-4C16-8177-4F04F5E589F1}" srcOrd="0" destOrd="0" presId="urn:microsoft.com/office/officeart/2005/8/layout/hProcess9"/>
    <dgm:cxn modelId="{7BC3AC51-6E65-442F-8A48-4DBE503F3917}" type="presOf" srcId="{33CCFF82-3254-4AA7-9459-7845202E384C}" destId="{D59E7E4C-DBCB-4714-9574-EB6AB703FAFA}" srcOrd="0" destOrd="0" presId="urn:microsoft.com/office/officeart/2005/8/layout/hProcess9"/>
    <dgm:cxn modelId="{5523A957-EDC6-4517-9C40-1BB4DF4C27A9}" type="presOf" srcId="{B3428FEA-34AA-4914-BED6-99392B94549A}" destId="{FE2DE617-A29F-4708-9C1D-BD2354D7E4FB}" srcOrd="0" destOrd="0" presId="urn:microsoft.com/office/officeart/2005/8/layout/hProcess9"/>
    <dgm:cxn modelId="{34CCD077-F5E8-417F-8865-5197D2683EDE}" type="presOf" srcId="{DC5BCC75-B463-4234-8865-C26046CFE983}" destId="{E9374475-DA1D-4AA0-A8EF-714F90F59107}" srcOrd="0" destOrd="0" presId="urn:microsoft.com/office/officeart/2005/8/layout/hProcess9"/>
    <dgm:cxn modelId="{6C90968E-B133-44A4-9EC7-E60C43D2E793}" srcId="{4B854242-C28F-44F9-8578-7E6F3EC19D70}" destId="{D0ED555B-B033-494A-9498-88DD67FEC284}" srcOrd="5" destOrd="0" parTransId="{0C37346B-C2FA-4405-A8CF-3EB06C434CA2}" sibTransId="{5B3C0FDE-DF26-43B7-860D-FCCFCB090A84}"/>
    <dgm:cxn modelId="{2E3744B1-1F90-4DA6-9F5E-D3B2D49BDFF6}" srcId="{4B854242-C28F-44F9-8578-7E6F3EC19D70}" destId="{AF13D26A-6183-47D5-BDE0-39AC6981EDF0}" srcOrd="3" destOrd="0" parTransId="{CD142C66-8CEF-4BE7-A28C-DF59E6D1B701}" sibTransId="{4CE41367-C723-4051-ADDD-560F9726BFD3}"/>
    <dgm:cxn modelId="{4E9F5CE6-EA5A-44BD-B844-B8222F9C5FA3}" srcId="{4B854242-C28F-44F9-8578-7E6F3EC19D70}" destId="{33CCFF82-3254-4AA7-9459-7845202E384C}" srcOrd="4" destOrd="0" parTransId="{E1533CED-3EBD-4C51-8D0C-76263F57A4DB}" sibTransId="{B6991321-B6DA-4E71-934E-820655F67D14}"/>
    <dgm:cxn modelId="{ED8203F4-49E8-4CAB-B687-465270F2FD8E}" type="presOf" srcId="{AF13D26A-6183-47D5-BDE0-39AC6981EDF0}" destId="{F29C6D69-7DB3-4F31-89DA-BFFB5C4E9E8F}" srcOrd="0" destOrd="0" presId="urn:microsoft.com/office/officeart/2005/8/layout/hProcess9"/>
    <dgm:cxn modelId="{52123768-5D27-4105-92A8-D29D15B433BE}" type="presParOf" srcId="{ADC77C6E-889C-4C16-8177-4F04F5E589F1}" destId="{E600E49E-790F-45A2-8259-C4520342BD0B}" srcOrd="0" destOrd="0" presId="urn:microsoft.com/office/officeart/2005/8/layout/hProcess9"/>
    <dgm:cxn modelId="{10ACEE69-BC5F-43A0-BC20-74A6585D1F08}" type="presParOf" srcId="{ADC77C6E-889C-4C16-8177-4F04F5E589F1}" destId="{E0B53782-74F7-47E5-93BB-207F6791FBD2}" srcOrd="1" destOrd="0" presId="urn:microsoft.com/office/officeart/2005/8/layout/hProcess9"/>
    <dgm:cxn modelId="{162CAAFF-C6F1-4118-AD5D-A62A44280465}" type="presParOf" srcId="{E0B53782-74F7-47E5-93BB-207F6791FBD2}" destId="{FE2DE617-A29F-4708-9C1D-BD2354D7E4FB}" srcOrd="0" destOrd="0" presId="urn:microsoft.com/office/officeart/2005/8/layout/hProcess9"/>
    <dgm:cxn modelId="{42EF0F1A-A7A2-4DA4-ABA9-C2F7C900A82F}" type="presParOf" srcId="{E0B53782-74F7-47E5-93BB-207F6791FBD2}" destId="{3A511BFE-F29D-4752-933D-EE420A38BE4C}" srcOrd="1" destOrd="0" presId="urn:microsoft.com/office/officeart/2005/8/layout/hProcess9"/>
    <dgm:cxn modelId="{738B3AF3-3C13-4490-86CA-C84E49CEEC22}" type="presParOf" srcId="{E0B53782-74F7-47E5-93BB-207F6791FBD2}" destId="{038CCC2F-E6E3-43FF-B2BB-EA9319805F00}" srcOrd="2" destOrd="0" presId="urn:microsoft.com/office/officeart/2005/8/layout/hProcess9"/>
    <dgm:cxn modelId="{6C48BF9E-217B-43B2-81CE-3A29767D82DF}" type="presParOf" srcId="{E0B53782-74F7-47E5-93BB-207F6791FBD2}" destId="{810D1C88-EAB8-4CF8-840D-2E4091198154}" srcOrd="3" destOrd="0" presId="urn:microsoft.com/office/officeart/2005/8/layout/hProcess9"/>
    <dgm:cxn modelId="{E913A902-0087-47A0-9744-A56193B6D7C8}" type="presParOf" srcId="{E0B53782-74F7-47E5-93BB-207F6791FBD2}" destId="{E9374475-DA1D-4AA0-A8EF-714F90F59107}" srcOrd="4" destOrd="0" presId="urn:microsoft.com/office/officeart/2005/8/layout/hProcess9"/>
    <dgm:cxn modelId="{01A8FF70-EBE8-43ED-A991-B6F4775D9B36}" type="presParOf" srcId="{E0B53782-74F7-47E5-93BB-207F6791FBD2}" destId="{B7E1303E-972B-4B4E-A711-ACDAEAADCB9B}" srcOrd="5" destOrd="0" presId="urn:microsoft.com/office/officeart/2005/8/layout/hProcess9"/>
    <dgm:cxn modelId="{D83A299E-473A-4C88-B1BD-68B09BBACA3C}" type="presParOf" srcId="{E0B53782-74F7-47E5-93BB-207F6791FBD2}" destId="{F29C6D69-7DB3-4F31-89DA-BFFB5C4E9E8F}" srcOrd="6" destOrd="0" presId="urn:microsoft.com/office/officeart/2005/8/layout/hProcess9"/>
    <dgm:cxn modelId="{CC6BED88-AD81-4FD0-BDF9-1FD285FE0F62}" type="presParOf" srcId="{E0B53782-74F7-47E5-93BB-207F6791FBD2}" destId="{5382F149-51E4-42C7-9296-BE4212746407}" srcOrd="7" destOrd="0" presId="urn:microsoft.com/office/officeart/2005/8/layout/hProcess9"/>
    <dgm:cxn modelId="{273716DC-7023-4874-83ED-4C1169926CDE}" type="presParOf" srcId="{E0B53782-74F7-47E5-93BB-207F6791FBD2}" destId="{D59E7E4C-DBCB-4714-9574-EB6AB703FAFA}" srcOrd="8" destOrd="0" presId="urn:microsoft.com/office/officeart/2005/8/layout/hProcess9"/>
    <dgm:cxn modelId="{D65EDACE-1D3A-4204-BD9C-B48C3864A0C6}" type="presParOf" srcId="{E0B53782-74F7-47E5-93BB-207F6791FBD2}" destId="{149F355A-FBCC-4611-9691-200CB183E926}" srcOrd="9" destOrd="0" presId="urn:microsoft.com/office/officeart/2005/8/layout/hProcess9"/>
    <dgm:cxn modelId="{EEE014D9-089B-4D6F-BB6E-4F29F407D65E}" type="presParOf" srcId="{E0B53782-74F7-47E5-93BB-207F6791FBD2}" destId="{6269E266-2FFB-43B6-8A5F-1D087D49B4E9}"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7DFC2E-BF17-4C38-A121-8F4C393CFCD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7ED8704-1C97-409E-95F9-81F64A59B91C}">
      <dgm:prSet/>
      <dgm:spPr/>
      <dgm:t>
        <a:bodyPr/>
        <a:lstStyle/>
        <a:p>
          <a:r>
            <a:rPr lang="el-GR" dirty="0"/>
            <a:t>Ανάλυση νεκρού σημείου (</a:t>
          </a:r>
          <a:r>
            <a:rPr lang="en-US" dirty="0"/>
            <a:t>Break-even-point analysis)</a:t>
          </a:r>
        </a:p>
      </dgm:t>
    </dgm:pt>
    <dgm:pt modelId="{4352CC23-82A8-4688-822F-07D306933C45}" type="parTrans" cxnId="{3404AB05-D10F-462C-80E8-4E81B3D2436E}">
      <dgm:prSet/>
      <dgm:spPr/>
      <dgm:t>
        <a:bodyPr/>
        <a:lstStyle/>
        <a:p>
          <a:endParaRPr lang="en-US"/>
        </a:p>
      </dgm:t>
    </dgm:pt>
    <dgm:pt modelId="{EEF391DA-C903-4D41-99A2-B365F10751A4}" type="sibTrans" cxnId="{3404AB05-D10F-462C-80E8-4E81B3D2436E}">
      <dgm:prSet/>
      <dgm:spPr/>
      <dgm:t>
        <a:bodyPr/>
        <a:lstStyle/>
        <a:p>
          <a:endParaRPr lang="en-US"/>
        </a:p>
      </dgm:t>
    </dgm:pt>
    <dgm:pt modelId="{C9721665-2C3C-4FA8-9FB2-1C996FA5AA1D}">
      <dgm:prSet/>
      <dgm:spPr/>
      <dgm:t>
        <a:bodyPr/>
        <a:lstStyle/>
        <a:p>
          <a:r>
            <a:rPr lang="el-GR"/>
            <a:t>Συγκριτική προτυποποίηση (</a:t>
          </a:r>
          <a:r>
            <a:rPr lang="en-US"/>
            <a:t>benchmarking)</a:t>
          </a:r>
        </a:p>
      </dgm:t>
    </dgm:pt>
    <dgm:pt modelId="{F4455C86-3118-42D9-94E8-D5604A764028}" type="parTrans" cxnId="{3432C571-3EAD-4740-96DD-EF6274DD448D}">
      <dgm:prSet/>
      <dgm:spPr/>
      <dgm:t>
        <a:bodyPr/>
        <a:lstStyle/>
        <a:p>
          <a:endParaRPr lang="en-US"/>
        </a:p>
      </dgm:t>
    </dgm:pt>
    <dgm:pt modelId="{2E28566C-D3CC-40B5-AEAA-F1374E5B5EB2}" type="sibTrans" cxnId="{3432C571-3EAD-4740-96DD-EF6274DD448D}">
      <dgm:prSet/>
      <dgm:spPr/>
      <dgm:t>
        <a:bodyPr/>
        <a:lstStyle/>
        <a:p>
          <a:endParaRPr lang="en-US"/>
        </a:p>
      </dgm:t>
    </dgm:pt>
    <dgm:pt modelId="{6DF27CD6-37CE-4306-9BAA-EEF656E4FFFD}">
      <dgm:prSet/>
      <dgm:spPr/>
      <dgm:t>
        <a:bodyPr/>
        <a:lstStyle/>
        <a:p>
          <a:r>
            <a:rPr lang="el-GR"/>
            <a:t>Δέντρα λήψης αποφάσεων</a:t>
          </a:r>
          <a:r>
            <a:rPr lang="en-US"/>
            <a:t> (Decision trees)</a:t>
          </a:r>
        </a:p>
      </dgm:t>
    </dgm:pt>
    <dgm:pt modelId="{78128C8B-1E8A-4E4C-82CA-77EA5358B5BA}" type="parTrans" cxnId="{1419618C-EF1A-4A0B-A168-880F21187C2C}">
      <dgm:prSet/>
      <dgm:spPr/>
      <dgm:t>
        <a:bodyPr/>
        <a:lstStyle/>
        <a:p>
          <a:endParaRPr lang="en-US"/>
        </a:p>
      </dgm:t>
    </dgm:pt>
    <dgm:pt modelId="{A5C36EE1-9D4D-45B2-8E94-A2114F37BEF4}" type="sibTrans" cxnId="{1419618C-EF1A-4A0B-A168-880F21187C2C}">
      <dgm:prSet/>
      <dgm:spPr/>
      <dgm:t>
        <a:bodyPr/>
        <a:lstStyle/>
        <a:p>
          <a:endParaRPr lang="en-US"/>
        </a:p>
      </dgm:t>
    </dgm:pt>
    <dgm:pt modelId="{8AAFE2D2-A6CE-4D08-AB11-ADA46DC8D994}">
      <dgm:prSet/>
      <dgm:spPr/>
      <dgm:t>
        <a:bodyPr/>
        <a:lstStyle/>
        <a:p>
          <a:r>
            <a:rPr lang="el-GR"/>
            <a:t>Καταιγισμός ιδεών</a:t>
          </a:r>
          <a:r>
            <a:rPr lang="en-US"/>
            <a:t> (Brainstrorming)</a:t>
          </a:r>
        </a:p>
      </dgm:t>
    </dgm:pt>
    <dgm:pt modelId="{6E4F896A-AD51-4588-B059-4E64AB1F7062}" type="parTrans" cxnId="{04FA7879-A0F2-4CB0-8573-615C0E3CDDCC}">
      <dgm:prSet/>
      <dgm:spPr/>
      <dgm:t>
        <a:bodyPr/>
        <a:lstStyle/>
        <a:p>
          <a:endParaRPr lang="en-US"/>
        </a:p>
      </dgm:t>
    </dgm:pt>
    <dgm:pt modelId="{6B5655A2-4A5C-45C7-AB5C-229162537655}" type="sibTrans" cxnId="{04FA7879-A0F2-4CB0-8573-615C0E3CDDCC}">
      <dgm:prSet/>
      <dgm:spPr/>
      <dgm:t>
        <a:bodyPr/>
        <a:lstStyle/>
        <a:p>
          <a:endParaRPr lang="en-US"/>
        </a:p>
      </dgm:t>
    </dgm:pt>
    <dgm:pt modelId="{5FDAD9F6-AB2F-471F-BCD2-8D01804E25C3}">
      <dgm:prSet/>
      <dgm:spPr/>
      <dgm:t>
        <a:bodyPr/>
        <a:lstStyle/>
        <a:p>
          <a:r>
            <a:rPr lang="el-GR"/>
            <a:t>Ανάλυση κόστους-οφέλους</a:t>
          </a:r>
          <a:r>
            <a:rPr lang="en-US"/>
            <a:t> (Cost-Benefit analysis)</a:t>
          </a:r>
        </a:p>
      </dgm:t>
    </dgm:pt>
    <dgm:pt modelId="{349B6D55-D148-4730-897C-7A792C127033}" type="parTrans" cxnId="{F2526F59-5DE9-448D-B76A-037F695B6F5C}">
      <dgm:prSet/>
      <dgm:spPr/>
      <dgm:t>
        <a:bodyPr/>
        <a:lstStyle/>
        <a:p>
          <a:endParaRPr lang="en-US"/>
        </a:p>
      </dgm:t>
    </dgm:pt>
    <dgm:pt modelId="{3371185C-350F-4389-85F4-7447CDFDD6B9}" type="sibTrans" cxnId="{F2526F59-5DE9-448D-B76A-037F695B6F5C}">
      <dgm:prSet/>
      <dgm:spPr/>
      <dgm:t>
        <a:bodyPr/>
        <a:lstStyle/>
        <a:p>
          <a:endParaRPr lang="en-US"/>
        </a:p>
      </dgm:t>
    </dgm:pt>
    <dgm:pt modelId="{A9A3EF12-74FD-402D-A812-2F8C23A21748}" type="pres">
      <dgm:prSet presAssocID="{D77DFC2E-BF17-4C38-A121-8F4C393CFCD4}" presName="vert0" presStyleCnt="0">
        <dgm:presLayoutVars>
          <dgm:dir/>
          <dgm:animOne val="branch"/>
          <dgm:animLvl val="lvl"/>
        </dgm:presLayoutVars>
      </dgm:prSet>
      <dgm:spPr/>
    </dgm:pt>
    <dgm:pt modelId="{FEAD5C80-D946-4329-A660-D069E59E89B7}" type="pres">
      <dgm:prSet presAssocID="{67ED8704-1C97-409E-95F9-81F64A59B91C}" presName="thickLine" presStyleLbl="alignNode1" presStyleIdx="0" presStyleCnt="5"/>
      <dgm:spPr/>
    </dgm:pt>
    <dgm:pt modelId="{53D66A12-BA9A-48E1-BAD4-7EB3BE1A18AC}" type="pres">
      <dgm:prSet presAssocID="{67ED8704-1C97-409E-95F9-81F64A59B91C}" presName="horz1" presStyleCnt="0"/>
      <dgm:spPr/>
    </dgm:pt>
    <dgm:pt modelId="{EE3CD8FE-625E-44CF-8D6A-63BA8624A9B8}" type="pres">
      <dgm:prSet presAssocID="{67ED8704-1C97-409E-95F9-81F64A59B91C}" presName="tx1" presStyleLbl="revTx" presStyleIdx="0" presStyleCnt="5"/>
      <dgm:spPr/>
    </dgm:pt>
    <dgm:pt modelId="{6C704EFD-7A75-4E37-BCB1-84519451646E}" type="pres">
      <dgm:prSet presAssocID="{67ED8704-1C97-409E-95F9-81F64A59B91C}" presName="vert1" presStyleCnt="0"/>
      <dgm:spPr/>
    </dgm:pt>
    <dgm:pt modelId="{BCC68A87-D9E9-4A0E-A1EF-5124E0B63523}" type="pres">
      <dgm:prSet presAssocID="{C9721665-2C3C-4FA8-9FB2-1C996FA5AA1D}" presName="thickLine" presStyleLbl="alignNode1" presStyleIdx="1" presStyleCnt="5"/>
      <dgm:spPr/>
    </dgm:pt>
    <dgm:pt modelId="{567938F0-3C9A-4742-ADBE-AD579B824317}" type="pres">
      <dgm:prSet presAssocID="{C9721665-2C3C-4FA8-9FB2-1C996FA5AA1D}" presName="horz1" presStyleCnt="0"/>
      <dgm:spPr/>
    </dgm:pt>
    <dgm:pt modelId="{29279A60-9359-47E3-8DAD-55B36AEEECBC}" type="pres">
      <dgm:prSet presAssocID="{C9721665-2C3C-4FA8-9FB2-1C996FA5AA1D}" presName="tx1" presStyleLbl="revTx" presStyleIdx="1" presStyleCnt="5"/>
      <dgm:spPr/>
    </dgm:pt>
    <dgm:pt modelId="{9F984FC3-8299-4FBF-847F-4BF42B2B56BB}" type="pres">
      <dgm:prSet presAssocID="{C9721665-2C3C-4FA8-9FB2-1C996FA5AA1D}" presName="vert1" presStyleCnt="0"/>
      <dgm:spPr/>
    </dgm:pt>
    <dgm:pt modelId="{0E36BCDD-BCB4-4AFE-87B4-884EB03ADC79}" type="pres">
      <dgm:prSet presAssocID="{6DF27CD6-37CE-4306-9BAA-EEF656E4FFFD}" presName="thickLine" presStyleLbl="alignNode1" presStyleIdx="2" presStyleCnt="5"/>
      <dgm:spPr/>
    </dgm:pt>
    <dgm:pt modelId="{DF9B6ACB-3850-4979-A734-78A4F1BCF468}" type="pres">
      <dgm:prSet presAssocID="{6DF27CD6-37CE-4306-9BAA-EEF656E4FFFD}" presName="horz1" presStyleCnt="0"/>
      <dgm:spPr/>
    </dgm:pt>
    <dgm:pt modelId="{33E5880A-00C5-4991-A595-B08713694213}" type="pres">
      <dgm:prSet presAssocID="{6DF27CD6-37CE-4306-9BAA-EEF656E4FFFD}" presName="tx1" presStyleLbl="revTx" presStyleIdx="2" presStyleCnt="5"/>
      <dgm:spPr/>
    </dgm:pt>
    <dgm:pt modelId="{DBA871D8-578F-42E6-90EC-33881C47FF66}" type="pres">
      <dgm:prSet presAssocID="{6DF27CD6-37CE-4306-9BAA-EEF656E4FFFD}" presName="vert1" presStyleCnt="0"/>
      <dgm:spPr/>
    </dgm:pt>
    <dgm:pt modelId="{CEE6AD18-E494-4D4D-B754-0AECBDDDB5F2}" type="pres">
      <dgm:prSet presAssocID="{8AAFE2D2-A6CE-4D08-AB11-ADA46DC8D994}" presName="thickLine" presStyleLbl="alignNode1" presStyleIdx="3" presStyleCnt="5"/>
      <dgm:spPr/>
    </dgm:pt>
    <dgm:pt modelId="{9AC78C42-5B2E-43E3-AA04-2BE052C49AA3}" type="pres">
      <dgm:prSet presAssocID="{8AAFE2D2-A6CE-4D08-AB11-ADA46DC8D994}" presName="horz1" presStyleCnt="0"/>
      <dgm:spPr/>
    </dgm:pt>
    <dgm:pt modelId="{2018D982-AA15-44F1-9F3B-A8DDC6E8506D}" type="pres">
      <dgm:prSet presAssocID="{8AAFE2D2-A6CE-4D08-AB11-ADA46DC8D994}" presName="tx1" presStyleLbl="revTx" presStyleIdx="3" presStyleCnt="5"/>
      <dgm:spPr/>
    </dgm:pt>
    <dgm:pt modelId="{90F8FD33-3839-413E-B109-F3049AE51C57}" type="pres">
      <dgm:prSet presAssocID="{8AAFE2D2-A6CE-4D08-AB11-ADA46DC8D994}" presName="vert1" presStyleCnt="0"/>
      <dgm:spPr/>
    </dgm:pt>
    <dgm:pt modelId="{1F2375A6-FAE9-4EC2-BC45-51E2C2FB05D6}" type="pres">
      <dgm:prSet presAssocID="{5FDAD9F6-AB2F-471F-BCD2-8D01804E25C3}" presName="thickLine" presStyleLbl="alignNode1" presStyleIdx="4" presStyleCnt="5"/>
      <dgm:spPr/>
    </dgm:pt>
    <dgm:pt modelId="{E7D66C23-0DDD-4D30-90DD-6AE50CE2F3E3}" type="pres">
      <dgm:prSet presAssocID="{5FDAD9F6-AB2F-471F-BCD2-8D01804E25C3}" presName="horz1" presStyleCnt="0"/>
      <dgm:spPr/>
    </dgm:pt>
    <dgm:pt modelId="{6833BB98-928D-4552-934D-69F8913E8005}" type="pres">
      <dgm:prSet presAssocID="{5FDAD9F6-AB2F-471F-BCD2-8D01804E25C3}" presName="tx1" presStyleLbl="revTx" presStyleIdx="4" presStyleCnt="5"/>
      <dgm:spPr/>
    </dgm:pt>
    <dgm:pt modelId="{5AFC6B25-6CF4-4D4B-AB05-D39582DF4D89}" type="pres">
      <dgm:prSet presAssocID="{5FDAD9F6-AB2F-471F-BCD2-8D01804E25C3}" presName="vert1" presStyleCnt="0"/>
      <dgm:spPr/>
    </dgm:pt>
  </dgm:ptLst>
  <dgm:cxnLst>
    <dgm:cxn modelId="{7C1E7A00-85A2-4CAB-8D71-5ED22902A514}" type="presOf" srcId="{D77DFC2E-BF17-4C38-A121-8F4C393CFCD4}" destId="{A9A3EF12-74FD-402D-A812-2F8C23A21748}" srcOrd="0" destOrd="0" presId="urn:microsoft.com/office/officeart/2008/layout/LinedList"/>
    <dgm:cxn modelId="{3404AB05-D10F-462C-80E8-4E81B3D2436E}" srcId="{D77DFC2E-BF17-4C38-A121-8F4C393CFCD4}" destId="{67ED8704-1C97-409E-95F9-81F64A59B91C}" srcOrd="0" destOrd="0" parTransId="{4352CC23-82A8-4688-822F-07D306933C45}" sibTransId="{EEF391DA-C903-4D41-99A2-B365F10751A4}"/>
    <dgm:cxn modelId="{97EDFC1A-00F7-4E29-B861-EDD82EC4541E}" type="presOf" srcId="{67ED8704-1C97-409E-95F9-81F64A59B91C}" destId="{EE3CD8FE-625E-44CF-8D6A-63BA8624A9B8}" srcOrd="0" destOrd="0" presId="urn:microsoft.com/office/officeart/2008/layout/LinedList"/>
    <dgm:cxn modelId="{3432C571-3EAD-4740-96DD-EF6274DD448D}" srcId="{D77DFC2E-BF17-4C38-A121-8F4C393CFCD4}" destId="{C9721665-2C3C-4FA8-9FB2-1C996FA5AA1D}" srcOrd="1" destOrd="0" parTransId="{F4455C86-3118-42D9-94E8-D5604A764028}" sibTransId="{2E28566C-D3CC-40B5-AEAA-F1374E5B5EB2}"/>
    <dgm:cxn modelId="{F2526F59-5DE9-448D-B76A-037F695B6F5C}" srcId="{D77DFC2E-BF17-4C38-A121-8F4C393CFCD4}" destId="{5FDAD9F6-AB2F-471F-BCD2-8D01804E25C3}" srcOrd="4" destOrd="0" parTransId="{349B6D55-D148-4730-897C-7A792C127033}" sibTransId="{3371185C-350F-4389-85F4-7447CDFDD6B9}"/>
    <dgm:cxn modelId="{04FA7879-A0F2-4CB0-8573-615C0E3CDDCC}" srcId="{D77DFC2E-BF17-4C38-A121-8F4C393CFCD4}" destId="{8AAFE2D2-A6CE-4D08-AB11-ADA46DC8D994}" srcOrd="3" destOrd="0" parTransId="{6E4F896A-AD51-4588-B059-4E64AB1F7062}" sibTransId="{6B5655A2-4A5C-45C7-AB5C-229162537655}"/>
    <dgm:cxn modelId="{1419618C-EF1A-4A0B-A168-880F21187C2C}" srcId="{D77DFC2E-BF17-4C38-A121-8F4C393CFCD4}" destId="{6DF27CD6-37CE-4306-9BAA-EEF656E4FFFD}" srcOrd="2" destOrd="0" parTransId="{78128C8B-1E8A-4E4C-82CA-77EA5358B5BA}" sibTransId="{A5C36EE1-9D4D-45B2-8E94-A2114F37BEF4}"/>
    <dgm:cxn modelId="{98F6438D-2446-4892-A5D5-3B73D66EB663}" type="presOf" srcId="{C9721665-2C3C-4FA8-9FB2-1C996FA5AA1D}" destId="{29279A60-9359-47E3-8DAD-55B36AEEECBC}" srcOrd="0" destOrd="0" presId="urn:microsoft.com/office/officeart/2008/layout/LinedList"/>
    <dgm:cxn modelId="{430ACF96-E192-4310-9CE3-D9983A02EABC}" type="presOf" srcId="{5FDAD9F6-AB2F-471F-BCD2-8D01804E25C3}" destId="{6833BB98-928D-4552-934D-69F8913E8005}" srcOrd="0" destOrd="0" presId="urn:microsoft.com/office/officeart/2008/layout/LinedList"/>
    <dgm:cxn modelId="{8DB7AEEB-4C6D-4E9B-BC6D-A6B8E55D94AA}" type="presOf" srcId="{8AAFE2D2-A6CE-4D08-AB11-ADA46DC8D994}" destId="{2018D982-AA15-44F1-9F3B-A8DDC6E8506D}" srcOrd="0" destOrd="0" presId="urn:microsoft.com/office/officeart/2008/layout/LinedList"/>
    <dgm:cxn modelId="{69CBA6EE-605C-4B7D-81C3-7715DD0076BA}" type="presOf" srcId="{6DF27CD6-37CE-4306-9BAA-EEF656E4FFFD}" destId="{33E5880A-00C5-4991-A595-B08713694213}" srcOrd="0" destOrd="0" presId="urn:microsoft.com/office/officeart/2008/layout/LinedList"/>
    <dgm:cxn modelId="{47FA9A97-EDC1-405E-AE5F-F08C70FFA133}" type="presParOf" srcId="{A9A3EF12-74FD-402D-A812-2F8C23A21748}" destId="{FEAD5C80-D946-4329-A660-D069E59E89B7}" srcOrd="0" destOrd="0" presId="urn:microsoft.com/office/officeart/2008/layout/LinedList"/>
    <dgm:cxn modelId="{404796D7-21BC-4B40-BA22-79BFDF4C38A4}" type="presParOf" srcId="{A9A3EF12-74FD-402D-A812-2F8C23A21748}" destId="{53D66A12-BA9A-48E1-BAD4-7EB3BE1A18AC}" srcOrd="1" destOrd="0" presId="urn:microsoft.com/office/officeart/2008/layout/LinedList"/>
    <dgm:cxn modelId="{6B748C86-2059-4DCC-8945-B0389650F86C}" type="presParOf" srcId="{53D66A12-BA9A-48E1-BAD4-7EB3BE1A18AC}" destId="{EE3CD8FE-625E-44CF-8D6A-63BA8624A9B8}" srcOrd="0" destOrd="0" presId="urn:microsoft.com/office/officeart/2008/layout/LinedList"/>
    <dgm:cxn modelId="{C1E8CAD0-9E15-4DEF-9ADD-68B51F39F52B}" type="presParOf" srcId="{53D66A12-BA9A-48E1-BAD4-7EB3BE1A18AC}" destId="{6C704EFD-7A75-4E37-BCB1-84519451646E}" srcOrd="1" destOrd="0" presId="urn:microsoft.com/office/officeart/2008/layout/LinedList"/>
    <dgm:cxn modelId="{217DD78F-6576-446B-ABCF-D324B491E582}" type="presParOf" srcId="{A9A3EF12-74FD-402D-A812-2F8C23A21748}" destId="{BCC68A87-D9E9-4A0E-A1EF-5124E0B63523}" srcOrd="2" destOrd="0" presId="urn:microsoft.com/office/officeart/2008/layout/LinedList"/>
    <dgm:cxn modelId="{BEC8E634-E442-452D-BC59-4BA347C919EB}" type="presParOf" srcId="{A9A3EF12-74FD-402D-A812-2F8C23A21748}" destId="{567938F0-3C9A-4742-ADBE-AD579B824317}" srcOrd="3" destOrd="0" presId="urn:microsoft.com/office/officeart/2008/layout/LinedList"/>
    <dgm:cxn modelId="{94B26FCB-9751-480C-B8D5-2C2506B0717B}" type="presParOf" srcId="{567938F0-3C9A-4742-ADBE-AD579B824317}" destId="{29279A60-9359-47E3-8DAD-55B36AEEECBC}" srcOrd="0" destOrd="0" presId="urn:microsoft.com/office/officeart/2008/layout/LinedList"/>
    <dgm:cxn modelId="{6591CA7E-B183-4102-9EFF-449628FD016A}" type="presParOf" srcId="{567938F0-3C9A-4742-ADBE-AD579B824317}" destId="{9F984FC3-8299-4FBF-847F-4BF42B2B56BB}" srcOrd="1" destOrd="0" presId="urn:microsoft.com/office/officeart/2008/layout/LinedList"/>
    <dgm:cxn modelId="{56EF8097-A51A-4E6A-BCCB-2F100A04F41C}" type="presParOf" srcId="{A9A3EF12-74FD-402D-A812-2F8C23A21748}" destId="{0E36BCDD-BCB4-4AFE-87B4-884EB03ADC79}" srcOrd="4" destOrd="0" presId="urn:microsoft.com/office/officeart/2008/layout/LinedList"/>
    <dgm:cxn modelId="{34744A56-54CF-4DCF-9127-399215B45F18}" type="presParOf" srcId="{A9A3EF12-74FD-402D-A812-2F8C23A21748}" destId="{DF9B6ACB-3850-4979-A734-78A4F1BCF468}" srcOrd="5" destOrd="0" presId="urn:microsoft.com/office/officeart/2008/layout/LinedList"/>
    <dgm:cxn modelId="{C6A7CBAB-8AD2-4336-A8FB-6F0C65A0E49E}" type="presParOf" srcId="{DF9B6ACB-3850-4979-A734-78A4F1BCF468}" destId="{33E5880A-00C5-4991-A595-B08713694213}" srcOrd="0" destOrd="0" presId="urn:microsoft.com/office/officeart/2008/layout/LinedList"/>
    <dgm:cxn modelId="{D9F0125C-B30B-4271-87A6-C589A40CEF1E}" type="presParOf" srcId="{DF9B6ACB-3850-4979-A734-78A4F1BCF468}" destId="{DBA871D8-578F-42E6-90EC-33881C47FF66}" srcOrd="1" destOrd="0" presId="urn:microsoft.com/office/officeart/2008/layout/LinedList"/>
    <dgm:cxn modelId="{327F51EE-2105-4001-AFD6-2D73969868BF}" type="presParOf" srcId="{A9A3EF12-74FD-402D-A812-2F8C23A21748}" destId="{CEE6AD18-E494-4D4D-B754-0AECBDDDB5F2}" srcOrd="6" destOrd="0" presId="urn:microsoft.com/office/officeart/2008/layout/LinedList"/>
    <dgm:cxn modelId="{990A122E-BBB1-42D7-8797-4103C2DD97A3}" type="presParOf" srcId="{A9A3EF12-74FD-402D-A812-2F8C23A21748}" destId="{9AC78C42-5B2E-43E3-AA04-2BE052C49AA3}" srcOrd="7" destOrd="0" presId="urn:microsoft.com/office/officeart/2008/layout/LinedList"/>
    <dgm:cxn modelId="{FFF8E4E2-9A3A-4707-B440-29B2B60A14A3}" type="presParOf" srcId="{9AC78C42-5B2E-43E3-AA04-2BE052C49AA3}" destId="{2018D982-AA15-44F1-9F3B-A8DDC6E8506D}" srcOrd="0" destOrd="0" presId="urn:microsoft.com/office/officeart/2008/layout/LinedList"/>
    <dgm:cxn modelId="{548E3BCC-9193-4450-9FA0-B2A2B891A43E}" type="presParOf" srcId="{9AC78C42-5B2E-43E3-AA04-2BE052C49AA3}" destId="{90F8FD33-3839-413E-B109-F3049AE51C57}" srcOrd="1" destOrd="0" presId="urn:microsoft.com/office/officeart/2008/layout/LinedList"/>
    <dgm:cxn modelId="{4C0FA099-BE26-4C09-9C4B-DEBC440FF58D}" type="presParOf" srcId="{A9A3EF12-74FD-402D-A812-2F8C23A21748}" destId="{1F2375A6-FAE9-4EC2-BC45-51E2C2FB05D6}" srcOrd="8" destOrd="0" presId="urn:microsoft.com/office/officeart/2008/layout/LinedList"/>
    <dgm:cxn modelId="{4E7DF0DB-271E-4C8C-AB5F-FABBF3FDC470}" type="presParOf" srcId="{A9A3EF12-74FD-402D-A812-2F8C23A21748}" destId="{E7D66C23-0DDD-4D30-90DD-6AE50CE2F3E3}" srcOrd="9" destOrd="0" presId="urn:microsoft.com/office/officeart/2008/layout/LinedList"/>
    <dgm:cxn modelId="{35868C5A-7148-46F4-B10E-AB39D4F05F67}" type="presParOf" srcId="{E7D66C23-0DDD-4D30-90DD-6AE50CE2F3E3}" destId="{6833BB98-928D-4552-934D-69F8913E8005}" srcOrd="0" destOrd="0" presId="urn:microsoft.com/office/officeart/2008/layout/LinedList"/>
    <dgm:cxn modelId="{021AD03C-B5B6-4A80-B387-EF3F2595A93E}" type="presParOf" srcId="{E7D66C23-0DDD-4D30-90DD-6AE50CE2F3E3}" destId="{5AFC6B25-6CF4-4D4B-AB05-D39582DF4D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5ACBD9-5EEF-40E9-91C2-CEC59F8577AD}" type="doc">
      <dgm:prSet loTypeId="urn:microsoft.com/office/officeart/2005/8/layout/hierarchy1" loCatId="hierarchy" qsTypeId="urn:microsoft.com/office/officeart/2005/8/quickstyle/3d5" qsCatId="3D" csTypeId="urn:microsoft.com/office/officeart/2005/8/colors/accent2_2" csCatId="accent2" phldr="1"/>
      <dgm:spPr/>
      <dgm:t>
        <a:bodyPr/>
        <a:lstStyle/>
        <a:p>
          <a:endParaRPr lang="el-GR"/>
        </a:p>
      </dgm:t>
    </dgm:pt>
    <dgm:pt modelId="{2355AC50-2E78-460E-AE2F-678F28EC720B}">
      <dgm:prSet phldrT="[Κείμενο]"/>
      <dgm:spPr/>
      <dgm:t>
        <a:bodyPr/>
        <a:lstStyle/>
        <a:p>
          <a:r>
            <a:rPr lang="el-GR" dirty="0"/>
            <a:t>Συνθήκες λήψης αποφάσεων</a:t>
          </a:r>
        </a:p>
      </dgm:t>
    </dgm:pt>
    <dgm:pt modelId="{427BA30E-FFAD-4FA5-97E2-BC221E2EBF38}" type="parTrans" cxnId="{11A71A51-620C-405A-81A8-22C0CA4B00E9}">
      <dgm:prSet/>
      <dgm:spPr/>
      <dgm:t>
        <a:bodyPr/>
        <a:lstStyle/>
        <a:p>
          <a:endParaRPr lang="el-GR"/>
        </a:p>
      </dgm:t>
    </dgm:pt>
    <dgm:pt modelId="{2F63B979-1606-4175-9453-67426AB19C99}" type="sibTrans" cxnId="{11A71A51-620C-405A-81A8-22C0CA4B00E9}">
      <dgm:prSet/>
      <dgm:spPr/>
      <dgm:t>
        <a:bodyPr/>
        <a:lstStyle/>
        <a:p>
          <a:endParaRPr lang="el-GR"/>
        </a:p>
      </dgm:t>
    </dgm:pt>
    <dgm:pt modelId="{9BF851AC-3447-4728-AEC1-1594071D6D6A}">
      <dgm:prSet phldrT="[Κείμενο]"/>
      <dgm:spPr/>
      <dgm:t>
        <a:bodyPr/>
        <a:lstStyle/>
        <a:p>
          <a:r>
            <a:rPr lang="el-GR" dirty="0"/>
            <a:t>Συνθήκες βεβαιότητας</a:t>
          </a:r>
        </a:p>
      </dgm:t>
    </dgm:pt>
    <dgm:pt modelId="{09EC0C34-BB54-43FC-9D92-60BB600B4F13}" type="parTrans" cxnId="{45DADC51-E131-4D9F-A500-93C749F96744}">
      <dgm:prSet/>
      <dgm:spPr/>
      <dgm:t>
        <a:bodyPr/>
        <a:lstStyle/>
        <a:p>
          <a:endParaRPr lang="el-GR"/>
        </a:p>
      </dgm:t>
    </dgm:pt>
    <dgm:pt modelId="{BB08AD5E-8574-4159-A7F4-56AE6339A4D5}" type="sibTrans" cxnId="{45DADC51-E131-4D9F-A500-93C749F96744}">
      <dgm:prSet/>
      <dgm:spPr/>
      <dgm:t>
        <a:bodyPr/>
        <a:lstStyle/>
        <a:p>
          <a:endParaRPr lang="el-GR"/>
        </a:p>
      </dgm:t>
    </dgm:pt>
    <dgm:pt modelId="{E93F32FE-CD02-4BAD-8FC4-9371DC68D731}">
      <dgm:prSet phldrT="[Κείμενο]"/>
      <dgm:spPr/>
      <dgm:t>
        <a:bodyPr/>
        <a:lstStyle/>
        <a:p>
          <a:r>
            <a:rPr lang="el-GR" dirty="0"/>
            <a:t>Συνθήκες κινδύνου</a:t>
          </a:r>
        </a:p>
      </dgm:t>
    </dgm:pt>
    <dgm:pt modelId="{99016FA9-3B09-410E-9BB3-501EA9E028FA}" type="parTrans" cxnId="{BF7E17BA-EFEC-49EA-953A-C6D0F75BE7DF}">
      <dgm:prSet/>
      <dgm:spPr/>
      <dgm:t>
        <a:bodyPr/>
        <a:lstStyle/>
        <a:p>
          <a:endParaRPr lang="el-GR"/>
        </a:p>
      </dgm:t>
    </dgm:pt>
    <dgm:pt modelId="{57AF7FE6-5A36-4EBB-ADEB-8C60EF428BBB}" type="sibTrans" cxnId="{BF7E17BA-EFEC-49EA-953A-C6D0F75BE7DF}">
      <dgm:prSet/>
      <dgm:spPr/>
      <dgm:t>
        <a:bodyPr/>
        <a:lstStyle/>
        <a:p>
          <a:endParaRPr lang="el-GR"/>
        </a:p>
      </dgm:t>
    </dgm:pt>
    <dgm:pt modelId="{1A88384A-997F-4D2E-B293-2F8FA73D27D1}">
      <dgm:prSet/>
      <dgm:spPr/>
      <dgm:t>
        <a:bodyPr/>
        <a:lstStyle/>
        <a:p>
          <a:r>
            <a:rPr lang="el-GR" dirty="0"/>
            <a:t>Συνθήκες αβεβαιότητας</a:t>
          </a:r>
        </a:p>
      </dgm:t>
    </dgm:pt>
    <dgm:pt modelId="{902BE531-41C5-4AB4-8627-8DBA7827D902}" type="parTrans" cxnId="{6ED397CE-53B8-48CB-891A-3228D50FD061}">
      <dgm:prSet/>
      <dgm:spPr/>
      <dgm:t>
        <a:bodyPr/>
        <a:lstStyle/>
        <a:p>
          <a:endParaRPr lang="el-GR"/>
        </a:p>
      </dgm:t>
    </dgm:pt>
    <dgm:pt modelId="{69A6B5D5-89D7-441A-88EA-7A8E32F93A23}" type="sibTrans" cxnId="{6ED397CE-53B8-48CB-891A-3228D50FD061}">
      <dgm:prSet/>
      <dgm:spPr/>
      <dgm:t>
        <a:bodyPr/>
        <a:lstStyle/>
        <a:p>
          <a:endParaRPr lang="el-GR"/>
        </a:p>
      </dgm:t>
    </dgm:pt>
    <dgm:pt modelId="{C9B3D23C-AEFF-4ECD-A9DD-70E172ED8EA6}" type="pres">
      <dgm:prSet presAssocID="{D65ACBD9-5EEF-40E9-91C2-CEC59F8577AD}" presName="hierChild1" presStyleCnt="0">
        <dgm:presLayoutVars>
          <dgm:chPref val="1"/>
          <dgm:dir/>
          <dgm:animOne val="branch"/>
          <dgm:animLvl val="lvl"/>
          <dgm:resizeHandles/>
        </dgm:presLayoutVars>
      </dgm:prSet>
      <dgm:spPr/>
    </dgm:pt>
    <dgm:pt modelId="{4B619540-3563-488B-B40D-E244F45EB90D}" type="pres">
      <dgm:prSet presAssocID="{2355AC50-2E78-460E-AE2F-678F28EC720B}" presName="hierRoot1" presStyleCnt="0"/>
      <dgm:spPr/>
    </dgm:pt>
    <dgm:pt modelId="{AEAC6679-22C5-4EB9-915B-13A73C8A4410}" type="pres">
      <dgm:prSet presAssocID="{2355AC50-2E78-460E-AE2F-678F28EC720B}" presName="composite" presStyleCnt="0"/>
      <dgm:spPr/>
    </dgm:pt>
    <dgm:pt modelId="{DBF184D3-7ACE-437D-8104-F861FE66030E}" type="pres">
      <dgm:prSet presAssocID="{2355AC50-2E78-460E-AE2F-678F28EC720B}" presName="background" presStyleLbl="node0" presStyleIdx="0" presStyleCnt="1"/>
      <dgm:spPr/>
    </dgm:pt>
    <dgm:pt modelId="{4583281E-C488-4664-A0BC-709B4AEEAD7F}" type="pres">
      <dgm:prSet presAssocID="{2355AC50-2E78-460E-AE2F-678F28EC720B}" presName="text" presStyleLbl="fgAcc0" presStyleIdx="0" presStyleCnt="1">
        <dgm:presLayoutVars>
          <dgm:chPref val="3"/>
        </dgm:presLayoutVars>
      </dgm:prSet>
      <dgm:spPr/>
    </dgm:pt>
    <dgm:pt modelId="{1DA8C415-CAA8-49FD-A96D-32D8722ED958}" type="pres">
      <dgm:prSet presAssocID="{2355AC50-2E78-460E-AE2F-678F28EC720B}" presName="hierChild2" presStyleCnt="0"/>
      <dgm:spPr/>
    </dgm:pt>
    <dgm:pt modelId="{8443F4B2-10D4-4E59-8023-3AFD620912B7}" type="pres">
      <dgm:prSet presAssocID="{09EC0C34-BB54-43FC-9D92-60BB600B4F13}" presName="Name10" presStyleLbl="parChTrans1D2" presStyleIdx="0" presStyleCnt="3"/>
      <dgm:spPr/>
    </dgm:pt>
    <dgm:pt modelId="{CA68474B-E629-4277-85DA-090B243CD978}" type="pres">
      <dgm:prSet presAssocID="{9BF851AC-3447-4728-AEC1-1594071D6D6A}" presName="hierRoot2" presStyleCnt="0"/>
      <dgm:spPr/>
    </dgm:pt>
    <dgm:pt modelId="{60E2CDEF-B340-419D-9BCE-6FDEBDE1A4B3}" type="pres">
      <dgm:prSet presAssocID="{9BF851AC-3447-4728-AEC1-1594071D6D6A}" presName="composite2" presStyleCnt="0"/>
      <dgm:spPr/>
    </dgm:pt>
    <dgm:pt modelId="{4A7E5ACF-DB79-47B7-BE22-2F31E7F6672C}" type="pres">
      <dgm:prSet presAssocID="{9BF851AC-3447-4728-AEC1-1594071D6D6A}" presName="background2" presStyleLbl="node2" presStyleIdx="0" presStyleCnt="3"/>
      <dgm:spPr/>
    </dgm:pt>
    <dgm:pt modelId="{33823AD4-A839-4A97-A3E4-1A861E74BCD0}" type="pres">
      <dgm:prSet presAssocID="{9BF851AC-3447-4728-AEC1-1594071D6D6A}" presName="text2" presStyleLbl="fgAcc2" presStyleIdx="0" presStyleCnt="3">
        <dgm:presLayoutVars>
          <dgm:chPref val="3"/>
        </dgm:presLayoutVars>
      </dgm:prSet>
      <dgm:spPr/>
    </dgm:pt>
    <dgm:pt modelId="{4D531B46-CF11-46FB-AE76-FA1017EBDBF9}" type="pres">
      <dgm:prSet presAssocID="{9BF851AC-3447-4728-AEC1-1594071D6D6A}" presName="hierChild3" presStyleCnt="0"/>
      <dgm:spPr/>
    </dgm:pt>
    <dgm:pt modelId="{53F98B43-C0AC-490B-B88D-C28C874D3A59}" type="pres">
      <dgm:prSet presAssocID="{99016FA9-3B09-410E-9BB3-501EA9E028FA}" presName="Name10" presStyleLbl="parChTrans1D2" presStyleIdx="1" presStyleCnt="3"/>
      <dgm:spPr/>
    </dgm:pt>
    <dgm:pt modelId="{8238EB3C-9C16-42B7-9055-977561ED2BFD}" type="pres">
      <dgm:prSet presAssocID="{E93F32FE-CD02-4BAD-8FC4-9371DC68D731}" presName="hierRoot2" presStyleCnt="0"/>
      <dgm:spPr/>
    </dgm:pt>
    <dgm:pt modelId="{7A55EFB6-F369-418B-A5D9-684FDEFAA451}" type="pres">
      <dgm:prSet presAssocID="{E93F32FE-CD02-4BAD-8FC4-9371DC68D731}" presName="composite2" presStyleCnt="0"/>
      <dgm:spPr/>
    </dgm:pt>
    <dgm:pt modelId="{AC3BDD00-7186-4A7A-AB0B-DF0625D97885}" type="pres">
      <dgm:prSet presAssocID="{E93F32FE-CD02-4BAD-8FC4-9371DC68D731}" presName="background2" presStyleLbl="node2" presStyleIdx="1" presStyleCnt="3"/>
      <dgm:spPr/>
    </dgm:pt>
    <dgm:pt modelId="{9FB032AB-F6D7-43C9-A415-1500FBBE8457}" type="pres">
      <dgm:prSet presAssocID="{E93F32FE-CD02-4BAD-8FC4-9371DC68D731}" presName="text2" presStyleLbl="fgAcc2" presStyleIdx="1" presStyleCnt="3">
        <dgm:presLayoutVars>
          <dgm:chPref val="3"/>
        </dgm:presLayoutVars>
      </dgm:prSet>
      <dgm:spPr/>
    </dgm:pt>
    <dgm:pt modelId="{A89217DB-097D-4822-BCD2-C6F8C38996E8}" type="pres">
      <dgm:prSet presAssocID="{E93F32FE-CD02-4BAD-8FC4-9371DC68D731}" presName="hierChild3" presStyleCnt="0"/>
      <dgm:spPr/>
    </dgm:pt>
    <dgm:pt modelId="{2EF8FDA1-F5E9-4CDA-B3E5-FDDC6C3FA080}" type="pres">
      <dgm:prSet presAssocID="{902BE531-41C5-4AB4-8627-8DBA7827D902}" presName="Name10" presStyleLbl="parChTrans1D2" presStyleIdx="2" presStyleCnt="3"/>
      <dgm:spPr/>
    </dgm:pt>
    <dgm:pt modelId="{196FE160-AFA4-425A-9C62-9E5846DA12FD}" type="pres">
      <dgm:prSet presAssocID="{1A88384A-997F-4D2E-B293-2F8FA73D27D1}" presName="hierRoot2" presStyleCnt="0"/>
      <dgm:spPr/>
    </dgm:pt>
    <dgm:pt modelId="{CA5E1C57-90D2-4A09-A7C8-220BC79848CB}" type="pres">
      <dgm:prSet presAssocID="{1A88384A-997F-4D2E-B293-2F8FA73D27D1}" presName="composite2" presStyleCnt="0"/>
      <dgm:spPr/>
    </dgm:pt>
    <dgm:pt modelId="{22C4AE4E-3576-492D-886B-985E1B9AEEB1}" type="pres">
      <dgm:prSet presAssocID="{1A88384A-997F-4D2E-B293-2F8FA73D27D1}" presName="background2" presStyleLbl="node2" presStyleIdx="2" presStyleCnt="3"/>
      <dgm:spPr/>
    </dgm:pt>
    <dgm:pt modelId="{E89558AC-80FC-4E74-923E-913943185C9B}" type="pres">
      <dgm:prSet presAssocID="{1A88384A-997F-4D2E-B293-2F8FA73D27D1}" presName="text2" presStyleLbl="fgAcc2" presStyleIdx="2" presStyleCnt="3">
        <dgm:presLayoutVars>
          <dgm:chPref val="3"/>
        </dgm:presLayoutVars>
      </dgm:prSet>
      <dgm:spPr/>
    </dgm:pt>
    <dgm:pt modelId="{754D0775-8B14-47E0-A71A-5CB8EFC0FB1F}" type="pres">
      <dgm:prSet presAssocID="{1A88384A-997F-4D2E-B293-2F8FA73D27D1}" presName="hierChild3" presStyleCnt="0"/>
      <dgm:spPr/>
    </dgm:pt>
  </dgm:ptLst>
  <dgm:cxnLst>
    <dgm:cxn modelId="{20068641-5458-4480-A003-0A2AA7946449}" type="presOf" srcId="{D65ACBD9-5EEF-40E9-91C2-CEC59F8577AD}" destId="{C9B3D23C-AEFF-4ECD-A9DD-70E172ED8EA6}" srcOrd="0" destOrd="0" presId="urn:microsoft.com/office/officeart/2005/8/layout/hierarchy1"/>
    <dgm:cxn modelId="{1B8C3D63-5012-44F6-9E7E-9256DA92DAA7}" type="presOf" srcId="{9BF851AC-3447-4728-AEC1-1594071D6D6A}" destId="{33823AD4-A839-4A97-A3E4-1A861E74BCD0}" srcOrd="0" destOrd="0" presId="urn:microsoft.com/office/officeart/2005/8/layout/hierarchy1"/>
    <dgm:cxn modelId="{799AD269-88A0-4250-82B8-25FF4CD3BBDA}" type="presOf" srcId="{902BE531-41C5-4AB4-8627-8DBA7827D902}" destId="{2EF8FDA1-F5E9-4CDA-B3E5-FDDC6C3FA080}" srcOrd="0" destOrd="0" presId="urn:microsoft.com/office/officeart/2005/8/layout/hierarchy1"/>
    <dgm:cxn modelId="{11A71A51-620C-405A-81A8-22C0CA4B00E9}" srcId="{D65ACBD9-5EEF-40E9-91C2-CEC59F8577AD}" destId="{2355AC50-2E78-460E-AE2F-678F28EC720B}" srcOrd="0" destOrd="0" parTransId="{427BA30E-FFAD-4FA5-97E2-BC221E2EBF38}" sibTransId="{2F63B979-1606-4175-9453-67426AB19C99}"/>
    <dgm:cxn modelId="{45DADC51-E131-4D9F-A500-93C749F96744}" srcId="{2355AC50-2E78-460E-AE2F-678F28EC720B}" destId="{9BF851AC-3447-4728-AEC1-1594071D6D6A}" srcOrd="0" destOrd="0" parTransId="{09EC0C34-BB54-43FC-9D92-60BB600B4F13}" sibTransId="{BB08AD5E-8574-4159-A7F4-56AE6339A4D5}"/>
    <dgm:cxn modelId="{EF59A779-96A7-4D2D-8377-68611F89B53A}" type="presOf" srcId="{99016FA9-3B09-410E-9BB3-501EA9E028FA}" destId="{53F98B43-C0AC-490B-B88D-C28C874D3A59}" srcOrd="0" destOrd="0" presId="urn:microsoft.com/office/officeart/2005/8/layout/hierarchy1"/>
    <dgm:cxn modelId="{E6A5BE8F-C68E-4056-94C9-7998A98BBF27}" type="presOf" srcId="{2355AC50-2E78-460E-AE2F-678F28EC720B}" destId="{4583281E-C488-4664-A0BC-709B4AEEAD7F}" srcOrd="0" destOrd="0" presId="urn:microsoft.com/office/officeart/2005/8/layout/hierarchy1"/>
    <dgm:cxn modelId="{BF7E17BA-EFEC-49EA-953A-C6D0F75BE7DF}" srcId="{2355AC50-2E78-460E-AE2F-678F28EC720B}" destId="{E93F32FE-CD02-4BAD-8FC4-9371DC68D731}" srcOrd="1" destOrd="0" parTransId="{99016FA9-3B09-410E-9BB3-501EA9E028FA}" sibTransId="{57AF7FE6-5A36-4EBB-ADEB-8C60EF428BBB}"/>
    <dgm:cxn modelId="{6ED397CE-53B8-48CB-891A-3228D50FD061}" srcId="{2355AC50-2E78-460E-AE2F-678F28EC720B}" destId="{1A88384A-997F-4D2E-B293-2F8FA73D27D1}" srcOrd="2" destOrd="0" parTransId="{902BE531-41C5-4AB4-8627-8DBA7827D902}" sibTransId="{69A6B5D5-89D7-441A-88EA-7A8E32F93A23}"/>
    <dgm:cxn modelId="{DCE604D9-4374-48D5-9B1B-E2D83787CED6}" type="presOf" srcId="{1A88384A-997F-4D2E-B293-2F8FA73D27D1}" destId="{E89558AC-80FC-4E74-923E-913943185C9B}" srcOrd="0" destOrd="0" presId="urn:microsoft.com/office/officeart/2005/8/layout/hierarchy1"/>
    <dgm:cxn modelId="{58ECF1DE-7E3D-477E-A1DB-4C4E7662C585}" type="presOf" srcId="{09EC0C34-BB54-43FC-9D92-60BB600B4F13}" destId="{8443F4B2-10D4-4E59-8023-3AFD620912B7}" srcOrd="0" destOrd="0" presId="urn:microsoft.com/office/officeart/2005/8/layout/hierarchy1"/>
    <dgm:cxn modelId="{FF8305F4-A98F-4580-AB82-1EF3B3346715}" type="presOf" srcId="{E93F32FE-CD02-4BAD-8FC4-9371DC68D731}" destId="{9FB032AB-F6D7-43C9-A415-1500FBBE8457}" srcOrd="0" destOrd="0" presId="urn:microsoft.com/office/officeart/2005/8/layout/hierarchy1"/>
    <dgm:cxn modelId="{25531689-FD3F-4F59-8F15-D7EC5CF677BA}" type="presParOf" srcId="{C9B3D23C-AEFF-4ECD-A9DD-70E172ED8EA6}" destId="{4B619540-3563-488B-B40D-E244F45EB90D}" srcOrd="0" destOrd="0" presId="urn:microsoft.com/office/officeart/2005/8/layout/hierarchy1"/>
    <dgm:cxn modelId="{D8AF6242-F49F-4C8D-A6ED-EA3F04572A34}" type="presParOf" srcId="{4B619540-3563-488B-B40D-E244F45EB90D}" destId="{AEAC6679-22C5-4EB9-915B-13A73C8A4410}" srcOrd="0" destOrd="0" presId="urn:microsoft.com/office/officeart/2005/8/layout/hierarchy1"/>
    <dgm:cxn modelId="{CBEA2B9B-4519-4A4C-87D2-59A69F49DD2D}" type="presParOf" srcId="{AEAC6679-22C5-4EB9-915B-13A73C8A4410}" destId="{DBF184D3-7ACE-437D-8104-F861FE66030E}" srcOrd="0" destOrd="0" presId="urn:microsoft.com/office/officeart/2005/8/layout/hierarchy1"/>
    <dgm:cxn modelId="{E71E9160-B63F-4D19-AE7D-153DFE5E3F2E}" type="presParOf" srcId="{AEAC6679-22C5-4EB9-915B-13A73C8A4410}" destId="{4583281E-C488-4664-A0BC-709B4AEEAD7F}" srcOrd="1" destOrd="0" presId="urn:microsoft.com/office/officeart/2005/8/layout/hierarchy1"/>
    <dgm:cxn modelId="{1F1D34CE-17CF-4014-BCAE-59A300FF3B30}" type="presParOf" srcId="{4B619540-3563-488B-B40D-E244F45EB90D}" destId="{1DA8C415-CAA8-49FD-A96D-32D8722ED958}" srcOrd="1" destOrd="0" presId="urn:microsoft.com/office/officeart/2005/8/layout/hierarchy1"/>
    <dgm:cxn modelId="{92C2568E-8CB2-40F1-8DB5-0C3A8F1ED6FE}" type="presParOf" srcId="{1DA8C415-CAA8-49FD-A96D-32D8722ED958}" destId="{8443F4B2-10D4-4E59-8023-3AFD620912B7}" srcOrd="0" destOrd="0" presId="urn:microsoft.com/office/officeart/2005/8/layout/hierarchy1"/>
    <dgm:cxn modelId="{347A960C-F456-47B0-A1F0-94078D66F44D}" type="presParOf" srcId="{1DA8C415-CAA8-49FD-A96D-32D8722ED958}" destId="{CA68474B-E629-4277-85DA-090B243CD978}" srcOrd="1" destOrd="0" presId="urn:microsoft.com/office/officeart/2005/8/layout/hierarchy1"/>
    <dgm:cxn modelId="{1C3D0015-C611-4CE2-A366-5E1A3C6E354F}" type="presParOf" srcId="{CA68474B-E629-4277-85DA-090B243CD978}" destId="{60E2CDEF-B340-419D-9BCE-6FDEBDE1A4B3}" srcOrd="0" destOrd="0" presId="urn:microsoft.com/office/officeart/2005/8/layout/hierarchy1"/>
    <dgm:cxn modelId="{8DCDD3EF-57F0-49E6-B37F-8A0A2B0225B1}" type="presParOf" srcId="{60E2CDEF-B340-419D-9BCE-6FDEBDE1A4B3}" destId="{4A7E5ACF-DB79-47B7-BE22-2F31E7F6672C}" srcOrd="0" destOrd="0" presId="urn:microsoft.com/office/officeart/2005/8/layout/hierarchy1"/>
    <dgm:cxn modelId="{D98A3C51-D9B3-42BF-9D21-F377224A6FFB}" type="presParOf" srcId="{60E2CDEF-B340-419D-9BCE-6FDEBDE1A4B3}" destId="{33823AD4-A839-4A97-A3E4-1A861E74BCD0}" srcOrd="1" destOrd="0" presId="urn:microsoft.com/office/officeart/2005/8/layout/hierarchy1"/>
    <dgm:cxn modelId="{1BBC0FB3-0F07-49C2-847B-7BE59A98138F}" type="presParOf" srcId="{CA68474B-E629-4277-85DA-090B243CD978}" destId="{4D531B46-CF11-46FB-AE76-FA1017EBDBF9}" srcOrd="1" destOrd="0" presId="urn:microsoft.com/office/officeart/2005/8/layout/hierarchy1"/>
    <dgm:cxn modelId="{0ADC70C7-0712-4D89-B467-ACC21B7C669E}" type="presParOf" srcId="{1DA8C415-CAA8-49FD-A96D-32D8722ED958}" destId="{53F98B43-C0AC-490B-B88D-C28C874D3A59}" srcOrd="2" destOrd="0" presId="urn:microsoft.com/office/officeart/2005/8/layout/hierarchy1"/>
    <dgm:cxn modelId="{41D00689-E95F-4C64-91AF-11DF4C8B7FDA}" type="presParOf" srcId="{1DA8C415-CAA8-49FD-A96D-32D8722ED958}" destId="{8238EB3C-9C16-42B7-9055-977561ED2BFD}" srcOrd="3" destOrd="0" presId="urn:microsoft.com/office/officeart/2005/8/layout/hierarchy1"/>
    <dgm:cxn modelId="{DEC8C004-BBEE-491C-8CBC-375F8664BAA4}" type="presParOf" srcId="{8238EB3C-9C16-42B7-9055-977561ED2BFD}" destId="{7A55EFB6-F369-418B-A5D9-684FDEFAA451}" srcOrd="0" destOrd="0" presId="urn:microsoft.com/office/officeart/2005/8/layout/hierarchy1"/>
    <dgm:cxn modelId="{393222A1-338E-461B-9768-8AC759BBF68D}" type="presParOf" srcId="{7A55EFB6-F369-418B-A5D9-684FDEFAA451}" destId="{AC3BDD00-7186-4A7A-AB0B-DF0625D97885}" srcOrd="0" destOrd="0" presId="urn:microsoft.com/office/officeart/2005/8/layout/hierarchy1"/>
    <dgm:cxn modelId="{8FC32C4E-3668-4403-8F1A-AD8EF51374CD}" type="presParOf" srcId="{7A55EFB6-F369-418B-A5D9-684FDEFAA451}" destId="{9FB032AB-F6D7-43C9-A415-1500FBBE8457}" srcOrd="1" destOrd="0" presId="urn:microsoft.com/office/officeart/2005/8/layout/hierarchy1"/>
    <dgm:cxn modelId="{B9585967-8A48-4F1F-B719-3B2493BB51FE}" type="presParOf" srcId="{8238EB3C-9C16-42B7-9055-977561ED2BFD}" destId="{A89217DB-097D-4822-BCD2-C6F8C38996E8}" srcOrd="1" destOrd="0" presId="urn:microsoft.com/office/officeart/2005/8/layout/hierarchy1"/>
    <dgm:cxn modelId="{8AC5A6F1-904A-45EB-940B-777633F7A9E0}" type="presParOf" srcId="{1DA8C415-CAA8-49FD-A96D-32D8722ED958}" destId="{2EF8FDA1-F5E9-4CDA-B3E5-FDDC6C3FA080}" srcOrd="4" destOrd="0" presId="urn:microsoft.com/office/officeart/2005/8/layout/hierarchy1"/>
    <dgm:cxn modelId="{987E8A00-344C-4652-851A-2FF5CD1A4842}" type="presParOf" srcId="{1DA8C415-CAA8-49FD-A96D-32D8722ED958}" destId="{196FE160-AFA4-425A-9C62-9E5846DA12FD}" srcOrd="5" destOrd="0" presId="urn:microsoft.com/office/officeart/2005/8/layout/hierarchy1"/>
    <dgm:cxn modelId="{27380F56-C304-4F85-ADAD-C3C7D58A4BD9}" type="presParOf" srcId="{196FE160-AFA4-425A-9C62-9E5846DA12FD}" destId="{CA5E1C57-90D2-4A09-A7C8-220BC79848CB}" srcOrd="0" destOrd="0" presId="urn:microsoft.com/office/officeart/2005/8/layout/hierarchy1"/>
    <dgm:cxn modelId="{615279EE-5011-42AC-A544-C70387F36C10}" type="presParOf" srcId="{CA5E1C57-90D2-4A09-A7C8-220BC79848CB}" destId="{22C4AE4E-3576-492D-886B-985E1B9AEEB1}" srcOrd="0" destOrd="0" presId="urn:microsoft.com/office/officeart/2005/8/layout/hierarchy1"/>
    <dgm:cxn modelId="{AAC7477D-293A-410F-8AA6-A891E51AFADF}" type="presParOf" srcId="{CA5E1C57-90D2-4A09-A7C8-220BC79848CB}" destId="{E89558AC-80FC-4E74-923E-913943185C9B}" srcOrd="1" destOrd="0" presId="urn:microsoft.com/office/officeart/2005/8/layout/hierarchy1"/>
    <dgm:cxn modelId="{FA6096C5-72A8-47EF-9ECC-49C611EA5806}" type="presParOf" srcId="{196FE160-AFA4-425A-9C62-9E5846DA12FD}" destId="{754D0775-8B14-47E0-A71A-5CB8EFC0FB1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D5DF177-8DA3-4A4E-97C1-7EBD7345C7F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6B33D1E-956A-4316-B328-943A66F262FA}">
      <dgm:prSet custT="1"/>
      <dgm:spPr/>
      <dgm:t>
        <a:bodyPr/>
        <a:lstStyle/>
        <a:p>
          <a:r>
            <a:rPr lang="el-GR" sz="2000" dirty="0"/>
            <a:t>Συνθήκες βεβαιότητας</a:t>
          </a:r>
          <a:endParaRPr lang="en-US" sz="2000" dirty="0"/>
        </a:p>
      </dgm:t>
    </dgm:pt>
    <dgm:pt modelId="{F9117783-DD76-482A-AA7B-6C637CE00596}" type="parTrans" cxnId="{DF88D8E5-0A7B-4B45-B297-7C302B20AD72}">
      <dgm:prSet/>
      <dgm:spPr/>
      <dgm:t>
        <a:bodyPr/>
        <a:lstStyle/>
        <a:p>
          <a:endParaRPr lang="en-US"/>
        </a:p>
      </dgm:t>
    </dgm:pt>
    <dgm:pt modelId="{B84C1818-3BB8-400C-AD0D-22AB6881C63A}" type="sibTrans" cxnId="{DF88D8E5-0A7B-4B45-B297-7C302B20AD72}">
      <dgm:prSet/>
      <dgm:spPr/>
      <dgm:t>
        <a:bodyPr/>
        <a:lstStyle/>
        <a:p>
          <a:endParaRPr lang="en-US"/>
        </a:p>
      </dgm:t>
    </dgm:pt>
    <dgm:pt modelId="{4A3633A2-461B-4F0D-B4FA-971FD67BE537}">
      <dgm:prSet custT="1"/>
      <dgm:spPr/>
      <dgm:t>
        <a:bodyPr/>
        <a:lstStyle/>
        <a:p>
          <a:r>
            <a:rPr lang="el-GR" sz="2000" dirty="0"/>
            <a:t>Αν χρησιμοποιήσω το υλικό Α, το κόστος παραγωγής θα είναι 3€</a:t>
          </a:r>
          <a:endParaRPr lang="en-US" sz="2000" dirty="0"/>
        </a:p>
      </dgm:t>
    </dgm:pt>
    <dgm:pt modelId="{9EA9B7FD-050B-4FBA-BF3D-E6EA2CE27D96}" type="parTrans" cxnId="{24F394C5-439D-4F9A-8092-A0AA510B4B31}">
      <dgm:prSet/>
      <dgm:spPr/>
      <dgm:t>
        <a:bodyPr/>
        <a:lstStyle/>
        <a:p>
          <a:endParaRPr lang="en-US"/>
        </a:p>
      </dgm:t>
    </dgm:pt>
    <dgm:pt modelId="{AA6F9250-BDCF-47DF-A1BF-70D150781B81}" type="sibTrans" cxnId="{24F394C5-439D-4F9A-8092-A0AA510B4B31}">
      <dgm:prSet/>
      <dgm:spPr/>
      <dgm:t>
        <a:bodyPr/>
        <a:lstStyle/>
        <a:p>
          <a:endParaRPr lang="en-US"/>
        </a:p>
      </dgm:t>
    </dgm:pt>
    <dgm:pt modelId="{C478CB7D-96BB-4E97-B4F0-4AF61DCC25B7}">
      <dgm:prSet custT="1"/>
      <dgm:spPr/>
      <dgm:t>
        <a:bodyPr/>
        <a:lstStyle/>
        <a:p>
          <a:r>
            <a:rPr lang="el-GR" sz="2000" dirty="0"/>
            <a:t>Αν χρησιμοποιήσω το προϊόν Β, το κόστος παραγωγής θα είναι 5€</a:t>
          </a:r>
          <a:endParaRPr lang="en-US" sz="2000" dirty="0"/>
        </a:p>
      </dgm:t>
    </dgm:pt>
    <dgm:pt modelId="{360A926C-E6FC-4D5A-9B46-29BB7D69897F}" type="parTrans" cxnId="{36ECFB75-E312-44F5-823A-0B919AF8335B}">
      <dgm:prSet/>
      <dgm:spPr/>
      <dgm:t>
        <a:bodyPr/>
        <a:lstStyle/>
        <a:p>
          <a:endParaRPr lang="en-US"/>
        </a:p>
      </dgm:t>
    </dgm:pt>
    <dgm:pt modelId="{3466241F-10A3-4898-B2A1-A20496CE6AC0}" type="sibTrans" cxnId="{36ECFB75-E312-44F5-823A-0B919AF8335B}">
      <dgm:prSet/>
      <dgm:spPr/>
      <dgm:t>
        <a:bodyPr/>
        <a:lstStyle/>
        <a:p>
          <a:endParaRPr lang="en-US"/>
        </a:p>
      </dgm:t>
    </dgm:pt>
    <dgm:pt modelId="{2FE54D5F-AA8E-41FF-AEE7-46CE35118472}">
      <dgm:prSet custT="1"/>
      <dgm:spPr/>
      <dgm:t>
        <a:bodyPr/>
        <a:lstStyle/>
        <a:p>
          <a:r>
            <a:rPr lang="el-GR" sz="2000" dirty="0"/>
            <a:t>Συνθήκες κινδύνου</a:t>
          </a:r>
          <a:endParaRPr lang="en-US" sz="2000" dirty="0"/>
        </a:p>
      </dgm:t>
    </dgm:pt>
    <dgm:pt modelId="{0F614110-E0AD-46BC-B4EB-56681F996DD6}" type="parTrans" cxnId="{22B709CA-3762-4113-845A-5ACE87AEFEAF}">
      <dgm:prSet/>
      <dgm:spPr/>
      <dgm:t>
        <a:bodyPr/>
        <a:lstStyle/>
        <a:p>
          <a:endParaRPr lang="en-US"/>
        </a:p>
      </dgm:t>
    </dgm:pt>
    <dgm:pt modelId="{14825400-EBC9-442D-8A15-C1DA08F26A80}" type="sibTrans" cxnId="{22B709CA-3762-4113-845A-5ACE87AEFEAF}">
      <dgm:prSet/>
      <dgm:spPr/>
      <dgm:t>
        <a:bodyPr/>
        <a:lstStyle/>
        <a:p>
          <a:endParaRPr lang="en-US"/>
        </a:p>
      </dgm:t>
    </dgm:pt>
    <dgm:pt modelId="{03D35C4B-7B46-4DC0-9347-0E58E14355E9}">
      <dgm:prSet custT="1"/>
      <dgm:spPr/>
      <dgm:t>
        <a:bodyPr/>
        <a:lstStyle/>
        <a:p>
          <a:r>
            <a:rPr lang="el-GR" sz="2000" dirty="0"/>
            <a:t>Αν χρησιμοποιήσω το υλικό Α, το κόστος παραγωγής μπορεί να είναι 3€, με πιθανότητα 30%</a:t>
          </a:r>
          <a:endParaRPr lang="en-US" sz="2000" dirty="0"/>
        </a:p>
      </dgm:t>
    </dgm:pt>
    <dgm:pt modelId="{DE0894D5-865D-48B1-8A88-AC01280E7F81}" type="parTrans" cxnId="{A7F8903D-27C4-43CC-BCE0-95455B5260AA}">
      <dgm:prSet/>
      <dgm:spPr/>
      <dgm:t>
        <a:bodyPr/>
        <a:lstStyle/>
        <a:p>
          <a:endParaRPr lang="en-US"/>
        </a:p>
      </dgm:t>
    </dgm:pt>
    <dgm:pt modelId="{26C685BD-6173-4D33-8FF3-AFAC6AE498FB}" type="sibTrans" cxnId="{A7F8903D-27C4-43CC-BCE0-95455B5260AA}">
      <dgm:prSet/>
      <dgm:spPr/>
      <dgm:t>
        <a:bodyPr/>
        <a:lstStyle/>
        <a:p>
          <a:endParaRPr lang="en-US"/>
        </a:p>
      </dgm:t>
    </dgm:pt>
    <dgm:pt modelId="{78E92A19-9707-4148-814F-679226A24DF3}">
      <dgm:prSet custT="1"/>
      <dgm:spPr/>
      <dgm:t>
        <a:bodyPr/>
        <a:lstStyle/>
        <a:p>
          <a:r>
            <a:rPr lang="el-GR" sz="2000" dirty="0"/>
            <a:t>Αν χρησιμοποιήσω το προϊόν Β, το κόστος παραγωγής μπορεί να είναι 5€, με πιθανότητα 70%</a:t>
          </a:r>
          <a:endParaRPr lang="en-US" sz="2000" dirty="0"/>
        </a:p>
      </dgm:t>
    </dgm:pt>
    <dgm:pt modelId="{30E9DB91-433F-4FBF-A199-D5C831697D95}" type="parTrans" cxnId="{4797F691-060C-4581-A03B-68021DD08F18}">
      <dgm:prSet/>
      <dgm:spPr/>
      <dgm:t>
        <a:bodyPr/>
        <a:lstStyle/>
        <a:p>
          <a:endParaRPr lang="en-US"/>
        </a:p>
      </dgm:t>
    </dgm:pt>
    <dgm:pt modelId="{074C726B-4563-4309-B2EF-75FF41589B89}" type="sibTrans" cxnId="{4797F691-060C-4581-A03B-68021DD08F18}">
      <dgm:prSet/>
      <dgm:spPr/>
      <dgm:t>
        <a:bodyPr/>
        <a:lstStyle/>
        <a:p>
          <a:endParaRPr lang="en-US"/>
        </a:p>
      </dgm:t>
    </dgm:pt>
    <dgm:pt modelId="{8C3230A4-B8D8-45B6-9789-A2D006B10CF8}">
      <dgm:prSet custT="1"/>
      <dgm:spPr/>
      <dgm:t>
        <a:bodyPr/>
        <a:lstStyle/>
        <a:p>
          <a:r>
            <a:rPr lang="el-GR" sz="2000" dirty="0"/>
            <a:t>Συνθήκες αβεβαιότητας</a:t>
          </a:r>
          <a:endParaRPr lang="en-US" sz="2000" dirty="0"/>
        </a:p>
      </dgm:t>
    </dgm:pt>
    <dgm:pt modelId="{3943CD49-32D4-4C6F-99B8-D42C007AA4D0}" type="parTrans" cxnId="{F8A0064E-B53D-43BF-8F31-D167C53E48AB}">
      <dgm:prSet/>
      <dgm:spPr/>
      <dgm:t>
        <a:bodyPr/>
        <a:lstStyle/>
        <a:p>
          <a:endParaRPr lang="en-US"/>
        </a:p>
      </dgm:t>
    </dgm:pt>
    <dgm:pt modelId="{91C812E9-4656-435B-BF84-278886E389E7}" type="sibTrans" cxnId="{F8A0064E-B53D-43BF-8F31-D167C53E48AB}">
      <dgm:prSet/>
      <dgm:spPr/>
      <dgm:t>
        <a:bodyPr/>
        <a:lstStyle/>
        <a:p>
          <a:endParaRPr lang="en-US"/>
        </a:p>
      </dgm:t>
    </dgm:pt>
    <dgm:pt modelId="{401E021B-AF6A-42BF-A0F0-C0B04265167D}">
      <dgm:prSet custT="1"/>
      <dgm:spPr/>
      <dgm:t>
        <a:bodyPr/>
        <a:lstStyle/>
        <a:p>
          <a:r>
            <a:rPr lang="el-GR" sz="2000" dirty="0"/>
            <a:t>Αν λανσάρουμε ένα νέο προϊόν δεν είμαστε σίγουροι για την επιτυχία του</a:t>
          </a:r>
          <a:endParaRPr lang="en-US" sz="2000" dirty="0"/>
        </a:p>
      </dgm:t>
    </dgm:pt>
    <dgm:pt modelId="{C6785A28-14E1-4DD0-8791-EDFBF98041A7}" type="parTrans" cxnId="{04259D0A-E5D8-43D1-87B3-EE66FA56DFCA}">
      <dgm:prSet/>
      <dgm:spPr/>
      <dgm:t>
        <a:bodyPr/>
        <a:lstStyle/>
        <a:p>
          <a:endParaRPr lang="en-US"/>
        </a:p>
      </dgm:t>
    </dgm:pt>
    <dgm:pt modelId="{902FD04A-EE65-4636-8F5B-62505DE8CE65}" type="sibTrans" cxnId="{04259D0A-E5D8-43D1-87B3-EE66FA56DFCA}">
      <dgm:prSet/>
      <dgm:spPr/>
      <dgm:t>
        <a:bodyPr/>
        <a:lstStyle/>
        <a:p>
          <a:endParaRPr lang="en-US"/>
        </a:p>
      </dgm:t>
    </dgm:pt>
    <dgm:pt modelId="{9120C207-3F05-4651-B127-DE4F4ED7D05A}">
      <dgm:prSet custT="1"/>
      <dgm:spPr/>
      <dgm:t>
        <a:bodyPr/>
        <a:lstStyle/>
        <a:p>
          <a:r>
            <a:rPr lang="el-GR" sz="2000" dirty="0"/>
            <a:t>Περισσότερο διαισθητική, παρά ορθολογική λήψη αποφάσεων</a:t>
          </a:r>
          <a:endParaRPr lang="en-US" sz="2000" dirty="0"/>
        </a:p>
      </dgm:t>
    </dgm:pt>
    <dgm:pt modelId="{8FFA201B-77B2-41AE-9F39-3A73C9D63B00}" type="parTrans" cxnId="{ECD29EEA-AABD-41B2-B35D-E1B2F4E94087}">
      <dgm:prSet/>
      <dgm:spPr/>
    </dgm:pt>
    <dgm:pt modelId="{896E2C34-E466-4684-8AD5-6D0FF4B883FF}" type="sibTrans" cxnId="{ECD29EEA-AABD-41B2-B35D-E1B2F4E94087}">
      <dgm:prSet/>
      <dgm:spPr/>
    </dgm:pt>
    <dgm:pt modelId="{14988294-2A90-4E52-A816-9DF42AB2C1A3}" type="pres">
      <dgm:prSet presAssocID="{1D5DF177-8DA3-4A4E-97C1-7EBD7345C7F0}" presName="linear" presStyleCnt="0">
        <dgm:presLayoutVars>
          <dgm:dir/>
          <dgm:animLvl val="lvl"/>
          <dgm:resizeHandles val="exact"/>
        </dgm:presLayoutVars>
      </dgm:prSet>
      <dgm:spPr/>
    </dgm:pt>
    <dgm:pt modelId="{98323F06-C372-4B23-B62B-4CE4EE58AC06}" type="pres">
      <dgm:prSet presAssocID="{96B33D1E-956A-4316-B328-943A66F262FA}" presName="parentLin" presStyleCnt="0"/>
      <dgm:spPr/>
    </dgm:pt>
    <dgm:pt modelId="{C1DB73C3-23E2-4692-A45E-30F3DB5E3785}" type="pres">
      <dgm:prSet presAssocID="{96B33D1E-956A-4316-B328-943A66F262FA}" presName="parentLeftMargin" presStyleLbl="node1" presStyleIdx="0" presStyleCnt="3"/>
      <dgm:spPr/>
    </dgm:pt>
    <dgm:pt modelId="{68027E81-CF5B-47A2-B08F-428C90189415}" type="pres">
      <dgm:prSet presAssocID="{96B33D1E-956A-4316-B328-943A66F262FA}" presName="parentText" presStyleLbl="node1" presStyleIdx="0" presStyleCnt="3">
        <dgm:presLayoutVars>
          <dgm:chMax val="0"/>
          <dgm:bulletEnabled val="1"/>
        </dgm:presLayoutVars>
      </dgm:prSet>
      <dgm:spPr/>
    </dgm:pt>
    <dgm:pt modelId="{FAC45DD0-257E-41A5-A794-0763DFD2D314}" type="pres">
      <dgm:prSet presAssocID="{96B33D1E-956A-4316-B328-943A66F262FA}" presName="negativeSpace" presStyleCnt="0"/>
      <dgm:spPr/>
    </dgm:pt>
    <dgm:pt modelId="{F437F63E-5550-4F1D-9BC4-BF9B78A8E7CC}" type="pres">
      <dgm:prSet presAssocID="{96B33D1E-956A-4316-B328-943A66F262FA}" presName="childText" presStyleLbl="conFgAcc1" presStyleIdx="0" presStyleCnt="3">
        <dgm:presLayoutVars>
          <dgm:bulletEnabled val="1"/>
        </dgm:presLayoutVars>
      </dgm:prSet>
      <dgm:spPr/>
    </dgm:pt>
    <dgm:pt modelId="{6F1FEB2C-A284-4C5E-94EF-6D0AC37C4A22}" type="pres">
      <dgm:prSet presAssocID="{B84C1818-3BB8-400C-AD0D-22AB6881C63A}" presName="spaceBetweenRectangles" presStyleCnt="0"/>
      <dgm:spPr/>
    </dgm:pt>
    <dgm:pt modelId="{D165677F-20D6-4E34-9BAE-1AB875590A63}" type="pres">
      <dgm:prSet presAssocID="{2FE54D5F-AA8E-41FF-AEE7-46CE35118472}" presName="parentLin" presStyleCnt="0"/>
      <dgm:spPr/>
    </dgm:pt>
    <dgm:pt modelId="{95197D95-EC8A-4D70-9B08-F96BE42B56C4}" type="pres">
      <dgm:prSet presAssocID="{2FE54D5F-AA8E-41FF-AEE7-46CE35118472}" presName="parentLeftMargin" presStyleLbl="node1" presStyleIdx="0" presStyleCnt="3"/>
      <dgm:spPr/>
    </dgm:pt>
    <dgm:pt modelId="{3F25326F-AB6C-43A4-90B7-4AECF6717896}" type="pres">
      <dgm:prSet presAssocID="{2FE54D5F-AA8E-41FF-AEE7-46CE35118472}" presName="parentText" presStyleLbl="node1" presStyleIdx="1" presStyleCnt="3">
        <dgm:presLayoutVars>
          <dgm:chMax val="0"/>
          <dgm:bulletEnabled val="1"/>
        </dgm:presLayoutVars>
      </dgm:prSet>
      <dgm:spPr/>
    </dgm:pt>
    <dgm:pt modelId="{4144735B-F748-475D-A7AA-164F14370AEC}" type="pres">
      <dgm:prSet presAssocID="{2FE54D5F-AA8E-41FF-AEE7-46CE35118472}" presName="negativeSpace" presStyleCnt="0"/>
      <dgm:spPr/>
    </dgm:pt>
    <dgm:pt modelId="{3F0B4C59-CFDA-43CF-945A-F5C29CEADB32}" type="pres">
      <dgm:prSet presAssocID="{2FE54D5F-AA8E-41FF-AEE7-46CE35118472}" presName="childText" presStyleLbl="conFgAcc1" presStyleIdx="1" presStyleCnt="3">
        <dgm:presLayoutVars>
          <dgm:bulletEnabled val="1"/>
        </dgm:presLayoutVars>
      </dgm:prSet>
      <dgm:spPr/>
    </dgm:pt>
    <dgm:pt modelId="{CD815A35-9E51-4C00-B41A-402BE6831C97}" type="pres">
      <dgm:prSet presAssocID="{14825400-EBC9-442D-8A15-C1DA08F26A80}" presName="spaceBetweenRectangles" presStyleCnt="0"/>
      <dgm:spPr/>
    </dgm:pt>
    <dgm:pt modelId="{7CABBE39-CC75-4638-B123-FEFFAE5DB737}" type="pres">
      <dgm:prSet presAssocID="{8C3230A4-B8D8-45B6-9789-A2D006B10CF8}" presName="parentLin" presStyleCnt="0"/>
      <dgm:spPr/>
    </dgm:pt>
    <dgm:pt modelId="{A3348370-22C2-4C20-8061-F73F61E17073}" type="pres">
      <dgm:prSet presAssocID="{8C3230A4-B8D8-45B6-9789-A2D006B10CF8}" presName="parentLeftMargin" presStyleLbl="node1" presStyleIdx="1" presStyleCnt="3"/>
      <dgm:spPr/>
    </dgm:pt>
    <dgm:pt modelId="{06CF15CB-BFE8-4064-85AE-C02473F207C0}" type="pres">
      <dgm:prSet presAssocID="{8C3230A4-B8D8-45B6-9789-A2D006B10CF8}" presName="parentText" presStyleLbl="node1" presStyleIdx="2" presStyleCnt="3">
        <dgm:presLayoutVars>
          <dgm:chMax val="0"/>
          <dgm:bulletEnabled val="1"/>
        </dgm:presLayoutVars>
      </dgm:prSet>
      <dgm:spPr/>
    </dgm:pt>
    <dgm:pt modelId="{EC454CFA-2069-4099-ADDE-FC55469BC8F3}" type="pres">
      <dgm:prSet presAssocID="{8C3230A4-B8D8-45B6-9789-A2D006B10CF8}" presName="negativeSpace" presStyleCnt="0"/>
      <dgm:spPr/>
    </dgm:pt>
    <dgm:pt modelId="{FBB4E1F5-FA50-4F68-AAA7-4EBC7E89C84A}" type="pres">
      <dgm:prSet presAssocID="{8C3230A4-B8D8-45B6-9789-A2D006B10CF8}" presName="childText" presStyleLbl="conFgAcc1" presStyleIdx="2" presStyleCnt="3">
        <dgm:presLayoutVars>
          <dgm:bulletEnabled val="1"/>
        </dgm:presLayoutVars>
      </dgm:prSet>
      <dgm:spPr/>
    </dgm:pt>
  </dgm:ptLst>
  <dgm:cxnLst>
    <dgm:cxn modelId="{6A697E06-EFBA-4CC5-8BBE-985F28BEB807}" type="presOf" srcId="{96B33D1E-956A-4316-B328-943A66F262FA}" destId="{C1DB73C3-23E2-4692-A45E-30F3DB5E3785}" srcOrd="0" destOrd="0" presId="urn:microsoft.com/office/officeart/2005/8/layout/list1"/>
    <dgm:cxn modelId="{04259D0A-E5D8-43D1-87B3-EE66FA56DFCA}" srcId="{8C3230A4-B8D8-45B6-9789-A2D006B10CF8}" destId="{401E021B-AF6A-42BF-A0F0-C0B04265167D}" srcOrd="0" destOrd="0" parTransId="{C6785A28-14E1-4DD0-8791-EDFBF98041A7}" sibTransId="{902FD04A-EE65-4636-8F5B-62505DE8CE65}"/>
    <dgm:cxn modelId="{0CC88B0E-F638-4B3C-8768-E0A24053CBF9}" type="presOf" srcId="{401E021B-AF6A-42BF-A0F0-C0B04265167D}" destId="{FBB4E1F5-FA50-4F68-AAA7-4EBC7E89C84A}" srcOrd="0" destOrd="0" presId="urn:microsoft.com/office/officeart/2005/8/layout/list1"/>
    <dgm:cxn modelId="{31164F1C-02CE-48C6-9616-999D1C63A225}" type="presOf" srcId="{96B33D1E-956A-4316-B328-943A66F262FA}" destId="{68027E81-CF5B-47A2-B08F-428C90189415}" srcOrd="1" destOrd="0" presId="urn:microsoft.com/office/officeart/2005/8/layout/list1"/>
    <dgm:cxn modelId="{59A3323C-107E-48D6-B4BF-DBCC0D70598B}" type="presOf" srcId="{2FE54D5F-AA8E-41FF-AEE7-46CE35118472}" destId="{95197D95-EC8A-4D70-9B08-F96BE42B56C4}" srcOrd="0" destOrd="0" presId="urn:microsoft.com/office/officeart/2005/8/layout/list1"/>
    <dgm:cxn modelId="{A7F8903D-27C4-43CC-BCE0-95455B5260AA}" srcId="{2FE54D5F-AA8E-41FF-AEE7-46CE35118472}" destId="{03D35C4B-7B46-4DC0-9347-0E58E14355E9}" srcOrd="0" destOrd="0" parTransId="{DE0894D5-865D-48B1-8A88-AC01280E7F81}" sibTransId="{26C685BD-6173-4D33-8FF3-AFAC6AE498FB}"/>
    <dgm:cxn modelId="{33CA2260-7C50-4D9A-9F2E-DCA2EC36181B}" type="presOf" srcId="{78E92A19-9707-4148-814F-679226A24DF3}" destId="{3F0B4C59-CFDA-43CF-945A-F5C29CEADB32}" srcOrd="0" destOrd="1" presId="urn:microsoft.com/office/officeart/2005/8/layout/list1"/>
    <dgm:cxn modelId="{B41C5143-A3AB-4E47-8383-E6EBB65CD887}" type="presOf" srcId="{9120C207-3F05-4651-B127-DE4F4ED7D05A}" destId="{FBB4E1F5-FA50-4F68-AAA7-4EBC7E89C84A}" srcOrd="0" destOrd="1" presId="urn:microsoft.com/office/officeart/2005/8/layout/list1"/>
    <dgm:cxn modelId="{744A0B49-7B90-4B0D-AF05-9BCDCFFCD2A7}" type="presOf" srcId="{2FE54D5F-AA8E-41FF-AEE7-46CE35118472}" destId="{3F25326F-AB6C-43A4-90B7-4AECF6717896}" srcOrd="1" destOrd="0" presId="urn:microsoft.com/office/officeart/2005/8/layout/list1"/>
    <dgm:cxn modelId="{F8A0064E-B53D-43BF-8F31-D167C53E48AB}" srcId="{1D5DF177-8DA3-4A4E-97C1-7EBD7345C7F0}" destId="{8C3230A4-B8D8-45B6-9789-A2D006B10CF8}" srcOrd="2" destOrd="0" parTransId="{3943CD49-32D4-4C6F-99B8-D42C007AA4D0}" sibTransId="{91C812E9-4656-435B-BF84-278886E389E7}"/>
    <dgm:cxn modelId="{36ECFB75-E312-44F5-823A-0B919AF8335B}" srcId="{96B33D1E-956A-4316-B328-943A66F262FA}" destId="{C478CB7D-96BB-4E97-B4F0-4AF61DCC25B7}" srcOrd="1" destOrd="0" parTransId="{360A926C-E6FC-4D5A-9B46-29BB7D69897F}" sibTransId="{3466241F-10A3-4898-B2A1-A20496CE6AC0}"/>
    <dgm:cxn modelId="{2FC0088F-5A34-47CA-884F-E1CB9D5799DC}" type="presOf" srcId="{8C3230A4-B8D8-45B6-9789-A2D006B10CF8}" destId="{06CF15CB-BFE8-4064-85AE-C02473F207C0}" srcOrd="1" destOrd="0" presId="urn:microsoft.com/office/officeart/2005/8/layout/list1"/>
    <dgm:cxn modelId="{4797F691-060C-4581-A03B-68021DD08F18}" srcId="{2FE54D5F-AA8E-41FF-AEE7-46CE35118472}" destId="{78E92A19-9707-4148-814F-679226A24DF3}" srcOrd="1" destOrd="0" parTransId="{30E9DB91-433F-4FBF-A199-D5C831697D95}" sibTransId="{074C726B-4563-4309-B2EF-75FF41589B89}"/>
    <dgm:cxn modelId="{89A834AD-4276-4B60-AC5F-BACE2E562072}" type="presOf" srcId="{4A3633A2-461B-4F0D-B4FA-971FD67BE537}" destId="{F437F63E-5550-4F1D-9BC4-BF9B78A8E7CC}" srcOrd="0" destOrd="0" presId="urn:microsoft.com/office/officeart/2005/8/layout/list1"/>
    <dgm:cxn modelId="{24F394C5-439D-4F9A-8092-A0AA510B4B31}" srcId="{96B33D1E-956A-4316-B328-943A66F262FA}" destId="{4A3633A2-461B-4F0D-B4FA-971FD67BE537}" srcOrd="0" destOrd="0" parTransId="{9EA9B7FD-050B-4FBA-BF3D-E6EA2CE27D96}" sibTransId="{AA6F9250-BDCF-47DF-A1BF-70D150781B81}"/>
    <dgm:cxn modelId="{22B709CA-3762-4113-845A-5ACE87AEFEAF}" srcId="{1D5DF177-8DA3-4A4E-97C1-7EBD7345C7F0}" destId="{2FE54D5F-AA8E-41FF-AEE7-46CE35118472}" srcOrd="1" destOrd="0" parTransId="{0F614110-E0AD-46BC-B4EB-56681F996DD6}" sibTransId="{14825400-EBC9-442D-8A15-C1DA08F26A80}"/>
    <dgm:cxn modelId="{A1F6DAD7-3BA8-4A3B-A7B9-0F0A4DE06619}" type="presOf" srcId="{8C3230A4-B8D8-45B6-9789-A2D006B10CF8}" destId="{A3348370-22C2-4C20-8061-F73F61E17073}" srcOrd="0" destOrd="0" presId="urn:microsoft.com/office/officeart/2005/8/layout/list1"/>
    <dgm:cxn modelId="{6EEA6BD8-9CBE-4B6C-8E64-BF33AD264662}" type="presOf" srcId="{C478CB7D-96BB-4E97-B4F0-4AF61DCC25B7}" destId="{F437F63E-5550-4F1D-9BC4-BF9B78A8E7CC}" srcOrd="0" destOrd="1" presId="urn:microsoft.com/office/officeart/2005/8/layout/list1"/>
    <dgm:cxn modelId="{17700BDC-FAAE-4518-A45E-2A46EFBBEB5D}" type="presOf" srcId="{03D35C4B-7B46-4DC0-9347-0E58E14355E9}" destId="{3F0B4C59-CFDA-43CF-945A-F5C29CEADB32}" srcOrd="0" destOrd="0" presId="urn:microsoft.com/office/officeart/2005/8/layout/list1"/>
    <dgm:cxn modelId="{DF88D8E5-0A7B-4B45-B297-7C302B20AD72}" srcId="{1D5DF177-8DA3-4A4E-97C1-7EBD7345C7F0}" destId="{96B33D1E-956A-4316-B328-943A66F262FA}" srcOrd="0" destOrd="0" parTransId="{F9117783-DD76-482A-AA7B-6C637CE00596}" sibTransId="{B84C1818-3BB8-400C-AD0D-22AB6881C63A}"/>
    <dgm:cxn modelId="{39336EEA-FC21-4AB4-92EE-A19A3C74CC2C}" type="presOf" srcId="{1D5DF177-8DA3-4A4E-97C1-7EBD7345C7F0}" destId="{14988294-2A90-4E52-A816-9DF42AB2C1A3}" srcOrd="0" destOrd="0" presId="urn:microsoft.com/office/officeart/2005/8/layout/list1"/>
    <dgm:cxn modelId="{ECD29EEA-AABD-41B2-B35D-E1B2F4E94087}" srcId="{8C3230A4-B8D8-45B6-9789-A2D006B10CF8}" destId="{9120C207-3F05-4651-B127-DE4F4ED7D05A}" srcOrd="1" destOrd="0" parTransId="{8FFA201B-77B2-41AE-9F39-3A73C9D63B00}" sibTransId="{896E2C34-E466-4684-8AD5-6D0FF4B883FF}"/>
    <dgm:cxn modelId="{9E47BD15-6857-4D71-A8A5-5A0EA5A9549C}" type="presParOf" srcId="{14988294-2A90-4E52-A816-9DF42AB2C1A3}" destId="{98323F06-C372-4B23-B62B-4CE4EE58AC06}" srcOrd="0" destOrd="0" presId="urn:microsoft.com/office/officeart/2005/8/layout/list1"/>
    <dgm:cxn modelId="{A6D4AC08-6127-4FA8-A48D-4AACD52A6D52}" type="presParOf" srcId="{98323F06-C372-4B23-B62B-4CE4EE58AC06}" destId="{C1DB73C3-23E2-4692-A45E-30F3DB5E3785}" srcOrd="0" destOrd="0" presId="urn:microsoft.com/office/officeart/2005/8/layout/list1"/>
    <dgm:cxn modelId="{15E2D0B2-9049-463D-85FD-04678FAEFAAA}" type="presParOf" srcId="{98323F06-C372-4B23-B62B-4CE4EE58AC06}" destId="{68027E81-CF5B-47A2-B08F-428C90189415}" srcOrd="1" destOrd="0" presId="urn:microsoft.com/office/officeart/2005/8/layout/list1"/>
    <dgm:cxn modelId="{094A99DE-5535-4C36-B14A-441F1E5D5BE8}" type="presParOf" srcId="{14988294-2A90-4E52-A816-9DF42AB2C1A3}" destId="{FAC45DD0-257E-41A5-A794-0763DFD2D314}" srcOrd="1" destOrd="0" presId="urn:microsoft.com/office/officeart/2005/8/layout/list1"/>
    <dgm:cxn modelId="{C442C223-49D2-4754-8F0B-DE6D5A8C2D19}" type="presParOf" srcId="{14988294-2A90-4E52-A816-9DF42AB2C1A3}" destId="{F437F63E-5550-4F1D-9BC4-BF9B78A8E7CC}" srcOrd="2" destOrd="0" presId="urn:microsoft.com/office/officeart/2005/8/layout/list1"/>
    <dgm:cxn modelId="{0E5D4A7D-D912-4608-B66C-D8CE70641B20}" type="presParOf" srcId="{14988294-2A90-4E52-A816-9DF42AB2C1A3}" destId="{6F1FEB2C-A284-4C5E-94EF-6D0AC37C4A22}" srcOrd="3" destOrd="0" presId="urn:microsoft.com/office/officeart/2005/8/layout/list1"/>
    <dgm:cxn modelId="{7E89BB70-B43F-4A12-A4A5-1768409673FD}" type="presParOf" srcId="{14988294-2A90-4E52-A816-9DF42AB2C1A3}" destId="{D165677F-20D6-4E34-9BAE-1AB875590A63}" srcOrd="4" destOrd="0" presId="urn:microsoft.com/office/officeart/2005/8/layout/list1"/>
    <dgm:cxn modelId="{16FD5149-8A1B-4BE2-8117-0664AEC7375C}" type="presParOf" srcId="{D165677F-20D6-4E34-9BAE-1AB875590A63}" destId="{95197D95-EC8A-4D70-9B08-F96BE42B56C4}" srcOrd="0" destOrd="0" presId="urn:microsoft.com/office/officeart/2005/8/layout/list1"/>
    <dgm:cxn modelId="{0BFD8EB0-AF45-40B7-8E84-9CA782C37C26}" type="presParOf" srcId="{D165677F-20D6-4E34-9BAE-1AB875590A63}" destId="{3F25326F-AB6C-43A4-90B7-4AECF6717896}" srcOrd="1" destOrd="0" presId="urn:microsoft.com/office/officeart/2005/8/layout/list1"/>
    <dgm:cxn modelId="{D3D97697-E489-4D5F-BD90-6DA016285FD9}" type="presParOf" srcId="{14988294-2A90-4E52-A816-9DF42AB2C1A3}" destId="{4144735B-F748-475D-A7AA-164F14370AEC}" srcOrd="5" destOrd="0" presId="urn:microsoft.com/office/officeart/2005/8/layout/list1"/>
    <dgm:cxn modelId="{9A500153-58F3-448B-B1CA-902DDE892522}" type="presParOf" srcId="{14988294-2A90-4E52-A816-9DF42AB2C1A3}" destId="{3F0B4C59-CFDA-43CF-945A-F5C29CEADB32}" srcOrd="6" destOrd="0" presId="urn:microsoft.com/office/officeart/2005/8/layout/list1"/>
    <dgm:cxn modelId="{F2B09C33-8FC4-422B-B56A-F6F8EFB472C5}" type="presParOf" srcId="{14988294-2A90-4E52-A816-9DF42AB2C1A3}" destId="{CD815A35-9E51-4C00-B41A-402BE6831C97}" srcOrd="7" destOrd="0" presId="urn:microsoft.com/office/officeart/2005/8/layout/list1"/>
    <dgm:cxn modelId="{5F8C8C2D-5486-4A21-AD54-1EAF92AF04CB}" type="presParOf" srcId="{14988294-2A90-4E52-A816-9DF42AB2C1A3}" destId="{7CABBE39-CC75-4638-B123-FEFFAE5DB737}" srcOrd="8" destOrd="0" presId="urn:microsoft.com/office/officeart/2005/8/layout/list1"/>
    <dgm:cxn modelId="{257476B4-24DB-4A8B-82EA-DD5FD449516C}" type="presParOf" srcId="{7CABBE39-CC75-4638-B123-FEFFAE5DB737}" destId="{A3348370-22C2-4C20-8061-F73F61E17073}" srcOrd="0" destOrd="0" presId="urn:microsoft.com/office/officeart/2005/8/layout/list1"/>
    <dgm:cxn modelId="{88A773E1-CA8D-43BC-A661-125D9D978282}" type="presParOf" srcId="{7CABBE39-CC75-4638-B123-FEFFAE5DB737}" destId="{06CF15CB-BFE8-4064-85AE-C02473F207C0}" srcOrd="1" destOrd="0" presId="urn:microsoft.com/office/officeart/2005/8/layout/list1"/>
    <dgm:cxn modelId="{A13407DE-6944-4709-B453-A651E0D861C7}" type="presParOf" srcId="{14988294-2A90-4E52-A816-9DF42AB2C1A3}" destId="{EC454CFA-2069-4099-ADDE-FC55469BC8F3}" srcOrd="9" destOrd="0" presId="urn:microsoft.com/office/officeart/2005/8/layout/list1"/>
    <dgm:cxn modelId="{FF8D2847-AF69-4384-9A4F-A9D4E618FDEB}" type="presParOf" srcId="{14988294-2A90-4E52-A816-9DF42AB2C1A3}" destId="{FBB4E1F5-FA50-4F68-AAA7-4EBC7E89C84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68F9CB-2FBF-4578-AF29-3FD67744252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l-GR"/>
        </a:p>
      </dgm:t>
    </dgm:pt>
    <dgm:pt modelId="{93381277-DEA5-4632-A313-CFB6AAC9DD24}">
      <dgm:prSet phldrT="[Κείμενο]">
        <dgm:style>
          <a:lnRef idx="3">
            <a:schemeClr val="lt1"/>
          </a:lnRef>
          <a:fillRef idx="1">
            <a:schemeClr val="accent3"/>
          </a:fillRef>
          <a:effectRef idx="1">
            <a:schemeClr val="accent3"/>
          </a:effectRef>
          <a:fontRef idx="minor">
            <a:schemeClr val="lt1"/>
          </a:fontRef>
        </dgm:style>
      </dgm:prSet>
      <dgm:spPr/>
      <dgm:t>
        <a:bodyPr/>
        <a:lstStyle/>
        <a:p>
          <a:r>
            <a:rPr lang="el-GR" dirty="0"/>
            <a:t>Ηγεσία </a:t>
          </a:r>
        </a:p>
      </dgm:t>
    </dgm:pt>
    <dgm:pt modelId="{D5F2080C-9463-4EA5-BDD2-50C5C6D0B725}" type="parTrans" cxnId="{56F6663C-E579-42B4-BA2B-205C8907CC00}">
      <dgm:prSet/>
      <dgm:spPr/>
      <dgm:t>
        <a:bodyPr/>
        <a:lstStyle/>
        <a:p>
          <a:endParaRPr lang="el-GR"/>
        </a:p>
      </dgm:t>
    </dgm:pt>
    <dgm:pt modelId="{BC790EA1-1D37-410C-BC39-228D7E8E6620}" type="sibTrans" cxnId="{56F6663C-E579-42B4-BA2B-205C8907CC00}">
      <dgm:prSet/>
      <dgm:spPr/>
      <dgm:t>
        <a:bodyPr/>
        <a:lstStyle/>
        <a:p>
          <a:endParaRPr lang="el-GR"/>
        </a:p>
      </dgm:t>
    </dgm:pt>
    <dgm:pt modelId="{E88FDF98-3967-4380-ADE8-8F0928B8778A}">
      <dgm:prSet phldrT="[Κείμενο]">
        <dgm:style>
          <a:lnRef idx="3">
            <a:schemeClr val="lt1"/>
          </a:lnRef>
          <a:fillRef idx="1">
            <a:schemeClr val="accent5"/>
          </a:fillRef>
          <a:effectRef idx="1">
            <a:schemeClr val="accent5"/>
          </a:effectRef>
          <a:fontRef idx="minor">
            <a:schemeClr val="lt1"/>
          </a:fontRef>
        </dgm:style>
      </dgm:prSet>
      <dgm:spPr/>
      <dgm:t>
        <a:bodyPr/>
        <a:lstStyle/>
        <a:p>
          <a:r>
            <a:rPr lang="el-GR" dirty="0"/>
            <a:t>Δημιουργικότητα </a:t>
          </a:r>
        </a:p>
      </dgm:t>
    </dgm:pt>
    <dgm:pt modelId="{803346BE-1D14-4D6B-A55C-F4CD1853ACA8}" type="parTrans" cxnId="{9C6FDC6A-40CC-4A23-9FBB-E974FE587C59}">
      <dgm:prSet/>
      <dgm:spPr/>
      <dgm:t>
        <a:bodyPr/>
        <a:lstStyle/>
        <a:p>
          <a:endParaRPr lang="el-GR"/>
        </a:p>
      </dgm:t>
    </dgm:pt>
    <dgm:pt modelId="{D2E4EA8E-DC5D-4C54-A35F-BE3134063941}" type="sibTrans" cxnId="{9C6FDC6A-40CC-4A23-9FBB-E974FE587C59}">
      <dgm:prSet/>
      <dgm:spPr/>
      <dgm:t>
        <a:bodyPr/>
        <a:lstStyle/>
        <a:p>
          <a:endParaRPr lang="el-GR"/>
        </a:p>
      </dgm:t>
    </dgm:pt>
    <dgm:pt modelId="{2C182B71-C046-437B-A821-636CE7A738F2}">
      <dgm:prSet phldrT="[Κείμενο]">
        <dgm:style>
          <a:lnRef idx="3">
            <a:schemeClr val="lt1"/>
          </a:lnRef>
          <a:fillRef idx="1">
            <a:schemeClr val="accent1"/>
          </a:fillRef>
          <a:effectRef idx="1">
            <a:schemeClr val="accent1"/>
          </a:effectRef>
          <a:fontRef idx="minor">
            <a:schemeClr val="lt1"/>
          </a:fontRef>
        </dgm:style>
      </dgm:prSet>
      <dgm:spPr/>
      <dgm:t>
        <a:bodyPr/>
        <a:lstStyle/>
        <a:p>
          <a:r>
            <a:rPr lang="el-GR" dirty="0"/>
            <a:t>Εποικοδομητική σύγκρουση </a:t>
          </a:r>
        </a:p>
      </dgm:t>
    </dgm:pt>
    <dgm:pt modelId="{26E70A64-FB08-4548-8149-42991E9CDBFC}" type="parTrans" cxnId="{FEE5ADB6-B830-4D2C-9D4C-CFB59C609756}">
      <dgm:prSet/>
      <dgm:spPr/>
      <dgm:t>
        <a:bodyPr/>
        <a:lstStyle/>
        <a:p>
          <a:endParaRPr lang="el-GR"/>
        </a:p>
      </dgm:t>
    </dgm:pt>
    <dgm:pt modelId="{02FF017A-55C1-4251-B83F-B10B7D8EC9E6}" type="sibTrans" cxnId="{FEE5ADB6-B830-4D2C-9D4C-CFB59C609756}">
      <dgm:prSet/>
      <dgm:spPr/>
      <dgm:t>
        <a:bodyPr/>
        <a:lstStyle/>
        <a:p>
          <a:endParaRPr lang="el-GR"/>
        </a:p>
      </dgm:t>
    </dgm:pt>
    <dgm:pt modelId="{4747AF1D-8194-4214-8109-B918619377BC}">
      <dgm:prSet phldrT="[Κείμενο]">
        <dgm:style>
          <a:lnRef idx="2">
            <a:schemeClr val="accent3"/>
          </a:lnRef>
          <a:fillRef idx="1">
            <a:schemeClr val="lt1"/>
          </a:fillRef>
          <a:effectRef idx="0">
            <a:schemeClr val="accent3"/>
          </a:effectRef>
          <a:fontRef idx="minor">
            <a:schemeClr val="dk1"/>
          </a:fontRef>
        </dgm:style>
      </dgm:prSet>
      <dgm:spPr/>
      <dgm:t>
        <a:bodyPr/>
        <a:lstStyle/>
        <a:p>
          <a:r>
            <a:rPr lang="el-GR" dirty="0"/>
            <a:t>Αποτελεσματική ομαδική λήψη αποφάσεων</a:t>
          </a:r>
        </a:p>
      </dgm:t>
    </dgm:pt>
    <dgm:pt modelId="{4C68B1A1-2470-47DA-AE46-BF48899D6AA2}" type="sibTrans" cxnId="{0B73FDD5-56F0-4BE5-915B-34A067673ABD}">
      <dgm:prSet/>
      <dgm:spPr/>
      <dgm:t>
        <a:bodyPr/>
        <a:lstStyle/>
        <a:p>
          <a:endParaRPr lang="el-GR"/>
        </a:p>
      </dgm:t>
    </dgm:pt>
    <dgm:pt modelId="{3F1979E1-2567-42E6-B372-304AC3A387C0}" type="parTrans" cxnId="{0B73FDD5-56F0-4BE5-915B-34A067673ABD}">
      <dgm:prSet/>
      <dgm:spPr/>
      <dgm:t>
        <a:bodyPr/>
        <a:lstStyle/>
        <a:p>
          <a:endParaRPr lang="el-GR"/>
        </a:p>
      </dgm:t>
    </dgm:pt>
    <dgm:pt modelId="{7EDB537B-F9A8-4D03-BE3B-BB378D014ADF}">
      <dgm:prSet custT="1">
        <dgm:style>
          <a:lnRef idx="1">
            <a:schemeClr val="accent3"/>
          </a:lnRef>
          <a:fillRef idx="2">
            <a:schemeClr val="accent3"/>
          </a:fillRef>
          <a:effectRef idx="1">
            <a:schemeClr val="accent3"/>
          </a:effectRef>
          <a:fontRef idx="minor">
            <a:schemeClr val="dk1"/>
          </a:fontRef>
        </dgm:style>
      </dgm:prSet>
      <dgm:spPr/>
      <dgm:t>
        <a:bodyPr/>
        <a:lstStyle/>
        <a:p>
          <a:r>
            <a:rPr lang="el-GR" sz="1800" b="0" i="0" u="none" dirty="0"/>
            <a:t>- Αποφύγετε την κυριαρχία</a:t>
          </a:r>
        </a:p>
        <a:p>
          <a:r>
            <a:rPr lang="el-GR" sz="1800" b="0" i="0" u="none" dirty="0"/>
            <a:t> - Ενθαρρύνετε τις πληροφορίες</a:t>
          </a:r>
        </a:p>
        <a:p>
          <a:r>
            <a:rPr lang="el-GR" sz="1800" b="0" i="0" u="none" dirty="0"/>
            <a:t>-  Αποφύγετε την ομαδική σκέψη και την αποδεκτή επιλογή </a:t>
          </a:r>
        </a:p>
        <a:p>
          <a:r>
            <a:rPr lang="el-GR" sz="1800" b="0" i="0" u="none" dirty="0"/>
            <a:t>- Να θυμάστε τους στόχους σας</a:t>
          </a:r>
          <a:endParaRPr lang="el-GR" sz="1800" dirty="0"/>
        </a:p>
      </dgm:t>
    </dgm:pt>
    <dgm:pt modelId="{579475EE-F94F-4D59-8867-DB8071FEA6FB}" type="parTrans" cxnId="{8EFD45C6-2526-43B7-9B99-C102C75CEFD8}">
      <dgm:prSet/>
      <dgm:spPr/>
      <dgm:t>
        <a:bodyPr/>
        <a:lstStyle/>
        <a:p>
          <a:endParaRPr lang="el-GR"/>
        </a:p>
      </dgm:t>
    </dgm:pt>
    <dgm:pt modelId="{CEDE277B-4A9C-4869-91ED-39825B0D6213}" type="sibTrans" cxnId="{8EFD45C6-2526-43B7-9B99-C102C75CEFD8}">
      <dgm:prSet/>
      <dgm:spPr/>
      <dgm:t>
        <a:bodyPr/>
        <a:lstStyle/>
        <a:p>
          <a:endParaRPr lang="el-GR"/>
        </a:p>
      </dgm:t>
    </dgm:pt>
    <dgm:pt modelId="{FECC00EC-BE98-4036-AF79-369E5F8FA73D}">
      <dgm:prSet custT="1">
        <dgm:style>
          <a:lnRef idx="1">
            <a:schemeClr val="accent5"/>
          </a:lnRef>
          <a:fillRef idx="2">
            <a:schemeClr val="accent5"/>
          </a:fillRef>
          <a:effectRef idx="1">
            <a:schemeClr val="accent5"/>
          </a:effectRef>
          <a:fontRef idx="minor">
            <a:schemeClr val="dk1"/>
          </a:fontRef>
        </dgm:style>
      </dgm:prSet>
      <dgm:spPr/>
      <dgm:t>
        <a:bodyPr/>
        <a:lstStyle/>
        <a:p>
          <a:r>
            <a:rPr lang="el-GR" sz="1800" b="0" i="0" u="none" dirty="0"/>
            <a:t>- Χρησιμοποιείστε τον καταιγισμό Ιδεών - Αποφύγετε την κριτική </a:t>
          </a:r>
        </a:p>
        <a:p>
          <a:r>
            <a:rPr lang="el-GR" sz="1800" b="0" i="0" u="none" dirty="0"/>
            <a:t>- Εξαντλήσετε τις ιδέες </a:t>
          </a:r>
        </a:p>
        <a:p>
          <a:r>
            <a:rPr lang="el-GR" sz="1800" b="0" i="0" u="none" dirty="0"/>
            <a:t>- Συνδυάστε τις ιδέες</a:t>
          </a:r>
          <a:endParaRPr lang="el-GR" sz="1800" dirty="0"/>
        </a:p>
      </dgm:t>
    </dgm:pt>
    <dgm:pt modelId="{84E9634A-6E49-4D3A-9EAF-2878C7F38B9C}" type="parTrans" cxnId="{28AFA69F-C992-4C57-B61A-3B5589364B56}">
      <dgm:prSet/>
      <dgm:spPr/>
      <dgm:t>
        <a:bodyPr/>
        <a:lstStyle/>
        <a:p>
          <a:endParaRPr lang="el-GR"/>
        </a:p>
      </dgm:t>
    </dgm:pt>
    <dgm:pt modelId="{E2A739C7-E265-486F-9CA3-3057C9C0CC72}" type="sibTrans" cxnId="{28AFA69F-C992-4C57-B61A-3B5589364B56}">
      <dgm:prSet/>
      <dgm:spPr/>
      <dgm:t>
        <a:bodyPr/>
        <a:lstStyle/>
        <a:p>
          <a:endParaRPr lang="el-GR"/>
        </a:p>
      </dgm:t>
    </dgm:pt>
    <dgm:pt modelId="{2847A1E4-06D3-430E-AA3B-1D616CE16EEE}">
      <dgm:prSet custT="1">
        <dgm:style>
          <a:lnRef idx="1">
            <a:schemeClr val="accent1"/>
          </a:lnRef>
          <a:fillRef idx="2">
            <a:schemeClr val="accent1"/>
          </a:fillRef>
          <a:effectRef idx="1">
            <a:schemeClr val="accent1"/>
          </a:effectRef>
          <a:fontRef idx="minor">
            <a:schemeClr val="dk1"/>
          </a:fontRef>
        </dgm:style>
      </dgm:prSet>
      <dgm:spPr/>
      <dgm:t>
        <a:bodyPr/>
        <a:lstStyle/>
        <a:p>
          <a:r>
            <a:rPr lang="el-GR" sz="1800" dirty="0"/>
            <a:t>- Εκφράστε τις θεμιτές διαφορές</a:t>
          </a:r>
        </a:p>
        <a:p>
          <a:r>
            <a:rPr lang="el-GR" sz="1800" dirty="0"/>
            <a:t> - Μείνετε προσηλωμένοι στο καθήκον σας </a:t>
          </a:r>
        </a:p>
        <a:p>
          <a:r>
            <a:rPr lang="el-GR" sz="1800" dirty="0"/>
            <a:t>- Μείνετε απρόσωποι</a:t>
          </a:r>
        </a:p>
        <a:p>
          <a:r>
            <a:rPr lang="el-GR" sz="1800" dirty="0"/>
            <a:t>- Παίξτε το συνήγορο του διαβόλου</a:t>
          </a:r>
        </a:p>
      </dgm:t>
    </dgm:pt>
    <dgm:pt modelId="{BB553FFD-FDC7-46C5-A7B6-2BAD88985E3C}" type="parTrans" cxnId="{6148C4D1-FFC9-4BBE-AFC1-46803337C2AE}">
      <dgm:prSet/>
      <dgm:spPr/>
      <dgm:t>
        <a:bodyPr/>
        <a:lstStyle/>
        <a:p>
          <a:endParaRPr lang="el-GR"/>
        </a:p>
      </dgm:t>
    </dgm:pt>
    <dgm:pt modelId="{AE6E6CDB-87D4-42C7-84ED-88D5B6EF897D}" type="sibTrans" cxnId="{6148C4D1-FFC9-4BBE-AFC1-46803337C2AE}">
      <dgm:prSet/>
      <dgm:spPr/>
      <dgm:t>
        <a:bodyPr/>
        <a:lstStyle/>
        <a:p>
          <a:endParaRPr lang="el-GR"/>
        </a:p>
      </dgm:t>
    </dgm:pt>
    <dgm:pt modelId="{510173D0-E97D-43C6-896A-C35AB6CADE95}" type="pres">
      <dgm:prSet presAssocID="{DF68F9CB-2FBF-4578-AF29-3FD67744252A}" presName="Name0" presStyleCnt="0">
        <dgm:presLayoutVars>
          <dgm:chPref val="1"/>
          <dgm:dir/>
          <dgm:animOne val="branch"/>
          <dgm:animLvl val="lvl"/>
          <dgm:resizeHandles val="exact"/>
        </dgm:presLayoutVars>
      </dgm:prSet>
      <dgm:spPr/>
    </dgm:pt>
    <dgm:pt modelId="{DA5B5543-B4A2-4F6B-BE33-9C703DB02BAF}" type="pres">
      <dgm:prSet presAssocID="{4747AF1D-8194-4214-8109-B918619377BC}" presName="root1" presStyleCnt="0"/>
      <dgm:spPr/>
    </dgm:pt>
    <dgm:pt modelId="{3927D711-A98A-41A3-9E11-428260ADDACB}" type="pres">
      <dgm:prSet presAssocID="{4747AF1D-8194-4214-8109-B918619377BC}" presName="LevelOneTextNode" presStyleLbl="node0" presStyleIdx="0" presStyleCnt="1" custLinFactNeighborX="-60544" custLinFactNeighborY="-3478">
        <dgm:presLayoutVars>
          <dgm:chPref val="3"/>
        </dgm:presLayoutVars>
      </dgm:prSet>
      <dgm:spPr/>
    </dgm:pt>
    <dgm:pt modelId="{1E3725D4-DBAE-4FD1-B21A-9B7FC717F058}" type="pres">
      <dgm:prSet presAssocID="{4747AF1D-8194-4214-8109-B918619377BC}" presName="level2hierChild" presStyleCnt="0"/>
      <dgm:spPr/>
    </dgm:pt>
    <dgm:pt modelId="{E579D795-68D4-46A5-8ADE-65727254407B}" type="pres">
      <dgm:prSet presAssocID="{D5F2080C-9463-4EA5-BDD2-50C5C6D0B725}" presName="conn2-1" presStyleLbl="parChTrans1D2" presStyleIdx="0" presStyleCnt="3"/>
      <dgm:spPr/>
    </dgm:pt>
    <dgm:pt modelId="{D310DB28-49AD-48FE-9B0B-D76B68DAEAF8}" type="pres">
      <dgm:prSet presAssocID="{D5F2080C-9463-4EA5-BDD2-50C5C6D0B725}" presName="connTx" presStyleLbl="parChTrans1D2" presStyleIdx="0" presStyleCnt="3"/>
      <dgm:spPr/>
    </dgm:pt>
    <dgm:pt modelId="{A5D5A78A-A6F8-4903-AB4F-ABF667A63831}" type="pres">
      <dgm:prSet presAssocID="{93381277-DEA5-4632-A313-CFB6AAC9DD24}" presName="root2" presStyleCnt="0"/>
      <dgm:spPr/>
    </dgm:pt>
    <dgm:pt modelId="{6AE8D2CA-6F9E-4C84-A38D-3E3DD61EBFC9}" type="pres">
      <dgm:prSet presAssocID="{93381277-DEA5-4632-A313-CFB6AAC9DD24}" presName="LevelTwoTextNode" presStyleLbl="node2" presStyleIdx="0" presStyleCnt="3" custScaleX="76472">
        <dgm:presLayoutVars>
          <dgm:chPref val="3"/>
        </dgm:presLayoutVars>
      </dgm:prSet>
      <dgm:spPr/>
    </dgm:pt>
    <dgm:pt modelId="{301E9190-CE83-4564-82F8-A5E1E9DB00FB}" type="pres">
      <dgm:prSet presAssocID="{93381277-DEA5-4632-A313-CFB6AAC9DD24}" presName="level3hierChild" presStyleCnt="0"/>
      <dgm:spPr/>
    </dgm:pt>
    <dgm:pt modelId="{400E4409-E5E7-4D7B-8F16-21C4C0D6D868}" type="pres">
      <dgm:prSet presAssocID="{579475EE-F94F-4D59-8867-DB8071FEA6FB}" presName="conn2-1" presStyleLbl="parChTrans1D3" presStyleIdx="0" presStyleCnt="3"/>
      <dgm:spPr/>
    </dgm:pt>
    <dgm:pt modelId="{9147A756-1B7D-463D-ACBA-8EC0AFABDEB2}" type="pres">
      <dgm:prSet presAssocID="{579475EE-F94F-4D59-8867-DB8071FEA6FB}" presName="connTx" presStyleLbl="parChTrans1D3" presStyleIdx="0" presStyleCnt="3"/>
      <dgm:spPr/>
    </dgm:pt>
    <dgm:pt modelId="{C7617A7D-E1BD-4425-A814-F2548A198A0F}" type="pres">
      <dgm:prSet presAssocID="{7EDB537B-F9A8-4D03-BE3B-BB378D014ADF}" presName="root2" presStyleCnt="0"/>
      <dgm:spPr/>
    </dgm:pt>
    <dgm:pt modelId="{1299CF07-9A09-47D1-977A-843445C33ECE}" type="pres">
      <dgm:prSet presAssocID="{7EDB537B-F9A8-4D03-BE3B-BB378D014ADF}" presName="LevelTwoTextNode" presStyleLbl="node3" presStyleIdx="0" presStyleCnt="3" custScaleX="132063" custScaleY="172115" custLinFactNeighborX="13249" custLinFactNeighborY="-10382">
        <dgm:presLayoutVars>
          <dgm:chPref val="3"/>
        </dgm:presLayoutVars>
      </dgm:prSet>
      <dgm:spPr/>
    </dgm:pt>
    <dgm:pt modelId="{27A891BA-11A2-4E53-965F-F36D1D4C4E80}" type="pres">
      <dgm:prSet presAssocID="{7EDB537B-F9A8-4D03-BE3B-BB378D014ADF}" presName="level3hierChild" presStyleCnt="0"/>
      <dgm:spPr/>
    </dgm:pt>
    <dgm:pt modelId="{CF8B09F9-34FC-426F-8E1D-F660479CA4CE}" type="pres">
      <dgm:prSet presAssocID="{803346BE-1D14-4D6B-A55C-F4CD1853ACA8}" presName="conn2-1" presStyleLbl="parChTrans1D2" presStyleIdx="1" presStyleCnt="3"/>
      <dgm:spPr/>
    </dgm:pt>
    <dgm:pt modelId="{FF7ED6FC-8C90-4C7A-A7A7-4076E4F658C9}" type="pres">
      <dgm:prSet presAssocID="{803346BE-1D14-4D6B-A55C-F4CD1853ACA8}" presName="connTx" presStyleLbl="parChTrans1D2" presStyleIdx="1" presStyleCnt="3"/>
      <dgm:spPr/>
    </dgm:pt>
    <dgm:pt modelId="{6DDDAAD6-6EE8-4161-95FC-3A417E4B8844}" type="pres">
      <dgm:prSet presAssocID="{E88FDF98-3967-4380-ADE8-8F0928B8778A}" presName="root2" presStyleCnt="0"/>
      <dgm:spPr/>
    </dgm:pt>
    <dgm:pt modelId="{6E047531-2A31-4BC3-908E-40F6110DDBD3}" type="pres">
      <dgm:prSet presAssocID="{E88FDF98-3967-4380-ADE8-8F0928B8778A}" presName="LevelTwoTextNode" presStyleLbl="node2" presStyleIdx="1" presStyleCnt="3" custScaleX="75365">
        <dgm:presLayoutVars>
          <dgm:chPref val="3"/>
        </dgm:presLayoutVars>
      </dgm:prSet>
      <dgm:spPr/>
    </dgm:pt>
    <dgm:pt modelId="{D425D4FE-D62F-4BAF-B348-1F17E2B8E7B8}" type="pres">
      <dgm:prSet presAssocID="{E88FDF98-3967-4380-ADE8-8F0928B8778A}" presName="level3hierChild" presStyleCnt="0"/>
      <dgm:spPr/>
    </dgm:pt>
    <dgm:pt modelId="{B8EA8018-7EE3-4DCE-80B5-54FC11DBDE0C}" type="pres">
      <dgm:prSet presAssocID="{84E9634A-6E49-4D3A-9EAF-2878C7F38B9C}" presName="conn2-1" presStyleLbl="parChTrans1D3" presStyleIdx="1" presStyleCnt="3"/>
      <dgm:spPr/>
    </dgm:pt>
    <dgm:pt modelId="{9A8870B8-73FE-4374-8E50-E0FC5E5AD41A}" type="pres">
      <dgm:prSet presAssocID="{84E9634A-6E49-4D3A-9EAF-2878C7F38B9C}" presName="connTx" presStyleLbl="parChTrans1D3" presStyleIdx="1" presStyleCnt="3"/>
      <dgm:spPr/>
    </dgm:pt>
    <dgm:pt modelId="{87F01392-2970-439C-9923-93D09526DE21}" type="pres">
      <dgm:prSet presAssocID="{FECC00EC-BE98-4036-AF79-369E5F8FA73D}" presName="root2" presStyleCnt="0"/>
      <dgm:spPr/>
    </dgm:pt>
    <dgm:pt modelId="{205ADB56-F83F-465F-B95C-9BDFAE131B42}" type="pres">
      <dgm:prSet presAssocID="{FECC00EC-BE98-4036-AF79-369E5F8FA73D}" presName="LevelTwoTextNode" presStyleLbl="node3" presStyleIdx="1" presStyleCnt="3" custScaleX="152354" custScaleY="141258" custLinFactNeighborX="-3199" custLinFactNeighborY="-24710">
        <dgm:presLayoutVars>
          <dgm:chPref val="3"/>
        </dgm:presLayoutVars>
      </dgm:prSet>
      <dgm:spPr/>
    </dgm:pt>
    <dgm:pt modelId="{F5E102A0-F323-475E-8CB5-5DF5CC57B02D}" type="pres">
      <dgm:prSet presAssocID="{FECC00EC-BE98-4036-AF79-369E5F8FA73D}" presName="level3hierChild" presStyleCnt="0"/>
      <dgm:spPr/>
    </dgm:pt>
    <dgm:pt modelId="{7DE4AC11-A100-488F-B03D-BA90F2D10D65}" type="pres">
      <dgm:prSet presAssocID="{26E70A64-FB08-4548-8149-42991E9CDBFC}" presName="conn2-1" presStyleLbl="parChTrans1D2" presStyleIdx="2" presStyleCnt="3"/>
      <dgm:spPr/>
    </dgm:pt>
    <dgm:pt modelId="{10740169-9988-4A3B-859F-D68427369F5B}" type="pres">
      <dgm:prSet presAssocID="{26E70A64-FB08-4548-8149-42991E9CDBFC}" presName="connTx" presStyleLbl="parChTrans1D2" presStyleIdx="2" presStyleCnt="3"/>
      <dgm:spPr/>
    </dgm:pt>
    <dgm:pt modelId="{A6EBF4DA-49A2-4139-8066-24C9FE004426}" type="pres">
      <dgm:prSet presAssocID="{2C182B71-C046-437B-A821-636CE7A738F2}" presName="root2" presStyleCnt="0"/>
      <dgm:spPr/>
    </dgm:pt>
    <dgm:pt modelId="{11621A9D-5223-470F-9A9F-90ECD97C63CD}" type="pres">
      <dgm:prSet presAssocID="{2C182B71-C046-437B-A821-636CE7A738F2}" presName="LevelTwoTextNode" presStyleLbl="node2" presStyleIdx="2" presStyleCnt="3" custScaleX="72960">
        <dgm:presLayoutVars>
          <dgm:chPref val="3"/>
        </dgm:presLayoutVars>
      </dgm:prSet>
      <dgm:spPr/>
    </dgm:pt>
    <dgm:pt modelId="{9C03039A-8F8B-402A-96AC-2EBD9A65B7C8}" type="pres">
      <dgm:prSet presAssocID="{2C182B71-C046-437B-A821-636CE7A738F2}" presName="level3hierChild" presStyleCnt="0"/>
      <dgm:spPr/>
    </dgm:pt>
    <dgm:pt modelId="{49668552-0DE0-45BD-A3F8-BA9F218751AA}" type="pres">
      <dgm:prSet presAssocID="{BB553FFD-FDC7-46C5-A7B6-2BAD88985E3C}" presName="conn2-1" presStyleLbl="parChTrans1D3" presStyleIdx="2" presStyleCnt="3"/>
      <dgm:spPr/>
    </dgm:pt>
    <dgm:pt modelId="{A33C5689-34BB-4160-B416-BEA0D9FD2D70}" type="pres">
      <dgm:prSet presAssocID="{BB553FFD-FDC7-46C5-A7B6-2BAD88985E3C}" presName="connTx" presStyleLbl="parChTrans1D3" presStyleIdx="2" presStyleCnt="3"/>
      <dgm:spPr/>
    </dgm:pt>
    <dgm:pt modelId="{0D3ECB54-C49C-4674-AF08-F090F497564C}" type="pres">
      <dgm:prSet presAssocID="{2847A1E4-06D3-430E-AA3B-1D616CE16EEE}" presName="root2" presStyleCnt="0"/>
      <dgm:spPr/>
    </dgm:pt>
    <dgm:pt modelId="{2DD4790B-CB1B-4E8A-903C-45FE6EF201F9}" type="pres">
      <dgm:prSet presAssocID="{2847A1E4-06D3-430E-AA3B-1D616CE16EEE}" presName="LevelTwoTextNode" presStyleLbl="node3" presStyleIdx="2" presStyleCnt="3" custScaleX="152373" custScaleY="178007" custLinFactNeighborX="6729" custLinFactNeighborY="-34677">
        <dgm:presLayoutVars>
          <dgm:chPref val="3"/>
        </dgm:presLayoutVars>
      </dgm:prSet>
      <dgm:spPr/>
    </dgm:pt>
    <dgm:pt modelId="{E3CC7B7E-2D60-41D7-9649-1CDADBEB00DD}" type="pres">
      <dgm:prSet presAssocID="{2847A1E4-06D3-430E-AA3B-1D616CE16EEE}" presName="level3hierChild" presStyleCnt="0"/>
      <dgm:spPr/>
    </dgm:pt>
  </dgm:ptLst>
  <dgm:cxnLst>
    <dgm:cxn modelId="{4E787807-4EE9-462E-805C-EC7D5A882CDD}" type="presOf" srcId="{4747AF1D-8194-4214-8109-B918619377BC}" destId="{3927D711-A98A-41A3-9E11-428260ADDACB}" srcOrd="0" destOrd="0" presId="urn:microsoft.com/office/officeart/2008/layout/HorizontalMultiLevelHierarchy"/>
    <dgm:cxn modelId="{EC3C2F16-FEC9-4675-9BD8-439A12CB4763}" type="presOf" srcId="{BB553FFD-FDC7-46C5-A7B6-2BAD88985E3C}" destId="{49668552-0DE0-45BD-A3F8-BA9F218751AA}" srcOrd="0" destOrd="0" presId="urn:microsoft.com/office/officeart/2008/layout/HorizontalMultiLevelHierarchy"/>
    <dgm:cxn modelId="{B66D3216-4A67-454D-BEBA-7FF338CC306F}" type="presOf" srcId="{FECC00EC-BE98-4036-AF79-369E5F8FA73D}" destId="{205ADB56-F83F-465F-B95C-9BDFAE131B42}" srcOrd="0" destOrd="0" presId="urn:microsoft.com/office/officeart/2008/layout/HorizontalMultiLevelHierarchy"/>
    <dgm:cxn modelId="{48DEF924-4F23-4669-9C54-C19C7147DE25}" type="presOf" srcId="{2C182B71-C046-437B-A821-636CE7A738F2}" destId="{11621A9D-5223-470F-9A9F-90ECD97C63CD}" srcOrd="0" destOrd="0" presId="urn:microsoft.com/office/officeart/2008/layout/HorizontalMultiLevelHierarchy"/>
    <dgm:cxn modelId="{07C78C28-404D-42A9-88BD-F38C02AA25EA}" type="presOf" srcId="{579475EE-F94F-4D59-8867-DB8071FEA6FB}" destId="{400E4409-E5E7-4D7B-8F16-21C4C0D6D868}" srcOrd="0" destOrd="0" presId="urn:microsoft.com/office/officeart/2008/layout/HorizontalMultiLevelHierarchy"/>
    <dgm:cxn modelId="{B4A9712E-FF2D-48EE-AB43-B2FE52D379A0}" type="presOf" srcId="{D5F2080C-9463-4EA5-BDD2-50C5C6D0B725}" destId="{D310DB28-49AD-48FE-9B0B-D76B68DAEAF8}" srcOrd="1" destOrd="0" presId="urn:microsoft.com/office/officeart/2008/layout/HorizontalMultiLevelHierarchy"/>
    <dgm:cxn modelId="{56F6663C-E579-42B4-BA2B-205C8907CC00}" srcId="{4747AF1D-8194-4214-8109-B918619377BC}" destId="{93381277-DEA5-4632-A313-CFB6AAC9DD24}" srcOrd="0" destOrd="0" parTransId="{D5F2080C-9463-4EA5-BDD2-50C5C6D0B725}" sibTransId="{BC790EA1-1D37-410C-BC39-228D7E8E6620}"/>
    <dgm:cxn modelId="{ABE1BC3E-B072-4D65-B6B7-E9243A3A2AE3}" type="presOf" srcId="{803346BE-1D14-4D6B-A55C-F4CD1853ACA8}" destId="{FF7ED6FC-8C90-4C7A-A7A7-4076E4F658C9}" srcOrd="1" destOrd="0" presId="urn:microsoft.com/office/officeart/2008/layout/HorizontalMultiLevelHierarchy"/>
    <dgm:cxn modelId="{3665D05D-0D82-4CB0-A083-7BE4B112D5EC}" type="presOf" srcId="{84E9634A-6E49-4D3A-9EAF-2878C7F38B9C}" destId="{B8EA8018-7EE3-4DCE-80B5-54FC11DBDE0C}" srcOrd="0" destOrd="0" presId="urn:microsoft.com/office/officeart/2008/layout/HorizontalMultiLevelHierarchy"/>
    <dgm:cxn modelId="{457E5C47-AC9F-44BE-864A-A6FB215B7816}" type="presOf" srcId="{E88FDF98-3967-4380-ADE8-8F0928B8778A}" destId="{6E047531-2A31-4BC3-908E-40F6110DDBD3}" srcOrd="0" destOrd="0" presId="urn:microsoft.com/office/officeart/2008/layout/HorizontalMultiLevelHierarchy"/>
    <dgm:cxn modelId="{8443D847-4C92-4825-BAA3-3B2FF88FF5C9}" type="presOf" srcId="{26E70A64-FB08-4548-8149-42991E9CDBFC}" destId="{10740169-9988-4A3B-859F-D68427369F5B}" srcOrd="1" destOrd="0" presId="urn:microsoft.com/office/officeart/2008/layout/HorizontalMultiLevelHierarchy"/>
    <dgm:cxn modelId="{45DD1748-7F35-40D7-8809-ADA5052531AA}" type="presOf" srcId="{BB553FFD-FDC7-46C5-A7B6-2BAD88985E3C}" destId="{A33C5689-34BB-4160-B416-BEA0D9FD2D70}" srcOrd="1" destOrd="0" presId="urn:microsoft.com/office/officeart/2008/layout/HorizontalMultiLevelHierarchy"/>
    <dgm:cxn modelId="{A5BB2549-8F7F-4776-875E-1EA73F51B12C}" type="presOf" srcId="{26E70A64-FB08-4548-8149-42991E9CDBFC}" destId="{7DE4AC11-A100-488F-B03D-BA90F2D10D65}" srcOrd="0" destOrd="0" presId="urn:microsoft.com/office/officeart/2008/layout/HorizontalMultiLevelHierarchy"/>
    <dgm:cxn modelId="{C961A269-51D1-41B8-A4A4-56EDF85EC371}" type="presOf" srcId="{2847A1E4-06D3-430E-AA3B-1D616CE16EEE}" destId="{2DD4790B-CB1B-4E8A-903C-45FE6EF201F9}" srcOrd="0" destOrd="0" presId="urn:microsoft.com/office/officeart/2008/layout/HorizontalMultiLevelHierarchy"/>
    <dgm:cxn modelId="{9C6FDC6A-40CC-4A23-9FBB-E974FE587C59}" srcId="{4747AF1D-8194-4214-8109-B918619377BC}" destId="{E88FDF98-3967-4380-ADE8-8F0928B8778A}" srcOrd="1" destOrd="0" parTransId="{803346BE-1D14-4D6B-A55C-F4CD1853ACA8}" sibTransId="{D2E4EA8E-DC5D-4C54-A35F-BE3134063941}"/>
    <dgm:cxn modelId="{6106866B-409A-4B0B-8186-059FB3AFA997}" type="presOf" srcId="{84E9634A-6E49-4D3A-9EAF-2878C7F38B9C}" destId="{9A8870B8-73FE-4374-8E50-E0FC5E5AD41A}" srcOrd="1" destOrd="0" presId="urn:microsoft.com/office/officeart/2008/layout/HorizontalMultiLevelHierarchy"/>
    <dgm:cxn modelId="{3E3EC372-972A-4E0B-89B1-9E39A2E06C71}" type="presOf" srcId="{D5F2080C-9463-4EA5-BDD2-50C5C6D0B725}" destId="{E579D795-68D4-46A5-8ADE-65727254407B}" srcOrd="0" destOrd="0" presId="urn:microsoft.com/office/officeart/2008/layout/HorizontalMultiLevelHierarchy"/>
    <dgm:cxn modelId="{9052B979-C7CD-460F-80A0-33C1101E4EC1}" type="presOf" srcId="{DF68F9CB-2FBF-4578-AF29-3FD67744252A}" destId="{510173D0-E97D-43C6-896A-C35AB6CADE95}" srcOrd="0" destOrd="0" presId="urn:microsoft.com/office/officeart/2008/layout/HorizontalMultiLevelHierarchy"/>
    <dgm:cxn modelId="{9CA17D9C-9DD6-4CE9-A31F-CC185A7AF831}" type="presOf" srcId="{7EDB537B-F9A8-4D03-BE3B-BB378D014ADF}" destId="{1299CF07-9A09-47D1-977A-843445C33ECE}" srcOrd="0" destOrd="0" presId="urn:microsoft.com/office/officeart/2008/layout/HorizontalMultiLevelHierarchy"/>
    <dgm:cxn modelId="{28AFA69F-C992-4C57-B61A-3B5589364B56}" srcId="{E88FDF98-3967-4380-ADE8-8F0928B8778A}" destId="{FECC00EC-BE98-4036-AF79-369E5F8FA73D}" srcOrd="0" destOrd="0" parTransId="{84E9634A-6E49-4D3A-9EAF-2878C7F38B9C}" sibTransId="{E2A739C7-E265-486F-9CA3-3057C9C0CC72}"/>
    <dgm:cxn modelId="{980F42A6-2006-4E88-8007-CADB882119E2}" type="presOf" srcId="{803346BE-1D14-4D6B-A55C-F4CD1853ACA8}" destId="{CF8B09F9-34FC-426F-8E1D-F660479CA4CE}" srcOrd="0" destOrd="0" presId="urn:microsoft.com/office/officeart/2008/layout/HorizontalMultiLevelHierarchy"/>
    <dgm:cxn modelId="{64762CB1-1137-47CE-8C6C-7291CC4FDAF0}" type="presOf" srcId="{579475EE-F94F-4D59-8867-DB8071FEA6FB}" destId="{9147A756-1B7D-463D-ACBA-8EC0AFABDEB2}" srcOrd="1" destOrd="0" presId="urn:microsoft.com/office/officeart/2008/layout/HorizontalMultiLevelHierarchy"/>
    <dgm:cxn modelId="{FEE5ADB6-B830-4D2C-9D4C-CFB59C609756}" srcId="{4747AF1D-8194-4214-8109-B918619377BC}" destId="{2C182B71-C046-437B-A821-636CE7A738F2}" srcOrd="2" destOrd="0" parTransId="{26E70A64-FB08-4548-8149-42991E9CDBFC}" sibTransId="{02FF017A-55C1-4251-B83F-B10B7D8EC9E6}"/>
    <dgm:cxn modelId="{8EFD45C6-2526-43B7-9B99-C102C75CEFD8}" srcId="{93381277-DEA5-4632-A313-CFB6AAC9DD24}" destId="{7EDB537B-F9A8-4D03-BE3B-BB378D014ADF}" srcOrd="0" destOrd="0" parTransId="{579475EE-F94F-4D59-8867-DB8071FEA6FB}" sibTransId="{CEDE277B-4A9C-4869-91ED-39825B0D6213}"/>
    <dgm:cxn modelId="{6148C4D1-FFC9-4BBE-AFC1-46803337C2AE}" srcId="{2C182B71-C046-437B-A821-636CE7A738F2}" destId="{2847A1E4-06D3-430E-AA3B-1D616CE16EEE}" srcOrd="0" destOrd="0" parTransId="{BB553FFD-FDC7-46C5-A7B6-2BAD88985E3C}" sibTransId="{AE6E6CDB-87D4-42C7-84ED-88D5B6EF897D}"/>
    <dgm:cxn modelId="{0B73FDD5-56F0-4BE5-915B-34A067673ABD}" srcId="{DF68F9CB-2FBF-4578-AF29-3FD67744252A}" destId="{4747AF1D-8194-4214-8109-B918619377BC}" srcOrd="0" destOrd="0" parTransId="{3F1979E1-2567-42E6-B372-304AC3A387C0}" sibTransId="{4C68B1A1-2470-47DA-AE46-BF48899D6AA2}"/>
    <dgm:cxn modelId="{F8CAC8EB-ED3A-46C0-A2BF-F4A1D269E47E}" type="presOf" srcId="{93381277-DEA5-4632-A313-CFB6AAC9DD24}" destId="{6AE8D2CA-6F9E-4C84-A38D-3E3DD61EBFC9}" srcOrd="0" destOrd="0" presId="urn:microsoft.com/office/officeart/2008/layout/HorizontalMultiLevelHierarchy"/>
    <dgm:cxn modelId="{0F9C00D8-F2B6-4578-8760-F100CC2E78C2}" type="presParOf" srcId="{510173D0-E97D-43C6-896A-C35AB6CADE95}" destId="{DA5B5543-B4A2-4F6B-BE33-9C703DB02BAF}" srcOrd="0" destOrd="0" presId="urn:microsoft.com/office/officeart/2008/layout/HorizontalMultiLevelHierarchy"/>
    <dgm:cxn modelId="{52B75010-1A4B-45FF-BF8D-BFC46E48560B}" type="presParOf" srcId="{DA5B5543-B4A2-4F6B-BE33-9C703DB02BAF}" destId="{3927D711-A98A-41A3-9E11-428260ADDACB}" srcOrd="0" destOrd="0" presId="urn:microsoft.com/office/officeart/2008/layout/HorizontalMultiLevelHierarchy"/>
    <dgm:cxn modelId="{E1ACAF64-6DA6-40E7-AEC5-310E699797D1}" type="presParOf" srcId="{DA5B5543-B4A2-4F6B-BE33-9C703DB02BAF}" destId="{1E3725D4-DBAE-4FD1-B21A-9B7FC717F058}" srcOrd="1" destOrd="0" presId="urn:microsoft.com/office/officeart/2008/layout/HorizontalMultiLevelHierarchy"/>
    <dgm:cxn modelId="{ECFFA32B-A44A-4112-80FD-A33A7DE1A570}" type="presParOf" srcId="{1E3725D4-DBAE-4FD1-B21A-9B7FC717F058}" destId="{E579D795-68D4-46A5-8ADE-65727254407B}" srcOrd="0" destOrd="0" presId="urn:microsoft.com/office/officeart/2008/layout/HorizontalMultiLevelHierarchy"/>
    <dgm:cxn modelId="{56A79684-341A-433C-9FA8-133A47B32491}" type="presParOf" srcId="{E579D795-68D4-46A5-8ADE-65727254407B}" destId="{D310DB28-49AD-48FE-9B0B-D76B68DAEAF8}" srcOrd="0" destOrd="0" presId="urn:microsoft.com/office/officeart/2008/layout/HorizontalMultiLevelHierarchy"/>
    <dgm:cxn modelId="{2B232948-F80F-4FAE-8E8A-19C4DDD63729}" type="presParOf" srcId="{1E3725D4-DBAE-4FD1-B21A-9B7FC717F058}" destId="{A5D5A78A-A6F8-4903-AB4F-ABF667A63831}" srcOrd="1" destOrd="0" presId="urn:microsoft.com/office/officeart/2008/layout/HorizontalMultiLevelHierarchy"/>
    <dgm:cxn modelId="{76E71F03-A759-4E4F-82B2-05A60F5C6E09}" type="presParOf" srcId="{A5D5A78A-A6F8-4903-AB4F-ABF667A63831}" destId="{6AE8D2CA-6F9E-4C84-A38D-3E3DD61EBFC9}" srcOrd="0" destOrd="0" presId="urn:microsoft.com/office/officeart/2008/layout/HorizontalMultiLevelHierarchy"/>
    <dgm:cxn modelId="{81D71BCC-D4E7-4C16-B2A1-63D9E67E4193}" type="presParOf" srcId="{A5D5A78A-A6F8-4903-AB4F-ABF667A63831}" destId="{301E9190-CE83-4564-82F8-A5E1E9DB00FB}" srcOrd="1" destOrd="0" presId="urn:microsoft.com/office/officeart/2008/layout/HorizontalMultiLevelHierarchy"/>
    <dgm:cxn modelId="{F08823B3-C4AE-463F-84AB-38441274EA7B}" type="presParOf" srcId="{301E9190-CE83-4564-82F8-A5E1E9DB00FB}" destId="{400E4409-E5E7-4D7B-8F16-21C4C0D6D868}" srcOrd="0" destOrd="0" presId="urn:microsoft.com/office/officeart/2008/layout/HorizontalMultiLevelHierarchy"/>
    <dgm:cxn modelId="{82D72584-D988-4910-B1EC-8A26B20965A0}" type="presParOf" srcId="{400E4409-E5E7-4D7B-8F16-21C4C0D6D868}" destId="{9147A756-1B7D-463D-ACBA-8EC0AFABDEB2}" srcOrd="0" destOrd="0" presId="urn:microsoft.com/office/officeart/2008/layout/HorizontalMultiLevelHierarchy"/>
    <dgm:cxn modelId="{5A8E7B58-3C0A-4EC5-A862-98E80D669A33}" type="presParOf" srcId="{301E9190-CE83-4564-82F8-A5E1E9DB00FB}" destId="{C7617A7D-E1BD-4425-A814-F2548A198A0F}" srcOrd="1" destOrd="0" presId="urn:microsoft.com/office/officeart/2008/layout/HorizontalMultiLevelHierarchy"/>
    <dgm:cxn modelId="{5359A2A2-B279-4F2F-8CD0-4B6915CA4C3E}" type="presParOf" srcId="{C7617A7D-E1BD-4425-A814-F2548A198A0F}" destId="{1299CF07-9A09-47D1-977A-843445C33ECE}" srcOrd="0" destOrd="0" presId="urn:microsoft.com/office/officeart/2008/layout/HorizontalMultiLevelHierarchy"/>
    <dgm:cxn modelId="{FBC936A3-904F-4647-8DB8-9E1121D35289}" type="presParOf" srcId="{C7617A7D-E1BD-4425-A814-F2548A198A0F}" destId="{27A891BA-11A2-4E53-965F-F36D1D4C4E80}" srcOrd="1" destOrd="0" presId="urn:microsoft.com/office/officeart/2008/layout/HorizontalMultiLevelHierarchy"/>
    <dgm:cxn modelId="{FBA9750F-BDED-4C91-87E2-273F6F537F64}" type="presParOf" srcId="{1E3725D4-DBAE-4FD1-B21A-9B7FC717F058}" destId="{CF8B09F9-34FC-426F-8E1D-F660479CA4CE}" srcOrd="2" destOrd="0" presId="urn:microsoft.com/office/officeart/2008/layout/HorizontalMultiLevelHierarchy"/>
    <dgm:cxn modelId="{6F9AD9F4-07CD-48B7-BFF1-6147E93C6327}" type="presParOf" srcId="{CF8B09F9-34FC-426F-8E1D-F660479CA4CE}" destId="{FF7ED6FC-8C90-4C7A-A7A7-4076E4F658C9}" srcOrd="0" destOrd="0" presId="urn:microsoft.com/office/officeart/2008/layout/HorizontalMultiLevelHierarchy"/>
    <dgm:cxn modelId="{B0CFE4FF-FBBE-4118-9D76-7BA05ACBEB9C}" type="presParOf" srcId="{1E3725D4-DBAE-4FD1-B21A-9B7FC717F058}" destId="{6DDDAAD6-6EE8-4161-95FC-3A417E4B8844}" srcOrd="3" destOrd="0" presId="urn:microsoft.com/office/officeart/2008/layout/HorizontalMultiLevelHierarchy"/>
    <dgm:cxn modelId="{5775D578-F808-4E46-9168-2E7118159B3E}" type="presParOf" srcId="{6DDDAAD6-6EE8-4161-95FC-3A417E4B8844}" destId="{6E047531-2A31-4BC3-908E-40F6110DDBD3}" srcOrd="0" destOrd="0" presId="urn:microsoft.com/office/officeart/2008/layout/HorizontalMultiLevelHierarchy"/>
    <dgm:cxn modelId="{24FFCB42-D4BD-4E8E-BE98-D50A950CC9E2}" type="presParOf" srcId="{6DDDAAD6-6EE8-4161-95FC-3A417E4B8844}" destId="{D425D4FE-D62F-4BAF-B348-1F17E2B8E7B8}" srcOrd="1" destOrd="0" presId="urn:microsoft.com/office/officeart/2008/layout/HorizontalMultiLevelHierarchy"/>
    <dgm:cxn modelId="{16AD2F87-31A5-47A2-8A4E-2E7939B8840D}" type="presParOf" srcId="{D425D4FE-D62F-4BAF-B348-1F17E2B8E7B8}" destId="{B8EA8018-7EE3-4DCE-80B5-54FC11DBDE0C}" srcOrd="0" destOrd="0" presId="urn:microsoft.com/office/officeart/2008/layout/HorizontalMultiLevelHierarchy"/>
    <dgm:cxn modelId="{52426BB6-1B5B-4E98-B76D-4869745605CD}" type="presParOf" srcId="{B8EA8018-7EE3-4DCE-80B5-54FC11DBDE0C}" destId="{9A8870B8-73FE-4374-8E50-E0FC5E5AD41A}" srcOrd="0" destOrd="0" presId="urn:microsoft.com/office/officeart/2008/layout/HorizontalMultiLevelHierarchy"/>
    <dgm:cxn modelId="{D9FEC354-AC55-4FE7-83E4-B3FCF0263768}" type="presParOf" srcId="{D425D4FE-D62F-4BAF-B348-1F17E2B8E7B8}" destId="{87F01392-2970-439C-9923-93D09526DE21}" srcOrd="1" destOrd="0" presId="urn:microsoft.com/office/officeart/2008/layout/HorizontalMultiLevelHierarchy"/>
    <dgm:cxn modelId="{2727E06F-8CB0-4FE6-B394-F865EFEF1E1F}" type="presParOf" srcId="{87F01392-2970-439C-9923-93D09526DE21}" destId="{205ADB56-F83F-465F-B95C-9BDFAE131B42}" srcOrd="0" destOrd="0" presId="urn:microsoft.com/office/officeart/2008/layout/HorizontalMultiLevelHierarchy"/>
    <dgm:cxn modelId="{D72B7DDA-2FC6-416E-9008-D7DCEB7A4233}" type="presParOf" srcId="{87F01392-2970-439C-9923-93D09526DE21}" destId="{F5E102A0-F323-475E-8CB5-5DF5CC57B02D}" srcOrd="1" destOrd="0" presId="urn:microsoft.com/office/officeart/2008/layout/HorizontalMultiLevelHierarchy"/>
    <dgm:cxn modelId="{AEBAEF62-2A6A-49E1-93D1-DC5375818650}" type="presParOf" srcId="{1E3725D4-DBAE-4FD1-B21A-9B7FC717F058}" destId="{7DE4AC11-A100-488F-B03D-BA90F2D10D65}" srcOrd="4" destOrd="0" presId="urn:microsoft.com/office/officeart/2008/layout/HorizontalMultiLevelHierarchy"/>
    <dgm:cxn modelId="{EE6355CA-3139-4D56-B5E5-A099760D1432}" type="presParOf" srcId="{7DE4AC11-A100-488F-B03D-BA90F2D10D65}" destId="{10740169-9988-4A3B-859F-D68427369F5B}" srcOrd="0" destOrd="0" presId="urn:microsoft.com/office/officeart/2008/layout/HorizontalMultiLevelHierarchy"/>
    <dgm:cxn modelId="{6A2E9AD2-D8A5-4162-B330-F66869E9E8C0}" type="presParOf" srcId="{1E3725D4-DBAE-4FD1-B21A-9B7FC717F058}" destId="{A6EBF4DA-49A2-4139-8066-24C9FE004426}" srcOrd="5" destOrd="0" presId="urn:microsoft.com/office/officeart/2008/layout/HorizontalMultiLevelHierarchy"/>
    <dgm:cxn modelId="{D833AB1D-0533-4594-91BA-16866B596A2B}" type="presParOf" srcId="{A6EBF4DA-49A2-4139-8066-24C9FE004426}" destId="{11621A9D-5223-470F-9A9F-90ECD97C63CD}" srcOrd="0" destOrd="0" presId="urn:microsoft.com/office/officeart/2008/layout/HorizontalMultiLevelHierarchy"/>
    <dgm:cxn modelId="{E7694B3C-D427-4CA8-9D88-73F679331ADA}" type="presParOf" srcId="{A6EBF4DA-49A2-4139-8066-24C9FE004426}" destId="{9C03039A-8F8B-402A-96AC-2EBD9A65B7C8}" srcOrd="1" destOrd="0" presId="urn:microsoft.com/office/officeart/2008/layout/HorizontalMultiLevelHierarchy"/>
    <dgm:cxn modelId="{F440F7F4-BA63-412D-B185-538DE81AB657}" type="presParOf" srcId="{9C03039A-8F8B-402A-96AC-2EBD9A65B7C8}" destId="{49668552-0DE0-45BD-A3F8-BA9F218751AA}" srcOrd="0" destOrd="0" presId="urn:microsoft.com/office/officeart/2008/layout/HorizontalMultiLevelHierarchy"/>
    <dgm:cxn modelId="{5F4128AE-B2D5-44CA-85BA-3CEFBA07F7B4}" type="presParOf" srcId="{49668552-0DE0-45BD-A3F8-BA9F218751AA}" destId="{A33C5689-34BB-4160-B416-BEA0D9FD2D70}" srcOrd="0" destOrd="0" presId="urn:microsoft.com/office/officeart/2008/layout/HorizontalMultiLevelHierarchy"/>
    <dgm:cxn modelId="{A25B829C-2A1C-452C-AE5F-732279985DE2}" type="presParOf" srcId="{9C03039A-8F8B-402A-96AC-2EBD9A65B7C8}" destId="{0D3ECB54-C49C-4674-AF08-F090F497564C}" srcOrd="1" destOrd="0" presId="urn:microsoft.com/office/officeart/2008/layout/HorizontalMultiLevelHierarchy"/>
    <dgm:cxn modelId="{E66D809F-3819-4E97-997A-51EEE66C3DD4}" type="presParOf" srcId="{0D3ECB54-C49C-4674-AF08-F090F497564C}" destId="{2DD4790B-CB1B-4E8A-903C-45FE6EF201F9}" srcOrd="0" destOrd="0" presId="urn:microsoft.com/office/officeart/2008/layout/HorizontalMultiLevelHierarchy"/>
    <dgm:cxn modelId="{279D830E-D1C3-42BC-BA40-EB6EA32BF059}" type="presParOf" srcId="{0D3ECB54-C49C-4674-AF08-F090F497564C}" destId="{E3CC7B7E-2D60-41D7-9649-1CDADBEB00D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FCC64-FC2F-4EBE-A1E3-A6EA9C8A6E9D}">
      <dsp:nvSpPr>
        <dsp:cNvPr id="0" name=""/>
        <dsp:cNvSpPr/>
      </dsp:nvSpPr>
      <dsp:spPr>
        <a:xfrm>
          <a:off x="2406282" y="448582"/>
          <a:ext cx="3363219" cy="3363219"/>
        </a:xfrm>
        <a:prstGeom prst="blockArc">
          <a:avLst>
            <a:gd name="adj1" fmla="val 10800000"/>
            <a:gd name="adj2" fmla="val 16200000"/>
            <a:gd name="adj3" fmla="val 4643"/>
          </a:avLst>
        </a:prstGeom>
        <a:solidFill>
          <a:schemeClr val="accent5">
            <a:hueOff val="17684680"/>
            <a:satOff val="-71851"/>
            <a:lumOff val="-15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B95E2C-345A-49B8-97F3-459BA6A40C9B}">
      <dsp:nvSpPr>
        <dsp:cNvPr id="0" name=""/>
        <dsp:cNvSpPr/>
      </dsp:nvSpPr>
      <dsp:spPr>
        <a:xfrm>
          <a:off x="2406282" y="448582"/>
          <a:ext cx="3363219" cy="3363219"/>
        </a:xfrm>
        <a:prstGeom prst="blockArc">
          <a:avLst>
            <a:gd name="adj1" fmla="val 5400000"/>
            <a:gd name="adj2" fmla="val 10800000"/>
            <a:gd name="adj3" fmla="val 4643"/>
          </a:avLst>
        </a:prstGeom>
        <a:solidFill>
          <a:schemeClr val="accent5">
            <a:hueOff val="11789787"/>
            <a:satOff val="-47901"/>
            <a:lumOff val="-10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6C585-35B2-44D8-9C1D-663A1EDBD6BF}">
      <dsp:nvSpPr>
        <dsp:cNvPr id="0" name=""/>
        <dsp:cNvSpPr/>
      </dsp:nvSpPr>
      <dsp:spPr>
        <a:xfrm>
          <a:off x="2406282" y="448582"/>
          <a:ext cx="3363219" cy="3363219"/>
        </a:xfrm>
        <a:prstGeom prst="blockArc">
          <a:avLst>
            <a:gd name="adj1" fmla="val 0"/>
            <a:gd name="adj2" fmla="val 5400000"/>
            <a:gd name="adj3" fmla="val 4643"/>
          </a:avLst>
        </a:prstGeom>
        <a:solidFill>
          <a:schemeClr val="accent5">
            <a:hueOff val="5894893"/>
            <a:satOff val="-23950"/>
            <a:lumOff val="-5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872F37-74CA-40E6-87B5-36AB177F66A4}">
      <dsp:nvSpPr>
        <dsp:cNvPr id="0" name=""/>
        <dsp:cNvSpPr/>
      </dsp:nvSpPr>
      <dsp:spPr>
        <a:xfrm>
          <a:off x="2406282" y="448582"/>
          <a:ext cx="3363219" cy="3363219"/>
        </a:xfrm>
        <a:prstGeom prst="blockArc">
          <a:avLst>
            <a:gd name="adj1" fmla="val 16200000"/>
            <a:gd name="adj2" fmla="val 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08E5F2-836A-469A-A3B3-9F63C5CC6455}">
      <dsp:nvSpPr>
        <dsp:cNvPr id="0" name=""/>
        <dsp:cNvSpPr/>
      </dsp:nvSpPr>
      <dsp:spPr>
        <a:xfrm>
          <a:off x="3250706" y="1137241"/>
          <a:ext cx="1693095" cy="176329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Management</a:t>
          </a:r>
          <a:endParaRPr lang="el-GR" sz="2000" kern="1200" dirty="0"/>
        </a:p>
      </dsp:txBody>
      <dsp:txXfrm>
        <a:off x="3498654" y="1395470"/>
        <a:ext cx="1197199" cy="1246841"/>
      </dsp:txXfrm>
    </dsp:sp>
    <dsp:sp modelId="{6826A710-5984-48A6-8B8B-C79567521F74}">
      <dsp:nvSpPr>
        <dsp:cNvPr id="0" name=""/>
        <dsp:cNvSpPr/>
      </dsp:nvSpPr>
      <dsp:spPr>
        <a:xfrm>
          <a:off x="3151790" y="-54558"/>
          <a:ext cx="1872202" cy="10843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Προγραμματισμός</a:t>
          </a:r>
        </a:p>
      </dsp:txBody>
      <dsp:txXfrm>
        <a:off x="3425968" y="104242"/>
        <a:ext cx="1323846" cy="766754"/>
      </dsp:txXfrm>
    </dsp:sp>
    <dsp:sp modelId="{DA331C99-F58F-409D-A0B8-F9B47E34B693}">
      <dsp:nvSpPr>
        <dsp:cNvPr id="0" name=""/>
        <dsp:cNvSpPr/>
      </dsp:nvSpPr>
      <dsp:spPr>
        <a:xfrm>
          <a:off x="4882824" y="1388368"/>
          <a:ext cx="1695279" cy="1483646"/>
        </a:xfrm>
        <a:prstGeom prst="ellipse">
          <a:avLst/>
        </a:prstGeom>
        <a:solidFill>
          <a:schemeClr val="accent5">
            <a:hueOff val="5894893"/>
            <a:satOff val="-2395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Οργάνωση</a:t>
          </a:r>
        </a:p>
      </dsp:txBody>
      <dsp:txXfrm>
        <a:off x="5131092" y="1605643"/>
        <a:ext cx="1198743" cy="1049096"/>
      </dsp:txXfrm>
    </dsp:sp>
    <dsp:sp modelId="{66F105D2-BF96-4256-AD94-0F5E927BB558}">
      <dsp:nvSpPr>
        <dsp:cNvPr id="0" name=""/>
        <dsp:cNvSpPr/>
      </dsp:nvSpPr>
      <dsp:spPr>
        <a:xfrm>
          <a:off x="2995898" y="3117408"/>
          <a:ext cx="2183987" cy="1310713"/>
        </a:xfrm>
        <a:prstGeom prst="ellipse">
          <a:avLst/>
        </a:prstGeom>
        <a:solidFill>
          <a:schemeClr val="accent5">
            <a:hueOff val="11789787"/>
            <a:satOff val="-47901"/>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Διεύθυνση - Ηγεσία</a:t>
          </a:r>
        </a:p>
      </dsp:txBody>
      <dsp:txXfrm>
        <a:off x="3315735" y="3309357"/>
        <a:ext cx="1544313" cy="926815"/>
      </dsp:txXfrm>
    </dsp:sp>
    <dsp:sp modelId="{30EDCC4F-C4F5-4D37-B7EC-2A4D059260A6}">
      <dsp:nvSpPr>
        <dsp:cNvPr id="0" name=""/>
        <dsp:cNvSpPr/>
      </dsp:nvSpPr>
      <dsp:spPr>
        <a:xfrm>
          <a:off x="1651495" y="1431856"/>
          <a:ext cx="1587646" cy="1396669"/>
        </a:xfrm>
        <a:prstGeom prst="ellipse">
          <a:avLst/>
        </a:prstGeom>
        <a:solidFill>
          <a:schemeClr val="accent5">
            <a:hueOff val="17684680"/>
            <a:satOff val="-71851"/>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Έλεγχος</a:t>
          </a:r>
        </a:p>
      </dsp:txBody>
      <dsp:txXfrm>
        <a:off x="1884000" y="1636393"/>
        <a:ext cx="1122636" cy="987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E2E96-3EC6-481B-8608-B66491505E1C}">
      <dsp:nvSpPr>
        <dsp:cNvPr id="0" name=""/>
        <dsp:cNvSpPr/>
      </dsp:nvSpPr>
      <dsp:spPr>
        <a:xfrm rot="16200000">
          <a:off x="-1594975" y="2459842"/>
          <a:ext cx="3706971" cy="24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5097" bIns="0" numCol="1" spcCol="1270" anchor="t" anchorCtr="0">
          <a:noAutofit/>
        </a:bodyPr>
        <a:lstStyle/>
        <a:p>
          <a:pPr marL="0" lvl="0" indent="0" algn="r" defTabSz="755650">
            <a:lnSpc>
              <a:spcPct val="90000"/>
            </a:lnSpc>
            <a:spcBef>
              <a:spcPct val="0"/>
            </a:spcBef>
            <a:spcAft>
              <a:spcPct val="35000"/>
            </a:spcAft>
            <a:buNone/>
          </a:pPr>
          <a:r>
            <a:rPr lang="el-GR" sz="1700" kern="1200" dirty="0"/>
            <a:t>ΠΡΟΓΡΑΜΜΑΤΙΣΜΟΣ    </a:t>
          </a:r>
        </a:p>
      </dsp:txBody>
      <dsp:txXfrm>
        <a:off x="-1594975" y="2459842"/>
        <a:ext cx="3706971" cy="243889"/>
      </dsp:txXfrm>
    </dsp:sp>
    <dsp:sp modelId="{F05FB9A3-318F-4199-AF40-AC9AF2E1C352}">
      <dsp:nvSpPr>
        <dsp:cNvPr id="0" name=""/>
        <dsp:cNvSpPr/>
      </dsp:nvSpPr>
      <dsp:spPr>
        <a:xfrm>
          <a:off x="380455" y="728300"/>
          <a:ext cx="1214827" cy="370697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15097"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t>Στόχοι</a:t>
          </a:r>
          <a:r>
            <a:rPr lang="el-GR" sz="900" kern="1200" dirty="0"/>
            <a:t> </a:t>
          </a:r>
          <a:endParaRPr lang="el-GR" sz="1800" kern="1200" dirty="0"/>
        </a:p>
        <a:p>
          <a:pPr marL="171450" lvl="1" indent="-171450" algn="l" defTabSz="800100">
            <a:lnSpc>
              <a:spcPct val="90000"/>
            </a:lnSpc>
            <a:spcBef>
              <a:spcPct val="0"/>
            </a:spcBef>
            <a:spcAft>
              <a:spcPct val="15000"/>
            </a:spcAft>
            <a:buChar char="•"/>
          </a:pPr>
          <a:r>
            <a:rPr lang="el-GR" sz="1800" kern="1200" dirty="0"/>
            <a:t>Στρατηγικές </a:t>
          </a:r>
        </a:p>
        <a:p>
          <a:pPr marL="171450" lvl="1" indent="-171450" algn="l" defTabSz="800100">
            <a:lnSpc>
              <a:spcPct val="90000"/>
            </a:lnSpc>
            <a:spcBef>
              <a:spcPct val="0"/>
            </a:spcBef>
            <a:spcAft>
              <a:spcPct val="15000"/>
            </a:spcAft>
            <a:buChar char="•"/>
          </a:pPr>
          <a:r>
            <a:rPr lang="el-GR" sz="1800" kern="1200" dirty="0"/>
            <a:t>Πόροι – προϋπολογισμοί </a:t>
          </a:r>
        </a:p>
      </dsp:txBody>
      <dsp:txXfrm>
        <a:off x="380455" y="728300"/>
        <a:ext cx="1214827" cy="3706971"/>
      </dsp:txXfrm>
    </dsp:sp>
    <dsp:sp modelId="{5A6C7375-19F1-47BE-8657-1EDF83EEEDCC}">
      <dsp:nvSpPr>
        <dsp:cNvPr id="0" name=""/>
        <dsp:cNvSpPr/>
      </dsp:nvSpPr>
      <dsp:spPr>
        <a:xfrm>
          <a:off x="-46426" y="0"/>
          <a:ext cx="1025715" cy="81428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E82DD-22A5-494C-BA75-98F3C24E9CC7}">
      <dsp:nvSpPr>
        <dsp:cNvPr id="0" name=""/>
        <dsp:cNvSpPr/>
      </dsp:nvSpPr>
      <dsp:spPr>
        <a:xfrm rot="16200000">
          <a:off x="526547" y="2238443"/>
          <a:ext cx="3706971" cy="66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5097" bIns="0" numCol="1" spcCol="1270" anchor="t" anchorCtr="0">
          <a:noAutofit/>
        </a:bodyPr>
        <a:lstStyle/>
        <a:p>
          <a:pPr marL="0" lvl="0" indent="0" algn="r" defTabSz="755650">
            <a:lnSpc>
              <a:spcPct val="90000"/>
            </a:lnSpc>
            <a:spcBef>
              <a:spcPct val="0"/>
            </a:spcBef>
            <a:spcAft>
              <a:spcPct val="35000"/>
            </a:spcAft>
            <a:buNone/>
          </a:pPr>
          <a:r>
            <a:rPr lang="el-GR" sz="1700" kern="1200" dirty="0"/>
            <a:t>ΟΡΓΑΝΩΣΗ</a:t>
          </a:r>
        </a:p>
      </dsp:txBody>
      <dsp:txXfrm>
        <a:off x="526547" y="2238443"/>
        <a:ext cx="3706971" cy="661049"/>
      </dsp:txXfrm>
    </dsp:sp>
    <dsp:sp modelId="{CB39CE10-7C90-4572-82FB-F5ED4D4F3D57}">
      <dsp:nvSpPr>
        <dsp:cNvPr id="0" name=""/>
        <dsp:cNvSpPr/>
      </dsp:nvSpPr>
      <dsp:spPr>
        <a:xfrm>
          <a:off x="2291169" y="675947"/>
          <a:ext cx="1631318" cy="3789896"/>
        </a:xfrm>
        <a:prstGeom prst="rect">
          <a:avLst/>
        </a:prstGeom>
        <a:solidFill>
          <a:schemeClr val="accent5">
            <a:hueOff val="5894893"/>
            <a:satOff val="-23950"/>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15097"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t>Προσδιορισμός των απαιτούμενων εργασιών και του τρόπου εκτέλεσής τους για την επίτευξη των στόχων</a:t>
          </a:r>
        </a:p>
      </dsp:txBody>
      <dsp:txXfrm>
        <a:off x="2291169" y="675947"/>
        <a:ext cx="1631318" cy="3789896"/>
      </dsp:txXfrm>
    </dsp:sp>
    <dsp:sp modelId="{D2D534F8-4DFA-4CBA-8E9A-9736D880AE29}">
      <dsp:nvSpPr>
        <dsp:cNvPr id="0" name=""/>
        <dsp:cNvSpPr/>
      </dsp:nvSpPr>
      <dsp:spPr>
        <a:xfrm>
          <a:off x="1929431" y="51064"/>
          <a:ext cx="1186457" cy="788650"/>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0C6D66-45DB-480A-95A3-AABD9318E61F}">
      <dsp:nvSpPr>
        <dsp:cNvPr id="0" name=""/>
        <dsp:cNvSpPr/>
      </dsp:nvSpPr>
      <dsp:spPr>
        <a:xfrm rot="16200000">
          <a:off x="2788059" y="2189948"/>
          <a:ext cx="3706971" cy="580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5097" bIns="0" numCol="1" spcCol="1270" anchor="t" anchorCtr="0">
          <a:noAutofit/>
        </a:bodyPr>
        <a:lstStyle/>
        <a:p>
          <a:pPr marL="0" lvl="0" indent="0" algn="r" defTabSz="755650">
            <a:lnSpc>
              <a:spcPct val="90000"/>
            </a:lnSpc>
            <a:spcBef>
              <a:spcPct val="0"/>
            </a:spcBef>
            <a:spcAft>
              <a:spcPct val="35000"/>
            </a:spcAft>
            <a:buNone/>
          </a:pPr>
          <a:r>
            <a:rPr lang="el-GR" sz="1700" kern="1200" dirty="0"/>
            <a:t>ΗΓΕΣΙΑ</a:t>
          </a:r>
        </a:p>
      </dsp:txBody>
      <dsp:txXfrm>
        <a:off x="2788059" y="2189948"/>
        <a:ext cx="3706971" cy="580946"/>
      </dsp:txXfrm>
    </dsp:sp>
    <dsp:sp modelId="{3AC3175D-68CB-474D-AEF1-CA06CB69D465}">
      <dsp:nvSpPr>
        <dsp:cNvPr id="0" name=""/>
        <dsp:cNvSpPr/>
      </dsp:nvSpPr>
      <dsp:spPr>
        <a:xfrm>
          <a:off x="4590710" y="495282"/>
          <a:ext cx="1882945" cy="3939584"/>
        </a:xfrm>
        <a:prstGeom prst="rect">
          <a:avLst/>
        </a:prstGeom>
        <a:solidFill>
          <a:schemeClr val="accent5">
            <a:hueOff val="11789787"/>
            <a:satOff val="-47901"/>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15097"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t>Κατεύθυνση και κινητοποίηση των ανθρώπων ώστε να προσφέρουν το μέγιστο δυνατό γι την επίτευξη των στόχων</a:t>
          </a:r>
        </a:p>
      </dsp:txBody>
      <dsp:txXfrm>
        <a:off x="4590710" y="495282"/>
        <a:ext cx="1882945" cy="3939584"/>
      </dsp:txXfrm>
    </dsp:sp>
    <dsp:sp modelId="{704D9410-F6B2-4469-8D48-586E7F770DF9}">
      <dsp:nvSpPr>
        <dsp:cNvPr id="0" name=""/>
        <dsp:cNvSpPr/>
      </dsp:nvSpPr>
      <dsp:spPr>
        <a:xfrm>
          <a:off x="4137908" y="0"/>
          <a:ext cx="1049943" cy="61155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6A8D9-CB70-42AE-8A63-449B44E99A47}">
      <dsp:nvSpPr>
        <dsp:cNvPr id="0" name=""/>
        <dsp:cNvSpPr/>
      </dsp:nvSpPr>
      <dsp:spPr>
        <a:xfrm rot="16200000">
          <a:off x="5160389" y="2152000"/>
          <a:ext cx="3706971" cy="73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5097" bIns="0" numCol="1" spcCol="1270" anchor="t" anchorCtr="0">
          <a:noAutofit/>
        </a:bodyPr>
        <a:lstStyle/>
        <a:p>
          <a:pPr marL="0" lvl="0" indent="0" algn="r" defTabSz="755650">
            <a:lnSpc>
              <a:spcPct val="90000"/>
            </a:lnSpc>
            <a:spcBef>
              <a:spcPct val="0"/>
            </a:spcBef>
            <a:spcAft>
              <a:spcPct val="35000"/>
            </a:spcAft>
            <a:buNone/>
          </a:pPr>
          <a:r>
            <a:rPr lang="el-GR" sz="1700" kern="1200" dirty="0"/>
            <a:t>ΕΛΕΓΧΟΣ</a:t>
          </a:r>
        </a:p>
      </dsp:txBody>
      <dsp:txXfrm>
        <a:off x="5160389" y="2152000"/>
        <a:ext cx="3706971" cy="737287"/>
      </dsp:txXfrm>
    </dsp:sp>
    <dsp:sp modelId="{CB67A82C-02E7-43AD-ACDA-895846343FDD}">
      <dsp:nvSpPr>
        <dsp:cNvPr id="0" name=""/>
        <dsp:cNvSpPr/>
      </dsp:nvSpPr>
      <dsp:spPr>
        <a:xfrm>
          <a:off x="6929129" y="498286"/>
          <a:ext cx="1628208" cy="3977543"/>
        </a:xfrm>
        <a:prstGeom prst="rect">
          <a:avLst/>
        </a:prstGeom>
        <a:solidFill>
          <a:schemeClr val="accent5">
            <a:hueOff val="17684680"/>
            <a:satOff val="-71851"/>
            <a:lumOff val="-1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15097" rIns="128016"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t>Παρακολούθηση των δραστηριοτήτων, για να διασφαλιστεί η σύμφωνη με το σχέδιο υλοποίησή τους</a:t>
          </a:r>
        </a:p>
      </dsp:txBody>
      <dsp:txXfrm>
        <a:off x="6929129" y="498286"/>
        <a:ext cx="1628208" cy="3977543"/>
      </dsp:txXfrm>
    </dsp:sp>
    <dsp:sp modelId="{4B237FE1-CF76-45CC-B26B-2F7C862B3BB8}">
      <dsp:nvSpPr>
        <dsp:cNvPr id="0" name=""/>
        <dsp:cNvSpPr/>
      </dsp:nvSpPr>
      <dsp:spPr>
        <a:xfrm>
          <a:off x="6381144" y="7276"/>
          <a:ext cx="1019954" cy="692001"/>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0E49E-790F-45A2-8259-C4520342BD0B}">
      <dsp:nvSpPr>
        <dsp:cNvPr id="0" name=""/>
        <dsp:cNvSpPr/>
      </dsp:nvSpPr>
      <dsp:spPr>
        <a:xfrm>
          <a:off x="643447" y="0"/>
          <a:ext cx="7292401" cy="43735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E2DE617-A29F-4708-9C1D-BD2354D7E4FB}">
      <dsp:nvSpPr>
        <dsp:cNvPr id="0" name=""/>
        <dsp:cNvSpPr/>
      </dsp:nvSpPr>
      <dsp:spPr>
        <a:xfrm>
          <a:off x="126" y="1312068"/>
          <a:ext cx="1263016" cy="1749425"/>
        </a:xfrm>
        <a:prstGeom prst="roundRect">
          <a:avLst/>
        </a:prstGeom>
        <a:gradFill rotWithShape="0">
          <a:gsLst>
            <a:gs pos="0">
              <a:schemeClr val="accent2">
                <a:hueOff val="0"/>
                <a:satOff val="0"/>
                <a:lumOff val="0"/>
                <a:alphaOff val="0"/>
                <a:tint val="1000"/>
                <a:satMod val="100000"/>
              </a:schemeClr>
            </a:gs>
            <a:gs pos="68000">
              <a:schemeClr val="accent2">
                <a:hueOff val="0"/>
                <a:satOff val="0"/>
                <a:lumOff val="0"/>
                <a:alphaOff val="0"/>
                <a:tint val="77000"/>
                <a:satMod val="100000"/>
              </a:schemeClr>
            </a:gs>
            <a:gs pos="81000">
              <a:schemeClr val="accent2">
                <a:hueOff val="0"/>
                <a:satOff val="0"/>
                <a:lumOff val="0"/>
                <a:alphaOff val="0"/>
                <a:tint val="79000"/>
                <a:satMod val="100000"/>
              </a:schemeClr>
            </a:gs>
            <a:gs pos="86000">
              <a:schemeClr val="accent2">
                <a:hueOff val="0"/>
                <a:satOff val="0"/>
                <a:lumOff val="0"/>
                <a:alphaOff val="0"/>
                <a:tint val="73000"/>
                <a:satMod val="100000"/>
              </a:schemeClr>
            </a:gs>
            <a:gs pos="100000">
              <a:schemeClr val="accent2">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Διαπίστωση του προβλήματος ή της ευκαιρίας</a:t>
          </a:r>
        </a:p>
      </dsp:txBody>
      <dsp:txXfrm>
        <a:off x="61781" y="1373723"/>
        <a:ext cx="1139706" cy="1626115"/>
      </dsp:txXfrm>
    </dsp:sp>
    <dsp:sp modelId="{038CCC2F-E6E3-43FF-B2BB-EA9319805F00}">
      <dsp:nvSpPr>
        <dsp:cNvPr id="0" name=""/>
        <dsp:cNvSpPr/>
      </dsp:nvSpPr>
      <dsp:spPr>
        <a:xfrm>
          <a:off x="1473645" y="1312068"/>
          <a:ext cx="1263016" cy="1749425"/>
        </a:xfrm>
        <a:prstGeom prst="roundRect">
          <a:avLst/>
        </a:prstGeom>
        <a:gradFill rotWithShape="0">
          <a:gsLst>
            <a:gs pos="0">
              <a:schemeClr val="accent3">
                <a:hueOff val="0"/>
                <a:satOff val="0"/>
                <a:lumOff val="0"/>
                <a:alphaOff val="0"/>
                <a:tint val="1000"/>
                <a:satMod val="100000"/>
              </a:schemeClr>
            </a:gs>
            <a:gs pos="68000">
              <a:schemeClr val="accent3">
                <a:hueOff val="0"/>
                <a:satOff val="0"/>
                <a:lumOff val="0"/>
                <a:alphaOff val="0"/>
                <a:tint val="77000"/>
                <a:satMod val="100000"/>
              </a:schemeClr>
            </a:gs>
            <a:gs pos="81000">
              <a:schemeClr val="accent3">
                <a:hueOff val="0"/>
                <a:satOff val="0"/>
                <a:lumOff val="0"/>
                <a:alphaOff val="0"/>
                <a:tint val="79000"/>
                <a:satMod val="100000"/>
              </a:schemeClr>
            </a:gs>
            <a:gs pos="86000">
              <a:schemeClr val="accent3">
                <a:hueOff val="0"/>
                <a:satOff val="0"/>
                <a:lumOff val="0"/>
                <a:alphaOff val="0"/>
                <a:tint val="73000"/>
                <a:satMod val="100000"/>
              </a:schemeClr>
            </a:gs>
            <a:gs pos="100000">
              <a:schemeClr val="accent3">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Ορισμός του προβλήματος</a:t>
          </a:r>
        </a:p>
      </dsp:txBody>
      <dsp:txXfrm>
        <a:off x="1535300" y="1373723"/>
        <a:ext cx="1139706" cy="1626115"/>
      </dsp:txXfrm>
    </dsp:sp>
    <dsp:sp modelId="{E9374475-DA1D-4AA0-A8EF-714F90F59107}">
      <dsp:nvSpPr>
        <dsp:cNvPr id="0" name=""/>
        <dsp:cNvSpPr/>
      </dsp:nvSpPr>
      <dsp:spPr>
        <a:xfrm>
          <a:off x="2947164" y="1312068"/>
          <a:ext cx="1263016" cy="1749425"/>
        </a:xfrm>
        <a:prstGeom prst="roundRect">
          <a:avLst/>
        </a:prstGeom>
        <a:gradFill rotWithShape="0">
          <a:gsLst>
            <a:gs pos="0">
              <a:schemeClr val="accent4">
                <a:hueOff val="0"/>
                <a:satOff val="0"/>
                <a:lumOff val="0"/>
                <a:alphaOff val="0"/>
                <a:tint val="1000"/>
                <a:satMod val="100000"/>
              </a:schemeClr>
            </a:gs>
            <a:gs pos="68000">
              <a:schemeClr val="accent4">
                <a:hueOff val="0"/>
                <a:satOff val="0"/>
                <a:lumOff val="0"/>
                <a:alphaOff val="0"/>
                <a:tint val="77000"/>
                <a:satMod val="100000"/>
              </a:schemeClr>
            </a:gs>
            <a:gs pos="81000">
              <a:schemeClr val="accent4">
                <a:hueOff val="0"/>
                <a:satOff val="0"/>
                <a:lumOff val="0"/>
                <a:alphaOff val="0"/>
                <a:tint val="79000"/>
                <a:satMod val="100000"/>
              </a:schemeClr>
            </a:gs>
            <a:gs pos="86000">
              <a:schemeClr val="accent4">
                <a:hueOff val="0"/>
                <a:satOff val="0"/>
                <a:lumOff val="0"/>
                <a:alphaOff val="0"/>
                <a:tint val="73000"/>
                <a:satMod val="100000"/>
              </a:schemeClr>
            </a:gs>
            <a:gs pos="100000">
              <a:schemeClr val="accent4">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Συγκέντρωση - ανάπτυξη εναλλακτικών λύσεων</a:t>
          </a:r>
        </a:p>
      </dsp:txBody>
      <dsp:txXfrm>
        <a:off x="3008819" y="1373723"/>
        <a:ext cx="1139706" cy="1626115"/>
      </dsp:txXfrm>
    </dsp:sp>
    <dsp:sp modelId="{F29C6D69-7DB3-4F31-89DA-BFFB5C4E9E8F}">
      <dsp:nvSpPr>
        <dsp:cNvPr id="0" name=""/>
        <dsp:cNvSpPr/>
      </dsp:nvSpPr>
      <dsp:spPr>
        <a:xfrm>
          <a:off x="4420683" y="1312068"/>
          <a:ext cx="1263016" cy="1749425"/>
        </a:xfrm>
        <a:prstGeom prst="roundRect">
          <a:avLst/>
        </a:prstGeom>
        <a:gradFill rotWithShape="0">
          <a:gsLst>
            <a:gs pos="0">
              <a:schemeClr val="accent5">
                <a:hueOff val="0"/>
                <a:satOff val="0"/>
                <a:lumOff val="0"/>
                <a:alphaOff val="0"/>
                <a:tint val="1000"/>
                <a:satMod val="100000"/>
              </a:schemeClr>
            </a:gs>
            <a:gs pos="68000">
              <a:schemeClr val="accent5">
                <a:hueOff val="0"/>
                <a:satOff val="0"/>
                <a:lumOff val="0"/>
                <a:alphaOff val="0"/>
                <a:tint val="77000"/>
                <a:satMod val="100000"/>
              </a:schemeClr>
            </a:gs>
            <a:gs pos="81000">
              <a:schemeClr val="accent5">
                <a:hueOff val="0"/>
                <a:satOff val="0"/>
                <a:lumOff val="0"/>
                <a:alphaOff val="0"/>
                <a:tint val="79000"/>
                <a:satMod val="100000"/>
              </a:schemeClr>
            </a:gs>
            <a:gs pos="86000">
              <a:schemeClr val="accent5">
                <a:hueOff val="0"/>
                <a:satOff val="0"/>
                <a:lumOff val="0"/>
                <a:alphaOff val="0"/>
                <a:tint val="73000"/>
                <a:satMod val="100000"/>
              </a:schemeClr>
            </a:gs>
            <a:gs pos="100000">
              <a:schemeClr val="accent5">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Αξιολόγηση των εναλλακτικών λύσεων</a:t>
          </a:r>
        </a:p>
      </dsp:txBody>
      <dsp:txXfrm>
        <a:off x="4482338" y="1373723"/>
        <a:ext cx="1139706" cy="1626115"/>
      </dsp:txXfrm>
    </dsp:sp>
    <dsp:sp modelId="{D59E7E4C-DBCB-4714-9574-EB6AB703FAFA}">
      <dsp:nvSpPr>
        <dsp:cNvPr id="0" name=""/>
        <dsp:cNvSpPr/>
      </dsp:nvSpPr>
      <dsp:spPr>
        <a:xfrm>
          <a:off x="5894203" y="1312068"/>
          <a:ext cx="1263016" cy="1749425"/>
        </a:xfrm>
        <a:prstGeom prst="roundRect">
          <a:avLst/>
        </a:prstGeom>
        <a:gradFill rotWithShape="0">
          <a:gsLst>
            <a:gs pos="0">
              <a:schemeClr val="accent6">
                <a:hueOff val="0"/>
                <a:satOff val="0"/>
                <a:lumOff val="0"/>
                <a:alphaOff val="0"/>
                <a:tint val="1000"/>
                <a:satMod val="100000"/>
              </a:schemeClr>
            </a:gs>
            <a:gs pos="68000">
              <a:schemeClr val="accent6">
                <a:hueOff val="0"/>
                <a:satOff val="0"/>
                <a:lumOff val="0"/>
                <a:alphaOff val="0"/>
                <a:tint val="77000"/>
                <a:satMod val="100000"/>
              </a:schemeClr>
            </a:gs>
            <a:gs pos="81000">
              <a:schemeClr val="accent6">
                <a:hueOff val="0"/>
                <a:satOff val="0"/>
                <a:lumOff val="0"/>
                <a:alphaOff val="0"/>
                <a:tint val="79000"/>
                <a:satMod val="100000"/>
              </a:schemeClr>
            </a:gs>
            <a:gs pos="86000">
              <a:schemeClr val="accent6">
                <a:hueOff val="0"/>
                <a:satOff val="0"/>
                <a:lumOff val="0"/>
                <a:alphaOff val="0"/>
                <a:tint val="73000"/>
                <a:satMod val="100000"/>
              </a:schemeClr>
            </a:gs>
            <a:gs pos="100000">
              <a:schemeClr val="accent6">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Επιλογή της βέλτιστης λύσης</a:t>
          </a:r>
        </a:p>
      </dsp:txBody>
      <dsp:txXfrm>
        <a:off x="5955858" y="1373723"/>
        <a:ext cx="1139706" cy="1626115"/>
      </dsp:txXfrm>
    </dsp:sp>
    <dsp:sp modelId="{6269E266-2FFB-43B6-8A5F-1D087D49B4E9}">
      <dsp:nvSpPr>
        <dsp:cNvPr id="0" name=""/>
        <dsp:cNvSpPr/>
      </dsp:nvSpPr>
      <dsp:spPr>
        <a:xfrm>
          <a:off x="7351677" y="1244348"/>
          <a:ext cx="1211447" cy="1749425"/>
        </a:xfrm>
        <a:prstGeom prst="roundRect">
          <a:avLst/>
        </a:prstGeom>
        <a:gradFill rotWithShape="0">
          <a:gsLst>
            <a:gs pos="0">
              <a:schemeClr val="accent2">
                <a:hueOff val="0"/>
                <a:satOff val="0"/>
                <a:lumOff val="0"/>
                <a:alphaOff val="0"/>
                <a:tint val="1000"/>
                <a:satMod val="100000"/>
              </a:schemeClr>
            </a:gs>
            <a:gs pos="68000">
              <a:schemeClr val="accent2">
                <a:hueOff val="0"/>
                <a:satOff val="0"/>
                <a:lumOff val="0"/>
                <a:alphaOff val="0"/>
                <a:tint val="77000"/>
                <a:satMod val="100000"/>
              </a:schemeClr>
            </a:gs>
            <a:gs pos="81000">
              <a:schemeClr val="accent2">
                <a:hueOff val="0"/>
                <a:satOff val="0"/>
                <a:lumOff val="0"/>
                <a:alphaOff val="0"/>
                <a:tint val="79000"/>
                <a:satMod val="100000"/>
              </a:schemeClr>
            </a:gs>
            <a:gs pos="86000">
              <a:schemeClr val="accent2">
                <a:hueOff val="0"/>
                <a:satOff val="0"/>
                <a:lumOff val="0"/>
                <a:alphaOff val="0"/>
                <a:tint val="73000"/>
                <a:satMod val="100000"/>
              </a:schemeClr>
            </a:gs>
            <a:gs pos="100000">
              <a:schemeClr val="accent2">
                <a:hueOff val="0"/>
                <a:satOff val="0"/>
                <a:lumOff val="0"/>
                <a:alphaOff val="0"/>
                <a:tint val="35000"/>
                <a:sat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Υλοποίηση της απόφασης</a:t>
          </a:r>
        </a:p>
      </dsp:txBody>
      <dsp:txXfrm>
        <a:off x="7410815" y="1303486"/>
        <a:ext cx="1093171" cy="1631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D5C80-D946-4329-A660-D069E59E89B7}">
      <dsp:nvSpPr>
        <dsp:cNvPr id="0" name=""/>
        <dsp:cNvSpPr/>
      </dsp:nvSpPr>
      <dsp:spPr>
        <a:xfrm>
          <a:off x="0" y="506"/>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CD8FE-625E-44CF-8D6A-63BA8624A9B8}">
      <dsp:nvSpPr>
        <dsp:cNvPr id="0" name=""/>
        <dsp:cNvSpPr/>
      </dsp:nvSpPr>
      <dsp:spPr>
        <a:xfrm>
          <a:off x="0" y="506"/>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dirty="0"/>
            <a:t>Ανάλυση νεκρού σημείου (</a:t>
          </a:r>
          <a:r>
            <a:rPr lang="en-US" sz="2300" kern="1200" dirty="0"/>
            <a:t>Break-even-point analysis)</a:t>
          </a:r>
        </a:p>
      </dsp:txBody>
      <dsp:txXfrm>
        <a:off x="0" y="506"/>
        <a:ext cx="5175384" cy="830218"/>
      </dsp:txXfrm>
    </dsp:sp>
    <dsp:sp modelId="{BCC68A87-D9E9-4A0E-A1EF-5124E0B63523}">
      <dsp:nvSpPr>
        <dsp:cNvPr id="0" name=""/>
        <dsp:cNvSpPr/>
      </dsp:nvSpPr>
      <dsp:spPr>
        <a:xfrm>
          <a:off x="0" y="830725"/>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79A60-9359-47E3-8DAD-55B36AEEECBC}">
      <dsp:nvSpPr>
        <dsp:cNvPr id="0" name=""/>
        <dsp:cNvSpPr/>
      </dsp:nvSpPr>
      <dsp:spPr>
        <a:xfrm>
          <a:off x="0" y="830725"/>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Συγκριτική προτυποποίηση (</a:t>
          </a:r>
          <a:r>
            <a:rPr lang="en-US" sz="2300" kern="1200"/>
            <a:t>benchmarking)</a:t>
          </a:r>
        </a:p>
      </dsp:txBody>
      <dsp:txXfrm>
        <a:off x="0" y="830725"/>
        <a:ext cx="5175384" cy="830218"/>
      </dsp:txXfrm>
    </dsp:sp>
    <dsp:sp modelId="{0E36BCDD-BCB4-4AFE-87B4-884EB03ADC79}">
      <dsp:nvSpPr>
        <dsp:cNvPr id="0" name=""/>
        <dsp:cNvSpPr/>
      </dsp:nvSpPr>
      <dsp:spPr>
        <a:xfrm>
          <a:off x="0" y="1660943"/>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5880A-00C5-4991-A595-B08713694213}">
      <dsp:nvSpPr>
        <dsp:cNvPr id="0" name=""/>
        <dsp:cNvSpPr/>
      </dsp:nvSpPr>
      <dsp:spPr>
        <a:xfrm>
          <a:off x="0" y="1660943"/>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Δέντρα λήψης αποφάσεων</a:t>
          </a:r>
          <a:r>
            <a:rPr lang="en-US" sz="2300" kern="1200"/>
            <a:t> (Decision trees)</a:t>
          </a:r>
        </a:p>
      </dsp:txBody>
      <dsp:txXfrm>
        <a:off x="0" y="1660943"/>
        <a:ext cx="5175384" cy="830218"/>
      </dsp:txXfrm>
    </dsp:sp>
    <dsp:sp modelId="{CEE6AD18-E494-4D4D-B754-0AECBDDDB5F2}">
      <dsp:nvSpPr>
        <dsp:cNvPr id="0" name=""/>
        <dsp:cNvSpPr/>
      </dsp:nvSpPr>
      <dsp:spPr>
        <a:xfrm>
          <a:off x="0" y="2491162"/>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18D982-AA15-44F1-9F3B-A8DDC6E8506D}">
      <dsp:nvSpPr>
        <dsp:cNvPr id="0" name=""/>
        <dsp:cNvSpPr/>
      </dsp:nvSpPr>
      <dsp:spPr>
        <a:xfrm>
          <a:off x="0" y="2491162"/>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Καταιγισμός ιδεών</a:t>
          </a:r>
          <a:r>
            <a:rPr lang="en-US" sz="2300" kern="1200"/>
            <a:t> (Brainstrorming)</a:t>
          </a:r>
        </a:p>
      </dsp:txBody>
      <dsp:txXfrm>
        <a:off x="0" y="2491162"/>
        <a:ext cx="5175384" cy="830218"/>
      </dsp:txXfrm>
    </dsp:sp>
    <dsp:sp modelId="{1F2375A6-FAE9-4EC2-BC45-51E2C2FB05D6}">
      <dsp:nvSpPr>
        <dsp:cNvPr id="0" name=""/>
        <dsp:cNvSpPr/>
      </dsp:nvSpPr>
      <dsp:spPr>
        <a:xfrm>
          <a:off x="0" y="3321380"/>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3BB98-928D-4552-934D-69F8913E8005}">
      <dsp:nvSpPr>
        <dsp:cNvPr id="0" name=""/>
        <dsp:cNvSpPr/>
      </dsp:nvSpPr>
      <dsp:spPr>
        <a:xfrm>
          <a:off x="0" y="3321380"/>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l-GR" sz="2300" kern="1200"/>
            <a:t>Ανάλυση κόστους-οφέλους</a:t>
          </a:r>
          <a:r>
            <a:rPr lang="en-US" sz="2300" kern="1200"/>
            <a:t> (Cost-Benefit analysis)</a:t>
          </a:r>
        </a:p>
      </dsp:txBody>
      <dsp:txXfrm>
        <a:off x="0" y="3321380"/>
        <a:ext cx="5175384" cy="8302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8FDA1-F5E9-4CDA-B3E5-FDDC6C3FA080}">
      <dsp:nvSpPr>
        <dsp:cNvPr id="0" name=""/>
        <dsp:cNvSpPr/>
      </dsp:nvSpPr>
      <dsp:spPr>
        <a:xfrm>
          <a:off x="3986212" y="1728045"/>
          <a:ext cx="2828925" cy="673155"/>
        </a:xfrm>
        <a:custGeom>
          <a:avLst/>
          <a:gdLst/>
          <a:ahLst/>
          <a:cxnLst/>
          <a:rect l="0" t="0" r="0" b="0"/>
          <a:pathLst>
            <a:path>
              <a:moveTo>
                <a:pt x="0" y="0"/>
              </a:moveTo>
              <a:lnTo>
                <a:pt x="0" y="458735"/>
              </a:lnTo>
              <a:lnTo>
                <a:pt x="2828925" y="458735"/>
              </a:lnTo>
              <a:lnTo>
                <a:pt x="2828925" y="67315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3F98B43-C0AC-490B-B88D-C28C874D3A59}">
      <dsp:nvSpPr>
        <dsp:cNvPr id="0" name=""/>
        <dsp:cNvSpPr/>
      </dsp:nvSpPr>
      <dsp:spPr>
        <a:xfrm>
          <a:off x="3940492" y="1728045"/>
          <a:ext cx="91440" cy="673155"/>
        </a:xfrm>
        <a:custGeom>
          <a:avLst/>
          <a:gdLst/>
          <a:ahLst/>
          <a:cxnLst/>
          <a:rect l="0" t="0" r="0" b="0"/>
          <a:pathLst>
            <a:path>
              <a:moveTo>
                <a:pt x="45720" y="0"/>
              </a:moveTo>
              <a:lnTo>
                <a:pt x="45720" y="67315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443F4B2-10D4-4E59-8023-3AFD620912B7}">
      <dsp:nvSpPr>
        <dsp:cNvPr id="0" name=""/>
        <dsp:cNvSpPr/>
      </dsp:nvSpPr>
      <dsp:spPr>
        <a:xfrm>
          <a:off x="1157287" y="1728045"/>
          <a:ext cx="2828925" cy="673155"/>
        </a:xfrm>
        <a:custGeom>
          <a:avLst/>
          <a:gdLst/>
          <a:ahLst/>
          <a:cxnLst/>
          <a:rect l="0" t="0" r="0" b="0"/>
          <a:pathLst>
            <a:path>
              <a:moveTo>
                <a:pt x="2828925" y="0"/>
              </a:moveTo>
              <a:lnTo>
                <a:pt x="2828925" y="458735"/>
              </a:lnTo>
              <a:lnTo>
                <a:pt x="0" y="458735"/>
              </a:lnTo>
              <a:lnTo>
                <a:pt x="0" y="673155"/>
              </a:lnTo>
            </a:path>
          </a:pathLst>
        </a:custGeom>
        <a:noFill/>
        <a:ln w="254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BF184D3-7ACE-437D-8104-F861FE66030E}">
      <dsp:nvSpPr>
        <dsp:cNvPr id="0" name=""/>
        <dsp:cNvSpPr/>
      </dsp:nvSpPr>
      <dsp:spPr>
        <a:xfrm>
          <a:off x="2828924" y="258290"/>
          <a:ext cx="2314575" cy="146975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583281E-C488-4664-A0BC-709B4AEEAD7F}">
      <dsp:nvSpPr>
        <dsp:cNvPr id="0" name=""/>
        <dsp:cNvSpPr/>
      </dsp:nvSpPr>
      <dsp:spPr>
        <a:xfrm>
          <a:off x="3086099" y="502606"/>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Συνθήκες λήψης αποφάσεων</a:t>
          </a:r>
        </a:p>
      </dsp:txBody>
      <dsp:txXfrm>
        <a:off x="3129147" y="545654"/>
        <a:ext cx="2228479" cy="1383659"/>
      </dsp:txXfrm>
    </dsp:sp>
    <dsp:sp modelId="{4A7E5ACF-DB79-47B7-BE22-2F31E7F6672C}">
      <dsp:nvSpPr>
        <dsp:cNvPr id="0" name=""/>
        <dsp:cNvSpPr/>
      </dsp:nvSpPr>
      <dsp:spPr>
        <a:xfrm>
          <a:off x="0" y="2401201"/>
          <a:ext cx="2314575" cy="146975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3823AD4-A839-4A97-A3E4-1A861E74BCD0}">
      <dsp:nvSpPr>
        <dsp:cNvPr id="0" name=""/>
        <dsp:cNvSpPr/>
      </dsp:nvSpPr>
      <dsp:spPr>
        <a:xfrm>
          <a:off x="257174" y="2645517"/>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Συνθήκες βεβαιότητας</a:t>
          </a:r>
        </a:p>
      </dsp:txBody>
      <dsp:txXfrm>
        <a:off x="300222" y="2688565"/>
        <a:ext cx="2228479" cy="1383659"/>
      </dsp:txXfrm>
    </dsp:sp>
    <dsp:sp modelId="{AC3BDD00-7186-4A7A-AB0B-DF0625D97885}">
      <dsp:nvSpPr>
        <dsp:cNvPr id="0" name=""/>
        <dsp:cNvSpPr/>
      </dsp:nvSpPr>
      <dsp:spPr>
        <a:xfrm>
          <a:off x="2828924" y="2401201"/>
          <a:ext cx="2314575" cy="146975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FB032AB-F6D7-43C9-A415-1500FBBE8457}">
      <dsp:nvSpPr>
        <dsp:cNvPr id="0" name=""/>
        <dsp:cNvSpPr/>
      </dsp:nvSpPr>
      <dsp:spPr>
        <a:xfrm>
          <a:off x="3086099" y="2645517"/>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Συνθήκες κινδύνου</a:t>
          </a:r>
        </a:p>
      </dsp:txBody>
      <dsp:txXfrm>
        <a:off x="3129147" y="2688565"/>
        <a:ext cx="2228479" cy="1383659"/>
      </dsp:txXfrm>
    </dsp:sp>
    <dsp:sp modelId="{22C4AE4E-3576-492D-886B-985E1B9AEEB1}">
      <dsp:nvSpPr>
        <dsp:cNvPr id="0" name=""/>
        <dsp:cNvSpPr/>
      </dsp:nvSpPr>
      <dsp:spPr>
        <a:xfrm>
          <a:off x="5657850" y="2401201"/>
          <a:ext cx="2314575" cy="146975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89558AC-80FC-4E74-923E-913943185C9B}">
      <dsp:nvSpPr>
        <dsp:cNvPr id="0" name=""/>
        <dsp:cNvSpPr/>
      </dsp:nvSpPr>
      <dsp:spPr>
        <a:xfrm>
          <a:off x="5915024" y="2645517"/>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Συνθήκες αβεβαιότητας</a:t>
          </a:r>
        </a:p>
      </dsp:txBody>
      <dsp:txXfrm>
        <a:off x="5958072" y="2688565"/>
        <a:ext cx="2228479" cy="1383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7F63E-5550-4F1D-9BC4-BF9B78A8E7CC}">
      <dsp:nvSpPr>
        <dsp:cNvPr id="0" name=""/>
        <dsp:cNvSpPr/>
      </dsp:nvSpPr>
      <dsp:spPr>
        <a:xfrm>
          <a:off x="0" y="188971"/>
          <a:ext cx="5453309" cy="158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237" tIns="249936" rIns="423237"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a:t>Αν χρησιμοποιήσω το υλικό Α, το κόστος παραγωγής θα είναι 3€</a:t>
          </a:r>
          <a:endParaRPr lang="en-US" sz="2000" kern="1200" dirty="0"/>
        </a:p>
        <a:p>
          <a:pPr marL="228600" lvl="1" indent="-228600" algn="l" defTabSz="889000">
            <a:lnSpc>
              <a:spcPct val="90000"/>
            </a:lnSpc>
            <a:spcBef>
              <a:spcPct val="0"/>
            </a:spcBef>
            <a:spcAft>
              <a:spcPct val="15000"/>
            </a:spcAft>
            <a:buChar char="•"/>
          </a:pPr>
          <a:r>
            <a:rPr lang="el-GR" sz="2000" kern="1200" dirty="0"/>
            <a:t>Αν χρησιμοποιήσω το προϊόν Β, το κόστος παραγωγής θα είναι 5€</a:t>
          </a:r>
          <a:endParaRPr lang="en-US" sz="2000" kern="1200" dirty="0"/>
        </a:p>
      </dsp:txBody>
      <dsp:txXfrm>
        <a:off x="0" y="188971"/>
        <a:ext cx="5453309" cy="1587600"/>
      </dsp:txXfrm>
    </dsp:sp>
    <dsp:sp modelId="{68027E81-CF5B-47A2-B08F-428C90189415}">
      <dsp:nvSpPr>
        <dsp:cNvPr id="0" name=""/>
        <dsp:cNvSpPr/>
      </dsp:nvSpPr>
      <dsp:spPr>
        <a:xfrm>
          <a:off x="272665" y="11851"/>
          <a:ext cx="3817317"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85" tIns="0" rIns="144285" bIns="0" numCol="1" spcCol="1270" anchor="ctr" anchorCtr="0">
          <a:noAutofit/>
        </a:bodyPr>
        <a:lstStyle/>
        <a:p>
          <a:pPr marL="0" lvl="0" indent="0" algn="l" defTabSz="889000">
            <a:lnSpc>
              <a:spcPct val="90000"/>
            </a:lnSpc>
            <a:spcBef>
              <a:spcPct val="0"/>
            </a:spcBef>
            <a:spcAft>
              <a:spcPct val="35000"/>
            </a:spcAft>
            <a:buNone/>
          </a:pPr>
          <a:r>
            <a:rPr lang="el-GR" sz="2000" kern="1200" dirty="0"/>
            <a:t>Συνθήκες βεβαιότητας</a:t>
          </a:r>
          <a:endParaRPr lang="en-US" sz="2000" kern="1200" dirty="0"/>
        </a:p>
      </dsp:txBody>
      <dsp:txXfrm>
        <a:off x="289958" y="29144"/>
        <a:ext cx="3782731" cy="319654"/>
      </dsp:txXfrm>
    </dsp:sp>
    <dsp:sp modelId="{3F0B4C59-CFDA-43CF-945A-F5C29CEADB32}">
      <dsp:nvSpPr>
        <dsp:cNvPr id="0" name=""/>
        <dsp:cNvSpPr/>
      </dsp:nvSpPr>
      <dsp:spPr>
        <a:xfrm>
          <a:off x="0" y="2018492"/>
          <a:ext cx="5453309" cy="2116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237" tIns="249936" rIns="423237"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a:t>Αν χρησιμοποιήσω το υλικό Α, το κόστος παραγωγής μπορεί να είναι 3€, με πιθανότητα 30%</a:t>
          </a:r>
          <a:endParaRPr lang="en-US" sz="2000" kern="1200" dirty="0"/>
        </a:p>
        <a:p>
          <a:pPr marL="228600" lvl="1" indent="-228600" algn="l" defTabSz="889000">
            <a:lnSpc>
              <a:spcPct val="90000"/>
            </a:lnSpc>
            <a:spcBef>
              <a:spcPct val="0"/>
            </a:spcBef>
            <a:spcAft>
              <a:spcPct val="15000"/>
            </a:spcAft>
            <a:buChar char="•"/>
          </a:pPr>
          <a:r>
            <a:rPr lang="el-GR" sz="2000" kern="1200" dirty="0"/>
            <a:t>Αν χρησιμοποιήσω το προϊόν Β, το κόστος παραγωγής μπορεί να είναι 5€, με πιθανότητα 70%</a:t>
          </a:r>
          <a:endParaRPr lang="en-US" sz="2000" kern="1200" dirty="0"/>
        </a:p>
      </dsp:txBody>
      <dsp:txXfrm>
        <a:off x="0" y="2018492"/>
        <a:ext cx="5453309" cy="2116800"/>
      </dsp:txXfrm>
    </dsp:sp>
    <dsp:sp modelId="{3F25326F-AB6C-43A4-90B7-4AECF6717896}">
      <dsp:nvSpPr>
        <dsp:cNvPr id="0" name=""/>
        <dsp:cNvSpPr/>
      </dsp:nvSpPr>
      <dsp:spPr>
        <a:xfrm>
          <a:off x="272665" y="1841372"/>
          <a:ext cx="3817317"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85" tIns="0" rIns="144285" bIns="0" numCol="1" spcCol="1270" anchor="ctr" anchorCtr="0">
          <a:noAutofit/>
        </a:bodyPr>
        <a:lstStyle/>
        <a:p>
          <a:pPr marL="0" lvl="0" indent="0" algn="l" defTabSz="889000">
            <a:lnSpc>
              <a:spcPct val="90000"/>
            </a:lnSpc>
            <a:spcBef>
              <a:spcPct val="0"/>
            </a:spcBef>
            <a:spcAft>
              <a:spcPct val="35000"/>
            </a:spcAft>
            <a:buNone/>
          </a:pPr>
          <a:r>
            <a:rPr lang="el-GR" sz="2000" kern="1200" dirty="0"/>
            <a:t>Συνθήκες κινδύνου</a:t>
          </a:r>
          <a:endParaRPr lang="en-US" sz="2000" kern="1200" dirty="0"/>
        </a:p>
      </dsp:txBody>
      <dsp:txXfrm>
        <a:off x="289958" y="1858665"/>
        <a:ext cx="3782731" cy="319654"/>
      </dsp:txXfrm>
    </dsp:sp>
    <dsp:sp modelId="{FBB4E1F5-FA50-4F68-AAA7-4EBC7E89C84A}">
      <dsp:nvSpPr>
        <dsp:cNvPr id="0" name=""/>
        <dsp:cNvSpPr/>
      </dsp:nvSpPr>
      <dsp:spPr>
        <a:xfrm>
          <a:off x="0" y="4377212"/>
          <a:ext cx="5453309" cy="158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3237" tIns="249936" rIns="423237" bIns="142240" numCol="1" spcCol="1270" anchor="t" anchorCtr="0">
          <a:noAutofit/>
        </a:bodyPr>
        <a:lstStyle/>
        <a:p>
          <a:pPr marL="228600" lvl="1" indent="-228600" algn="l" defTabSz="889000">
            <a:lnSpc>
              <a:spcPct val="90000"/>
            </a:lnSpc>
            <a:spcBef>
              <a:spcPct val="0"/>
            </a:spcBef>
            <a:spcAft>
              <a:spcPct val="15000"/>
            </a:spcAft>
            <a:buChar char="•"/>
          </a:pPr>
          <a:r>
            <a:rPr lang="el-GR" sz="2000" kern="1200" dirty="0"/>
            <a:t>Αν λανσάρουμε ένα νέο προϊόν δεν είμαστε σίγουροι για την επιτυχία του</a:t>
          </a:r>
          <a:endParaRPr lang="en-US" sz="2000" kern="1200" dirty="0"/>
        </a:p>
        <a:p>
          <a:pPr marL="228600" lvl="1" indent="-228600" algn="l" defTabSz="889000">
            <a:lnSpc>
              <a:spcPct val="90000"/>
            </a:lnSpc>
            <a:spcBef>
              <a:spcPct val="0"/>
            </a:spcBef>
            <a:spcAft>
              <a:spcPct val="15000"/>
            </a:spcAft>
            <a:buChar char="•"/>
          </a:pPr>
          <a:r>
            <a:rPr lang="el-GR" sz="2000" kern="1200" dirty="0"/>
            <a:t>Περισσότερο διαισθητική, παρά ορθολογική λήψη αποφάσεων</a:t>
          </a:r>
          <a:endParaRPr lang="en-US" sz="2000" kern="1200" dirty="0"/>
        </a:p>
      </dsp:txBody>
      <dsp:txXfrm>
        <a:off x="0" y="4377212"/>
        <a:ext cx="5453309" cy="1587600"/>
      </dsp:txXfrm>
    </dsp:sp>
    <dsp:sp modelId="{06CF15CB-BFE8-4064-85AE-C02473F207C0}">
      <dsp:nvSpPr>
        <dsp:cNvPr id="0" name=""/>
        <dsp:cNvSpPr/>
      </dsp:nvSpPr>
      <dsp:spPr>
        <a:xfrm>
          <a:off x="272665" y="4200092"/>
          <a:ext cx="3817317" cy="3542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285" tIns="0" rIns="144285" bIns="0" numCol="1" spcCol="1270" anchor="ctr" anchorCtr="0">
          <a:noAutofit/>
        </a:bodyPr>
        <a:lstStyle/>
        <a:p>
          <a:pPr marL="0" lvl="0" indent="0" algn="l" defTabSz="889000">
            <a:lnSpc>
              <a:spcPct val="90000"/>
            </a:lnSpc>
            <a:spcBef>
              <a:spcPct val="0"/>
            </a:spcBef>
            <a:spcAft>
              <a:spcPct val="35000"/>
            </a:spcAft>
            <a:buNone/>
          </a:pPr>
          <a:r>
            <a:rPr lang="el-GR" sz="2000" kern="1200" dirty="0"/>
            <a:t>Συνθήκες αβεβαιότητας</a:t>
          </a:r>
          <a:endParaRPr lang="en-US" sz="2000" kern="1200" dirty="0"/>
        </a:p>
      </dsp:txBody>
      <dsp:txXfrm>
        <a:off x="289958" y="4217385"/>
        <a:ext cx="3782731"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68552-0DE0-45BD-A3F8-BA9F218751AA}">
      <dsp:nvSpPr>
        <dsp:cNvPr id="0" name=""/>
        <dsp:cNvSpPr/>
      </dsp:nvSpPr>
      <dsp:spPr>
        <a:xfrm>
          <a:off x="3553005" y="3839604"/>
          <a:ext cx="651243" cy="303558"/>
        </a:xfrm>
        <a:custGeom>
          <a:avLst/>
          <a:gdLst/>
          <a:ahLst/>
          <a:cxnLst/>
          <a:rect l="0" t="0" r="0" b="0"/>
          <a:pathLst>
            <a:path>
              <a:moveTo>
                <a:pt x="0" y="303558"/>
              </a:moveTo>
              <a:lnTo>
                <a:pt x="325621" y="303558"/>
              </a:lnTo>
              <a:lnTo>
                <a:pt x="325621" y="0"/>
              </a:lnTo>
              <a:lnTo>
                <a:pt x="65124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860664" y="3973420"/>
        <a:ext cx="35925" cy="35925"/>
      </dsp:txXfrm>
    </dsp:sp>
    <dsp:sp modelId="{7DE4AC11-A100-488F-B03D-BA90F2D10D65}">
      <dsp:nvSpPr>
        <dsp:cNvPr id="0" name=""/>
        <dsp:cNvSpPr/>
      </dsp:nvSpPr>
      <dsp:spPr>
        <a:xfrm>
          <a:off x="875388" y="2379563"/>
          <a:ext cx="582735" cy="1763599"/>
        </a:xfrm>
        <a:custGeom>
          <a:avLst/>
          <a:gdLst/>
          <a:ahLst/>
          <a:cxnLst/>
          <a:rect l="0" t="0" r="0" b="0"/>
          <a:pathLst>
            <a:path>
              <a:moveTo>
                <a:pt x="0" y="0"/>
              </a:moveTo>
              <a:lnTo>
                <a:pt x="291367" y="0"/>
              </a:lnTo>
              <a:lnTo>
                <a:pt x="291367" y="1763599"/>
              </a:lnTo>
              <a:lnTo>
                <a:pt x="582735" y="17635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1120321" y="3214928"/>
        <a:ext cx="92869" cy="92869"/>
      </dsp:txXfrm>
    </dsp:sp>
    <dsp:sp modelId="{B8EA8018-7EE3-4DCE-80B5-54FC11DBDE0C}">
      <dsp:nvSpPr>
        <dsp:cNvPr id="0" name=""/>
        <dsp:cNvSpPr/>
      </dsp:nvSpPr>
      <dsp:spPr>
        <a:xfrm>
          <a:off x="3622059" y="2310602"/>
          <a:ext cx="482402" cy="216308"/>
        </a:xfrm>
        <a:custGeom>
          <a:avLst/>
          <a:gdLst/>
          <a:ahLst/>
          <a:cxnLst/>
          <a:rect l="0" t="0" r="0" b="0"/>
          <a:pathLst>
            <a:path>
              <a:moveTo>
                <a:pt x="0" y="216308"/>
              </a:moveTo>
              <a:lnTo>
                <a:pt x="241201" y="216308"/>
              </a:lnTo>
              <a:lnTo>
                <a:pt x="241201" y="0"/>
              </a:lnTo>
              <a:lnTo>
                <a:pt x="48240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850043" y="2405539"/>
        <a:ext cx="26433" cy="26433"/>
      </dsp:txXfrm>
    </dsp:sp>
    <dsp:sp modelId="{CF8B09F9-34FC-426F-8E1D-F660479CA4CE}">
      <dsp:nvSpPr>
        <dsp:cNvPr id="0" name=""/>
        <dsp:cNvSpPr/>
      </dsp:nvSpPr>
      <dsp:spPr>
        <a:xfrm>
          <a:off x="875388" y="2379563"/>
          <a:ext cx="582735" cy="147347"/>
        </a:xfrm>
        <a:custGeom>
          <a:avLst/>
          <a:gdLst/>
          <a:ahLst/>
          <a:cxnLst/>
          <a:rect l="0" t="0" r="0" b="0"/>
          <a:pathLst>
            <a:path>
              <a:moveTo>
                <a:pt x="0" y="0"/>
              </a:moveTo>
              <a:lnTo>
                <a:pt x="291367" y="0"/>
              </a:lnTo>
              <a:lnTo>
                <a:pt x="291367" y="147347"/>
              </a:lnTo>
              <a:lnTo>
                <a:pt x="582735" y="1473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51729" y="2438210"/>
        <a:ext cx="30053" cy="30053"/>
      </dsp:txXfrm>
    </dsp:sp>
    <dsp:sp modelId="{400E4409-E5E7-4D7B-8F16-21C4C0D6D868}">
      <dsp:nvSpPr>
        <dsp:cNvPr id="0" name=""/>
        <dsp:cNvSpPr/>
      </dsp:nvSpPr>
      <dsp:spPr>
        <a:xfrm>
          <a:off x="3653844" y="799845"/>
          <a:ext cx="954669" cy="91440"/>
        </a:xfrm>
        <a:custGeom>
          <a:avLst/>
          <a:gdLst/>
          <a:ahLst/>
          <a:cxnLst/>
          <a:rect l="0" t="0" r="0" b="0"/>
          <a:pathLst>
            <a:path>
              <a:moveTo>
                <a:pt x="0" y="136602"/>
              </a:moveTo>
              <a:lnTo>
                <a:pt x="477334" y="136602"/>
              </a:lnTo>
              <a:lnTo>
                <a:pt x="477334" y="45720"/>
              </a:lnTo>
              <a:lnTo>
                <a:pt x="954669"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4107204" y="821590"/>
        <a:ext cx="47949" cy="47949"/>
      </dsp:txXfrm>
    </dsp:sp>
    <dsp:sp modelId="{E579D795-68D4-46A5-8ADE-65727254407B}">
      <dsp:nvSpPr>
        <dsp:cNvPr id="0" name=""/>
        <dsp:cNvSpPr/>
      </dsp:nvSpPr>
      <dsp:spPr>
        <a:xfrm>
          <a:off x="875388" y="936448"/>
          <a:ext cx="582735" cy="1443115"/>
        </a:xfrm>
        <a:custGeom>
          <a:avLst/>
          <a:gdLst/>
          <a:ahLst/>
          <a:cxnLst/>
          <a:rect l="0" t="0" r="0" b="0"/>
          <a:pathLst>
            <a:path>
              <a:moveTo>
                <a:pt x="0" y="1443115"/>
              </a:moveTo>
              <a:lnTo>
                <a:pt x="291367" y="1443115"/>
              </a:lnTo>
              <a:lnTo>
                <a:pt x="291367" y="0"/>
              </a:lnTo>
              <a:lnTo>
                <a:pt x="58273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27847" y="1619097"/>
        <a:ext cx="77816" cy="77816"/>
      </dsp:txXfrm>
    </dsp:sp>
    <dsp:sp modelId="{3927D711-A98A-41A3-9E11-428260ADDACB}">
      <dsp:nvSpPr>
        <dsp:cNvPr id="0" name=""/>
        <dsp:cNvSpPr/>
      </dsp:nvSpPr>
      <dsp:spPr>
        <a:xfrm rot="16200000">
          <a:off x="-1865959" y="1941869"/>
          <a:ext cx="4607307" cy="87538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l-GR" sz="2900" kern="1200" dirty="0"/>
            <a:t>Αποτελεσματική ομαδική λήψη αποφάσεων</a:t>
          </a:r>
        </a:p>
      </dsp:txBody>
      <dsp:txXfrm>
        <a:off x="-1865959" y="1941869"/>
        <a:ext cx="4607307" cy="875388"/>
      </dsp:txXfrm>
    </dsp:sp>
    <dsp:sp modelId="{6AE8D2CA-6F9E-4C84-A38D-3E3DD61EBFC9}">
      <dsp:nvSpPr>
        <dsp:cNvPr id="0" name=""/>
        <dsp:cNvSpPr/>
      </dsp:nvSpPr>
      <dsp:spPr>
        <a:xfrm>
          <a:off x="1458123" y="498754"/>
          <a:ext cx="2195720" cy="875388"/>
        </a:xfrm>
        <a:prstGeom prst="rect">
          <a:avLst/>
        </a:prstGeom>
        <a:solidFill>
          <a:schemeClr val="accent3"/>
        </a:solidFill>
        <a:ln w="38100"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Ηγεσία </a:t>
          </a:r>
        </a:p>
      </dsp:txBody>
      <dsp:txXfrm>
        <a:off x="1458123" y="498754"/>
        <a:ext cx="2195720" cy="875388"/>
      </dsp:txXfrm>
    </dsp:sp>
    <dsp:sp modelId="{1299CF07-9A09-47D1-977A-843445C33ECE}">
      <dsp:nvSpPr>
        <dsp:cNvPr id="0" name=""/>
        <dsp:cNvSpPr/>
      </dsp:nvSpPr>
      <dsp:spPr>
        <a:xfrm>
          <a:off x="4608514" y="92228"/>
          <a:ext cx="3791890" cy="1506674"/>
        </a:xfrm>
        <a:prstGeom prst="rect">
          <a:avLst/>
        </a:prstGeom>
        <a:gradFill rotWithShape="1">
          <a:gsLst>
            <a:gs pos="0">
              <a:schemeClr val="accent3">
                <a:tint val="1000"/>
                <a:satMod val="100000"/>
              </a:schemeClr>
            </a:gs>
            <a:gs pos="68000">
              <a:schemeClr val="accent3">
                <a:tint val="77000"/>
                <a:satMod val="100000"/>
              </a:schemeClr>
            </a:gs>
            <a:gs pos="81000">
              <a:schemeClr val="accent3">
                <a:tint val="79000"/>
                <a:satMod val="100000"/>
              </a:schemeClr>
            </a:gs>
            <a:gs pos="86000">
              <a:schemeClr val="accent3">
                <a:tint val="73000"/>
                <a:satMod val="100000"/>
              </a:schemeClr>
            </a:gs>
            <a:gs pos="100000">
              <a:schemeClr val="accent3">
                <a:tint val="35000"/>
                <a:satMod val="100000"/>
              </a:schemeClr>
            </a:gs>
          </a:gsLst>
          <a:lin ang="5400000" scaled="0"/>
        </a:gradFill>
        <a:ln w="9525" cap="flat" cmpd="sng" algn="ctr">
          <a:solidFill>
            <a:schemeClr val="accent3">
              <a:shade val="95000"/>
              <a:satMod val="105000"/>
            </a:schemeClr>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0" i="0" u="none" kern="1200" dirty="0"/>
            <a:t>- Αποφύγετε την κυριαρχία</a:t>
          </a:r>
        </a:p>
        <a:p>
          <a:pPr marL="0" lvl="0" indent="0" algn="ctr" defTabSz="800100">
            <a:lnSpc>
              <a:spcPct val="90000"/>
            </a:lnSpc>
            <a:spcBef>
              <a:spcPct val="0"/>
            </a:spcBef>
            <a:spcAft>
              <a:spcPct val="35000"/>
            </a:spcAft>
            <a:buNone/>
          </a:pPr>
          <a:r>
            <a:rPr lang="el-GR" sz="1800" b="0" i="0" u="none" kern="1200" dirty="0"/>
            <a:t> - Ενθαρρύνετε τις πληροφορίες</a:t>
          </a:r>
        </a:p>
        <a:p>
          <a:pPr marL="0" lvl="0" indent="0" algn="ctr" defTabSz="800100">
            <a:lnSpc>
              <a:spcPct val="90000"/>
            </a:lnSpc>
            <a:spcBef>
              <a:spcPct val="0"/>
            </a:spcBef>
            <a:spcAft>
              <a:spcPct val="35000"/>
            </a:spcAft>
            <a:buNone/>
          </a:pPr>
          <a:r>
            <a:rPr lang="el-GR" sz="1800" b="0" i="0" u="none" kern="1200" dirty="0"/>
            <a:t>-  Αποφύγετε την ομαδική σκέψη και την αποδεκτή επιλογή </a:t>
          </a:r>
        </a:p>
        <a:p>
          <a:pPr marL="0" lvl="0" indent="0" algn="ctr" defTabSz="800100">
            <a:lnSpc>
              <a:spcPct val="90000"/>
            </a:lnSpc>
            <a:spcBef>
              <a:spcPct val="0"/>
            </a:spcBef>
            <a:spcAft>
              <a:spcPct val="35000"/>
            </a:spcAft>
            <a:buNone/>
          </a:pPr>
          <a:r>
            <a:rPr lang="el-GR" sz="1800" b="0" i="0" u="none" kern="1200" dirty="0"/>
            <a:t>- Να θυμάστε τους στόχους σας</a:t>
          </a:r>
          <a:endParaRPr lang="el-GR" sz="1800" kern="1200" dirty="0"/>
        </a:p>
      </dsp:txBody>
      <dsp:txXfrm>
        <a:off x="4608514" y="92228"/>
        <a:ext cx="3791890" cy="1506674"/>
      </dsp:txXfrm>
    </dsp:sp>
    <dsp:sp modelId="{6E047531-2A31-4BC3-908E-40F6110DDBD3}">
      <dsp:nvSpPr>
        <dsp:cNvPr id="0" name=""/>
        <dsp:cNvSpPr/>
      </dsp:nvSpPr>
      <dsp:spPr>
        <a:xfrm>
          <a:off x="1458123" y="2089216"/>
          <a:ext cx="2163935" cy="875388"/>
        </a:xfrm>
        <a:prstGeom prst="rect">
          <a:avLst/>
        </a:prstGeom>
        <a:solidFill>
          <a:schemeClr val="accent5"/>
        </a:solidFill>
        <a:ln w="38100" cap="flat"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Δημιουργικότητα </a:t>
          </a:r>
        </a:p>
      </dsp:txBody>
      <dsp:txXfrm>
        <a:off x="1458123" y="2089216"/>
        <a:ext cx="2163935" cy="875388"/>
      </dsp:txXfrm>
    </dsp:sp>
    <dsp:sp modelId="{205ADB56-F83F-465F-B95C-9BDFAE131B42}">
      <dsp:nvSpPr>
        <dsp:cNvPr id="0" name=""/>
        <dsp:cNvSpPr/>
      </dsp:nvSpPr>
      <dsp:spPr>
        <a:xfrm>
          <a:off x="4104462" y="1692324"/>
          <a:ext cx="4374501" cy="1236556"/>
        </a:xfrm>
        <a:prstGeom prst="rect">
          <a:avLst/>
        </a:prstGeom>
        <a:gradFill rotWithShape="1">
          <a:gsLst>
            <a:gs pos="0">
              <a:schemeClr val="accent5">
                <a:tint val="1000"/>
                <a:satMod val="100000"/>
              </a:schemeClr>
            </a:gs>
            <a:gs pos="68000">
              <a:schemeClr val="accent5">
                <a:tint val="77000"/>
                <a:satMod val="100000"/>
              </a:schemeClr>
            </a:gs>
            <a:gs pos="81000">
              <a:schemeClr val="accent5">
                <a:tint val="79000"/>
                <a:satMod val="100000"/>
              </a:schemeClr>
            </a:gs>
            <a:gs pos="86000">
              <a:schemeClr val="accent5">
                <a:tint val="73000"/>
                <a:satMod val="100000"/>
              </a:schemeClr>
            </a:gs>
            <a:gs pos="100000">
              <a:schemeClr val="accent5">
                <a:tint val="35000"/>
                <a:satMod val="100000"/>
              </a:schemeClr>
            </a:gs>
          </a:gsLst>
          <a:lin ang="5400000" scaled="0"/>
        </a:gradFill>
        <a:ln w="9525" cap="flat" cmpd="sng" algn="ctr">
          <a:solidFill>
            <a:schemeClr val="accent5">
              <a:shade val="95000"/>
              <a:satMod val="105000"/>
            </a:schemeClr>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b="0" i="0" u="none" kern="1200" dirty="0"/>
            <a:t>- Χρησιμοποιείστε τον καταιγισμό Ιδεών - Αποφύγετε την κριτική </a:t>
          </a:r>
        </a:p>
        <a:p>
          <a:pPr marL="0" lvl="0" indent="0" algn="ctr" defTabSz="800100">
            <a:lnSpc>
              <a:spcPct val="90000"/>
            </a:lnSpc>
            <a:spcBef>
              <a:spcPct val="0"/>
            </a:spcBef>
            <a:spcAft>
              <a:spcPct val="35000"/>
            </a:spcAft>
            <a:buNone/>
          </a:pPr>
          <a:r>
            <a:rPr lang="el-GR" sz="1800" b="0" i="0" u="none" kern="1200" dirty="0"/>
            <a:t>- Εξαντλήσετε τις ιδέες </a:t>
          </a:r>
        </a:p>
        <a:p>
          <a:pPr marL="0" lvl="0" indent="0" algn="ctr" defTabSz="800100">
            <a:lnSpc>
              <a:spcPct val="90000"/>
            </a:lnSpc>
            <a:spcBef>
              <a:spcPct val="0"/>
            </a:spcBef>
            <a:spcAft>
              <a:spcPct val="35000"/>
            </a:spcAft>
            <a:buNone/>
          </a:pPr>
          <a:r>
            <a:rPr lang="el-GR" sz="1800" b="0" i="0" u="none" kern="1200" dirty="0"/>
            <a:t>- Συνδυάστε τις ιδέες</a:t>
          </a:r>
          <a:endParaRPr lang="el-GR" sz="1800" kern="1200" dirty="0"/>
        </a:p>
      </dsp:txBody>
      <dsp:txXfrm>
        <a:off x="4104462" y="1692324"/>
        <a:ext cx="4374501" cy="1236556"/>
      </dsp:txXfrm>
    </dsp:sp>
    <dsp:sp modelId="{11621A9D-5223-470F-9A9F-90ECD97C63CD}">
      <dsp:nvSpPr>
        <dsp:cNvPr id="0" name=""/>
        <dsp:cNvSpPr/>
      </dsp:nvSpPr>
      <dsp:spPr>
        <a:xfrm>
          <a:off x="1458123" y="3705468"/>
          <a:ext cx="2094881" cy="875388"/>
        </a:xfrm>
        <a:prstGeom prst="rect">
          <a:avLst/>
        </a:prstGeom>
        <a:solidFill>
          <a:schemeClr val="accent1"/>
        </a:solidFill>
        <a:ln w="38100" cap="flat" cmpd="sng" algn="ctr">
          <a:solidFill>
            <a:schemeClr val="lt1"/>
          </a:solid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Εποικοδομητική σύγκρουση </a:t>
          </a:r>
        </a:p>
      </dsp:txBody>
      <dsp:txXfrm>
        <a:off x="1458123" y="3705468"/>
        <a:ext cx="2094881" cy="875388"/>
      </dsp:txXfrm>
    </dsp:sp>
    <dsp:sp modelId="{2DD4790B-CB1B-4E8A-903C-45FE6EF201F9}">
      <dsp:nvSpPr>
        <dsp:cNvPr id="0" name=""/>
        <dsp:cNvSpPr/>
      </dsp:nvSpPr>
      <dsp:spPr>
        <a:xfrm>
          <a:off x="4204249" y="3060477"/>
          <a:ext cx="4375046" cy="1558252"/>
        </a:xfrm>
        <a:prstGeom prst="rect">
          <a:avLst/>
        </a:prstGeom>
        <a:gradFill rotWithShape="1">
          <a:gsLst>
            <a:gs pos="0">
              <a:schemeClr val="accent1">
                <a:tint val="1000"/>
                <a:satMod val="100000"/>
              </a:schemeClr>
            </a:gs>
            <a:gs pos="68000">
              <a:schemeClr val="accent1">
                <a:tint val="77000"/>
                <a:satMod val="100000"/>
              </a:schemeClr>
            </a:gs>
            <a:gs pos="81000">
              <a:schemeClr val="accent1">
                <a:tint val="79000"/>
                <a:satMod val="100000"/>
              </a:schemeClr>
            </a:gs>
            <a:gs pos="86000">
              <a:schemeClr val="accent1">
                <a:tint val="73000"/>
                <a:satMod val="100000"/>
              </a:schemeClr>
            </a:gs>
            <a:gs pos="100000">
              <a:schemeClr val="accent1">
                <a:tint val="35000"/>
                <a:satMod val="100000"/>
              </a:schemeClr>
            </a:gs>
          </a:gsLst>
          <a:lin ang="5400000" scaled="0"/>
        </a:gradFill>
        <a:ln w="9525" cap="flat" cmpd="sng" algn="ctr">
          <a:solidFill>
            <a:schemeClr val="accent1">
              <a:shade val="95000"/>
              <a:satMod val="105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l-GR" sz="1800" kern="1200" dirty="0"/>
            <a:t>- Εκφράστε τις θεμιτές διαφορές</a:t>
          </a:r>
        </a:p>
        <a:p>
          <a:pPr marL="0" lvl="0" indent="0" algn="ctr" defTabSz="800100">
            <a:lnSpc>
              <a:spcPct val="90000"/>
            </a:lnSpc>
            <a:spcBef>
              <a:spcPct val="0"/>
            </a:spcBef>
            <a:spcAft>
              <a:spcPct val="35000"/>
            </a:spcAft>
            <a:buNone/>
          </a:pPr>
          <a:r>
            <a:rPr lang="el-GR" sz="1800" kern="1200" dirty="0"/>
            <a:t> - Μείνετε προσηλωμένοι στο καθήκον σας </a:t>
          </a:r>
        </a:p>
        <a:p>
          <a:pPr marL="0" lvl="0" indent="0" algn="ctr" defTabSz="800100">
            <a:lnSpc>
              <a:spcPct val="90000"/>
            </a:lnSpc>
            <a:spcBef>
              <a:spcPct val="0"/>
            </a:spcBef>
            <a:spcAft>
              <a:spcPct val="35000"/>
            </a:spcAft>
            <a:buNone/>
          </a:pPr>
          <a:r>
            <a:rPr lang="el-GR" sz="1800" kern="1200" dirty="0"/>
            <a:t>- Μείνετε απρόσωποι</a:t>
          </a:r>
        </a:p>
        <a:p>
          <a:pPr marL="0" lvl="0" indent="0" algn="ctr" defTabSz="800100">
            <a:lnSpc>
              <a:spcPct val="90000"/>
            </a:lnSpc>
            <a:spcBef>
              <a:spcPct val="0"/>
            </a:spcBef>
            <a:spcAft>
              <a:spcPct val="35000"/>
            </a:spcAft>
            <a:buNone/>
          </a:pPr>
          <a:r>
            <a:rPr lang="el-GR" sz="1800" kern="1200" dirty="0"/>
            <a:t>- Παίξτε το συνήγορο του διαβόλου</a:t>
          </a:r>
        </a:p>
      </dsp:txBody>
      <dsp:txXfrm>
        <a:off x="4204249" y="3060477"/>
        <a:ext cx="4375046" cy="15582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8FBE3-11EC-4D38-824F-995AE4E9A452}" type="datetimeFigureOut">
              <a:rPr lang="el-GR" smtClean="0"/>
              <a:t>5/11/2024</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A52B9-FB8D-48A1-8C15-0D3DF8E5D704}" type="slidenum">
              <a:rPr lang="el-GR" smtClean="0"/>
              <a:t>‹#›</a:t>
            </a:fld>
            <a:endParaRPr lang="el-GR" dirty="0"/>
          </a:p>
        </p:txBody>
      </p:sp>
    </p:spTree>
    <p:extLst>
      <p:ext uri="{BB962C8B-B14F-4D97-AF65-F5344CB8AC3E}">
        <p14:creationId xmlns:p14="http://schemas.microsoft.com/office/powerpoint/2010/main" val="228965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a:t>Παραδειγμα</a:t>
            </a:r>
            <a:r>
              <a:rPr lang="el-GR" dirty="0"/>
              <a:t> </a:t>
            </a:r>
            <a:r>
              <a:rPr lang="el-GR" dirty="0" err="1"/>
              <a:t>μειωση</a:t>
            </a:r>
            <a:r>
              <a:rPr lang="el-GR" dirty="0"/>
              <a:t> </a:t>
            </a:r>
            <a:r>
              <a:rPr lang="el-GR" dirty="0" err="1"/>
              <a:t>πωλησεων</a:t>
            </a:r>
            <a:endParaRPr lang="el-GR" dirty="0"/>
          </a:p>
        </p:txBody>
      </p:sp>
      <p:sp>
        <p:nvSpPr>
          <p:cNvPr id="4" name="Θέση αριθμού διαφάνειας 3"/>
          <p:cNvSpPr>
            <a:spLocks noGrp="1"/>
          </p:cNvSpPr>
          <p:nvPr>
            <p:ph type="sldNum" sz="quarter" idx="10"/>
          </p:nvPr>
        </p:nvSpPr>
        <p:spPr/>
        <p:txBody>
          <a:bodyPr/>
          <a:lstStyle/>
          <a:p>
            <a:fld id="{FDCA52B9-FB8D-48A1-8C15-0D3DF8E5D704}" type="slidenum">
              <a:rPr lang="el-GR" smtClean="0"/>
              <a:t>9</a:t>
            </a:fld>
            <a:endParaRPr lang="el-GR" dirty="0"/>
          </a:p>
        </p:txBody>
      </p:sp>
    </p:spTree>
    <p:extLst>
      <p:ext uri="{BB962C8B-B14F-4D97-AF65-F5344CB8AC3E}">
        <p14:creationId xmlns:p14="http://schemas.microsoft.com/office/powerpoint/2010/main" val="96303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Πώς </a:t>
            </a:r>
            <a:r>
              <a:rPr lang="el-GR" dirty="0" err="1"/>
              <a:t>αντιδραμε</a:t>
            </a:r>
            <a:r>
              <a:rPr lang="el-GR" dirty="0"/>
              <a:t> στη </a:t>
            </a:r>
            <a:r>
              <a:rPr lang="el-GR" dirty="0" err="1"/>
              <a:t>μειωση</a:t>
            </a:r>
            <a:r>
              <a:rPr lang="el-GR" dirty="0"/>
              <a:t> </a:t>
            </a:r>
            <a:r>
              <a:rPr lang="el-GR" dirty="0" err="1"/>
              <a:t>τιμων</a:t>
            </a:r>
            <a:r>
              <a:rPr lang="el-GR" dirty="0"/>
              <a:t> από τον </a:t>
            </a:r>
            <a:r>
              <a:rPr lang="el-GR" dirty="0" err="1"/>
              <a:t>ανταγωνιστη</a:t>
            </a:r>
            <a:r>
              <a:rPr lang="el-GR" dirty="0"/>
              <a:t>; Ποιες </a:t>
            </a:r>
            <a:r>
              <a:rPr lang="el-GR" dirty="0" err="1"/>
              <a:t>εναλλακτικες</a:t>
            </a:r>
            <a:r>
              <a:rPr lang="el-GR" dirty="0"/>
              <a:t> </a:t>
            </a:r>
            <a:r>
              <a:rPr lang="el-GR" dirty="0" err="1"/>
              <a:t>εχουμε</a:t>
            </a:r>
            <a:r>
              <a:rPr lang="el-GR" dirty="0"/>
              <a:t>;</a:t>
            </a:r>
          </a:p>
        </p:txBody>
      </p:sp>
      <p:sp>
        <p:nvSpPr>
          <p:cNvPr id="4" name="Θέση αριθμού διαφάνειας 3"/>
          <p:cNvSpPr>
            <a:spLocks noGrp="1"/>
          </p:cNvSpPr>
          <p:nvPr>
            <p:ph type="sldNum" sz="quarter" idx="10"/>
          </p:nvPr>
        </p:nvSpPr>
        <p:spPr/>
        <p:txBody>
          <a:bodyPr/>
          <a:lstStyle/>
          <a:p>
            <a:fld id="{FDCA52B9-FB8D-48A1-8C15-0D3DF8E5D704}" type="slidenum">
              <a:rPr lang="el-GR" smtClean="0"/>
              <a:t>10</a:t>
            </a:fld>
            <a:endParaRPr lang="el-GR" dirty="0"/>
          </a:p>
        </p:txBody>
      </p:sp>
    </p:spTree>
    <p:extLst>
      <p:ext uri="{BB962C8B-B14F-4D97-AF65-F5344CB8AC3E}">
        <p14:creationId xmlns:p14="http://schemas.microsoft.com/office/powerpoint/2010/main" val="327561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u="none" strike="noStrike" kern="1200" dirty="0">
                <a:solidFill>
                  <a:schemeClr val="tx1"/>
                </a:solidFill>
                <a:effectLst/>
                <a:latin typeface="+mn-lt"/>
                <a:ea typeface="+mn-ea"/>
                <a:cs typeface="+mn-cs"/>
              </a:rPr>
              <a:t>Πολιτικό υπόδειγμα λήψης αποφάσεων το management παίρνει απόφαση και Πόρους λαμβάνοντας σοβαρά υπόψη τη δύναμη και τα συμφέροντα των εμπλεκομένων αλλά και τα δικά του Και τις επιχειρήσεις. τέτοιου τύπου αποφάσεις είναι κατά κανόνα αποτέλεσμα συζητήσεων διαπραγματεύσεων προσπάθεια αποφυγής Συγκρούσεων και εξισορρόπησης αντίθετων συμφερόντων συμφωνιών και άτυπων συμμαχιών για την επίτευξη της καλύτερης δυνατής λύσης</a:t>
            </a:r>
            <a:endParaRPr lang="el-GR" dirty="0"/>
          </a:p>
        </p:txBody>
      </p:sp>
      <p:sp>
        <p:nvSpPr>
          <p:cNvPr id="4" name="Θέση αριθμού διαφάνειας 3"/>
          <p:cNvSpPr>
            <a:spLocks noGrp="1"/>
          </p:cNvSpPr>
          <p:nvPr>
            <p:ph type="sldNum" sz="quarter" idx="10"/>
          </p:nvPr>
        </p:nvSpPr>
        <p:spPr/>
        <p:txBody>
          <a:bodyPr/>
          <a:lstStyle/>
          <a:p>
            <a:fld id="{FDCA52B9-FB8D-48A1-8C15-0D3DF8E5D704}" type="slidenum">
              <a:rPr lang="el-GR" smtClean="0"/>
              <a:t>21</a:t>
            </a:fld>
            <a:endParaRPr lang="el-GR"/>
          </a:p>
        </p:txBody>
      </p:sp>
    </p:spTree>
    <p:extLst>
      <p:ext uri="{BB962C8B-B14F-4D97-AF65-F5344CB8AC3E}">
        <p14:creationId xmlns:p14="http://schemas.microsoft.com/office/powerpoint/2010/main" val="101815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br>
              <a:rPr lang="el-GR" b="0" dirty="0">
                <a:effectLst/>
              </a:rPr>
            </a:br>
            <a:r>
              <a:rPr lang="el-GR" sz="1200" b="0" i="0" u="none" strike="noStrike" kern="1200" dirty="0">
                <a:solidFill>
                  <a:schemeClr val="tx1"/>
                </a:solidFill>
                <a:effectLst/>
                <a:latin typeface="+mn-lt"/>
                <a:ea typeface="+mn-ea"/>
                <a:cs typeface="+mn-cs"/>
              </a:rPr>
              <a:t> παραδείγματα  1 /2 επιχείρηση πολιτικές που ακολουθούνται για την ανάρτηση στα μέσα κοινωνικής δικτύωσης /  ανάπτυξη Νέας υπηρεσίας για μία διαφορετική </a:t>
            </a:r>
            <a:r>
              <a:rPr lang="el-GR" sz="1200" b="0" i="0" u="none" strike="noStrike" kern="1200" dirty="0" err="1">
                <a:solidFill>
                  <a:schemeClr val="tx1"/>
                </a:solidFill>
                <a:effectLst/>
                <a:latin typeface="+mn-lt"/>
                <a:ea typeface="+mn-ea"/>
                <a:cs typeface="+mn-cs"/>
              </a:rPr>
              <a:t>αγοράπανεπιστήμιο</a:t>
            </a:r>
            <a:r>
              <a:rPr lang="el-GR" sz="1200" b="0" i="0" u="none" strike="noStrike" kern="1200" dirty="0">
                <a:solidFill>
                  <a:schemeClr val="tx1"/>
                </a:solidFill>
                <a:effectLst/>
                <a:latin typeface="+mn-lt"/>
                <a:ea typeface="+mn-ea"/>
                <a:cs typeface="+mn-cs"/>
              </a:rPr>
              <a:t> αριθμό πιστωτικών μονάδων που πρέπει να συγκεντρώνουν οι φοιτητές για να αποφοιτήσουν /κατασκευή νέων εγκαταστάσεων  νοσοκομείο διαδικασία για την είσοδο των ασθενών / αγορά πειραματικού εξοπλισμού</a:t>
            </a:r>
            <a:endParaRPr lang="el-GR" b="0" dirty="0">
              <a:effectLst/>
            </a:endParaRPr>
          </a:p>
          <a:p>
            <a:endParaRPr lang="el-GR" dirty="0"/>
          </a:p>
          <a:p>
            <a:r>
              <a:rPr lang="el-GR" dirty="0"/>
              <a:t> παραδείγματα  1 /2 επιχείρηση πολιτικές που ακολουθούνται για την ανάρτηση στα μέσα κοινωνικής δικτύωσης /  ανάπτυξη Νέας υπηρεσίας για μία διαφορετική </a:t>
            </a:r>
            <a:r>
              <a:rPr lang="el-GR" dirty="0" err="1"/>
              <a:t>αγοράπανεπιστήμιο</a:t>
            </a:r>
            <a:r>
              <a:rPr lang="el-GR" dirty="0"/>
              <a:t> αριθμό πιστωτικών μονάδων που πρέπει να συγκεντρώνουν οι φοιτητές για να αποφοιτήσουν /κατασκευή νέων εγκαταστάσεων  νοσοκομείο διαδικασία για την είσοδο των ασθενών / αγορά πειραματικού εξοπλισμού</a:t>
            </a:r>
          </a:p>
          <a:p>
            <a:br>
              <a:rPr lang="el-GR" dirty="0"/>
            </a:br>
            <a:endParaRPr lang="el-GR" dirty="0"/>
          </a:p>
        </p:txBody>
      </p:sp>
      <p:sp>
        <p:nvSpPr>
          <p:cNvPr id="4" name="Θέση αριθμού διαφάνειας 3"/>
          <p:cNvSpPr>
            <a:spLocks noGrp="1"/>
          </p:cNvSpPr>
          <p:nvPr>
            <p:ph type="sldNum" sz="quarter" idx="10"/>
          </p:nvPr>
        </p:nvSpPr>
        <p:spPr/>
        <p:txBody>
          <a:bodyPr/>
          <a:lstStyle/>
          <a:p>
            <a:fld id="{FDCA52B9-FB8D-48A1-8C15-0D3DF8E5D704}" type="slidenum">
              <a:rPr lang="el-GR" smtClean="0"/>
              <a:t>27</a:t>
            </a:fld>
            <a:endParaRPr lang="el-GR" dirty="0"/>
          </a:p>
        </p:txBody>
      </p:sp>
    </p:spTree>
    <p:extLst>
      <p:ext uri="{BB962C8B-B14F-4D97-AF65-F5344CB8AC3E}">
        <p14:creationId xmlns:p14="http://schemas.microsoft.com/office/powerpoint/2010/main" val="390149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CA52B9-FB8D-48A1-8C15-0D3DF8E5D704}" type="slidenum">
              <a:rPr lang="el-GR" smtClean="0"/>
              <a:t>38</a:t>
            </a:fld>
            <a:endParaRPr lang="el-GR" dirty="0"/>
          </a:p>
        </p:txBody>
      </p:sp>
    </p:spTree>
    <p:extLst>
      <p:ext uri="{BB962C8B-B14F-4D97-AF65-F5344CB8AC3E}">
        <p14:creationId xmlns:p14="http://schemas.microsoft.com/office/powerpoint/2010/main" val="113337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8BCA8834-9B16-40CB-AE1D-DB9DA85809ED}" type="datetime1">
              <a:rPr lang="el-GR" smtClean="0"/>
              <a:t>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9B8104B-AE08-435A-BDD8-9A0A821292C0}" type="slidenum">
              <a:rPr lang="el-GR" smtClean="0"/>
              <a:t>‹#›</a:t>
            </a:fld>
            <a:endParaRPr lang="el-GR"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l-GR"/>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7F301A4C-5A34-4FE7-B408-9691A8445538}" type="datetime1">
              <a:rPr lang="el-GR" smtClean="0"/>
              <a:t>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9B8104B-AE08-435A-BDD8-9A0A821292C0}"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C0E1394-8C27-428D-9528-262E4A49B4DF}" type="datetime1">
              <a:rPr lang="el-GR" smtClean="0"/>
              <a:t>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9B8104B-AE08-435A-BDD8-9A0A821292C0}" type="slidenum">
              <a:rPr lang="el-GR" smtClean="0"/>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43F868-464E-4134-9A7D-FE13E698BF69}"/>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D0900F0-2966-4C42-91E7-D2A933DA80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A7B4865-F8F4-4488-A06E-2B2EA538A6BC}"/>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5" name="Θέση υποσέλιδου 4">
            <a:extLst>
              <a:ext uri="{FF2B5EF4-FFF2-40B4-BE49-F238E27FC236}">
                <a16:creationId xmlns:a16="http://schemas.microsoft.com/office/drawing/2014/main" id="{F7CB0AE4-47A5-43CC-8575-23756A57377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0286A24-DFD7-4E61-95E3-9865F6C5E85F}"/>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2377287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6F03CA-65D4-4808-BBAA-B13FCDCBE7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1FBEEB9-0825-4359-83EA-E3C656D8E8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05C726-09A6-44E1-87B4-BD75D40CFCB6}"/>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5" name="Θέση υποσέλιδου 4">
            <a:extLst>
              <a:ext uri="{FF2B5EF4-FFF2-40B4-BE49-F238E27FC236}">
                <a16:creationId xmlns:a16="http://schemas.microsoft.com/office/drawing/2014/main" id="{CBD131C2-12BA-418E-8A73-71D100C846A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BE59A0-7D28-4B7D-815C-3C2B3BF1C9C6}"/>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2931568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57EBA1-78BE-4981-AC25-3600DFBFDCD0}"/>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4D652F4-5545-4DA8-A5D6-F2865D82DF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02CDF4B-EBF2-437D-AC60-73E321594CF0}"/>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5" name="Θέση υποσέλιδου 4">
            <a:extLst>
              <a:ext uri="{FF2B5EF4-FFF2-40B4-BE49-F238E27FC236}">
                <a16:creationId xmlns:a16="http://schemas.microsoft.com/office/drawing/2014/main" id="{48454A13-210E-403E-8D1C-BC58C06F60C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759731B-28DD-4242-A585-3BC641280CBE}"/>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4078502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F96A0B-24C8-44C4-AD4E-239A3E43931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D53C9B0-577A-49E2-A5E9-B4201678CE82}"/>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CC8F59C-300C-4461-8F59-9B35E1249C2A}"/>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9937D36-B383-4DA5-A7BB-8C6FB29679CC}"/>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6" name="Θέση υποσέλιδου 5">
            <a:extLst>
              <a:ext uri="{FF2B5EF4-FFF2-40B4-BE49-F238E27FC236}">
                <a16:creationId xmlns:a16="http://schemas.microsoft.com/office/drawing/2014/main" id="{3468883C-ADB1-4523-A47D-849473E1023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E6F2D63-D3CC-4173-A00E-B676B6A448B6}"/>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98333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35CDC9-39EF-49C4-B15F-2FB72F9E8936}"/>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5C6D96B-4B8F-4535-942C-F552D61AAD6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A7F3EC7-18AF-42F6-BF1F-6E07E2F67778}"/>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D5F3F5C-2CC1-4807-8A90-40E6D6AEBE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8700941-36E4-47DF-9E96-6341D54B1C70}"/>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C10897C-5F8C-428A-97FA-A4CDB751A6F5}"/>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8" name="Θέση υποσέλιδου 7">
            <a:extLst>
              <a:ext uri="{FF2B5EF4-FFF2-40B4-BE49-F238E27FC236}">
                <a16:creationId xmlns:a16="http://schemas.microsoft.com/office/drawing/2014/main" id="{61982445-134E-432D-92F4-206AD91CCCA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81809886-4B20-431C-B0C3-E1D2D33D0C9D}"/>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4000317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447121-2EDA-4BF6-9B7C-D46D8EBD1BB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564636C-EC17-4654-9A51-5610E6370F90}"/>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4" name="Θέση υποσέλιδου 3">
            <a:extLst>
              <a:ext uri="{FF2B5EF4-FFF2-40B4-BE49-F238E27FC236}">
                <a16:creationId xmlns:a16="http://schemas.microsoft.com/office/drawing/2014/main" id="{E28CF901-0260-46D9-92DB-1624C0D238C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26640C9-4FEE-4BCC-9AE1-854F1D150EDE}"/>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2643417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E8A7F63-6D68-48D2-B0ED-450AEA132344}"/>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3" name="Θέση υποσέλιδου 2">
            <a:extLst>
              <a:ext uri="{FF2B5EF4-FFF2-40B4-BE49-F238E27FC236}">
                <a16:creationId xmlns:a16="http://schemas.microsoft.com/office/drawing/2014/main" id="{4FE9420F-B663-4E1E-9DD1-05DF88F0C78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6D07E42-E74F-4F29-9FDF-7137149F04CE}"/>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492324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7CDD01-25A4-4D00-9254-04D18D01116B}"/>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0267CCE-0376-4C82-AD55-94D035CD66C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E3A1120-9139-4541-A55E-7037BB01E1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FBA9640-F66D-4BCC-8802-C30FFEA8505C}"/>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6" name="Θέση υποσέλιδου 5">
            <a:extLst>
              <a:ext uri="{FF2B5EF4-FFF2-40B4-BE49-F238E27FC236}">
                <a16:creationId xmlns:a16="http://schemas.microsoft.com/office/drawing/2014/main" id="{6199E2DC-5E2B-41E1-BF45-6F7CB43AEF9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A8B93DA-CF3B-4DAB-B378-394E4C05C828}"/>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165135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2526229B-91C7-47F5-8851-30EE757C1639}" type="datetime1">
              <a:rPr lang="el-GR" smtClean="0"/>
              <a:t>5/11/2024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9B8104B-AE08-435A-BDD8-9A0A821292C0}" type="slidenum">
              <a:rPr lang="el-GR" smtClean="0"/>
              <a:t>‹#›</a:t>
            </a:fld>
            <a:endParaRPr lang="el-G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18FB20-35C0-4EFC-9831-5B7297E27FEE}"/>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B84D3B7-D3A2-449F-BDEA-A28E1D17F4C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551FD297-1CB6-4E2B-8643-B24B676093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B3FF73E-4349-494F-B82E-ABBBEA21F522}"/>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6" name="Θέση υποσέλιδου 5">
            <a:extLst>
              <a:ext uri="{FF2B5EF4-FFF2-40B4-BE49-F238E27FC236}">
                <a16:creationId xmlns:a16="http://schemas.microsoft.com/office/drawing/2014/main" id="{D08331F3-40D2-4155-9D08-122B2A7EEC0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2AAF2A5-D890-46A6-A68A-414D81B7F725}"/>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2311604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546AD-5637-4FCB-B0C9-5D0D4B8BA7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37C4216-03AF-45C6-AB42-6BC9F59545A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BEAF4EC-4476-4D11-9D31-4A70EB234C08}"/>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5" name="Θέση υποσέλιδου 4">
            <a:extLst>
              <a:ext uri="{FF2B5EF4-FFF2-40B4-BE49-F238E27FC236}">
                <a16:creationId xmlns:a16="http://schemas.microsoft.com/office/drawing/2014/main" id="{9BDA30B6-FA31-4761-A224-E52CBEAB4F0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981A29F-2AF8-47FB-917B-4CEED380E079}"/>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389484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0C5B5F6-5F8F-4989-8055-346AD394DD10}"/>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3D7A6F8-A8EE-4DF3-82C0-5D913C646457}"/>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AF69F31-7B24-4968-8D8F-87E7E31AA328}"/>
              </a:ext>
            </a:extLst>
          </p:cNvPr>
          <p:cNvSpPr>
            <a:spLocks noGrp="1"/>
          </p:cNvSpPr>
          <p:nvPr>
            <p:ph type="dt" sz="half" idx="10"/>
          </p:nvPr>
        </p:nvSpPr>
        <p:spPr/>
        <p:txBody>
          <a:bodyPr/>
          <a:lstStyle/>
          <a:p>
            <a:fld id="{2F3CEABC-4D06-4B70-8A25-F3C9E155B302}" type="datetimeFigureOut">
              <a:rPr lang="el-GR" smtClean="0"/>
              <a:t>5/11/2024</a:t>
            </a:fld>
            <a:endParaRPr lang="el-GR"/>
          </a:p>
        </p:txBody>
      </p:sp>
      <p:sp>
        <p:nvSpPr>
          <p:cNvPr id="5" name="Θέση υποσέλιδου 4">
            <a:extLst>
              <a:ext uri="{FF2B5EF4-FFF2-40B4-BE49-F238E27FC236}">
                <a16:creationId xmlns:a16="http://schemas.microsoft.com/office/drawing/2014/main" id="{DA4BD707-A6C6-43F4-9AE8-A2A04DE0C43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16A4A4E-987D-4AC8-93C3-ED2649E6A5BE}"/>
              </a:ext>
            </a:extLst>
          </p:cNvPr>
          <p:cNvSpPr>
            <a:spLocks noGrp="1"/>
          </p:cNvSpPr>
          <p:nvPr>
            <p:ph type="sldNum" sz="quarter" idx="12"/>
          </p:nvPr>
        </p:nvSpPr>
        <p:spPr/>
        <p:txBody>
          <a:bodyPr/>
          <a:lstStyle/>
          <a:p>
            <a:fld id="{341BD4FF-3FB2-4012-B43B-24EA03832982}" type="slidenum">
              <a:rPr lang="el-GR" smtClean="0"/>
              <a:t>‹#›</a:t>
            </a:fld>
            <a:endParaRPr lang="el-GR"/>
          </a:p>
        </p:txBody>
      </p:sp>
    </p:spTree>
    <p:extLst>
      <p:ext uri="{BB962C8B-B14F-4D97-AF65-F5344CB8AC3E}">
        <p14:creationId xmlns:p14="http://schemas.microsoft.com/office/powerpoint/2010/main" val="137649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7"/>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156194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4052513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5"/>
          </a:xfrm>
        </p:spPr>
        <p:txBody>
          <a:bodyPr anchor="t"/>
          <a:lstStyle>
            <a:lvl1pPr algn="l">
              <a:defRPr sz="3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383810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737344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3615489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3541471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19750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1D01B08-7A3A-4F51-9F31-D4F4B34BF92A}" type="datetime1">
              <a:rPr lang="el-GR" smtClean="0"/>
              <a:t>5/11/2024</a:t>
            </a:fld>
            <a:endParaRPr lang="el-GR"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79B8104B-AE08-435A-BDD8-9A0A821292C0}" type="slidenum">
              <a:rPr lang="el-GR" smtClean="0"/>
              <a:t>‹#›</a:t>
            </a:fld>
            <a:endParaRPr lang="el-GR"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l-GR"/>
              <a:t>Στυλ κύριου τίτλου</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15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2567310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15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1105833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3351682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D69F98C-9FBC-4719-9465-6F7AF03FA0F8}" type="datetimeFigureOut">
              <a:rPr lang="el-GR" smtClean="0"/>
              <a:pPr/>
              <a:t>5/11/2024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F63D2F6-F8C1-4F71-A95D-42EABB2078EC}" type="slidenum">
              <a:rPr lang="el-GR" smtClean="0"/>
              <a:pPr/>
              <a:t>‹#›</a:t>
            </a:fld>
            <a:endParaRPr lang="el-GR"/>
          </a:p>
        </p:txBody>
      </p:sp>
    </p:spTree>
    <p:extLst>
      <p:ext uri="{BB962C8B-B14F-4D97-AF65-F5344CB8AC3E}">
        <p14:creationId xmlns:p14="http://schemas.microsoft.com/office/powerpoint/2010/main" val="146019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l-GR"/>
              <a:t>Στυλ κύριου τίτλου</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DC1E48AC-294C-42FC-89B9-EC639D4F4810}" type="datetime1">
              <a:rPr lang="el-GR" smtClean="0"/>
              <a:t>5/11/2024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79B8104B-AE08-435A-BDD8-9A0A821292C0}"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514295B1-90B0-4E44-BD32-C2BC5A70323B}" type="datetime1">
              <a:rPr lang="el-GR" smtClean="0"/>
              <a:t>5/11/2024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79B8104B-AE08-435A-BDD8-9A0A821292C0}"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2502787B-AC26-4C78-A604-EAA0DB461B16}" type="datetime1">
              <a:rPr lang="el-GR" smtClean="0"/>
              <a:t>5/11/2024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79B8104B-AE08-435A-BDD8-9A0A821292C0}"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C271ABA5-4D6A-41CE-A632-D732E6B92022}" type="datetime1">
              <a:rPr lang="el-GR" smtClean="0"/>
              <a:t>5/11/2024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79B8104B-AE08-435A-BDD8-9A0A821292C0}"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17676024-8A29-4620-B39E-BE30C8E4F72D}" type="datetime1">
              <a:rPr lang="el-GR" smtClean="0"/>
              <a:t>5/11/2024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79B8104B-AE08-435A-BDD8-9A0A821292C0}" type="slidenum">
              <a:rPr lang="el-GR" smtClean="0"/>
              <a:t>‹#›</a:t>
            </a:fld>
            <a:endParaRPr lang="el-GR"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l-GR"/>
              <a:t>Στυλ κύριου τίτλου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μια εικόνα</a:t>
            </a:r>
            <a:endParaRPr lang="en-US" dirty="0"/>
          </a:p>
        </p:txBody>
      </p:sp>
      <p:sp>
        <p:nvSpPr>
          <p:cNvPr id="5" name="Date Placeholder 4"/>
          <p:cNvSpPr>
            <a:spLocks noGrp="1"/>
          </p:cNvSpPr>
          <p:nvPr>
            <p:ph type="dt" sz="half" idx="10"/>
          </p:nvPr>
        </p:nvSpPr>
        <p:spPr/>
        <p:txBody>
          <a:bodyPr/>
          <a:lstStyle/>
          <a:p>
            <a:fld id="{1A65F317-E9D3-4D49-BE2A-A4CC18830859}" type="datetime1">
              <a:rPr lang="el-GR" smtClean="0"/>
              <a:t>5/11/2024</a:t>
            </a:fld>
            <a:endParaRPr lang="el-GR" dirty="0"/>
          </a:p>
        </p:txBody>
      </p:sp>
      <p:sp>
        <p:nvSpPr>
          <p:cNvPr id="7" name="Slide Number Placeholder 6"/>
          <p:cNvSpPr>
            <a:spLocks noGrp="1"/>
          </p:cNvSpPr>
          <p:nvPr>
            <p:ph type="sldNum" sz="quarter" idx="12"/>
          </p:nvPr>
        </p:nvSpPr>
        <p:spPr/>
        <p:txBody>
          <a:bodyPr/>
          <a:lstStyle/>
          <a:p>
            <a:fld id="{79B8104B-AE08-435A-BDD8-9A0A821292C0}" type="slidenum">
              <a:rPr lang="el-GR" smtClean="0"/>
              <a:t>‹#›</a:t>
            </a:fld>
            <a:endParaRPr lang="el-GR"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l-GR"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l-GR"/>
              <a:t>Στυλ κύριου τίτλου</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187B41A-1483-4C6A-A038-192E9911EBF1}" type="datetime1">
              <a:rPr lang="el-GR" smtClean="0"/>
              <a:t>5/11/2024</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9B8104B-AE08-435A-BDD8-9A0A821292C0}" type="slidenum">
              <a:rPr lang="el-GR" smtClean="0"/>
              <a:t>‹#›</a:t>
            </a:fld>
            <a:endParaRPr lang="el-GR"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l-GR"/>
              <a:t>Στυλ κύριου τίτλου</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F0C9D6A-AD97-4F9E-A5BF-676498894DE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CF5D338-8EDB-4CF2-8BF7-54F7B2C202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98489A5-691C-401B-A233-A8BB43DF41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3CEABC-4D06-4B70-8A25-F3C9E155B302}" type="datetimeFigureOut">
              <a:rPr lang="el-GR" smtClean="0"/>
              <a:t>5/11/2024</a:t>
            </a:fld>
            <a:endParaRPr lang="el-GR"/>
          </a:p>
        </p:txBody>
      </p:sp>
      <p:sp>
        <p:nvSpPr>
          <p:cNvPr id="5" name="Θέση υποσέλιδου 4">
            <a:extLst>
              <a:ext uri="{FF2B5EF4-FFF2-40B4-BE49-F238E27FC236}">
                <a16:creationId xmlns:a16="http://schemas.microsoft.com/office/drawing/2014/main" id="{EC2C7622-1798-4FC0-B968-92489435FB7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59DA444-D026-4600-9EE4-5E6045F4A47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1BD4FF-3FB2-4012-B43B-24EA03832982}" type="slidenum">
              <a:rPr lang="el-GR" smtClean="0"/>
              <a:t>‹#›</a:t>
            </a:fld>
            <a:endParaRPr lang="el-GR"/>
          </a:p>
        </p:txBody>
      </p:sp>
    </p:spTree>
    <p:extLst>
      <p:ext uri="{BB962C8B-B14F-4D97-AF65-F5344CB8AC3E}">
        <p14:creationId xmlns:p14="http://schemas.microsoft.com/office/powerpoint/2010/main" val="25497195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69F98C-9FBC-4719-9465-6F7AF03FA0F8}" type="datetimeFigureOut">
              <a:rPr lang="el-GR" smtClean="0"/>
              <a:pPr/>
              <a:t>5/11/2024</a:t>
            </a:fld>
            <a:endParaRPr lang="el-GR"/>
          </a:p>
        </p:txBody>
      </p:sp>
      <p:sp>
        <p:nvSpPr>
          <p:cNvPr id="5" name="4 - Θέση υποσέλιδου"/>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63D2F6-F8C1-4F71-A95D-42EABB2078EC}" type="slidenum">
              <a:rPr lang="el-GR" smtClean="0"/>
              <a:pPr/>
              <a:t>‹#›</a:t>
            </a:fld>
            <a:endParaRPr lang="el-GR"/>
          </a:p>
        </p:txBody>
      </p:sp>
    </p:spTree>
    <p:extLst>
      <p:ext uri="{BB962C8B-B14F-4D97-AF65-F5344CB8AC3E}">
        <p14:creationId xmlns:p14="http://schemas.microsoft.com/office/powerpoint/2010/main" val="2932639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rmAutofit fontScale="85000" lnSpcReduction="10000"/>
          </a:bodyPr>
          <a:lstStyle/>
          <a:p>
            <a:pPr>
              <a:buFont typeface="Wingdings" pitchFamily="2" charset="2"/>
              <a:buChar char="v"/>
            </a:pPr>
            <a:r>
              <a:rPr lang="el-GR" dirty="0">
                <a:solidFill>
                  <a:schemeClr val="tx1"/>
                </a:solidFill>
              </a:rPr>
              <a:t> </a:t>
            </a:r>
            <a:r>
              <a:rPr lang="el-GR" dirty="0" err="1">
                <a:solidFill>
                  <a:schemeClr val="tx1"/>
                </a:solidFill>
              </a:rPr>
              <a:t>λειτουργιες</a:t>
            </a:r>
            <a:r>
              <a:rPr lang="el-GR" dirty="0">
                <a:solidFill>
                  <a:schemeClr val="tx1"/>
                </a:solidFill>
              </a:rPr>
              <a:t> </a:t>
            </a:r>
            <a:r>
              <a:rPr lang="el-GR" dirty="0" err="1">
                <a:solidFill>
                  <a:schemeClr val="tx1"/>
                </a:solidFill>
              </a:rPr>
              <a:t>μανα</a:t>
            </a:r>
            <a:r>
              <a:rPr lang="en-US" dirty="0" err="1">
                <a:solidFill>
                  <a:schemeClr val="tx1"/>
                </a:solidFill>
              </a:rPr>
              <a:t>gement</a:t>
            </a:r>
            <a:r>
              <a:rPr lang="en-US" dirty="0">
                <a:solidFill>
                  <a:schemeClr val="tx1"/>
                </a:solidFill>
              </a:rPr>
              <a:t> - </a:t>
            </a:r>
            <a:r>
              <a:rPr lang="el-GR" dirty="0" err="1">
                <a:solidFill>
                  <a:schemeClr val="tx1"/>
                </a:solidFill>
              </a:rPr>
              <a:t>ληψη</a:t>
            </a:r>
            <a:r>
              <a:rPr lang="el-GR" dirty="0">
                <a:solidFill>
                  <a:schemeClr val="tx1"/>
                </a:solidFill>
              </a:rPr>
              <a:t> </a:t>
            </a:r>
            <a:r>
              <a:rPr lang="el-GR" dirty="0" err="1">
                <a:solidFill>
                  <a:schemeClr val="tx1"/>
                </a:solidFill>
              </a:rPr>
              <a:t>αποφασεων</a:t>
            </a:r>
            <a:endParaRPr lang="el-GR" dirty="0">
              <a:solidFill>
                <a:schemeClr val="tx1"/>
              </a:solidFill>
            </a:endParaRPr>
          </a:p>
        </p:txBody>
      </p:sp>
      <p:sp>
        <p:nvSpPr>
          <p:cNvPr id="2" name="Τίτλος 1"/>
          <p:cNvSpPr>
            <a:spLocks noGrp="1"/>
          </p:cNvSpPr>
          <p:nvPr>
            <p:ph type="ctrTitle"/>
          </p:nvPr>
        </p:nvSpPr>
        <p:spPr/>
        <p:txBody>
          <a:bodyPr/>
          <a:lstStyle/>
          <a:p>
            <a:r>
              <a:rPr lang="el-GR" sz="3600" dirty="0"/>
              <a:t>ΕΙΣΑΓΩΓΗ ΣΤΗ ΔΙΟΙΚΗΣΗ ΕΠΙΧΕΙΡΗΣΕΩΝ</a:t>
            </a:r>
          </a:p>
        </p:txBody>
      </p:sp>
      <p:sp>
        <p:nvSpPr>
          <p:cNvPr id="4" name="Θέση αριθμού διαφάνειας 3"/>
          <p:cNvSpPr>
            <a:spLocks noGrp="1"/>
          </p:cNvSpPr>
          <p:nvPr>
            <p:ph type="sldNum" sz="quarter" idx="12"/>
          </p:nvPr>
        </p:nvSpPr>
        <p:spPr/>
        <p:txBody>
          <a:bodyPr/>
          <a:lstStyle/>
          <a:p>
            <a:r>
              <a:rPr lang="el-GR" dirty="0"/>
              <a:t>4</a:t>
            </a:r>
          </a:p>
        </p:txBody>
      </p:sp>
    </p:spTree>
    <p:extLst>
      <p:ext uri="{BB962C8B-B14F-4D97-AF65-F5344CB8AC3E}">
        <p14:creationId xmlns:p14="http://schemas.microsoft.com/office/powerpoint/2010/main" val="349041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Τα «βήματα» (2)</a:t>
            </a:r>
            <a:endParaRPr lang="el-GR" dirty="0"/>
          </a:p>
        </p:txBody>
      </p:sp>
      <p:sp>
        <p:nvSpPr>
          <p:cNvPr id="3" name="Θέση περιεχομένου 2"/>
          <p:cNvSpPr>
            <a:spLocks noGrp="1"/>
          </p:cNvSpPr>
          <p:nvPr>
            <p:ph idx="1"/>
          </p:nvPr>
        </p:nvSpPr>
        <p:spPr>
          <a:xfrm>
            <a:off x="179512" y="1752600"/>
            <a:ext cx="8507288" cy="4988768"/>
          </a:xfrm>
        </p:spPr>
        <p:txBody>
          <a:bodyPr>
            <a:normAutofit fontScale="32500" lnSpcReduction="20000"/>
          </a:bodyPr>
          <a:lstStyle/>
          <a:p>
            <a:pPr marL="114300" lvl="0" indent="0">
              <a:buNone/>
            </a:pPr>
            <a:r>
              <a:rPr lang="el-GR" sz="8000" b="1" dirty="0"/>
              <a:t>Συγκέντρωση  - ανάπτυξη εναλλακτικών λύσεων: </a:t>
            </a:r>
          </a:p>
          <a:p>
            <a:pPr>
              <a:buFont typeface="Wingdings" pitchFamily="2" charset="2"/>
              <a:buChar char="ü"/>
            </a:pPr>
            <a:r>
              <a:rPr lang="el-GR" sz="8000" dirty="0"/>
              <a:t>Διατυπώνονται οι πιθανές λύσεις και συλλέγονται περισσότερες πληροφορίες, αναλύονται τα δεδομένα, ταυτοποιούνται τα πλεονεκτήματα και τα μειονεκτήματα των εναλλακτικών λύσεων.  </a:t>
            </a:r>
          </a:p>
          <a:p>
            <a:pPr>
              <a:buFont typeface="Wingdings" pitchFamily="2" charset="2"/>
              <a:buChar char="ü"/>
            </a:pPr>
            <a:r>
              <a:rPr lang="el-GR" sz="8000" dirty="0"/>
              <a:t>Σημαντικό ρόλο στη φάση αυτή παίζουν η ποσότητα και ποιότητα των πληροφοριών, τα συστήματα πληροφόρησης, οι γνώσεις και οι εμπειρίες του μάνατζερ, η ευφυΐα και η δημιουργική του σκέψη.</a:t>
            </a:r>
            <a:br>
              <a:rPr lang="el-GR" sz="3600" dirty="0"/>
            </a:br>
            <a:endParaRPr lang="en-US" sz="8000" dirty="0"/>
          </a:p>
          <a:p>
            <a:pPr marL="411480" lvl="1" indent="0">
              <a:buNone/>
            </a:pPr>
            <a:endParaRPr lang="el-GR" sz="5600" b="1" dirty="0"/>
          </a:p>
          <a:p>
            <a:pPr marL="114300" lvl="0" indent="0">
              <a:buNone/>
            </a:pPr>
            <a:r>
              <a:rPr lang="el-GR" sz="5600" b="1" dirty="0"/>
              <a:t> </a:t>
            </a:r>
            <a:endParaRPr lang="el-GR" b="1" dirty="0"/>
          </a:p>
          <a:p>
            <a:pPr marL="114300" lvl="0" indent="0">
              <a:buNone/>
            </a:pPr>
            <a:endParaRPr lang="el-GR" b="1" dirty="0"/>
          </a:p>
          <a:p>
            <a:pPr marL="114300" lvl="0" indent="0">
              <a:buNone/>
            </a:pPr>
            <a:endParaRPr lang="el-GR" b="1" dirty="0"/>
          </a:p>
          <a:p>
            <a:endParaRPr lang="el-GR"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10</a:t>
            </a:fld>
            <a:endParaRPr lang="el-GR" dirty="0"/>
          </a:p>
        </p:txBody>
      </p:sp>
    </p:spTree>
    <p:extLst>
      <p:ext uri="{BB962C8B-B14F-4D97-AF65-F5344CB8AC3E}">
        <p14:creationId xmlns:p14="http://schemas.microsoft.com/office/powerpoint/2010/main" val="194156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Τα «βήματα» (3)</a:t>
            </a:r>
            <a:endParaRPr lang="el-GR" dirty="0"/>
          </a:p>
        </p:txBody>
      </p:sp>
      <p:sp>
        <p:nvSpPr>
          <p:cNvPr id="3" name="Θέση περιεχομένου 2"/>
          <p:cNvSpPr>
            <a:spLocks noGrp="1"/>
          </p:cNvSpPr>
          <p:nvPr>
            <p:ph idx="1"/>
          </p:nvPr>
        </p:nvSpPr>
        <p:spPr>
          <a:xfrm>
            <a:off x="457200" y="1752600"/>
            <a:ext cx="8579296" cy="5105400"/>
          </a:xfrm>
        </p:spPr>
        <p:txBody>
          <a:bodyPr>
            <a:normAutofit fontScale="25000" lnSpcReduction="20000"/>
          </a:bodyPr>
          <a:lstStyle/>
          <a:p>
            <a:pPr marL="114300" lvl="0" indent="0">
              <a:buNone/>
            </a:pPr>
            <a:r>
              <a:rPr lang="el-GR" sz="8000" b="1" dirty="0"/>
              <a:t>Αξιολόγηση των εναλλακτικών λύσεων:</a:t>
            </a:r>
            <a:r>
              <a:rPr lang="el-GR" sz="12800" b="1" dirty="0"/>
              <a:t> </a:t>
            </a:r>
          </a:p>
          <a:p>
            <a:pPr lvl="2">
              <a:buFont typeface="Wingdings" pitchFamily="2" charset="2"/>
              <a:buChar char="Ø"/>
            </a:pPr>
            <a:r>
              <a:rPr lang="el-GR" sz="8000" dirty="0"/>
              <a:t>Ανάλυση κόστους-οφέλους</a:t>
            </a:r>
          </a:p>
          <a:p>
            <a:pPr lvl="2">
              <a:buFont typeface="Wingdings" pitchFamily="2" charset="2"/>
              <a:buChar char="Ø"/>
            </a:pPr>
            <a:r>
              <a:rPr lang="el-GR" sz="8000" dirty="0"/>
              <a:t>Η δυνατότητα της εφαρμογής της από την επιχείρηση από άποψη τεχνολογικής γνώσης, παραγωγικής ικανότητας, χρηματοδότησης </a:t>
            </a:r>
            <a:r>
              <a:rPr lang="el-GR" sz="8000" dirty="0" err="1"/>
              <a:t>κ.λπ</a:t>
            </a:r>
            <a:endParaRPr lang="el-GR" sz="8000" dirty="0"/>
          </a:p>
          <a:p>
            <a:pPr marL="411480" lvl="1" indent="0">
              <a:buNone/>
            </a:pPr>
            <a:r>
              <a:rPr lang="el-GR" sz="7200" b="1" i="1" dirty="0">
                <a:solidFill>
                  <a:schemeClr val="tx1"/>
                </a:solidFill>
              </a:rPr>
              <a:t>Κριτήρια για την αξιολόγηση των εναλλακτικών λύσεων:</a:t>
            </a:r>
            <a:endParaRPr lang="en-US" sz="7200" b="1" i="1" dirty="0">
              <a:solidFill>
                <a:schemeClr val="tx1"/>
              </a:solidFill>
            </a:endParaRPr>
          </a:p>
          <a:p>
            <a:pPr lvl="2">
              <a:lnSpc>
                <a:spcPct val="90000"/>
              </a:lnSpc>
              <a:buFont typeface="Wingdings" pitchFamily="2" charset="2"/>
              <a:buChar char="Ø"/>
            </a:pPr>
            <a:r>
              <a:rPr lang="el-GR" sz="8000" dirty="0"/>
              <a:t>Οφέλη</a:t>
            </a:r>
            <a:endParaRPr lang="en-US" sz="8000" dirty="0"/>
          </a:p>
          <a:p>
            <a:pPr lvl="2">
              <a:lnSpc>
                <a:spcPct val="90000"/>
              </a:lnSpc>
              <a:buFont typeface="Wingdings" pitchFamily="2" charset="2"/>
              <a:buChar char="Ø"/>
            </a:pPr>
            <a:r>
              <a:rPr lang="el-GR" sz="8000" dirty="0"/>
              <a:t>Κόστη</a:t>
            </a:r>
            <a:endParaRPr lang="en-US" sz="8000" dirty="0"/>
          </a:p>
          <a:p>
            <a:pPr lvl="2">
              <a:lnSpc>
                <a:spcPct val="90000"/>
              </a:lnSpc>
              <a:buFont typeface="Wingdings" pitchFamily="2" charset="2"/>
              <a:buChar char="Ø"/>
            </a:pPr>
            <a:r>
              <a:rPr lang="el-GR" sz="8000" dirty="0"/>
              <a:t>Χρονικό πλαίσιο</a:t>
            </a:r>
            <a:endParaRPr lang="en-US" sz="8000" dirty="0"/>
          </a:p>
          <a:p>
            <a:pPr lvl="2">
              <a:lnSpc>
                <a:spcPct val="90000"/>
              </a:lnSpc>
              <a:buFont typeface="Wingdings" pitchFamily="2" charset="2"/>
              <a:buChar char="Ø"/>
            </a:pPr>
            <a:r>
              <a:rPr lang="el-GR" sz="8000" dirty="0"/>
              <a:t>Αποδοχή</a:t>
            </a:r>
            <a:endParaRPr lang="en-US" sz="8000" dirty="0"/>
          </a:p>
          <a:p>
            <a:pPr lvl="2">
              <a:lnSpc>
                <a:spcPct val="90000"/>
              </a:lnSpc>
              <a:buFont typeface="Wingdings" pitchFamily="2" charset="2"/>
              <a:buChar char="Ø"/>
            </a:pPr>
            <a:r>
              <a:rPr lang="el-GR" sz="8000" dirty="0"/>
              <a:t>Ηθική ορθότητα</a:t>
            </a:r>
          </a:p>
          <a:p>
            <a:pPr marL="411480" lvl="1" indent="0">
              <a:buNone/>
            </a:pPr>
            <a:r>
              <a:rPr lang="el-GR" sz="7200" b="1" i="1" dirty="0">
                <a:solidFill>
                  <a:schemeClr val="tx1"/>
                </a:solidFill>
              </a:rPr>
              <a:t>Κοινά λάθη:</a:t>
            </a:r>
            <a:endParaRPr lang="en-US" sz="7200" b="1" i="1" dirty="0">
              <a:solidFill>
                <a:schemeClr val="tx1"/>
              </a:solidFill>
            </a:endParaRPr>
          </a:p>
          <a:p>
            <a:pPr lvl="2">
              <a:lnSpc>
                <a:spcPct val="90000"/>
              </a:lnSpc>
              <a:buFont typeface="Wingdings" pitchFamily="2" charset="2"/>
              <a:buChar char="Ø"/>
            </a:pPr>
            <a:r>
              <a:rPr lang="el-GR" sz="8000" dirty="0"/>
              <a:t>Επιλογή μιας συγκεκριμένης λύσης πολύ γρήγορα</a:t>
            </a:r>
            <a:endParaRPr lang="en-US" sz="8000" dirty="0"/>
          </a:p>
          <a:p>
            <a:pPr lvl="2">
              <a:lnSpc>
                <a:spcPct val="90000"/>
              </a:lnSpc>
              <a:buFont typeface="Wingdings" pitchFamily="2" charset="2"/>
              <a:buChar char="Ø"/>
            </a:pPr>
            <a:r>
              <a:rPr lang="el-GR" sz="8000" dirty="0"/>
              <a:t>Επιλογή μιας βολικής εναλλακτικής λύσης που μπορεί να έχει ζημιογόνες παρενέργειες ή να μην είναι τόσο καλή όσο άλλες εναλλακτικές λύσεις.</a:t>
            </a:r>
            <a:endParaRPr lang="el-GR"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11</a:t>
            </a:fld>
            <a:endParaRPr lang="el-GR" dirty="0"/>
          </a:p>
        </p:txBody>
      </p:sp>
    </p:spTree>
    <p:extLst>
      <p:ext uri="{BB962C8B-B14F-4D97-AF65-F5344CB8AC3E}">
        <p14:creationId xmlns:p14="http://schemas.microsoft.com/office/powerpoint/2010/main" val="22730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Τίτλος 1">
            <a:extLst>
              <a:ext uri="{FF2B5EF4-FFF2-40B4-BE49-F238E27FC236}">
                <a16:creationId xmlns:a16="http://schemas.microsoft.com/office/drawing/2014/main" id="{C15DDEB6-CED8-48FF-9D1A-18035D82364B}"/>
              </a:ext>
            </a:extLst>
          </p:cNvPr>
          <p:cNvSpPr>
            <a:spLocks noGrp="1"/>
          </p:cNvSpPr>
          <p:nvPr>
            <p:ph type="title"/>
          </p:nvPr>
        </p:nvSpPr>
        <p:spPr>
          <a:xfrm>
            <a:off x="476251" y="1337867"/>
            <a:ext cx="2563994" cy="4187361"/>
          </a:xfrm>
        </p:spPr>
        <p:txBody>
          <a:bodyPr anchor="ctr">
            <a:normAutofit/>
          </a:bodyPr>
          <a:lstStyle/>
          <a:p>
            <a:r>
              <a:rPr lang="el-GR" sz="3750" dirty="0"/>
              <a:t>Τεχνικές λήψης αποφάσεων</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Θέση περιεχομένου 2">
            <a:extLst>
              <a:ext uri="{FF2B5EF4-FFF2-40B4-BE49-F238E27FC236}">
                <a16:creationId xmlns:a16="http://schemas.microsoft.com/office/drawing/2014/main" id="{7757C22C-958A-4DA1-8FED-802ABEA3410D}"/>
              </a:ext>
            </a:extLst>
          </p:cNvPr>
          <p:cNvGraphicFramePr>
            <a:graphicFrameLocks noGrp="1"/>
          </p:cNvGraphicFramePr>
          <p:nvPr>
            <p:ph idx="1"/>
          </p:nvPr>
        </p:nvGraphicFramePr>
        <p:xfrm>
          <a:off x="3486014" y="133786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2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3A810-187E-4A7F-BF13-ED5CDA3194D2}"/>
              </a:ext>
            </a:extLst>
          </p:cNvPr>
          <p:cNvSpPr>
            <a:spLocks noGrp="1"/>
          </p:cNvSpPr>
          <p:nvPr>
            <p:ph type="title"/>
          </p:nvPr>
        </p:nvSpPr>
        <p:spPr>
          <a:xfrm>
            <a:off x="316319" y="370750"/>
            <a:ext cx="7886700" cy="99417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dirty="0">
                <a:solidFill>
                  <a:schemeClr val="accent1"/>
                </a:solidFill>
              </a:rPr>
              <a:t>Ανάλυση νεκρού σημείου </a:t>
            </a:r>
            <a:br>
              <a:rPr lang="el-GR" dirty="0">
                <a:solidFill>
                  <a:schemeClr val="accent1"/>
                </a:solidFill>
              </a:rPr>
            </a:br>
            <a:r>
              <a:rPr lang="el-GR" dirty="0">
                <a:solidFill>
                  <a:schemeClr val="accent1"/>
                </a:solidFill>
              </a:rPr>
              <a:t>(</a:t>
            </a:r>
            <a:r>
              <a:rPr lang="en-US" dirty="0">
                <a:solidFill>
                  <a:schemeClr val="accent1"/>
                </a:solidFill>
              </a:rPr>
              <a:t>Break-even-point analysis)</a:t>
            </a:r>
            <a:endParaRPr lang="el-GR" dirty="0">
              <a:solidFill>
                <a:schemeClr val="accent1"/>
              </a:solidFill>
            </a:endParaRPr>
          </a:p>
        </p:txBody>
      </p:sp>
      <p:pic>
        <p:nvPicPr>
          <p:cNvPr id="5" name="Θέση περιεχομένου 4">
            <a:extLst>
              <a:ext uri="{FF2B5EF4-FFF2-40B4-BE49-F238E27FC236}">
                <a16:creationId xmlns:a16="http://schemas.microsoft.com/office/drawing/2014/main" id="{E07F856C-D781-4E7B-B8A5-5AB46DA375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3" y="2326940"/>
            <a:ext cx="3319577" cy="2558995"/>
          </a:xfrm>
        </p:spPr>
      </p:pic>
      <p:sp>
        <p:nvSpPr>
          <p:cNvPr id="4" name="Ορθογώνιο 3">
            <a:extLst>
              <a:ext uri="{FF2B5EF4-FFF2-40B4-BE49-F238E27FC236}">
                <a16:creationId xmlns:a16="http://schemas.microsoft.com/office/drawing/2014/main" id="{D0EF33BE-EA1A-455C-92B7-CE5B56F70FE0}"/>
              </a:ext>
            </a:extLst>
          </p:cNvPr>
          <p:cNvSpPr/>
          <p:nvPr/>
        </p:nvSpPr>
        <p:spPr>
          <a:xfrm>
            <a:off x="336229" y="1484784"/>
            <a:ext cx="4572000" cy="5270674"/>
          </a:xfrm>
          <a:prstGeom prst="rect">
            <a:avLst/>
          </a:prstGeom>
        </p:spPr>
        <p:txBody>
          <a:bodyPr>
            <a:spAutoFit/>
          </a:bodyPr>
          <a:lstStyle/>
          <a:p>
            <a:pPr defTabSz="685800"/>
            <a:r>
              <a:rPr lang="el-GR" dirty="0">
                <a:solidFill>
                  <a:srgbClr val="4472C4"/>
                </a:solidFill>
                <a:latin typeface="Calibri" panose="020F0502020204030204"/>
              </a:rPr>
              <a:t>Νεκρό σημείο (</a:t>
            </a:r>
            <a:r>
              <a:rPr lang="el-GR" dirty="0" err="1">
                <a:solidFill>
                  <a:srgbClr val="4472C4"/>
                </a:solidFill>
                <a:latin typeface="Calibri" panose="020F0502020204030204"/>
              </a:rPr>
              <a:t>break</a:t>
            </a:r>
            <a:r>
              <a:rPr lang="el-GR" dirty="0">
                <a:solidFill>
                  <a:srgbClr val="4472C4"/>
                </a:solidFill>
                <a:latin typeface="Calibri" panose="020F0502020204030204"/>
              </a:rPr>
              <a:t> </a:t>
            </a:r>
            <a:r>
              <a:rPr lang="el-GR" dirty="0" err="1">
                <a:solidFill>
                  <a:srgbClr val="4472C4"/>
                </a:solidFill>
                <a:latin typeface="Calibri" panose="020F0502020204030204"/>
              </a:rPr>
              <a:t>even</a:t>
            </a:r>
            <a:r>
              <a:rPr lang="el-GR" dirty="0">
                <a:solidFill>
                  <a:srgbClr val="4472C4"/>
                </a:solidFill>
                <a:latin typeface="Calibri" panose="020F0502020204030204"/>
              </a:rPr>
              <a:t> </a:t>
            </a:r>
            <a:r>
              <a:rPr lang="el-GR" dirty="0" err="1">
                <a:solidFill>
                  <a:srgbClr val="4472C4"/>
                </a:solidFill>
                <a:latin typeface="Calibri" panose="020F0502020204030204"/>
              </a:rPr>
              <a:t>point</a:t>
            </a:r>
            <a:r>
              <a:rPr lang="el-GR" dirty="0">
                <a:solidFill>
                  <a:srgbClr val="4472C4"/>
                </a:solidFill>
                <a:latin typeface="Calibri" panose="020F0502020204030204"/>
              </a:rPr>
              <a:t>) ονομάζεται το ποσό των πωλήσεων (κύκλου εργασιών), που μια επιχείρηση καλύπτει το σύνολο των εξόδων της, σταθερά και μεταβλητά, μη πραγματοποιώντας ούτε κέρδος ούτε ζημιά. </a:t>
            </a:r>
          </a:p>
          <a:p>
            <a:pPr defTabSz="685800"/>
            <a:endParaRPr lang="el-GR" dirty="0">
              <a:solidFill>
                <a:prstClr val="black"/>
              </a:solidFill>
              <a:latin typeface="Calibri" panose="020F0502020204030204"/>
            </a:endParaRPr>
          </a:p>
          <a:p>
            <a:pPr defTabSz="685800"/>
            <a:r>
              <a:rPr lang="el-GR" dirty="0">
                <a:solidFill>
                  <a:prstClr val="black"/>
                </a:solidFill>
                <a:latin typeface="Calibri" panose="020F0502020204030204"/>
              </a:rPr>
              <a:t>Μας δείχνει:</a:t>
            </a:r>
          </a:p>
          <a:p>
            <a:pPr marL="214313" indent="-214313" defTabSz="685800">
              <a:spcBef>
                <a:spcPts val="450"/>
              </a:spcBef>
              <a:buFont typeface="Arial" panose="020B0604020202020204" pitchFamily="34" charset="0"/>
              <a:buChar char="•"/>
            </a:pPr>
            <a:r>
              <a:rPr lang="el-GR" dirty="0">
                <a:solidFill>
                  <a:srgbClr val="4472C4"/>
                </a:solidFill>
                <a:latin typeface="Calibri" panose="020F0502020204030204"/>
              </a:rPr>
              <a:t>χρηματική αξία </a:t>
            </a:r>
            <a:r>
              <a:rPr lang="el-GR" dirty="0">
                <a:solidFill>
                  <a:prstClr val="black"/>
                </a:solidFill>
                <a:latin typeface="Calibri" panose="020F0502020204030204"/>
              </a:rPr>
              <a:t>των πωλήσεων που πρέπει να κάνει η επιχείρηση για να φτάσει στο νεκρό σημείο</a:t>
            </a:r>
          </a:p>
          <a:p>
            <a:pPr marL="214313" indent="-214313" defTabSz="685800">
              <a:spcBef>
                <a:spcPts val="450"/>
              </a:spcBef>
              <a:buFont typeface="Arial" panose="020B0604020202020204" pitchFamily="34" charset="0"/>
              <a:buChar char="•"/>
            </a:pPr>
            <a:r>
              <a:rPr lang="el-GR" dirty="0">
                <a:solidFill>
                  <a:srgbClr val="4472C4"/>
                </a:solidFill>
                <a:latin typeface="Calibri" panose="020F0502020204030204"/>
              </a:rPr>
              <a:t>ποσότητα</a:t>
            </a:r>
            <a:r>
              <a:rPr lang="el-GR" dirty="0">
                <a:solidFill>
                  <a:prstClr val="black"/>
                </a:solidFill>
                <a:latin typeface="Calibri" panose="020F0502020204030204"/>
              </a:rPr>
              <a:t> πωλήσεων (πόσα τεμάχια από το παραγόμενο προϊόν πρέπει να πουλήσει η επιχείρηση για να φτάσει στο νεκρό σημείο) </a:t>
            </a:r>
          </a:p>
          <a:p>
            <a:pPr marL="214313" indent="-214313" defTabSz="685800">
              <a:spcBef>
                <a:spcPts val="450"/>
              </a:spcBef>
              <a:buFont typeface="Arial" panose="020B0604020202020204" pitchFamily="34" charset="0"/>
              <a:buChar char="•"/>
            </a:pPr>
            <a:r>
              <a:rPr lang="el-GR" dirty="0">
                <a:solidFill>
                  <a:srgbClr val="4472C4"/>
                </a:solidFill>
                <a:latin typeface="Calibri" panose="020F0502020204030204"/>
              </a:rPr>
              <a:t>χρόνο</a:t>
            </a:r>
            <a:r>
              <a:rPr lang="el-GR" dirty="0">
                <a:solidFill>
                  <a:prstClr val="black"/>
                </a:solidFill>
                <a:latin typeface="Calibri" panose="020F0502020204030204"/>
              </a:rPr>
              <a:t> (πόσο χρόνο αναμένεται ότι θα χρειαστεί η επιχείρηση ώστε να πουλήσει τον απαραίτητο αριθμό μονάδων προϊόντος, τέτοιον ώστε να μην έχει ούτε κέρδος ούτε ζημία)</a:t>
            </a:r>
          </a:p>
        </p:txBody>
      </p:sp>
    </p:spTree>
    <p:extLst>
      <p:ext uri="{BB962C8B-B14F-4D97-AF65-F5344CB8AC3E}">
        <p14:creationId xmlns:p14="http://schemas.microsoft.com/office/powerpoint/2010/main" val="297498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E78B77-58A0-4A8C-8AEC-108122FFA1AF}"/>
              </a:ext>
            </a:extLst>
          </p:cNvPr>
          <p:cNvSpPr>
            <a:spLocks noGrp="1"/>
          </p:cNvSpPr>
          <p:nvPr>
            <p:ph type="title"/>
          </p:nvPr>
        </p:nvSpPr>
        <p:spPr/>
        <p:txBody>
          <a:bodyPr/>
          <a:lstStyle/>
          <a:p>
            <a:r>
              <a:rPr lang="el-GR" dirty="0">
                <a:solidFill>
                  <a:schemeClr val="accent1">
                    <a:lumMod val="75000"/>
                  </a:schemeClr>
                </a:solidFill>
              </a:rPr>
              <a:t>Συγκριτική προτυποποίηση (</a:t>
            </a:r>
            <a:r>
              <a:rPr lang="en-US" dirty="0">
                <a:solidFill>
                  <a:schemeClr val="accent1">
                    <a:lumMod val="75000"/>
                  </a:schemeClr>
                </a:solidFill>
              </a:rPr>
              <a:t>benchmarking)</a:t>
            </a:r>
            <a:endParaRPr lang="el-GR" dirty="0">
              <a:solidFill>
                <a:schemeClr val="accent1">
                  <a:lumMod val="75000"/>
                </a:schemeClr>
              </a:solidFill>
            </a:endParaRPr>
          </a:p>
        </p:txBody>
      </p:sp>
      <p:pic>
        <p:nvPicPr>
          <p:cNvPr id="4" name="Picture 2" descr="Benchmarking PowerPoint Template | SketchBubble">
            <a:extLst>
              <a:ext uri="{FF2B5EF4-FFF2-40B4-BE49-F238E27FC236}">
                <a16:creationId xmlns:a16="http://schemas.microsoft.com/office/drawing/2014/main" id="{B17D616F-5E16-466A-9D04-FB82E335A743}"/>
              </a:ext>
            </a:extLst>
          </p:cNvPr>
          <p:cNvPicPr>
            <a:picLocks noChangeAspect="1" noChangeArrowheads="1"/>
          </p:cNvPicPr>
          <p:nvPr/>
        </p:nvPicPr>
        <p:blipFill rotWithShape="1">
          <a:blip r:embed="rId2" cstate="print"/>
          <a:srcRect t="14715"/>
          <a:stretch/>
        </p:blipFill>
        <p:spPr bwMode="auto">
          <a:xfrm>
            <a:off x="1242162" y="1412776"/>
            <a:ext cx="6858230" cy="4680520"/>
          </a:xfrm>
          <a:prstGeom prst="rect">
            <a:avLst/>
          </a:prstGeom>
          <a:noFill/>
        </p:spPr>
      </p:pic>
    </p:spTree>
    <p:extLst>
      <p:ext uri="{BB962C8B-B14F-4D97-AF65-F5344CB8AC3E}">
        <p14:creationId xmlns:p14="http://schemas.microsoft.com/office/powerpoint/2010/main" val="179352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78301" y="1263693"/>
            <a:ext cx="8229600" cy="857250"/>
          </a:xfrm>
        </p:spPr>
        <p:txBody>
          <a:bodyPr>
            <a:normAutofit/>
          </a:bodyPr>
          <a:lstStyle/>
          <a:p>
            <a:r>
              <a:rPr lang="en-US" b="1" dirty="0"/>
              <a:t>Benchmarking</a:t>
            </a:r>
            <a:endParaRPr lang="el-GR" dirty="0"/>
          </a:p>
        </p:txBody>
      </p:sp>
      <p:pic>
        <p:nvPicPr>
          <p:cNvPr id="23554" name="Picture 2" descr="The Swift Meatpacking Plant - The Moving Assembly Line: A ..."/>
          <p:cNvPicPr>
            <a:picLocks noChangeAspect="1" noChangeArrowheads="1"/>
          </p:cNvPicPr>
          <p:nvPr/>
        </p:nvPicPr>
        <p:blipFill>
          <a:blip r:embed="rId2" cstate="print"/>
          <a:srcRect/>
          <a:stretch>
            <a:fillRect/>
          </a:stretch>
        </p:blipFill>
        <p:spPr bwMode="auto">
          <a:xfrm>
            <a:off x="1331641" y="2348880"/>
            <a:ext cx="2927506" cy="2808312"/>
          </a:xfrm>
          <a:prstGeom prst="rect">
            <a:avLst/>
          </a:prstGeom>
          <a:noFill/>
        </p:spPr>
      </p:pic>
      <p:pic>
        <p:nvPicPr>
          <p:cNvPr id="23556" name="Picture 4" descr="Ford Model T Assembly Line, 1920s - Stock Image - C030/4290 ..."/>
          <p:cNvPicPr>
            <a:picLocks noChangeAspect="1" noChangeArrowheads="1"/>
          </p:cNvPicPr>
          <p:nvPr/>
        </p:nvPicPr>
        <p:blipFill>
          <a:blip r:embed="rId3" cstate="print"/>
          <a:srcRect/>
          <a:stretch>
            <a:fillRect/>
          </a:stretch>
        </p:blipFill>
        <p:spPr bwMode="auto">
          <a:xfrm>
            <a:off x="4716246" y="2251194"/>
            <a:ext cx="3168121" cy="2905998"/>
          </a:xfrm>
          <a:prstGeom prst="rect">
            <a:avLst/>
          </a:prstGeom>
          <a:noFill/>
        </p:spPr>
      </p:pic>
      <p:sp>
        <p:nvSpPr>
          <p:cNvPr id="5" name="4 - Ορθογώνιο"/>
          <p:cNvSpPr/>
          <p:nvPr/>
        </p:nvSpPr>
        <p:spPr>
          <a:xfrm>
            <a:off x="1941342" y="5084131"/>
            <a:ext cx="5043268" cy="415498"/>
          </a:xfrm>
          <a:prstGeom prst="rect">
            <a:avLst/>
          </a:prstGeom>
        </p:spPr>
        <p:txBody>
          <a:bodyPr wrap="square">
            <a:spAutoFit/>
          </a:bodyPr>
          <a:lstStyle/>
          <a:p>
            <a:pPr algn="ctr" defTabSz="685800">
              <a:defRPr/>
            </a:pPr>
            <a:r>
              <a:rPr lang="en-US" sz="2100" dirty="0">
                <a:solidFill>
                  <a:prstClr val="black"/>
                </a:solidFill>
                <a:latin typeface="Calibri"/>
              </a:rPr>
              <a:t>Ford’s assembly line</a:t>
            </a:r>
            <a:endParaRPr lang="el-GR" sz="2100" dirty="0">
              <a:solidFill>
                <a:prstClr val="black"/>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5BB192-2D0A-4C0E-9D6F-CF682EDBCF09}"/>
              </a:ext>
            </a:extLst>
          </p:cNvPr>
          <p:cNvSpPr>
            <a:spLocks noGrp="1"/>
          </p:cNvSpPr>
          <p:nvPr>
            <p:ph type="title"/>
          </p:nvPr>
        </p:nvSpPr>
        <p:spPr/>
        <p:txBody>
          <a:bodyPr/>
          <a:lstStyle/>
          <a:p>
            <a:pPr algn="ctr"/>
            <a:r>
              <a:rPr lang="el-GR" dirty="0">
                <a:solidFill>
                  <a:srgbClr val="333399"/>
                </a:solidFill>
              </a:rPr>
              <a:t>Δέντρα λήψης αποφάσεων</a:t>
            </a:r>
            <a:r>
              <a:rPr lang="en-US" dirty="0">
                <a:solidFill>
                  <a:srgbClr val="333399"/>
                </a:solidFill>
              </a:rPr>
              <a:t> (Decision trees)</a:t>
            </a:r>
            <a:endParaRPr lang="el-GR" dirty="0">
              <a:solidFill>
                <a:srgbClr val="333399"/>
              </a:solidFill>
            </a:endParaRPr>
          </a:p>
        </p:txBody>
      </p:sp>
      <p:pic>
        <p:nvPicPr>
          <p:cNvPr id="5" name="Εικόνα 4">
            <a:extLst>
              <a:ext uri="{FF2B5EF4-FFF2-40B4-BE49-F238E27FC236}">
                <a16:creationId xmlns:a16="http://schemas.microsoft.com/office/drawing/2014/main" id="{F28FDB68-78D1-4C1B-88E9-3845C6353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1968328"/>
            <a:ext cx="8064896" cy="3758579"/>
          </a:xfrm>
          <a:prstGeom prst="rect">
            <a:avLst/>
          </a:prstGeom>
        </p:spPr>
      </p:pic>
    </p:spTree>
    <p:extLst>
      <p:ext uri="{BB962C8B-B14F-4D97-AF65-F5344CB8AC3E}">
        <p14:creationId xmlns:p14="http://schemas.microsoft.com/office/powerpoint/2010/main" val="211069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7073FF-BC1F-451B-9A2F-0D181D9361E8}"/>
              </a:ext>
            </a:extLst>
          </p:cNvPr>
          <p:cNvSpPr>
            <a:spLocks noGrp="1"/>
          </p:cNvSpPr>
          <p:nvPr>
            <p:ph type="title"/>
          </p:nvPr>
        </p:nvSpPr>
        <p:spPr>
          <a:xfrm>
            <a:off x="360760" y="3671887"/>
            <a:ext cx="2468165" cy="1839515"/>
          </a:xfrm>
        </p:spPr>
        <p:txBody>
          <a:bodyPr anchor="ctr">
            <a:normAutofit/>
          </a:bodyPr>
          <a:lstStyle/>
          <a:p>
            <a:r>
              <a:rPr lang="el-GR" sz="2700" dirty="0">
                <a:solidFill>
                  <a:srgbClr val="006666"/>
                </a:solidFill>
              </a:rPr>
              <a:t>Καταιγισμός ιδεών</a:t>
            </a:r>
            <a:r>
              <a:rPr lang="en-US" sz="2700" dirty="0">
                <a:solidFill>
                  <a:srgbClr val="006666"/>
                </a:solidFill>
              </a:rPr>
              <a:t> (Brainstorming)</a:t>
            </a:r>
            <a:endParaRPr lang="el-GR" sz="2700" dirty="0">
              <a:solidFill>
                <a:srgbClr val="006666"/>
              </a:solidFill>
            </a:endParaRPr>
          </a:p>
        </p:txBody>
      </p:sp>
      <p:pic>
        <p:nvPicPr>
          <p:cNvPr id="4" name="Picture 3" descr="1 DHs3Fq8O6BGuDj37-gexiQ.jpeg">
            <a:extLst>
              <a:ext uri="{FF2B5EF4-FFF2-40B4-BE49-F238E27FC236}">
                <a16:creationId xmlns:a16="http://schemas.microsoft.com/office/drawing/2014/main" id="{50E9790D-7009-4C1A-93E9-72EFF7CF97EE}"/>
              </a:ext>
            </a:extLst>
          </p:cNvPr>
          <p:cNvPicPr>
            <a:picLocks noChangeAspect="1"/>
          </p:cNvPicPr>
          <p:nvPr/>
        </p:nvPicPr>
        <p:blipFill rotWithShape="1">
          <a:blip r:embed="rId2" cstate="print"/>
          <a:srcRect t="32321" b="5567"/>
          <a:stretch/>
        </p:blipFill>
        <p:spPr>
          <a:xfrm>
            <a:off x="15" y="857258"/>
            <a:ext cx="9143985" cy="278295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30340A10-202D-42EE-A2BD-B8983E488B7C}"/>
              </a:ext>
            </a:extLst>
          </p:cNvPr>
          <p:cNvSpPr>
            <a:spLocks noGrp="1"/>
          </p:cNvSpPr>
          <p:nvPr>
            <p:ph idx="1"/>
          </p:nvPr>
        </p:nvSpPr>
        <p:spPr>
          <a:xfrm>
            <a:off x="3169181" y="3640210"/>
            <a:ext cx="5614060" cy="3217790"/>
          </a:xfrm>
        </p:spPr>
        <p:txBody>
          <a:bodyPr anchor="ctr">
            <a:normAutofit/>
          </a:bodyPr>
          <a:lstStyle/>
          <a:p>
            <a:pPr marL="257175" indent="-257175">
              <a:spcBef>
                <a:spcPct val="20000"/>
              </a:spcBef>
            </a:pPr>
            <a:endParaRPr lang="el-GR" sz="1350" dirty="0"/>
          </a:p>
          <a:p>
            <a:pPr marL="257175" indent="-257175">
              <a:spcBef>
                <a:spcPct val="20000"/>
              </a:spcBef>
            </a:pPr>
            <a:r>
              <a:rPr lang="el-GR" sz="1350" dirty="0"/>
              <a:t>Μικτές ομάδες ατόμων από διαφορετικά τμήματα</a:t>
            </a:r>
          </a:p>
          <a:p>
            <a:pPr marL="257175" indent="-257175">
              <a:spcBef>
                <a:spcPct val="20000"/>
              </a:spcBef>
            </a:pPr>
            <a:r>
              <a:rPr lang="el-GR" sz="1350" dirty="0"/>
              <a:t>Ενθαρρύνεται η παραγωγή όσο το δυνατόν περισσότερων ιδεών</a:t>
            </a:r>
          </a:p>
          <a:p>
            <a:pPr marL="257175" indent="-257175">
              <a:spcBef>
                <a:spcPct val="20000"/>
              </a:spcBef>
            </a:pPr>
            <a:r>
              <a:rPr lang="el-GR" sz="1350" dirty="0"/>
              <a:t>Ενθαρρύνεται η γόνιμη σύζευξη των ιδεών</a:t>
            </a:r>
          </a:p>
          <a:p>
            <a:pPr marL="257175" indent="-257175">
              <a:spcBef>
                <a:spcPct val="20000"/>
              </a:spcBef>
            </a:pPr>
            <a:r>
              <a:rPr lang="el-GR" sz="1350" dirty="0"/>
              <a:t>Αξιολόγηση των προτεινόμενων ιδεών στο τέλος</a:t>
            </a:r>
            <a:endParaRPr lang="en-US" sz="1350" dirty="0"/>
          </a:p>
          <a:p>
            <a:r>
              <a:rPr lang="el-GR" sz="1350" dirty="0"/>
              <a:t>Η αξιολόγηση ή η κριτική οποιουδήποτε είδους (σχόλιο, μορφασμός </a:t>
            </a:r>
            <a:r>
              <a:rPr lang="el-GR" sz="1350" dirty="0" err="1"/>
              <a:t>κλπ</a:t>
            </a:r>
            <a:r>
              <a:rPr lang="el-GR" sz="1350" dirty="0"/>
              <a:t>) κατά τη διάρκεια της σύσκεψης απαγορεύεται</a:t>
            </a:r>
          </a:p>
          <a:p>
            <a:r>
              <a:rPr lang="el-GR" sz="1350" dirty="0"/>
              <a:t>Ενθαρρύνεται η ελεύθερη και απεριόριστη ροή σκέψεων και ιδεών</a:t>
            </a:r>
          </a:p>
          <a:p>
            <a:r>
              <a:rPr lang="el-GR" sz="1350" dirty="0"/>
              <a:t>«Άγρια Ιδέα» (Δούρειος Ίππος, Γόρδιος Δεσμός)</a:t>
            </a:r>
          </a:p>
          <a:p>
            <a:pPr marL="257175" indent="-257175">
              <a:spcBef>
                <a:spcPct val="20000"/>
              </a:spcBef>
            </a:pPr>
            <a:endParaRPr lang="el-GR" sz="1350" dirty="0"/>
          </a:p>
          <a:p>
            <a:endParaRPr lang="el-GR" sz="1350" dirty="0"/>
          </a:p>
        </p:txBody>
      </p:sp>
    </p:spTree>
    <p:extLst>
      <p:ext uri="{BB962C8B-B14F-4D97-AF65-F5344CB8AC3E}">
        <p14:creationId xmlns:p14="http://schemas.microsoft.com/office/powerpoint/2010/main" val="201935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94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Τίτλος 1">
            <a:extLst>
              <a:ext uri="{FF2B5EF4-FFF2-40B4-BE49-F238E27FC236}">
                <a16:creationId xmlns:a16="http://schemas.microsoft.com/office/drawing/2014/main" id="{D6922FBA-803B-46F7-B5B8-AAF468DBDEF1}"/>
              </a:ext>
            </a:extLst>
          </p:cNvPr>
          <p:cNvSpPr>
            <a:spLocks noGrp="1"/>
          </p:cNvSpPr>
          <p:nvPr>
            <p:ph type="title"/>
          </p:nvPr>
        </p:nvSpPr>
        <p:spPr>
          <a:xfrm>
            <a:off x="6820122" y="1321261"/>
            <a:ext cx="1960404" cy="3595925"/>
          </a:xfrm>
        </p:spPr>
        <p:txBody>
          <a:bodyPr vert="horz" lIns="68580" tIns="34290" rIns="68580" bIns="34290" rtlCol="0" anchor="ctr">
            <a:normAutofit/>
          </a:bodyPr>
          <a:lstStyle/>
          <a:p>
            <a:r>
              <a:rPr lang="en-US" sz="2700" dirty="0" err="1">
                <a:solidFill>
                  <a:srgbClr val="FFFFFF"/>
                </a:solidFill>
              </a:rPr>
              <a:t>Ανάλυση</a:t>
            </a:r>
            <a:r>
              <a:rPr lang="en-US" sz="2700" dirty="0">
                <a:solidFill>
                  <a:srgbClr val="FFFFFF"/>
                </a:solidFill>
              </a:rPr>
              <a:t> </a:t>
            </a:r>
            <a:r>
              <a:rPr lang="en-US" sz="2700" dirty="0" err="1">
                <a:solidFill>
                  <a:srgbClr val="FFFFFF"/>
                </a:solidFill>
              </a:rPr>
              <a:t>κόστους-οφέλους</a:t>
            </a:r>
            <a:r>
              <a:rPr lang="en-US" sz="2700" dirty="0">
                <a:solidFill>
                  <a:srgbClr val="FFFFFF"/>
                </a:solidFill>
              </a:rPr>
              <a:t> (Cost-Benefit analysis)</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6" y="122072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9" name="Εικόνα 8">
            <a:extLst>
              <a:ext uri="{FF2B5EF4-FFF2-40B4-BE49-F238E27FC236}">
                <a16:creationId xmlns:a16="http://schemas.microsoft.com/office/drawing/2014/main" id="{06FD9BBD-43FD-4F75-BD24-318AFBB1DA3A}"/>
              </a:ext>
            </a:extLst>
          </p:cNvPr>
          <p:cNvPicPr>
            <a:picLocks noChangeAspect="1"/>
          </p:cNvPicPr>
          <p:nvPr/>
        </p:nvPicPr>
        <p:blipFill rotWithShape="1">
          <a:blip r:embed="rId2"/>
          <a:srcRect l="3334" r="16591" b="-1"/>
          <a:stretch/>
        </p:blipFill>
        <p:spPr>
          <a:xfrm>
            <a:off x="732188" y="1564154"/>
            <a:ext cx="5372417" cy="3606249"/>
          </a:xfrm>
          <a:prstGeom prst="rect">
            <a:avLst/>
          </a:prstGeom>
          <a:effectLst/>
        </p:spPr>
      </p:pic>
    </p:spTree>
    <p:extLst>
      <p:ext uri="{BB962C8B-B14F-4D97-AF65-F5344CB8AC3E}">
        <p14:creationId xmlns:p14="http://schemas.microsoft.com/office/powerpoint/2010/main" val="40296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128" y="408373"/>
            <a:ext cx="8260672" cy="788380"/>
          </a:xfrm>
        </p:spPr>
        <p:style>
          <a:lnRef idx="1">
            <a:schemeClr val="accent2"/>
          </a:lnRef>
          <a:fillRef idx="2">
            <a:schemeClr val="accent2"/>
          </a:fillRef>
          <a:effectRef idx="1">
            <a:schemeClr val="accent2"/>
          </a:effectRef>
          <a:fontRef idx="minor">
            <a:schemeClr val="dk1"/>
          </a:fontRef>
        </p:style>
        <p:txBody>
          <a:bodyPr>
            <a:normAutofit/>
          </a:bodyPr>
          <a:lstStyle/>
          <a:p>
            <a:r>
              <a:rPr lang="el-GR" cap="none" dirty="0"/>
              <a:t>Τα «βήματα» (4) </a:t>
            </a:r>
            <a:endParaRPr lang="el-GR" dirty="0"/>
          </a:p>
        </p:txBody>
      </p:sp>
      <p:sp>
        <p:nvSpPr>
          <p:cNvPr id="3" name="Θέση περιεχομένου 2"/>
          <p:cNvSpPr>
            <a:spLocks noGrp="1"/>
          </p:cNvSpPr>
          <p:nvPr>
            <p:ph idx="1"/>
          </p:nvPr>
        </p:nvSpPr>
        <p:spPr>
          <a:xfrm>
            <a:off x="179512" y="1196753"/>
            <a:ext cx="8784000" cy="5661247"/>
          </a:xfrm>
        </p:spPr>
        <p:txBody>
          <a:bodyPr>
            <a:normAutofit fontScale="40000" lnSpcReduction="20000"/>
          </a:bodyPr>
          <a:lstStyle/>
          <a:p>
            <a:pPr marL="114300" indent="0">
              <a:buNone/>
            </a:pPr>
            <a:r>
              <a:rPr lang="el-GR" sz="6200" b="1" dirty="0"/>
              <a:t>Επιλογή της βέλτιστης λύσης:</a:t>
            </a:r>
            <a:br>
              <a:rPr lang="el-GR" sz="6200" dirty="0"/>
            </a:br>
            <a:r>
              <a:rPr lang="el-GR" sz="6200" dirty="0"/>
              <a:t>Ο μάνατζερ προχωρά στην επιλογή της άριστης λύσης ή έστω της πιο ικανοποιητικής.</a:t>
            </a:r>
          </a:p>
          <a:p>
            <a:pPr marL="114300" indent="0">
              <a:buNone/>
            </a:pPr>
            <a:endParaRPr lang="el-GR" sz="6200" dirty="0"/>
          </a:p>
          <a:p>
            <a:pPr marL="114300" indent="0">
              <a:buNone/>
            </a:pPr>
            <a:r>
              <a:rPr lang="el-GR" sz="6000" b="1" dirty="0"/>
              <a:t>Υλοποίηση της απόφασης: </a:t>
            </a:r>
            <a:r>
              <a:rPr lang="el-GR" sz="6600" dirty="0"/>
              <a:t>Υλοποιείται η απόφαση που επιλέχθηκε, δίνονται οι σχετικές εντολές υλοποίησης, αναπτύσσονται και εφαρμόζονται τα απαιτούμενα σχέδια δράσης.</a:t>
            </a:r>
          </a:p>
          <a:p>
            <a:endParaRPr lang="el-GR" sz="6000" b="1" dirty="0"/>
          </a:p>
          <a:p>
            <a:pPr marL="114300" indent="0">
              <a:buNone/>
            </a:pPr>
            <a:r>
              <a:rPr lang="el-GR" sz="6000" b="1" dirty="0"/>
              <a:t>Αξιολόγηση των αποτελεσμάτων της απόφασης</a:t>
            </a:r>
            <a:r>
              <a:rPr lang="el-GR" sz="6600" dirty="0"/>
              <a:t>: Η διοίκηση ελέγχει εάν τα αποτελέσματα είναι αυτά που περίμενε ή επιδίωκε.</a:t>
            </a:r>
          </a:p>
          <a:p>
            <a:pPr marL="114300" indent="0" algn="ctr">
              <a:buNone/>
            </a:pPr>
            <a:r>
              <a:rPr lang="el-GR" sz="6600" b="1" dirty="0">
                <a:solidFill>
                  <a:schemeClr val="accent2">
                    <a:lumMod val="75000"/>
                  </a:schemeClr>
                </a:solidFill>
              </a:rPr>
              <a:t>Αν τα πραγματικά αποτελέσματα δεν είναι τα επιθυμητά, ο </a:t>
            </a:r>
            <a:r>
              <a:rPr lang="en-US" sz="6600" b="1" dirty="0">
                <a:solidFill>
                  <a:schemeClr val="accent2">
                    <a:lumMod val="75000"/>
                  </a:schemeClr>
                </a:solidFill>
              </a:rPr>
              <a:t>manager </a:t>
            </a:r>
            <a:r>
              <a:rPr lang="el-GR" sz="6600" b="1" dirty="0">
                <a:solidFill>
                  <a:schemeClr val="accent2">
                    <a:lumMod val="75000"/>
                  </a:schemeClr>
                </a:solidFill>
              </a:rPr>
              <a:t>επιστρέφει σε προηγούμενα βήματα της διαδικασίας λήψης αποφάσεων</a:t>
            </a:r>
          </a:p>
          <a:p>
            <a:pPr marL="114300" indent="0">
              <a:buNone/>
            </a:pPr>
            <a:endParaRPr lang="el-GR" sz="6200" dirty="0"/>
          </a:p>
          <a:p>
            <a:pPr marL="114300" indent="0">
              <a:buNone/>
            </a:pPr>
            <a:endParaRPr lang="el-GR" sz="6200" dirty="0"/>
          </a:p>
          <a:p>
            <a:pPr lvl="2">
              <a:lnSpc>
                <a:spcPct val="110000"/>
              </a:lnSpc>
              <a:buFont typeface="Wingdings" pitchFamily="2" charset="2"/>
              <a:buChar char="ü"/>
            </a:pPr>
            <a:endParaRPr lang="el-GR" sz="6200" b="1" i="1" dirty="0"/>
          </a:p>
          <a:p>
            <a:pPr marL="114300" indent="0">
              <a:buNone/>
            </a:pPr>
            <a:endParaRPr lang="el-GR" sz="3300" dirty="0"/>
          </a:p>
        </p:txBody>
      </p:sp>
      <p:sp>
        <p:nvSpPr>
          <p:cNvPr id="6" name="Θέση αριθμού διαφάνειας 5"/>
          <p:cNvSpPr>
            <a:spLocks noGrp="1"/>
          </p:cNvSpPr>
          <p:nvPr>
            <p:ph type="sldNum" sz="quarter" idx="12"/>
          </p:nvPr>
        </p:nvSpPr>
        <p:spPr/>
        <p:txBody>
          <a:bodyPr/>
          <a:lstStyle/>
          <a:p>
            <a:fld id="{79B8104B-AE08-435A-BDD8-9A0A821292C0}" type="slidenum">
              <a:rPr lang="el-GR" smtClean="0"/>
              <a:t>19</a:t>
            </a:fld>
            <a:endParaRPr lang="el-GR" dirty="0"/>
          </a:p>
        </p:txBody>
      </p:sp>
    </p:spTree>
    <p:extLst>
      <p:ext uri="{BB962C8B-B14F-4D97-AF65-F5344CB8AC3E}">
        <p14:creationId xmlns:p14="http://schemas.microsoft.com/office/powerpoint/2010/main" val="330250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Το </a:t>
            </a:r>
            <a:r>
              <a:rPr lang="en-US" cap="none" dirty="0"/>
              <a:t>Management</a:t>
            </a:r>
            <a:r>
              <a:rPr lang="el-GR" cap="none" dirty="0"/>
              <a:t> (1)</a:t>
            </a:r>
            <a:endParaRPr lang="el-GR" dirty="0"/>
          </a:p>
        </p:txBody>
      </p:sp>
      <p:sp>
        <p:nvSpPr>
          <p:cNvPr id="3" name="Θέση περιεχομένου 2"/>
          <p:cNvSpPr>
            <a:spLocks noGrp="1"/>
          </p:cNvSpPr>
          <p:nvPr>
            <p:ph idx="1"/>
          </p:nvPr>
        </p:nvSpPr>
        <p:spPr>
          <a:xfrm>
            <a:off x="251520" y="1556792"/>
            <a:ext cx="8435280" cy="4569371"/>
          </a:xfrm>
        </p:spPr>
        <p:txBody>
          <a:bodyPr>
            <a:normAutofit fontScale="85000" lnSpcReduction="20000"/>
          </a:bodyPr>
          <a:lstStyle/>
          <a:p>
            <a:r>
              <a:rPr lang="el-GR" dirty="0"/>
              <a:t> </a:t>
            </a:r>
            <a:r>
              <a:rPr lang="el-GR" b="1" dirty="0"/>
              <a:t>Αποδοτικότητα</a:t>
            </a:r>
            <a:r>
              <a:rPr lang="el-GR" dirty="0"/>
              <a:t>: Αναφέρεται στην ικανότητα ενός συστήματος ή μιας διαδικασίας να χρησιμοποιεί πόρους (όπως χρόνο, χρήματα, ενέργεια) με τον καλύτερο δυνατό τρόπο, ώστε να παράγει το μέγιστο δυνατό αποτέλεσμα με το ελάχιστο δυνατό κόστος ή κόπο.  </a:t>
            </a:r>
          </a:p>
          <a:p>
            <a:r>
              <a:rPr lang="el-GR" b="1" dirty="0"/>
              <a:t>Αποτελεσματικότητα</a:t>
            </a:r>
            <a:r>
              <a:rPr lang="el-GR" dirty="0"/>
              <a:t>: Εστιάζει στην επίτευξη του επιθυμητού αποτελέσματος ή του στόχου. Όταν κάτι είναι αποτελεσματικό, σημαίνει ότι καταφέρνει να εκπληρώσει τον σκοπό του ή να παράγει το αναμενόμενο αποτέλεσμα, ανεξάρτητα από το αν οι πόροι χρησιμοποιούνται με τον πιο αποδοτικό τρόπο.</a:t>
            </a:r>
          </a:p>
          <a:p>
            <a:r>
              <a:rPr lang="el-GR" b="1" dirty="0"/>
              <a:t> Παραγωγικότητα</a:t>
            </a:r>
            <a:r>
              <a:rPr lang="el-GR" dirty="0"/>
              <a:t>: Αφορά την ποσότητα του παραγόμενου έργου σε σχέση με τους πόρους που καταναλώνονται (όπως χρόνος, εργασία, πρώτες ύλες). Μετριέται συνήθως ως ο λόγος της παραγωγής προς τους πόρους και εκφράζει την αποδοτικότητα και την ικανότητα παραγωγής ενός ατόμου ή συστήματος να παράγει αποτελέσματα μέσα σε συγκεκριμένο χρονικό διάστημα.</a:t>
            </a:r>
          </a:p>
        </p:txBody>
      </p:sp>
      <p:sp>
        <p:nvSpPr>
          <p:cNvPr id="4" name="Θέση αριθμού διαφάνειας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8104B-AE08-435A-BDD8-9A0A821292C0}" type="slidenum">
              <a:rPr kumimoji="0" lang="el-GR" sz="1200" b="0" i="0" u="none" strike="noStrike" kern="1200" cap="none" spc="0" normalizeH="0" baseline="0" noProof="0" smtClean="0">
                <a:ln>
                  <a:noFill/>
                </a:ln>
                <a:solidFill>
                  <a:srgbClr val="564B3C"/>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srgbClr val="564B3C"/>
              </a:solidFill>
              <a:effectLst/>
              <a:uLnTx/>
              <a:uFillTx/>
              <a:latin typeface="Century Gothic"/>
              <a:ea typeface="+mn-ea"/>
              <a:cs typeface="+mn-cs"/>
            </a:endParaRPr>
          </a:p>
        </p:txBody>
      </p:sp>
    </p:spTree>
    <p:extLst>
      <p:ext uri="{BB962C8B-B14F-4D97-AF65-F5344CB8AC3E}">
        <p14:creationId xmlns:p14="http://schemas.microsoft.com/office/powerpoint/2010/main" val="846620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8CE141-A578-8B2E-CF5B-CE71B16BA286}"/>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Μοντέλα λήψης αποφάσεων (1)</a:t>
            </a:r>
            <a:endParaRPr lang="el-GR" dirty="0"/>
          </a:p>
        </p:txBody>
      </p:sp>
      <p:sp>
        <p:nvSpPr>
          <p:cNvPr id="3" name="Θέση περιεχομένου 2">
            <a:extLst>
              <a:ext uri="{FF2B5EF4-FFF2-40B4-BE49-F238E27FC236}">
                <a16:creationId xmlns:a16="http://schemas.microsoft.com/office/drawing/2014/main" id="{649E317E-B696-24C6-018C-433F5E3DFE4D}"/>
              </a:ext>
            </a:extLst>
          </p:cNvPr>
          <p:cNvSpPr>
            <a:spLocks noGrp="1"/>
          </p:cNvSpPr>
          <p:nvPr>
            <p:ph idx="1"/>
          </p:nvPr>
        </p:nvSpPr>
        <p:spPr/>
        <p:txBody>
          <a:bodyPr>
            <a:normAutofit fontScale="92500" lnSpcReduction="20000"/>
          </a:bodyPr>
          <a:lstStyle/>
          <a:p>
            <a:pPr marL="114300" indent="0">
              <a:buNone/>
            </a:pPr>
            <a:r>
              <a:rPr lang="el-GR" sz="2000" b="1" i="1" dirty="0"/>
              <a:t>Κλασικό μοντέλο λήψης αποφάσεων- </a:t>
            </a:r>
            <a:r>
              <a:rPr lang="el-GR" sz="2000" b="1" dirty="0"/>
              <a:t>ορθολογικό μοντέλο</a:t>
            </a:r>
          </a:p>
          <a:p>
            <a:pPr marL="114300" indent="0">
              <a:buNone/>
            </a:pPr>
            <a:r>
              <a:rPr lang="el-GR" sz="2000" dirty="0"/>
              <a:t>Στηρίζεται στις εξής μη ρεαλιστικές υποθέσεις: </a:t>
            </a:r>
          </a:p>
          <a:p>
            <a:pPr marL="114300" indent="0">
              <a:buNone/>
            </a:pPr>
            <a:endParaRPr lang="en-US" sz="2000" b="1" i="1" dirty="0"/>
          </a:p>
          <a:p>
            <a:pPr>
              <a:buFont typeface="Wingdings" panose="05000000000000000000" pitchFamily="2" charset="2"/>
              <a:buChar char="ü"/>
            </a:pPr>
            <a:r>
              <a:rPr lang="el-GR" sz="2000" dirty="0"/>
              <a:t>Το πρόβλημα και οι στόχοι είναι σαφείς</a:t>
            </a:r>
          </a:p>
          <a:p>
            <a:pPr>
              <a:buFont typeface="Wingdings" panose="05000000000000000000" pitchFamily="2" charset="2"/>
              <a:buChar char="ü"/>
            </a:pPr>
            <a:r>
              <a:rPr lang="el-GR" sz="2000" dirty="0"/>
              <a:t>Οι προτιμήσεις είναι ξεκάθαρες</a:t>
            </a:r>
          </a:p>
          <a:p>
            <a:pPr>
              <a:buFont typeface="Wingdings" panose="05000000000000000000" pitchFamily="2" charset="2"/>
              <a:buChar char="ü"/>
            </a:pPr>
            <a:r>
              <a:rPr lang="el-GR" sz="2000" dirty="0"/>
              <a:t>Υπάρχει πλήρης πληροφόρηση και είναι διαθέσιμες όλες οι πληροφορίες για τις εναλλακτικές λύσεις</a:t>
            </a:r>
          </a:p>
          <a:p>
            <a:pPr>
              <a:buFont typeface="Wingdings" panose="05000000000000000000" pitchFamily="2" charset="2"/>
              <a:buChar char="ü"/>
            </a:pPr>
            <a:r>
              <a:rPr lang="el-GR" sz="2400" dirty="0"/>
              <a:t>Οι </a:t>
            </a:r>
            <a:r>
              <a:rPr lang="en-US" sz="2400" dirty="0"/>
              <a:t>managers </a:t>
            </a:r>
            <a:r>
              <a:rPr lang="el-GR" sz="2400" dirty="0"/>
              <a:t>δρουν ορθολογικά σε ένα κόσμο βεβαιότητας.</a:t>
            </a:r>
          </a:p>
          <a:p>
            <a:pPr>
              <a:buFont typeface="Wingdings" panose="05000000000000000000" pitchFamily="2" charset="2"/>
              <a:buChar char="ü"/>
            </a:pPr>
            <a:r>
              <a:rPr lang="el-GR" sz="2400" dirty="0"/>
              <a:t>Οι </a:t>
            </a:r>
            <a:r>
              <a:rPr lang="en-US" sz="2400" dirty="0"/>
              <a:t>managers </a:t>
            </a:r>
            <a:r>
              <a:rPr lang="el-GR" sz="2400" dirty="0"/>
              <a:t>αντιμετωπίζουν σαφώς προσδιορισμένα προβλήματα και γνωρίζουν όλες τις πιθανές εναλλακτικές λύσεις και τις συνέπειές τους.</a:t>
            </a:r>
          </a:p>
          <a:p>
            <a:pPr>
              <a:buFont typeface="Wingdings" panose="05000000000000000000" pitchFamily="2" charset="2"/>
              <a:buChar char="ü"/>
            </a:pPr>
            <a:r>
              <a:rPr lang="el-GR" sz="2400" dirty="0"/>
              <a:t>Το αποτέλεσμα είναι μια απόφαση βελτιστοποίησης.</a:t>
            </a:r>
          </a:p>
          <a:p>
            <a:pPr marL="114300" indent="0">
              <a:buNone/>
            </a:pPr>
            <a:r>
              <a:rPr lang="el-GR" sz="2400" dirty="0"/>
              <a:t> </a:t>
            </a:r>
          </a:p>
          <a:p>
            <a:endParaRPr lang="el-GR" dirty="0"/>
          </a:p>
        </p:txBody>
      </p:sp>
      <p:sp>
        <p:nvSpPr>
          <p:cNvPr id="4" name="Θέση αριθμού διαφάνειας 3">
            <a:extLst>
              <a:ext uri="{FF2B5EF4-FFF2-40B4-BE49-F238E27FC236}">
                <a16:creationId xmlns:a16="http://schemas.microsoft.com/office/drawing/2014/main" id="{89E7FA67-6FE0-15E3-BC9B-B7B06B9BD820}"/>
              </a:ext>
            </a:extLst>
          </p:cNvPr>
          <p:cNvSpPr>
            <a:spLocks noGrp="1"/>
          </p:cNvSpPr>
          <p:nvPr>
            <p:ph type="sldNum" sz="quarter" idx="12"/>
          </p:nvPr>
        </p:nvSpPr>
        <p:spPr/>
        <p:txBody>
          <a:bodyPr/>
          <a:lstStyle/>
          <a:p>
            <a:fld id="{79B8104B-AE08-435A-BDD8-9A0A821292C0}" type="slidenum">
              <a:rPr lang="el-GR" smtClean="0"/>
              <a:t>20</a:t>
            </a:fld>
            <a:endParaRPr lang="el-GR" dirty="0"/>
          </a:p>
        </p:txBody>
      </p:sp>
    </p:spTree>
    <p:extLst>
      <p:ext uri="{BB962C8B-B14F-4D97-AF65-F5344CB8AC3E}">
        <p14:creationId xmlns:p14="http://schemas.microsoft.com/office/powerpoint/2010/main" val="323942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Μοντέλα λήψης αποφάσεων (2)</a:t>
            </a:r>
          </a:p>
        </p:txBody>
      </p:sp>
      <p:sp>
        <p:nvSpPr>
          <p:cNvPr id="3" name="Θέση περιεχομένου 2"/>
          <p:cNvSpPr>
            <a:spLocks noGrp="1"/>
          </p:cNvSpPr>
          <p:nvPr>
            <p:ph idx="1"/>
          </p:nvPr>
        </p:nvSpPr>
        <p:spPr>
          <a:xfrm>
            <a:off x="457200" y="1752600"/>
            <a:ext cx="8229600" cy="4968875"/>
          </a:xfrm>
        </p:spPr>
        <p:txBody>
          <a:bodyPr>
            <a:normAutofit fontScale="25000" lnSpcReduction="20000"/>
          </a:bodyPr>
          <a:lstStyle/>
          <a:p>
            <a:pPr marL="114300" lvl="2" indent="0">
              <a:buClr>
                <a:schemeClr val="accent1"/>
              </a:buClr>
              <a:buNone/>
            </a:pPr>
            <a:r>
              <a:rPr lang="el-GR" sz="8000" b="1" i="1" dirty="0" err="1"/>
              <a:t>Συμπεριφορικό</a:t>
            </a:r>
            <a:r>
              <a:rPr lang="el-GR" sz="8000" b="1" i="1" dirty="0"/>
              <a:t> μοντέλο λήψης αποφάσεων</a:t>
            </a:r>
          </a:p>
          <a:p>
            <a:pPr marL="114300" lvl="2" indent="0">
              <a:buClr>
                <a:schemeClr val="accent1"/>
              </a:buClr>
              <a:buNone/>
            </a:pPr>
            <a:endParaRPr lang="el-GR" sz="8000" b="1" i="1" dirty="0"/>
          </a:p>
          <a:p>
            <a:pPr marL="1257300" lvl="2" indent="-1143000">
              <a:buClr>
                <a:schemeClr val="accent1"/>
              </a:buClr>
              <a:buFont typeface="Wingdings" panose="05000000000000000000" pitchFamily="2" charset="2"/>
              <a:buChar char="ü"/>
            </a:pPr>
            <a:r>
              <a:rPr lang="el-GR" sz="8000" dirty="0"/>
              <a:t>Οι </a:t>
            </a:r>
            <a:r>
              <a:rPr lang="en-US" sz="8000" dirty="0"/>
              <a:t>managers </a:t>
            </a:r>
            <a:r>
              <a:rPr lang="el-GR" sz="8000" dirty="0"/>
              <a:t>δρουν στο πλαίσιο αυτού που αντιλαμβάνονται για μια δεδομένη κατάσταση.</a:t>
            </a:r>
          </a:p>
          <a:p>
            <a:pPr marL="1257300" lvl="2" indent="-1143000">
              <a:buClr>
                <a:schemeClr val="accent1"/>
              </a:buClr>
              <a:buFont typeface="Wingdings" panose="05000000000000000000" pitchFamily="2" charset="2"/>
              <a:buChar char="ü"/>
            </a:pPr>
            <a:r>
              <a:rPr lang="el-GR" sz="8000" dirty="0"/>
              <a:t>Αναγνωρίζει τους περιορισμούς των ανθρώπινων ικανοτήτων επεξεργασίας πληροφοριών- </a:t>
            </a:r>
            <a:r>
              <a:rPr lang="el-GR" sz="8000" b="1" i="1" dirty="0"/>
              <a:t>Περιορισμένη ορθολογικότητα</a:t>
            </a:r>
            <a:endParaRPr lang="el-GR" sz="8000" dirty="0"/>
          </a:p>
          <a:p>
            <a:pPr marL="1257300" lvl="2" indent="-1143000">
              <a:buClr>
                <a:schemeClr val="accent1"/>
              </a:buClr>
              <a:buFont typeface="Wingdings" panose="05000000000000000000" pitchFamily="2" charset="2"/>
              <a:buChar char="ü"/>
            </a:pPr>
            <a:r>
              <a:rPr lang="el-GR" sz="8000" dirty="0"/>
              <a:t>Περιορισμένη γνώση</a:t>
            </a:r>
          </a:p>
          <a:p>
            <a:pPr marL="1257300" lvl="2" indent="-1143000">
              <a:buClr>
                <a:schemeClr val="accent1"/>
              </a:buClr>
              <a:buFont typeface="Wingdings" panose="05000000000000000000" pitchFamily="2" charset="2"/>
              <a:buChar char="ü"/>
            </a:pPr>
            <a:r>
              <a:rPr lang="el-GR" sz="8000" dirty="0"/>
              <a:t>Περιορισμένος ορθολογισμός</a:t>
            </a:r>
          </a:p>
          <a:p>
            <a:pPr marL="1257300" lvl="2" indent="-1143000">
              <a:buClr>
                <a:schemeClr val="accent1"/>
              </a:buClr>
              <a:buFont typeface="Wingdings" panose="05000000000000000000" pitchFamily="2" charset="2"/>
              <a:buChar char="ü"/>
            </a:pPr>
            <a:r>
              <a:rPr lang="el-GR" sz="8000" dirty="0"/>
              <a:t>Το αποτέλεσμα είναι μια απόφαση ικανοποίησης </a:t>
            </a:r>
            <a:endParaRPr lang="en-US" sz="8000" dirty="0"/>
          </a:p>
          <a:p>
            <a:pPr marL="114300" lvl="2" indent="0">
              <a:buClr>
                <a:schemeClr val="accent1"/>
              </a:buClr>
              <a:buNone/>
            </a:pPr>
            <a:endParaRPr lang="el-GR" sz="8000" b="1" i="1" dirty="0"/>
          </a:p>
          <a:p>
            <a:pPr marL="114300" indent="0">
              <a:buNone/>
            </a:pPr>
            <a:r>
              <a:rPr lang="el-GR" sz="8000" dirty="0"/>
              <a:t> </a:t>
            </a:r>
            <a:r>
              <a:rPr lang="el-GR" sz="8000" b="1" i="1" dirty="0"/>
              <a:t> </a:t>
            </a:r>
          </a:p>
          <a:p>
            <a:endParaRPr lang="el-GR" dirty="0"/>
          </a:p>
          <a:p>
            <a:pPr marL="342900" lvl="1">
              <a:buClr>
                <a:schemeClr val="accent1"/>
              </a:buClr>
            </a:pPr>
            <a:r>
              <a:rPr lang="el-GR" sz="1800" dirty="0">
                <a:solidFill>
                  <a:srgbClr val="00B0F0"/>
                </a:solidFill>
              </a:rPr>
              <a:t> </a:t>
            </a:r>
          </a:p>
          <a:p>
            <a:endParaRPr lang="el-GR" dirty="0"/>
          </a:p>
          <a:p>
            <a:endParaRPr lang="el-GR" dirty="0"/>
          </a:p>
          <a:p>
            <a:endParaRPr lang="el-GR" dirty="0"/>
          </a:p>
        </p:txBody>
      </p:sp>
      <p:sp>
        <p:nvSpPr>
          <p:cNvPr id="4" name="Επεξήγηση με σύννεφο 3"/>
          <p:cNvSpPr/>
          <p:nvPr/>
        </p:nvSpPr>
        <p:spPr>
          <a:xfrm>
            <a:off x="6730752" y="5180868"/>
            <a:ext cx="1778496" cy="1268760"/>
          </a:xfrm>
          <a:prstGeom prst="cloudCallout">
            <a:avLst>
              <a:gd name="adj1" fmla="val -43055"/>
              <a:gd name="adj2" fmla="val -7727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a:t>πολιτικό υπόδειγμα λήψης απόφασης</a:t>
            </a:r>
          </a:p>
        </p:txBody>
      </p:sp>
      <p:sp>
        <p:nvSpPr>
          <p:cNvPr id="5" name="Θέση αριθμού διαφάνειας 4"/>
          <p:cNvSpPr>
            <a:spLocks noGrp="1"/>
          </p:cNvSpPr>
          <p:nvPr>
            <p:ph type="sldNum" sz="quarter" idx="12"/>
          </p:nvPr>
        </p:nvSpPr>
        <p:spPr/>
        <p:txBody>
          <a:bodyPr/>
          <a:lstStyle/>
          <a:p>
            <a:fld id="{79B8104B-AE08-435A-BDD8-9A0A821292C0}" type="slidenum">
              <a:rPr lang="el-GR" smtClean="0"/>
              <a:t>21</a:t>
            </a:fld>
            <a:endParaRPr lang="el-GR" dirty="0"/>
          </a:p>
        </p:txBody>
      </p:sp>
    </p:spTree>
    <p:extLst>
      <p:ext uri="{BB962C8B-B14F-4D97-AF65-F5344CB8AC3E}">
        <p14:creationId xmlns:p14="http://schemas.microsoft.com/office/powerpoint/2010/main" val="2256898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Μοντέλα λήψης αποφάσεων (3)</a:t>
            </a:r>
            <a:endParaRPr lang="el-GR" dirty="0"/>
          </a:p>
        </p:txBody>
      </p:sp>
      <p:sp>
        <p:nvSpPr>
          <p:cNvPr id="3" name="Θέση περιεχομένου 2"/>
          <p:cNvSpPr>
            <a:spLocks noGrp="1"/>
          </p:cNvSpPr>
          <p:nvPr>
            <p:ph idx="1"/>
          </p:nvPr>
        </p:nvSpPr>
        <p:spPr>
          <a:xfrm>
            <a:off x="-1" y="1628800"/>
            <a:ext cx="8964487" cy="5112568"/>
          </a:xfrm>
        </p:spPr>
        <p:txBody>
          <a:bodyPr/>
          <a:lstStyle/>
          <a:p>
            <a:pPr marL="114300" indent="0">
              <a:buNone/>
            </a:pPr>
            <a:r>
              <a:rPr lang="el-GR" b="1" dirty="0"/>
              <a:t>Διαισθητική διαδικασία λήψης αποφάσεων </a:t>
            </a:r>
          </a:p>
          <a:p>
            <a:endParaRPr lang="el-GR" sz="2400" dirty="0"/>
          </a:p>
          <a:p>
            <a:endParaRPr lang="el-GR" dirty="0"/>
          </a:p>
        </p:txBody>
      </p:sp>
      <p:sp>
        <p:nvSpPr>
          <p:cNvPr id="5" name="Ορθογώνιο 4"/>
          <p:cNvSpPr/>
          <p:nvPr/>
        </p:nvSpPr>
        <p:spPr>
          <a:xfrm>
            <a:off x="3964158" y="4768935"/>
            <a:ext cx="1152128" cy="914400"/>
          </a:xfrm>
          <a:prstGeom prst="rect">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Διαίσθηση </a:t>
            </a:r>
          </a:p>
        </p:txBody>
      </p:sp>
      <p:sp>
        <p:nvSpPr>
          <p:cNvPr id="6" name="Ορθογώνιο 5"/>
          <p:cNvSpPr/>
          <p:nvPr/>
        </p:nvSpPr>
        <p:spPr>
          <a:xfrm>
            <a:off x="2000491" y="3032012"/>
            <a:ext cx="1347373" cy="1373124"/>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Αποφάσεις βάσει αξιών ή ηθικής </a:t>
            </a:r>
          </a:p>
        </p:txBody>
      </p:sp>
      <p:sp>
        <p:nvSpPr>
          <p:cNvPr id="7" name="Ορθογώνιο 6"/>
          <p:cNvSpPr/>
          <p:nvPr/>
        </p:nvSpPr>
        <p:spPr>
          <a:xfrm>
            <a:off x="1813992" y="4924382"/>
            <a:ext cx="1677888" cy="1312929"/>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Υποσυνείδητη διανοητική διαδικασία</a:t>
            </a:r>
          </a:p>
        </p:txBody>
      </p:sp>
      <p:sp>
        <p:nvSpPr>
          <p:cNvPr id="8" name="Ορθογώνιο 7"/>
          <p:cNvSpPr/>
          <p:nvPr/>
        </p:nvSpPr>
        <p:spPr>
          <a:xfrm>
            <a:off x="6036050" y="3490735"/>
            <a:ext cx="1822872" cy="1096299"/>
          </a:xfrm>
          <a:prstGeom prst="rect">
            <a:avLst/>
          </a:prstGeom>
          <a:solidFill>
            <a:srgbClr val="64C5D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Αποφάσεις που πυροδοτούνται από το θυμικό</a:t>
            </a:r>
          </a:p>
        </p:txBody>
      </p:sp>
      <p:sp>
        <p:nvSpPr>
          <p:cNvPr id="9" name="Ορθογώνιο 8"/>
          <p:cNvSpPr/>
          <p:nvPr/>
        </p:nvSpPr>
        <p:spPr>
          <a:xfrm>
            <a:off x="5582248" y="5580846"/>
            <a:ext cx="1365237" cy="1160522"/>
          </a:xfrm>
          <a:prstGeom prst="rect">
            <a:avLst/>
          </a:prstGeom>
          <a:solidFill>
            <a:srgbClr val="33CC33"/>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Αποφάσεις γνωστικού χαρακτήρα</a:t>
            </a:r>
          </a:p>
        </p:txBody>
      </p:sp>
      <p:sp>
        <p:nvSpPr>
          <p:cNvPr id="10" name="Ορθογώνιο 9"/>
          <p:cNvSpPr/>
          <p:nvPr/>
        </p:nvSpPr>
        <p:spPr>
          <a:xfrm>
            <a:off x="3948517" y="3491683"/>
            <a:ext cx="1512168" cy="914400"/>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Αποφάσεις βάσει εμπειρίας</a:t>
            </a:r>
          </a:p>
        </p:txBody>
      </p:sp>
      <p:sp>
        <p:nvSpPr>
          <p:cNvPr id="11" name="Επεξήγηση με παραλληλόγραμμο 10"/>
          <p:cNvSpPr/>
          <p:nvPr/>
        </p:nvSpPr>
        <p:spPr>
          <a:xfrm>
            <a:off x="251520" y="2280650"/>
            <a:ext cx="1562472" cy="1645367"/>
          </a:xfrm>
          <a:prstGeom prst="wedgeRectCallout">
            <a:avLst>
              <a:gd name="adj1" fmla="val 65351"/>
              <a:gd name="adj2" fmla="val 68473"/>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rgbClr val="7030A0"/>
                </a:solidFill>
              </a:rPr>
              <a:t>Λαμβάνουν αποφάσεις  βάσει των ηθικών αξιών ή την κουλτούρα</a:t>
            </a:r>
          </a:p>
        </p:txBody>
      </p:sp>
      <p:sp>
        <p:nvSpPr>
          <p:cNvPr id="14" name="Επεξήγηση με παραλληλόγραμμο 13"/>
          <p:cNvSpPr/>
          <p:nvPr/>
        </p:nvSpPr>
        <p:spPr>
          <a:xfrm>
            <a:off x="179512" y="4102164"/>
            <a:ext cx="1440160" cy="2232918"/>
          </a:xfrm>
          <a:prstGeom prst="wedgeRectCallout">
            <a:avLst>
              <a:gd name="adj1" fmla="val 70979"/>
              <a:gd name="adj2" fmla="val 37198"/>
            </a:avLst>
          </a:prstGeom>
          <a:solidFill>
            <a:srgbClr val="F0D194">
              <a:alpha val="98824"/>
            </a:srgb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600" dirty="0">
                <a:solidFill>
                  <a:srgbClr val="CF543F">
                    <a:lumMod val="75000"/>
                  </a:srgbClr>
                </a:solidFill>
              </a:rPr>
              <a:t>Χρησιμοποιούν δεδομένα από το υποσυνείδητο για τη λήψη απόφασης </a:t>
            </a:r>
          </a:p>
        </p:txBody>
      </p:sp>
      <p:sp>
        <p:nvSpPr>
          <p:cNvPr id="15" name="Επεξήγηση με παραλληλόγραμμο 14"/>
          <p:cNvSpPr/>
          <p:nvPr/>
        </p:nvSpPr>
        <p:spPr>
          <a:xfrm>
            <a:off x="7261884" y="4653800"/>
            <a:ext cx="1702603" cy="1727528"/>
          </a:xfrm>
          <a:prstGeom prst="wedgeRectCallout">
            <a:avLst>
              <a:gd name="adj1" fmla="val -71772"/>
              <a:gd name="adj2" fmla="val 54498"/>
            </a:avLst>
          </a:prstGeom>
          <a:solidFill>
            <a:srgbClr val="99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rgbClr val="008000"/>
                </a:solidFill>
              </a:rPr>
              <a:t>Λαμβάνουν αποφάσεις  βάσει δεξιοτήτων, γνώσεων και εκπαίδευσης</a:t>
            </a:r>
          </a:p>
        </p:txBody>
      </p:sp>
      <p:sp>
        <p:nvSpPr>
          <p:cNvPr id="16" name="Επεξήγηση με παραλληλόγραμμο 15"/>
          <p:cNvSpPr/>
          <p:nvPr/>
        </p:nvSpPr>
        <p:spPr>
          <a:xfrm>
            <a:off x="6855542" y="1916832"/>
            <a:ext cx="1748905" cy="1242247"/>
          </a:xfrm>
          <a:prstGeom prst="wedgeRectCallout">
            <a:avLst>
              <a:gd name="adj1" fmla="val -38761"/>
              <a:gd name="adj2" fmla="val 91879"/>
            </a:avLst>
          </a:prstGeom>
          <a:solidFill>
            <a:srgbClr val="99FFCC"/>
          </a:solid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rgbClr val="0070C0"/>
                </a:solidFill>
              </a:rPr>
              <a:t>Λαμβάνουν αποφάσεις βάσει  των συναισθημάτων</a:t>
            </a:r>
          </a:p>
        </p:txBody>
      </p:sp>
      <p:sp>
        <p:nvSpPr>
          <p:cNvPr id="17" name="Επεξήγηση με παραλληλόγραμμο 16"/>
          <p:cNvSpPr/>
          <p:nvPr/>
        </p:nvSpPr>
        <p:spPr>
          <a:xfrm>
            <a:off x="3491880" y="2060848"/>
            <a:ext cx="2692896" cy="971164"/>
          </a:xfrm>
          <a:prstGeom prst="wedgeRectCallout">
            <a:avLst>
              <a:gd name="adj1" fmla="val -25595"/>
              <a:gd name="adj2" fmla="val 9803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1600" dirty="0">
                <a:solidFill>
                  <a:srgbClr val="E8B54D">
                    <a:lumMod val="50000"/>
                  </a:srgbClr>
                </a:solidFill>
              </a:rPr>
              <a:t>Λαμβάνουν αποφάσεις  βάσει των πρότερων εμπειριών τους</a:t>
            </a:r>
          </a:p>
        </p:txBody>
      </p:sp>
      <p:cxnSp>
        <p:nvCxnSpPr>
          <p:cNvPr id="19" name="Ευθεία γραμμή σύνδεσης 18"/>
          <p:cNvCxnSpPr>
            <a:stCxn id="7" idx="3"/>
            <a:endCxn id="5" idx="1"/>
          </p:cNvCxnSpPr>
          <p:nvPr/>
        </p:nvCxnSpPr>
        <p:spPr>
          <a:xfrm flipV="1">
            <a:off x="3491880" y="5226135"/>
            <a:ext cx="472278" cy="354712"/>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a:endCxn id="9" idx="1"/>
          </p:cNvCxnSpPr>
          <p:nvPr/>
        </p:nvCxnSpPr>
        <p:spPr>
          <a:xfrm>
            <a:off x="5116286" y="5235207"/>
            <a:ext cx="465962" cy="92590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stCxn id="5" idx="0"/>
          </p:cNvCxnSpPr>
          <p:nvPr/>
        </p:nvCxnSpPr>
        <p:spPr>
          <a:xfrm flipV="1">
            <a:off x="4540222" y="4405136"/>
            <a:ext cx="0" cy="363799"/>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3356980" y="3926017"/>
            <a:ext cx="607178" cy="842918"/>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V="1">
            <a:off x="5116286" y="4102164"/>
            <a:ext cx="931924" cy="91562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Θέση αριθμού διαφάνειας 48"/>
          <p:cNvSpPr>
            <a:spLocks noGrp="1"/>
          </p:cNvSpPr>
          <p:nvPr>
            <p:ph type="sldNum" sz="quarter" idx="12"/>
          </p:nvPr>
        </p:nvSpPr>
        <p:spPr/>
        <p:txBody>
          <a:bodyPr/>
          <a:lstStyle/>
          <a:p>
            <a:fld id="{79B8104B-AE08-435A-BDD8-9A0A821292C0}" type="slidenum">
              <a:rPr lang="el-GR" smtClean="0"/>
              <a:t>22</a:t>
            </a:fld>
            <a:endParaRPr lang="el-GR" dirty="0"/>
          </a:p>
        </p:txBody>
      </p:sp>
    </p:spTree>
    <p:extLst>
      <p:ext uri="{BB962C8B-B14F-4D97-AF65-F5344CB8AC3E}">
        <p14:creationId xmlns:p14="http://schemas.microsoft.com/office/powerpoint/2010/main" val="140110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Συνθήκες λήψης αποφάσεων (1)</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3821597"/>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9B8104B-AE08-435A-BDD8-9A0A821292C0}" type="slidenum">
              <a:rPr lang="el-GR" smtClean="0"/>
              <a:t>23</a:t>
            </a:fld>
            <a:endParaRPr lang="el-GR" dirty="0"/>
          </a:p>
        </p:txBody>
      </p:sp>
    </p:spTree>
    <p:extLst>
      <p:ext uri="{BB962C8B-B14F-4D97-AF65-F5344CB8AC3E}">
        <p14:creationId xmlns:p14="http://schemas.microsoft.com/office/powerpoint/2010/main" val="254168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Συνθήκες λήψης αποφάσεων (2) </a:t>
            </a:r>
          </a:p>
        </p:txBody>
      </p:sp>
      <p:sp>
        <p:nvSpPr>
          <p:cNvPr id="3" name="Θέση περιεχομένου 2"/>
          <p:cNvSpPr>
            <a:spLocks noGrp="1"/>
          </p:cNvSpPr>
          <p:nvPr>
            <p:ph idx="1"/>
          </p:nvPr>
        </p:nvSpPr>
        <p:spPr/>
        <p:txBody>
          <a:bodyPr>
            <a:normAutofit fontScale="92500"/>
          </a:bodyPr>
          <a:lstStyle/>
          <a:p>
            <a:r>
              <a:rPr lang="el-GR" b="1" dirty="0"/>
              <a:t> Βεβαιότητα: </a:t>
            </a:r>
            <a:r>
              <a:rPr lang="el-GR" dirty="0"/>
              <a:t>η κατάσταση κατά την οποία αυτοί που λαμβάνουν τις αποφάσεις διαθέτουν ακριβείς και ολοκληρωμένες πληροφορίες (σπάνια κατάσταση).</a:t>
            </a:r>
          </a:p>
          <a:p>
            <a:r>
              <a:rPr lang="el-GR" b="1" dirty="0"/>
              <a:t> Κίνδυνος: </a:t>
            </a:r>
            <a:r>
              <a:rPr lang="el-GR" dirty="0"/>
              <a:t>η κατάσταση κατά την οποία η πιθανότητα επιτυχίας είναι μικρότερη από 100% και ίσως σημειωθούν απώλειες. Οι μάνατζερς αποδέχονται το γεγονός ότι οι αποφάσεις έχουν συνέπειες που περιλαμβάνουν κίνδυνο, αλλά κάνουν ό,τι μπορούν για να προβλέψουν τον κίνδυνο, να τον ελαχιστοποιήσουν και να τον ελέγξουν.</a:t>
            </a:r>
          </a:p>
          <a:p>
            <a:r>
              <a:rPr lang="el-GR" dirty="0"/>
              <a:t> </a:t>
            </a:r>
            <a:r>
              <a:rPr lang="el-GR" b="1" dirty="0"/>
              <a:t>Αβεβαιότητα:</a:t>
            </a:r>
            <a:r>
              <a:rPr lang="el-GR" dirty="0"/>
              <a:t> η κατάσταση κατά την οποία αυτοί που λαμβάνουν τις αποφάσεις διαθέτουν ανεπαρκείς πληροφορίες. </a:t>
            </a:r>
          </a:p>
          <a:p>
            <a:endParaRPr lang="el-GR"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24</a:t>
            </a:fld>
            <a:endParaRPr lang="el-GR" dirty="0"/>
          </a:p>
        </p:txBody>
      </p:sp>
    </p:spTree>
    <p:extLst>
      <p:ext uri="{BB962C8B-B14F-4D97-AF65-F5344CB8AC3E}">
        <p14:creationId xmlns:p14="http://schemas.microsoft.com/office/powerpoint/2010/main" val="2331195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Τίτλος 1">
            <a:extLst>
              <a:ext uri="{FF2B5EF4-FFF2-40B4-BE49-F238E27FC236}">
                <a16:creationId xmlns:a16="http://schemas.microsoft.com/office/drawing/2014/main" id="{4EAE21C2-D437-4445-B348-89D79B447305}"/>
              </a:ext>
            </a:extLst>
          </p:cNvPr>
          <p:cNvSpPr>
            <a:spLocks noGrp="1"/>
          </p:cNvSpPr>
          <p:nvPr>
            <p:ph type="title"/>
          </p:nvPr>
        </p:nvSpPr>
        <p:spPr>
          <a:xfrm>
            <a:off x="476251" y="1337867"/>
            <a:ext cx="2563994" cy="4187361"/>
          </a:xfrm>
        </p:spPr>
        <p:txBody>
          <a:bodyPr anchor="ctr">
            <a:normAutofit/>
          </a:bodyPr>
          <a:lstStyle/>
          <a:p>
            <a:r>
              <a:rPr lang="el-GR" sz="3750"/>
              <a:t>Συνθήκες λήψης αποφάσεων</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Θέση περιεχομένου 2">
            <a:extLst>
              <a:ext uri="{FF2B5EF4-FFF2-40B4-BE49-F238E27FC236}">
                <a16:creationId xmlns:a16="http://schemas.microsoft.com/office/drawing/2014/main" id="{146D5EB5-BF6C-458F-90C9-723B5CF8650C}"/>
              </a:ext>
            </a:extLst>
          </p:cNvPr>
          <p:cNvGraphicFramePr>
            <a:graphicFrameLocks noGrp="1"/>
          </p:cNvGraphicFramePr>
          <p:nvPr>
            <p:ph idx="1"/>
            <p:extLst>
              <p:ext uri="{D42A27DB-BD31-4B8C-83A1-F6EECF244321}">
                <p14:modId xmlns:p14="http://schemas.microsoft.com/office/powerpoint/2010/main" val="3693939261"/>
              </p:ext>
            </p:extLst>
          </p:nvPr>
        </p:nvGraphicFramePr>
        <p:xfrm>
          <a:off x="3486014" y="404664"/>
          <a:ext cx="545331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05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l-GR" cap="none" dirty="0"/>
              <a:t>Ποιες συνθήκες λήψης αποφάσεων αντιμετωπίζουν οι μάνατζερ; (ΙΙ)</a:t>
            </a:r>
          </a:p>
        </p:txBody>
      </p:sp>
      <p:pic>
        <p:nvPicPr>
          <p:cNvPr id="4" name="Picture 7" descr="6-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8640959" cy="5040559"/>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fld id="{79B8104B-AE08-435A-BDD8-9A0A821292C0}" type="slidenum">
              <a:rPr lang="el-GR" smtClean="0"/>
              <a:t>26</a:t>
            </a:fld>
            <a:endParaRPr lang="el-GR" dirty="0"/>
          </a:p>
        </p:txBody>
      </p:sp>
    </p:spTree>
    <p:extLst>
      <p:ext uri="{BB962C8B-B14F-4D97-AF65-F5344CB8AC3E}">
        <p14:creationId xmlns:p14="http://schemas.microsoft.com/office/powerpoint/2010/main" val="387618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Είδη αποφάσεων </a:t>
            </a:r>
            <a:endParaRPr lang="el-GR" dirty="0"/>
          </a:p>
        </p:txBody>
      </p:sp>
      <p:sp>
        <p:nvSpPr>
          <p:cNvPr id="3" name="Θέση περιεχομένου 2"/>
          <p:cNvSpPr>
            <a:spLocks noGrp="1"/>
          </p:cNvSpPr>
          <p:nvPr>
            <p:ph idx="1"/>
          </p:nvPr>
        </p:nvSpPr>
        <p:spPr/>
        <p:txBody>
          <a:bodyPr>
            <a:normAutofit fontScale="47500" lnSpcReduction="20000"/>
          </a:bodyPr>
          <a:lstStyle/>
          <a:p>
            <a:pPr marL="0" indent="0">
              <a:buNone/>
              <a:defRPr/>
            </a:pPr>
            <a:endParaRPr lang="en-US" sz="2400" dirty="0"/>
          </a:p>
          <a:p>
            <a:pPr marL="0" indent="0">
              <a:buNone/>
              <a:defRPr/>
            </a:pPr>
            <a:endParaRPr lang="el-GR" sz="1900" dirty="0">
              <a:solidFill>
                <a:srgbClr val="002060"/>
              </a:solidFill>
            </a:endParaRPr>
          </a:p>
          <a:p>
            <a:pPr marL="457200" lvl="1" indent="0">
              <a:buNone/>
              <a:defRPr/>
            </a:pPr>
            <a:endParaRPr lang="el-GR" sz="1900" dirty="0"/>
          </a:p>
          <a:p>
            <a:pPr marL="114300" indent="0">
              <a:buNone/>
            </a:pPr>
            <a:r>
              <a:rPr lang="el-GR" sz="4200" b="1" dirty="0"/>
              <a:t>Προγραμματισμένες αποφάσεις:  </a:t>
            </a:r>
            <a:r>
              <a:rPr lang="el-GR" sz="4200" dirty="0"/>
              <a:t>αποφάσεις που λήφθηκαν στο παρελθόν, οι οποίες έχουν αντικειμενικά σωστές απαντήσεις και επιλύονται μέσω της χρήσης απλών κανόνων, κανονισμών ή αριθμητικών υπολογισμών. Συνήθως αφορούν ένα </a:t>
            </a:r>
            <a:r>
              <a:rPr lang="el-GR" sz="4200" b="1" dirty="0"/>
              <a:t>δομημένο</a:t>
            </a:r>
            <a:r>
              <a:rPr lang="el-GR" sz="4200" dirty="0"/>
              <a:t> πρόβλημα, ένα ξεκάθαρο και οικείο πρόβλημα που προσδιορίζεται εύκολα</a:t>
            </a:r>
          </a:p>
          <a:p>
            <a:pPr marL="114300" indent="0">
              <a:buNone/>
            </a:pPr>
            <a:endParaRPr lang="el-GR" sz="4200" dirty="0"/>
          </a:p>
          <a:p>
            <a:pPr marL="114300" indent="0">
              <a:buNone/>
            </a:pPr>
            <a:r>
              <a:rPr lang="el-GR" sz="4200" b="1" dirty="0"/>
              <a:t>Μη προγραμματισμένες αποφάσεις:  </a:t>
            </a:r>
            <a:r>
              <a:rPr lang="el-GR" sz="4200" dirty="0"/>
              <a:t>νέες διαφορετικές και περίπλοκες αποφάσεις που δεν έχουν αποδεδειγμένες απαντήσεις. Αφορούν ένα </a:t>
            </a:r>
            <a:r>
              <a:rPr lang="el-GR" sz="4200" b="1" dirty="0"/>
              <a:t>αδόμητο πρόβλημα, </a:t>
            </a:r>
            <a:r>
              <a:rPr lang="el-GR" sz="4200" dirty="0"/>
              <a:t>ένα νέο ή ασυνήθιστο πρόβλημα για το οποίο οι πληροφορίες είναι αμφίσημες ή ελλιπείς.</a:t>
            </a:r>
          </a:p>
          <a:p>
            <a:pPr marL="114300" indent="0">
              <a:buNone/>
            </a:pPr>
            <a:br>
              <a:rPr lang="el-GR" dirty="0"/>
            </a:br>
            <a:endParaRPr lang="el-GR"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27</a:t>
            </a:fld>
            <a:endParaRPr lang="el-GR" dirty="0"/>
          </a:p>
        </p:txBody>
      </p:sp>
    </p:spTree>
    <p:extLst>
      <p:ext uri="{BB962C8B-B14F-4D97-AF65-F5344CB8AC3E}">
        <p14:creationId xmlns:p14="http://schemas.microsoft.com/office/powerpoint/2010/main" val="2880908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cap="none" dirty="0"/>
              <a:t>Τύποι προβλημάτων, τύποι αποφάσεων και επίπεδα διοικητικής ιεραρχίας</a:t>
            </a:r>
          </a:p>
        </p:txBody>
      </p:sp>
      <p:sp>
        <p:nvSpPr>
          <p:cNvPr id="3" name="Θέση περιεχομένου 2"/>
          <p:cNvSpPr>
            <a:spLocks noGrp="1"/>
          </p:cNvSpPr>
          <p:nvPr>
            <p:ph idx="1"/>
          </p:nvPr>
        </p:nvSpPr>
        <p:spPr>
          <a:xfrm>
            <a:off x="457200" y="1752600"/>
            <a:ext cx="8229600" cy="5105400"/>
          </a:xfrm>
        </p:spPr>
        <p:txBody>
          <a:bodyPr/>
          <a:lstStyle/>
          <a:p>
            <a:r>
              <a:rPr lang="el-GR" sz="1800" dirty="0"/>
              <a:t>Τα διοικητικά στελέχη κατώτερου επιπέδου ασχολούνται με προγραμματισμένες αποφάσεις</a:t>
            </a:r>
          </a:p>
          <a:p>
            <a:r>
              <a:rPr lang="el-GR" sz="1800" dirty="0"/>
              <a:t> Τα διοικητικά στελέχη ανώτατου επιπέδου ασχολούνται με μη προγραμματισμένες αποφάσεις</a:t>
            </a:r>
          </a:p>
        </p:txBody>
      </p:sp>
      <p:graphicFrame>
        <p:nvGraphicFramePr>
          <p:cNvPr id="4" name="Πίνακας 3"/>
          <p:cNvGraphicFramePr>
            <a:graphicFrameLocks noGrp="1"/>
          </p:cNvGraphicFramePr>
          <p:nvPr>
            <p:extLst>
              <p:ext uri="{D42A27DB-BD31-4B8C-83A1-F6EECF244321}">
                <p14:modId xmlns:p14="http://schemas.microsoft.com/office/powerpoint/2010/main" val="1249261220"/>
              </p:ext>
            </p:extLst>
          </p:nvPr>
        </p:nvGraphicFramePr>
        <p:xfrm>
          <a:off x="1244150" y="3501008"/>
          <a:ext cx="6096000" cy="2594589"/>
        </p:xfrm>
        <a:graphic>
          <a:graphicData uri="http://schemas.openxmlformats.org/drawingml/2006/table">
            <a:tbl>
              <a:tblPr firstRow="1" bandRow="1">
                <a:tableStyleId>{0E3FDE45-AF77-4B5C-9715-49D594BDF05E}</a:tableStyleId>
              </a:tblPr>
              <a:tblGrid>
                <a:gridCol w="3096344">
                  <a:extLst>
                    <a:ext uri="{9D8B030D-6E8A-4147-A177-3AD203B41FA5}">
                      <a16:colId xmlns:a16="http://schemas.microsoft.com/office/drawing/2014/main" val="20000"/>
                    </a:ext>
                  </a:extLst>
                </a:gridCol>
                <a:gridCol w="2999656">
                  <a:extLst>
                    <a:ext uri="{9D8B030D-6E8A-4147-A177-3AD203B41FA5}">
                      <a16:colId xmlns:a16="http://schemas.microsoft.com/office/drawing/2014/main" val="20001"/>
                    </a:ext>
                  </a:extLst>
                </a:gridCol>
              </a:tblGrid>
              <a:tr h="1023722">
                <a:tc>
                  <a:txBody>
                    <a:bodyPr/>
                    <a:lstStyle/>
                    <a:p>
                      <a:r>
                        <a:rPr lang="el-GR" b="1" dirty="0"/>
                        <a:t>ΑΝΩΤΑΤΟ</a:t>
                      </a:r>
                    </a:p>
                  </a:txBody>
                  <a:tcPr>
                    <a:solidFill>
                      <a:srgbClr val="99FF99"/>
                    </a:solidFill>
                  </a:tcPr>
                </a:tc>
                <a:tc>
                  <a:txBody>
                    <a:bodyPr/>
                    <a:lstStyle/>
                    <a:p>
                      <a:r>
                        <a:rPr lang="el-GR" b="0" dirty="0"/>
                        <a:t> Στρατηγικά πολύπλοκα σπάνια, μεγάλος βαθμός αβεβαιότητας </a:t>
                      </a:r>
                    </a:p>
                  </a:txBody>
                  <a:tcPr>
                    <a:solidFill>
                      <a:srgbClr val="99FFCC"/>
                    </a:solidFill>
                  </a:tcPr>
                </a:tc>
                <a:extLst>
                  <a:ext uri="{0D108BD9-81ED-4DB2-BD59-A6C34878D82A}">
                    <a16:rowId xmlns:a16="http://schemas.microsoft.com/office/drawing/2014/main" val="10000"/>
                  </a:ext>
                </a:extLst>
              </a:tr>
              <a:tr h="656467">
                <a:tc>
                  <a:txBody>
                    <a:bodyPr/>
                    <a:lstStyle/>
                    <a:p>
                      <a:r>
                        <a:rPr lang="el-GR" b="1" dirty="0"/>
                        <a:t>ΜΕΣΑΙΟ</a:t>
                      </a:r>
                    </a:p>
                  </a:txBody>
                  <a:tcPr>
                    <a:solidFill>
                      <a:srgbClr val="FFC000">
                        <a:alpha val="20000"/>
                      </a:srgbClr>
                    </a:solidFill>
                  </a:tcPr>
                </a:tc>
                <a:tc>
                  <a:txBody>
                    <a:bodyPr/>
                    <a:lstStyle/>
                    <a:p>
                      <a:r>
                        <a:rPr lang="el-GR" dirty="0"/>
                        <a:t>Πολύπλοκα</a:t>
                      </a:r>
                      <a:r>
                        <a:rPr lang="el-GR" baseline="0" dirty="0"/>
                        <a:t> και απλά προβλήματα</a:t>
                      </a:r>
                      <a:endParaRPr lang="el-GR" dirty="0"/>
                    </a:p>
                  </a:txBody>
                  <a:tcPr>
                    <a:solidFill>
                      <a:schemeClr val="accent2">
                        <a:lumMod val="75000"/>
                        <a:alpha val="20000"/>
                      </a:schemeClr>
                    </a:solidFill>
                  </a:tcPr>
                </a:tc>
                <a:extLst>
                  <a:ext uri="{0D108BD9-81ED-4DB2-BD59-A6C34878D82A}">
                    <a16:rowId xmlns:a16="http://schemas.microsoft.com/office/drawing/2014/main" val="10001"/>
                  </a:ext>
                </a:extLst>
              </a:tr>
              <a:tr h="656467">
                <a:tc>
                  <a:txBody>
                    <a:bodyPr/>
                    <a:lstStyle/>
                    <a:p>
                      <a:r>
                        <a:rPr lang="el-GR" b="1" dirty="0"/>
                        <a:t>ΚΑΤΩΤΕΡΟ</a:t>
                      </a:r>
                    </a:p>
                  </a:txBody>
                  <a:tcPr>
                    <a:solidFill>
                      <a:schemeClr val="accent6">
                        <a:lumMod val="60000"/>
                        <a:lumOff val="40000"/>
                      </a:schemeClr>
                    </a:solidFill>
                  </a:tcPr>
                </a:tc>
                <a:tc>
                  <a:txBody>
                    <a:bodyPr/>
                    <a:lstStyle/>
                    <a:p>
                      <a:r>
                        <a:rPr lang="el-GR" dirty="0"/>
                        <a:t>Απλά,</a:t>
                      </a:r>
                      <a:r>
                        <a:rPr lang="el-GR" baseline="0" dirty="0"/>
                        <a:t> εμφανίζονται συχνά, απαιτούν λύσεις ρουτίνας.</a:t>
                      </a:r>
                      <a:endParaRPr lang="el-GR" dirty="0"/>
                    </a:p>
                  </a:txBody>
                  <a:tcPr/>
                </a:tc>
                <a:extLst>
                  <a:ext uri="{0D108BD9-81ED-4DB2-BD59-A6C34878D82A}">
                    <a16:rowId xmlns:a16="http://schemas.microsoft.com/office/drawing/2014/main" val="10002"/>
                  </a:ext>
                </a:extLst>
              </a:tr>
            </a:tbl>
          </a:graphicData>
        </a:graphic>
      </p:graphicFrame>
      <p:sp>
        <p:nvSpPr>
          <p:cNvPr id="5" name="Διάγραμμα ροής: Διεργασία 4"/>
          <p:cNvSpPr/>
          <p:nvPr/>
        </p:nvSpPr>
        <p:spPr>
          <a:xfrm>
            <a:off x="514400" y="3284984"/>
            <a:ext cx="601216" cy="357301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l-GR" sz="1600" b="1" dirty="0">
                <a:solidFill>
                  <a:schemeClr val="tx1"/>
                </a:solidFill>
              </a:rPr>
              <a:t>      Επίπεδα διοικητικής ιεραρχίας</a:t>
            </a:r>
          </a:p>
        </p:txBody>
      </p:sp>
      <p:cxnSp>
        <p:nvCxnSpPr>
          <p:cNvPr id="7" name="Ευθύγραμμο βέλος σύνδεσης 6"/>
          <p:cNvCxnSpPr/>
          <p:nvPr/>
        </p:nvCxnSpPr>
        <p:spPr>
          <a:xfrm flipH="1">
            <a:off x="4067944" y="3284984"/>
            <a:ext cx="367240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1115616" y="6359602"/>
            <a:ext cx="3528392"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Διάγραμμα ροής: Διεργασία 12"/>
          <p:cNvSpPr/>
          <p:nvPr/>
        </p:nvSpPr>
        <p:spPr>
          <a:xfrm>
            <a:off x="3733766" y="2996952"/>
            <a:ext cx="4320480" cy="21602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Μη προγραμματισμένες αποφάσεις</a:t>
            </a:r>
          </a:p>
        </p:txBody>
      </p:sp>
      <p:sp>
        <p:nvSpPr>
          <p:cNvPr id="16" name="Διάγραμμα ροής: Διεργασία 15"/>
          <p:cNvSpPr/>
          <p:nvPr/>
        </p:nvSpPr>
        <p:spPr>
          <a:xfrm>
            <a:off x="539619" y="6393321"/>
            <a:ext cx="4680520" cy="33265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Προγραμματισμένες αποφάσεις</a:t>
            </a:r>
            <a:endParaRPr lang="el-GR" sz="1600" dirty="0"/>
          </a:p>
        </p:txBody>
      </p:sp>
      <p:sp>
        <p:nvSpPr>
          <p:cNvPr id="22" name="Διάγραμμα ροής: Διεργασία 21"/>
          <p:cNvSpPr/>
          <p:nvPr/>
        </p:nvSpPr>
        <p:spPr>
          <a:xfrm>
            <a:off x="7781665" y="3284984"/>
            <a:ext cx="914400" cy="306091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l-GR" sz="1600" b="1" dirty="0">
                <a:solidFill>
                  <a:schemeClr val="tx1"/>
                </a:solidFill>
              </a:rPr>
              <a:t>Τύποι προβλημάτων</a:t>
            </a:r>
          </a:p>
        </p:txBody>
      </p:sp>
      <p:sp>
        <p:nvSpPr>
          <p:cNvPr id="23" name="Θέση αριθμού διαφάνειας 22"/>
          <p:cNvSpPr>
            <a:spLocks noGrp="1"/>
          </p:cNvSpPr>
          <p:nvPr>
            <p:ph type="sldNum" sz="quarter" idx="12"/>
          </p:nvPr>
        </p:nvSpPr>
        <p:spPr/>
        <p:txBody>
          <a:bodyPr/>
          <a:lstStyle/>
          <a:p>
            <a:fld id="{79B8104B-AE08-435A-BDD8-9A0A821292C0}" type="slidenum">
              <a:rPr lang="el-GR" smtClean="0"/>
              <a:t>28</a:t>
            </a:fld>
            <a:endParaRPr lang="el-GR" dirty="0"/>
          </a:p>
        </p:txBody>
      </p:sp>
    </p:spTree>
    <p:extLst>
      <p:ext uri="{BB962C8B-B14F-4D97-AF65-F5344CB8AC3E}">
        <p14:creationId xmlns:p14="http://schemas.microsoft.com/office/powerpoint/2010/main" val="118720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128" y="408372"/>
            <a:ext cx="8260672" cy="1148419"/>
          </a:xfrm>
        </p:spPr>
        <p:style>
          <a:lnRef idx="1">
            <a:schemeClr val="accent2"/>
          </a:lnRef>
          <a:fillRef idx="2">
            <a:schemeClr val="accent2"/>
          </a:fillRef>
          <a:effectRef idx="1">
            <a:schemeClr val="accent2"/>
          </a:effectRef>
          <a:fontRef idx="minor">
            <a:schemeClr val="dk1"/>
          </a:fontRef>
        </p:style>
        <p:txBody>
          <a:bodyPr>
            <a:normAutofit/>
          </a:bodyPr>
          <a:lstStyle/>
          <a:p>
            <a:r>
              <a:rPr lang="el-GR" cap="none" dirty="0">
                <a:solidFill>
                  <a:schemeClr val="dk1"/>
                </a:solidFill>
                <a:latin typeface="+mn-lt"/>
                <a:ea typeface="+mn-ea"/>
                <a:cs typeface="+mn-cs"/>
              </a:rPr>
              <a:t>Η ηθική στη λήψη αποφάσεων</a:t>
            </a:r>
          </a:p>
        </p:txBody>
      </p:sp>
      <p:sp>
        <p:nvSpPr>
          <p:cNvPr id="3" name="Θέση περιεχομένου 2"/>
          <p:cNvSpPr>
            <a:spLocks noGrp="1"/>
          </p:cNvSpPr>
          <p:nvPr>
            <p:ph idx="1"/>
          </p:nvPr>
        </p:nvSpPr>
        <p:spPr>
          <a:xfrm>
            <a:off x="107504" y="1628800"/>
            <a:ext cx="8856984" cy="5040560"/>
          </a:xfrm>
        </p:spPr>
        <p:txBody>
          <a:bodyPr>
            <a:normAutofit fontScale="62500" lnSpcReduction="20000"/>
          </a:bodyPr>
          <a:lstStyle/>
          <a:p>
            <a:pPr marL="457200" lvl="1" indent="0">
              <a:lnSpc>
                <a:spcPct val="90000"/>
              </a:lnSpc>
              <a:buNone/>
            </a:pPr>
            <a:r>
              <a:rPr lang="el-GR" sz="2900" b="1" dirty="0">
                <a:solidFill>
                  <a:schemeClr val="accent2">
                    <a:lumMod val="75000"/>
                  </a:schemeClr>
                </a:solidFill>
              </a:rPr>
              <a:t>Κάθε απόφαση πρέπει να υπόκειται στο «διπλό έλεγχο ηθικής».</a:t>
            </a:r>
          </a:p>
          <a:p>
            <a:pPr marL="457200" lvl="1" indent="0">
              <a:lnSpc>
                <a:spcPct val="90000"/>
              </a:lnSpc>
              <a:buNone/>
            </a:pPr>
            <a:endParaRPr lang="en-US" sz="2400" dirty="0"/>
          </a:p>
          <a:p>
            <a:pPr lvl="2">
              <a:lnSpc>
                <a:spcPct val="90000"/>
              </a:lnSpc>
            </a:pPr>
            <a:r>
              <a:rPr lang="el-GR" sz="3200" dirty="0"/>
              <a:t>Πώς θα αισθανόμουν αν μάθαινε για την απόφαση αυτή η οικογένειά μου;</a:t>
            </a:r>
            <a:endParaRPr lang="en-US" sz="3200" dirty="0"/>
          </a:p>
          <a:p>
            <a:pPr lvl="2">
              <a:lnSpc>
                <a:spcPct val="90000"/>
              </a:lnSpc>
            </a:pPr>
            <a:r>
              <a:rPr lang="el-GR" sz="3200" dirty="0"/>
              <a:t>Πώς θα αισθανόμουν αν η απόφαση αυτή δημοσιευόταν στον τοπικό τύπο;</a:t>
            </a:r>
            <a:endParaRPr lang="en-US" sz="3200" dirty="0"/>
          </a:p>
          <a:p>
            <a:pPr lvl="2">
              <a:lnSpc>
                <a:spcPct val="90000"/>
              </a:lnSpc>
            </a:pPr>
            <a:r>
              <a:rPr lang="el-GR" sz="3200" dirty="0"/>
              <a:t>Οποιαδήποτε δυσκολία στην απάντηση των ερωτημάτων αυτών δείχνει ότι η απόφαση πάσχει από ηθική άποψη.</a:t>
            </a:r>
          </a:p>
          <a:p>
            <a:pPr lvl="2">
              <a:lnSpc>
                <a:spcPct val="90000"/>
              </a:lnSpc>
            </a:pPr>
            <a:endParaRPr lang="el-GR" sz="3200" dirty="0"/>
          </a:p>
          <a:p>
            <a:pPr marL="457200" lvl="1" indent="0">
              <a:buNone/>
            </a:pPr>
            <a:r>
              <a:rPr lang="el-GR" sz="3200" dirty="0"/>
              <a:t>Η εξέταση των ηθικών πτυχών μιας προτεινόμενης απόφασης μπορεί να έχει ως αποτέλεσμα καλύτερες αποφάσεις και πρόληψη δαπανηρών δικαστικών μαχών.</a:t>
            </a:r>
            <a:endParaRPr lang="en-US" sz="3200" dirty="0"/>
          </a:p>
          <a:p>
            <a:pPr marL="457200" lvl="1" indent="0">
              <a:buNone/>
            </a:pPr>
            <a:endParaRPr lang="el-GR" sz="3200" dirty="0"/>
          </a:p>
          <a:p>
            <a:pPr marL="457200" lvl="1" indent="0">
              <a:buNone/>
            </a:pPr>
            <a:r>
              <a:rPr lang="el-GR" sz="3200" dirty="0"/>
              <a:t>Οι ηθικές αποφάσεις πληρούν τα ακόλουθα κριτήρια:</a:t>
            </a:r>
            <a:endParaRPr lang="en-US" sz="3200" dirty="0"/>
          </a:p>
          <a:p>
            <a:pPr lvl="2"/>
            <a:r>
              <a:rPr lang="el-GR" sz="3200" dirty="0"/>
              <a:t>Χρησιμότητα</a:t>
            </a:r>
            <a:r>
              <a:rPr lang="en-US" sz="3200" dirty="0"/>
              <a:t> (</a:t>
            </a:r>
            <a:r>
              <a:rPr lang="el-GR" sz="3200" dirty="0"/>
              <a:t>ικανοποιεί όλους τους εμπλεκόμενους; )</a:t>
            </a:r>
            <a:endParaRPr lang="en-US" sz="3200" dirty="0"/>
          </a:p>
          <a:p>
            <a:pPr lvl="2"/>
            <a:r>
              <a:rPr lang="el-GR" sz="3200" dirty="0"/>
              <a:t>Δικαιώματα (σέβεται τα δικαιώματα όλων;)</a:t>
            </a:r>
            <a:endParaRPr lang="en-US" sz="3200" dirty="0"/>
          </a:p>
          <a:p>
            <a:pPr lvl="2"/>
            <a:r>
              <a:rPr lang="el-GR" sz="3200" dirty="0"/>
              <a:t>Δικαιοσύνη ( είναι συνεπής με τους κανόνες δικαίου;) </a:t>
            </a:r>
            <a:endParaRPr lang="en-US" sz="3200" dirty="0"/>
          </a:p>
          <a:p>
            <a:pPr lvl="2"/>
            <a:r>
              <a:rPr lang="el-GR" sz="3200" dirty="0"/>
              <a:t>Φροντίδα/Ενδιαφέρον (δείχνει φροντίδα και ενδιαφέρον; )</a:t>
            </a:r>
            <a:endParaRPr lang="en-US" sz="3200" dirty="0"/>
          </a:p>
          <a:p>
            <a:pPr lvl="2">
              <a:lnSpc>
                <a:spcPct val="90000"/>
              </a:lnSpc>
            </a:pPr>
            <a:endParaRPr lang="en-US" sz="3200" dirty="0"/>
          </a:p>
          <a:p>
            <a:endParaRPr lang="el-GR" sz="3200"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29</a:t>
            </a:fld>
            <a:endParaRPr lang="el-GR" dirty="0"/>
          </a:p>
        </p:txBody>
      </p:sp>
    </p:spTree>
    <p:extLst>
      <p:ext uri="{BB962C8B-B14F-4D97-AF65-F5344CB8AC3E}">
        <p14:creationId xmlns:p14="http://schemas.microsoft.com/office/powerpoint/2010/main" val="381416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1D188F-8749-6F7E-E76B-357305840E75}"/>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l-GR" dirty="0" err="1"/>
              <a:t>Αποδοτικοτητα</a:t>
            </a:r>
            <a:r>
              <a:rPr lang="el-GR" dirty="0"/>
              <a:t> /</a:t>
            </a:r>
            <a:r>
              <a:rPr lang="el-GR" dirty="0" err="1"/>
              <a:t>παραγωγικοτητα</a:t>
            </a:r>
            <a:endParaRPr lang="el-GR" dirty="0"/>
          </a:p>
        </p:txBody>
      </p:sp>
      <p:sp>
        <p:nvSpPr>
          <p:cNvPr id="3" name="Θέση περιεχομένου 2">
            <a:extLst>
              <a:ext uri="{FF2B5EF4-FFF2-40B4-BE49-F238E27FC236}">
                <a16:creationId xmlns:a16="http://schemas.microsoft.com/office/drawing/2014/main" id="{9D842712-DC34-36D5-C0F1-E7BEC681464E}"/>
              </a:ext>
            </a:extLst>
          </p:cNvPr>
          <p:cNvSpPr>
            <a:spLocks noGrp="1"/>
          </p:cNvSpPr>
          <p:nvPr>
            <p:ph idx="1"/>
          </p:nvPr>
        </p:nvSpPr>
        <p:spPr/>
        <p:txBody>
          <a:bodyPr>
            <a:normAutofit lnSpcReduction="10000"/>
          </a:bodyPr>
          <a:lstStyle/>
          <a:p>
            <a:pPr marL="114300" indent="0">
              <a:buNone/>
            </a:pPr>
            <a:r>
              <a:rPr lang="el-GR" b="1" dirty="0"/>
              <a:t>Παράδειγμα για κατανόηση</a:t>
            </a:r>
            <a:r>
              <a:rPr lang="el-GR" dirty="0"/>
              <a:t>:</a:t>
            </a:r>
          </a:p>
          <a:p>
            <a:r>
              <a:rPr lang="el-GR" dirty="0"/>
              <a:t>Αν ένα εργοστάσιο παράγει 100 προϊόντα την ώρα, τότε η παραγωγικότητά του είναι 100 προϊόντα/ώρα. Αν όμως το εργοστάσιο βρει τρόπο να μειώσει την κατανάλωση ενέργειας ή τις σπατάλες πρώτων υλών χωρίς να μειώσει την παραγωγή του, τότε αυξάνει την </a:t>
            </a:r>
            <a:r>
              <a:rPr lang="el-GR" b="1" dirty="0"/>
              <a:t>αποδοτικότητά</a:t>
            </a:r>
            <a:r>
              <a:rPr lang="el-GR" dirty="0"/>
              <a:t> του, ακόμα κι αν η παραγωγικότητα παραμένει ίδια.</a:t>
            </a:r>
          </a:p>
          <a:p>
            <a:r>
              <a:rPr lang="el-GR" b="1" dirty="0"/>
              <a:t>Συμπέρασμα</a:t>
            </a:r>
            <a:r>
              <a:rPr lang="el-GR" dirty="0"/>
              <a:t>: Η παραγωγικότητα αφορά την ποσότητα του παραγόμενου έργου, ενώ η αποδοτικότητα εστιάζει στη βέλτιστη χρήση των πόρων που απαιτούνται για αυτό το έργο.</a:t>
            </a:r>
          </a:p>
          <a:p>
            <a:endParaRPr lang="el-GR" dirty="0"/>
          </a:p>
        </p:txBody>
      </p:sp>
      <p:sp>
        <p:nvSpPr>
          <p:cNvPr id="4" name="Θέση αριθμού διαφάνειας 3">
            <a:extLst>
              <a:ext uri="{FF2B5EF4-FFF2-40B4-BE49-F238E27FC236}">
                <a16:creationId xmlns:a16="http://schemas.microsoft.com/office/drawing/2014/main" id="{E65D0A94-AFDB-E5D2-1B97-1294DC7BE6EF}"/>
              </a:ext>
            </a:extLst>
          </p:cNvPr>
          <p:cNvSpPr>
            <a:spLocks noGrp="1"/>
          </p:cNvSpPr>
          <p:nvPr>
            <p:ph type="sldNum" sz="quarter" idx="12"/>
          </p:nvPr>
        </p:nvSpPr>
        <p:spPr/>
        <p:txBody>
          <a:bodyPr/>
          <a:lstStyle/>
          <a:p>
            <a:fld id="{79B8104B-AE08-435A-BDD8-9A0A821292C0}" type="slidenum">
              <a:rPr lang="el-GR" smtClean="0"/>
              <a:t>3</a:t>
            </a:fld>
            <a:endParaRPr lang="el-GR" dirty="0"/>
          </a:p>
        </p:txBody>
      </p:sp>
    </p:spTree>
    <p:extLst>
      <p:ext uri="{BB962C8B-B14F-4D97-AF65-F5344CB8AC3E}">
        <p14:creationId xmlns:p14="http://schemas.microsoft.com/office/powerpoint/2010/main" val="279607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Ομαδική λήψη αποφάσεων (1)</a:t>
            </a:r>
          </a:p>
        </p:txBody>
      </p:sp>
      <p:sp>
        <p:nvSpPr>
          <p:cNvPr id="3" name="Θέση περιεχομένου 2"/>
          <p:cNvSpPr>
            <a:spLocks noGrp="1"/>
          </p:cNvSpPr>
          <p:nvPr>
            <p:ph idx="1"/>
          </p:nvPr>
        </p:nvSpPr>
        <p:spPr>
          <a:xfrm>
            <a:off x="179512" y="1844824"/>
            <a:ext cx="8517632" cy="4844752"/>
          </a:xfrm>
        </p:spPr>
        <p:txBody>
          <a:bodyPr>
            <a:normAutofit fontScale="55000" lnSpcReduction="20000"/>
          </a:bodyPr>
          <a:lstStyle/>
          <a:p>
            <a:pPr marL="114300" indent="0">
              <a:buNone/>
            </a:pPr>
            <a:endParaRPr lang="el-GR" dirty="0"/>
          </a:p>
          <a:p>
            <a:pPr marL="114300" indent="0">
              <a:buNone/>
            </a:pPr>
            <a:endParaRPr lang="el-GR" dirty="0"/>
          </a:p>
          <a:p>
            <a:pPr marL="114300" indent="0">
              <a:buNone/>
            </a:pPr>
            <a:endParaRPr lang="el-GR" dirty="0"/>
          </a:p>
          <a:p>
            <a:pPr marL="114300" indent="0">
              <a:buNone/>
            </a:pPr>
            <a:r>
              <a:rPr lang="el-GR" sz="3600" b="1" dirty="0">
                <a:solidFill>
                  <a:schemeClr val="accent2">
                    <a:lumMod val="75000"/>
                  </a:schemeClr>
                </a:solidFill>
              </a:rPr>
              <a:t>Πλεονεκτήματα ομαδικών αποφάσεων</a:t>
            </a:r>
          </a:p>
          <a:p>
            <a:r>
              <a:rPr lang="el-GR" sz="3600" dirty="0">
                <a:solidFill>
                  <a:schemeClr val="tx1"/>
                </a:solidFill>
              </a:rPr>
              <a:t>Παρέχεται πιο ολοκληρωμένη πληροφόρηση</a:t>
            </a:r>
          </a:p>
          <a:p>
            <a:r>
              <a:rPr lang="el-GR" sz="3600" dirty="0"/>
              <a:t>Παράγονται περισσότερες εναλλακτικές λύσεις</a:t>
            </a:r>
          </a:p>
          <a:p>
            <a:r>
              <a:rPr lang="el-GR" sz="3600" dirty="0"/>
              <a:t> Αυξάνεται η αποδοχή των λύσεων</a:t>
            </a:r>
          </a:p>
          <a:p>
            <a:r>
              <a:rPr lang="el-GR" sz="3600" dirty="0"/>
              <a:t> Διευρύνεται η νομιμότητα</a:t>
            </a:r>
          </a:p>
          <a:p>
            <a:pPr marL="114300" indent="0">
              <a:buNone/>
            </a:pPr>
            <a:r>
              <a:rPr lang="el-GR" sz="3600" b="1" dirty="0">
                <a:solidFill>
                  <a:schemeClr val="accent2">
                    <a:lumMod val="75000"/>
                  </a:schemeClr>
                </a:solidFill>
              </a:rPr>
              <a:t>Μειονεκτήματα ομαδικών αποφάσεων</a:t>
            </a:r>
          </a:p>
          <a:p>
            <a:r>
              <a:rPr lang="el-GR" sz="3600" dirty="0"/>
              <a:t>Είναι μία χρονοβόρα διαδικασία που δυνητικά αυξάνει τη γραφειοκρατία και  έχει μεγαλύτερο διοικητικό κόστος </a:t>
            </a:r>
          </a:p>
          <a:p>
            <a:r>
              <a:rPr lang="el-GR" sz="3600" dirty="0"/>
              <a:t>Είναι πιθανό να κυριαρχήσει μειοψηφία  (δημιουργία «κλικών», κυριαρχία μιας ισχυρής προσωπικότητας κ.λπ.)</a:t>
            </a:r>
          </a:p>
          <a:p>
            <a:r>
              <a:rPr lang="el-GR" sz="3600" dirty="0"/>
              <a:t>Πιέσεις για συμφωνία</a:t>
            </a:r>
          </a:p>
          <a:p>
            <a:r>
              <a:rPr lang="el-GR" sz="3600" dirty="0"/>
              <a:t> Ασαφής ευθύνη – κίνδυνος υποβάθμισης της αστικής ευθύνης </a:t>
            </a:r>
          </a:p>
          <a:p>
            <a:pPr marL="114300" indent="0">
              <a:buNone/>
            </a:pPr>
            <a:br>
              <a:rPr lang="el-GR" sz="3600" dirty="0"/>
            </a:br>
            <a:endParaRPr lang="el-GR" sz="3600" dirty="0">
              <a:solidFill>
                <a:schemeClr val="tx1"/>
              </a:solidFill>
            </a:endParaRPr>
          </a:p>
          <a:p>
            <a:endParaRPr lang="el-GR" b="1" dirty="0">
              <a:solidFill>
                <a:schemeClr val="accent2">
                  <a:lumMod val="75000"/>
                </a:schemeClr>
              </a:solidFill>
            </a:endParaRPr>
          </a:p>
        </p:txBody>
      </p:sp>
      <p:sp>
        <p:nvSpPr>
          <p:cNvPr id="4" name="Κυματισμός 3"/>
          <p:cNvSpPr/>
          <p:nvPr/>
        </p:nvSpPr>
        <p:spPr>
          <a:xfrm>
            <a:off x="1331640" y="1340768"/>
            <a:ext cx="7488832" cy="1130424"/>
          </a:xfrm>
          <a:prstGeom prst="wave">
            <a:avLst>
              <a:gd name="adj1" fmla="val 12500"/>
              <a:gd name="adj2" fmla="val -19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Τα διοικητικά στελέχη καταναλώνουν περισσότερο από 40% του χρόνου τους σε συνεδριάσεις. </a:t>
            </a:r>
          </a:p>
        </p:txBody>
      </p:sp>
      <p:sp>
        <p:nvSpPr>
          <p:cNvPr id="5" name="Θέση αριθμού διαφάνειας 4"/>
          <p:cNvSpPr>
            <a:spLocks noGrp="1"/>
          </p:cNvSpPr>
          <p:nvPr>
            <p:ph type="sldNum" sz="quarter" idx="12"/>
          </p:nvPr>
        </p:nvSpPr>
        <p:spPr/>
        <p:txBody>
          <a:bodyPr/>
          <a:lstStyle/>
          <a:p>
            <a:fld id="{79B8104B-AE08-435A-BDD8-9A0A821292C0}" type="slidenum">
              <a:rPr lang="el-GR" smtClean="0"/>
              <a:t>30</a:t>
            </a:fld>
            <a:endParaRPr lang="el-GR" dirty="0"/>
          </a:p>
        </p:txBody>
      </p:sp>
    </p:spTree>
    <p:extLst>
      <p:ext uri="{BB962C8B-B14F-4D97-AF65-F5344CB8AC3E}">
        <p14:creationId xmlns:p14="http://schemas.microsoft.com/office/powerpoint/2010/main" val="2125753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cap="none" dirty="0"/>
              <a:t>Αποτελεσματική Ομαδική λήψη αποφάσεων (1)</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162330205"/>
              </p:ext>
            </p:extLst>
          </p:nvPr>
        </p:nvGraphicFramePr>
        <p:xfrm>
          <a:off x="107504" y="1752600"/>
          <a:ext cx="857929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αριθμού διαφάνειας 4"/>
          <p:cNvSpPr>
            <a:spLocks noGrp="1"/>
          </p:cNvSpPr>
          <p:nvPr>
            <p:ph type="sldNum" sz="quarter" idx="12"/>
          </p:nvPr>
        </p:nvSpPr>
        <p:spPr/>
        <p:txBody>
          <a:bodyPr/>
          <a:lstStyle/>
          <a:p>
            <a:fld id="{79B8104B-AE08-435A-BDD8-9A0A821292C0}" type="slidenum">
              <a:rPr lang="el-GR" smtClean="0"/>
              <a:t>31</a:t>
            </a:fld>
            <a:endParaRPr lang="el-GR" dirty="0"/>
          </a:p>
        </p:txBody>
      </p:sp>
    </p:spTree>
    <p:extLst>
      <p:ext uri="{BB962C8B-B14F-4D97-AF65-F5344CB8AC3E}">
        <p14:creationId xmlns:p14="http://schemas.microsoft.com/office/powerpoint/2010/main" val="3027755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cap="none" dirty="0"/>
              <a:t>Αποτελεσματική Ομαδική λήψη αποφάσεων (2)</a:t>
            </a:r>
            <a:endParaRPr lang="el-GR" dirty="0"/>
          </a:p>
        </p:txBody>
      </p:sp>
      <p:sp>
        <p:nvSpPr>
          <p:cNvPr id="3" name="Θέση περιεχομένου 2"/>
          <p:cNvSpPr>
            <a:spLocks noGrp="1"/>
          </p:cNvSpPr>
          <p:nvPr>
            <p:ph idx="1"/>
          </p:nvPr>
        </p:nvSpPr>
        <p:spPr>
          <a:xfrm>
            <a:off x="251520" y="1752600"/>
            <a:ext cx="8435280" cy="4988768"/>
          </a:xfrm>
        </p:spPr>
        <p:txBody>
          <a:bodyPr>
            <a:normAutofit fontScale="92500" lnSpcReduction="20000"/>
          </a:bodyPr>
          <a:lstStyle/>
          <a:p>
            <a:r>
              <a:rPr lang="el-GR" b="1" dirty="0">
                <a:solidFill>
                  <a:schemeClr val="tx1"/>
                </a:solidFill>
              </a:rPr>
              <a:t>Καταιγισμός Ιδεών: </a:t>
            </a:r>
            <a:r>
              <a:rPr lang="el-GR" dirty="0"/>
              <a:t>(δες διαφάνεια 17)</a:t>
            </a:r>
          </a:p>
          <a:p>
            <a:r>
              <a:rPr lang="el-GR" b="1" dirty="0">
                <a:solidFill>
                  <a:schemeClr val="tx1"/>
                </a:solidFill>
              </a:rPr>
              <a:t>Ονομαστική τεχνική της ομάδας: </a:t>
            </a:r>
            <a:r>
              <a:rPr lang="el-GR" sz="2400" dirty="0"/>
              <a:t>τεχνική λήψης αποφάσεων, στην οποία τα μέλη της ομάδας πρέπει να είναι παρόντα, αλλά καλούνται να εργαστούν ανεξάρτητα </a:t>
            </a:r>
            <a:endParaRPr lang="el-GR" sz="1800" dirty="0">
              <a:solidFill>
                <a:srgbClr val="31859C"/>
              </a:solidFill>
            </a:endParaRPr>
          </a:p>
          <a:p>
            <a:r>
              <a:rPr lang="el-GR" b="1" dirty="0">
                <a:solidFill>
                  <a:schemeClr val="tx1"/>
                </a:solidFill>
              </a:rPr>
              <a:t>Η τεχνική των Δελφών</a:t>
            </a:r>
            <a:r>
              <a:rPr lang="el-GR" b="1" dirty="0"/>
              <a:t>: </a:t>
            </a:r>
            <a:r>
              <a:rPr lang="el-GR" dirty="0"/>
              <a:t>Τα μέλη της ομάδας δεν συναντώνται Πρόσωπο με Πρόσωπο όταν πρόκειται να λάβουν αποφάσεις. Ζητείται από τα μέλη της ομάδας να δώσουν τις πιθανές λύσεις μέσα από μία σειρά καλά σχεδιασμένων ερωτηματολογίων και κάθε μέλος συμπληρώνει ανώνυμα. Ακολουθεί η επεξεργασία των πρώτων ερωτηματολογίων και παράγεται ένα νέο ερωτηματολόγιο με βάση τις απαντήσεις των μελών της ομάδας το οποίο συμπληρώνεται εκ νέου. Αυτό επαναλαμβάνεται μέχρι να υπάρξει ομοφωνία στη λύση του προβλήματος. Δεν ενδείκνυται όταν υπάρχει πίεση χρόνου</a:t>
            </a:r>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32</a:t>
            </a:fld>
            <a:endParaRPr lang="el-GR" dirty="0"/>
          </a:p>
        </p:txBody>
      </p:sp>
    </p:spTree>
    <p:extLst>
      <p:ext uri="{BB962C8B-B14F-4D97-AF65-F5344CB8AC3E}">
        <p14:creationId xmlns:p14="http://schemas.microsoft.com/office/powerpoint/2010/main" val="948301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Ο ρόλος της πληροφορίας </a:t>
            </a:r>
          </a:p>
        </p:txBody>
      </p:sp>
      <p:sp>
        <p:nvSpPr>
          <p:cNvPr id="3" name="Θέση περιεχομένου 2"/>
          <p:cNvSpPr>
            <a:spLocks noGrp="1"/>
          </p:cNvSpPr>
          <p:nvPr>
            <p:ph idx="1"/>
          </p:nvPr>
        </p:nvSpPr>
        <p:spPr>
          <a:xfrm>
            <a:off x="457200" y="1628800"/>
            <a:ext cx="8229600" cy="5040560"/>
          </a:xfrm>
          <a:ln>
            <a:solidFill>
              <a:schemeClr val="bg2">
                <a:lumMod val="10000"/>
              </a:schemeClr>
            </a:solidFill>
          </a:ln>
        </p:spPr>
        <p:txBody>
          <a:bodyPr>
            <a:normAutofit fontScale="92500" lnSpcReduction="10000"/>
          </a:bodyPr>
          <a:lstStyle/>
          <a:p>
            <a:pPr marL="0" indent="0">
              <a:lnSpc>
                <a:spcPct val="70000"/>
              </a:lnSpc>
              <a:buSzPct val="90000"/>
              <a:buNone/>
            </a:pPr>
            <a:r>
              <a:rPr lang="el-GR" sz="1900" b="1" dirty="0">
                <a:solidFill>
                  <a:schemeClr val="tx1"/>
                </a:solidFill>
              </a:rPr>
              <a:t>Τι είναι η χρήσιμη πληροφορία;</a:t>
            </a:r>
          </a:p>
          <a:p>
            <a:pPr marL="0" indent="0">
              <a:lnSpc>
                <a:spcPct val="70000"/>
              </a:lnSpc>
              <a:buSzPct val="90000"/>
              <a:buNone/>
            </a:pPr>
            <a:endParaRPr lang="en-US" sz="1700" b="1" dirty="0">
              <a:solidFill>
                <a:srgbClr val="00B0F0"/>
              </a:solidFill>
            </a:endParaRPr>
          </a:p>
          <a:p>
            <a:pPr lvl="1">
              <a:lnSpc>
                <a:spcPct val="70000"/>
              </a:lnSpc>
              <a:buSzPct val="90000"/>
            </a:pPr>
            <a:r>
              <a:rPr lang="el-GR" sz="1900" dirty="0"/>
              <a:t>Δεδομένα </a:t>
            </a:r>
            <a:r>
              <a:rPr lang="en-US" sz="1900" dirty="0"/>
              <a:t>(data)</a:t>
            </a:r>
            <a:r>
              <a:rPr lang="el-GR" sz="1900" dirty="0"/>
              <a:t> - Ακατέργαστα στοιχεία και παρατηρήσεις </a:t>
            </a:r>
            <a:endParaRPr lang="en-US" sz="1900" dirty="0"/>
          </a:p>
          <a:p>
            <a:pPr lvl="1">
              <a:lnSpc>
                <a:spcPct val="70000"/>
              </a:lnSpc>
              <a:buSzPct val="90000"/>
            </a:pPr>
            <a:endParaRPr lang="el-GR" sz="1900" dirty="0"/>
          </a:p>
          <a:p>
            <a:pPr lvl="1">
              <a:lnSpc>
                <a:spcPct val="70000"/>
              </a:lnSpc>
              <a:buSzPct val="90000"/>
            </a:pPr>
            <a:r>
              <a:rPr lang="el-GR" sz="1900" dirty="0"/>
              <a:t>Πληροφορία (</a:t>
            </a:r>
            <a:r>
              <a:rPr lang="en-US" sz="1900" dirty="0"/>
              <a:t>information)</a:t>
            </a:r>
            <a:r>
              <a:rPr lang="el-GR" sz="1900" dirty="0"/>
              <a:t> - Σύνολο δεδομένων που χρησιμεύουν στη λήψη αποφάσεων</a:t>
            </a:r>
            <a:endParaRPr lang="en-US" sz="1900" dirty="0"/>
          </a:p>
          <a:p>
            <a:pPr lvl="1">
              <a:lnSpc>
                <a:spcPct val="70000"/>
              </a:lnSpc>
              <a:buSzPct val="90000"/>
            </a:pPr>
            <a:endParaRPr lang="el-GR" sz="1900" dirty="0"/>
          </a:p>
          <a:p>
            <a:pPr lvl="1">
              <a:lnSpc>
                <a:spcPct val="70000"/>
              </a:lnSpc>
              <a:buSzPct val="90000"/>
            </a:pPr>
            <a:r>
              <a:rPr lang="el-GR" sz="1900" dirty="0"/>
              <a:t>Η πληροφορία καθοδηγεί τις διοικητικές λειτουργίες</a:t>
            </a:r>
            <a:r>
              <a:rPr lang="en-US" sz="1900" dirty="0"/>
              <a:t>.</a:t>
            </a:r>
          </a:p>
          <a:p>
            <a:pPr lvl="1">
              <a:lnSpc>
                <a:spcPct val="70000"/>
              </a:lnSpc>
              <a:buSzPct val="90000"/>
            </a:pPr>
            <a:endParaRPr lang="el-GR" sz="1900" dirty="0"/>
          </a:p>
          <a:p>
            <a:pPr lvl="1">
              <a:lnSpc>
                <a:spcPct val="70000"/>
              </a:lnSpc>
              <a:buSzPct val="90000"/>
            </a:pPr>
            <a:r>
              <a:rPr lang="el-GR" sz="1900" b="1" i="1" dirty="0">
                <a:solidFill>
                  <a:srgbClr val="008000"/>
                </a:solidFill>
                <a:effectLst>
                  <a:outerShdw blurRad="38100" dist="38100" dir="2700000" algn="tl">
                    <a:srgbClr val="000000">
                      <a:alpha val="43137"/>
                    </a:srgbClr>
                  </a:outerShdw>
                </a:effectLst>
              </a:rPr>
              <a:t>Χαρακτηριστικά της χρήσιμης πληροφορίας:</a:t>
            </a:r>
            <a:endParaRPr lang="en-US" sz="1900" b="1" i="1" dirty="0">
              <a:solidFill>
                <a:srgbClr val="008000"/>
              </a:solidFill>
              <a:effectLst>
                <a:outerShdw blurRad="38100" dist="38100" dir="2700000" algn="tl">
                  <a:srgbClr val="000000">
                    <a:alpha val="43137"/>
                  </a:srgbClr>
                </a:outerShdw>
              </a:effectLst>
            </a:endParaRPr>
          </a:p>
          <a:p>
            <a:pPr lvl="2">
              <a:lnSpc>
                <a:spcPct val="70000"/>
              </a:lnSpc>
              <a:buSzPct val="60000"/>
            </a:pPr>
            <a:r>
              <a:rPr lang="el-GR" sz="1900" b="1" i="1" dirty="0">
                <a:solidFill>
                  <a:srgbClr val="008000"/>
                </a:solidFill>
                <a:effectLst>
                  <a:outerShdw blurRad="38100" dist="38100" dir="2700000" algn="tl">
                    <a:srgbClr val="000000">
                      <a:alpha val="43137"/>
                    </a:srgbClr>
                  </a:outerShdw>
                </a:effectLst>
              </a:rPr>
              <a:t>Έγκαιρη</a:t>
            </a:r>
            <a:endParaRPr lang="en-US" sz="1900" b="1" i="1" dirty="0">
              <a:solidFill>
                <a:srgbClr val="008000"/>
              </a:solidFill>
              <a:effectLst>
                <a:outerShdw blurRad="38100" dist="38100" dir="2700000" algn="tl">
                  <a:srgbClr val="000000">
                    <a:alpha val="43137"/>
                  </a:srgbClr>
                </a:outerShdw>
              </a:effectLst>
            </a:endParaRPr>
          </a:p>
          <a:p>
            <a:pPr lvl="2">
              <a:lnSpc>
                <a:spcPct val="70000"/>
              </a:lnSpc>
              <a:buSzPct val="60000"/>
            </a:pPr>
            <a:r>
              <a:rPr lang="el-GR" sz="1900" b="1" i="1" dirty="0">
                <a:solidFill>
                  <a:srgbClr val="008000"/>
                </a:solidFill>
                <a:effectLst>
                  <a:outerShdw blurRad="38100" dist="38100" dir="2700000" algn="tl">
                    <a:srgbClr val="000000">
                      <a:alpha val="43137"/>
                    </a:srgbClr>
                  </a:outerShdw>
                </a:effectLst>
              </a:rPr>
              <a:t>Υψηλής ποιότητας</a:t>
            </a:r>
            <a:endParaRPr lang="en-US" sz="1900" b="1" i="1" dirty="0">
              <a:solidFill>
                <a:srgbClr val="008000"/>
              </a:solidFill>
              <a:effectLst>
                <a:outerShdw blurRad="38100" dist="38100" dir="2700000" algn="tl">
                  <a:srgbClr val="000000">
                    <a:alpha val="43137"/>
                  </a:srgbClr>
                </a:outerShdw>
              </a:effectLst>
            </a:endParaRPr>
          </a:p>
          <a:p>
            <a:pPr lvl="2">
              <a:lnSpc>
                <a:spcPct val="70000"/>
              </a:lnSpc>
              <a:buSzPct val="60000"/>
            </a:pPr>
            <a:r>
              <a:rPr lang="el-GR" sz="1900" b="1" i="1" dirty="0">
                <a:solidFill>
                  <a:srgbClr val="008000"/>
                </a:solidFill>
                <a:effectLst>
                  <a:outerShdw blurRad="38100" dist="38100" dir="2700000" algn="tl">
                    <a:srgbClr val="000000">
                      <a:alpha val="43137"/>
                    </a:srgbClr>
                  </a:outerShdw>
                </a:effectLst>
              </a:rPr>
              <a:t>Πλήρης</a:t>
            </a:r>
            <a:endParaRPr lang="en-US" sz="1900" b="1" i="1" dirty="0">
              <a:solidFill>
                <a:srgbClr val="008000"/>
              </a:solidFill>
              <a:effectLst>
                <a:outerShdw blurRad="38100" dist="38100" dir="2700000" algn="tl">
                  <a:srgbClr val="000000">
                    <a:alpha val="43137"/>
                  </a:srgbClr>
                </a:outerShdw>
              </a:effectLst>
            </a:endParaRPr>
          </a:p>
          <a:p>
            <a:pPr lvl="2">
              <a:lnSpc>
                <a:spcPct val="70000"/>
              </a:lnSpc>
              <a:buSzPct val="60000"/>
            </a:pPr>
            <a:r>
              <a:rPr lang="el-GR" sz="1900" b="1" i="1" dirty="0">
                <a:solidFill>
                  <a:srgbClr val="008000"/>
                </a:solidFill>
                <a:effectLst>
                  <a:outerShdw blurRad="38100" dist="38100" dir="2700000" algn="tl">
                    <a:srgbClr val="000000">
                      <a:alpha val="43137"/>
                    </a:srgbClr>
                  </a:outerShdw>
                </a:effectLst>
              </a:rPr>
              <a:t>Σχετική</a:t>
            </a:r>
            <a:endParaRPr lang="en-US" sz="1900" b="1" i="1" dirty="0">
              <a:solidFill>
                <a:srgbClr val="008000"/>
              </a:solidFill>
              <a:effectLst>
                <a:outerShdw blurRad="38100" dist="38100" dir="2700000" algn="tl">
                  <a:srgbClr val="000000">
                    <a:alpha val="43137"/>
                  </a:srgbClr>
                </a:outerShdw>
              </a:effectLst>
            </a:endParaRPr>
          </a:p>
          <a:p>
            <a:pPr lvl="2">
              <a:lnSpc>
                <a:spcPct val="70000"/>
              </a:lnSpc>
              <a:buSzPct val="60000"/>
            </a:pPr>
            <a:r>
              <a:rPr lang="el-GR" sz="1900" b="1" i="1" dirty="0">
                <a:solidFill>
                  <a:srgbClr val="008000"/>
                </a:solidFill>
                <a:effectLst>
                  <a:outerShdw blurRad="38100" dist="38100" dir="2700000" algn="tl">
                    <a:srgbClr val="000000">
                      <a:alpha val="43137"/>
                    </a:srgbClr>
                  </a:outerShdw>
                </a:effectLst>
              </a:rPr>
              <a:t>Κατανοητή</a:t>
            </a:r>
          </a:p>
          <a:p>
            <a:pPr marL="457200" lvl="1" indent="0">
              <a:buSzPct val="90000"/>
              <a:buNone/>
            </a:pPr>
            <a:endParaRPr lang="el-GR" sz="1900" b="1" dirty="0">
              <a:solidFill>
                <a:schemeClr val="tx1"/>
              </a:solidFill>
            </a:endParaRPr>
          </a:p>
          <a:p>
            <a:pPr marL="457200" lvl="1" indent="0">
              <a:buSzPct val="90000"/>
              <a:buNone/>
            </a:pPr>
            <a:r>
              <a:rPr lang="el-GR" sz="1900" b="1" dirty="0">
                <a:solidFill>
                  <a:schemeClr val="tx1"/>
                </a:solidFill>
              </a:rPr>
              <a:t>Εργάτης της γνώσης</a:t>
            </a:r>
            <a:r>
              <a:rPr lang="en-US" sz="1900" b="1" dirty="0">
                <a:solidFill>
                  <a:schemeClr val="tx1"/>
                </a:solidFill>
              </a:rPr>
              <a:t>:</a:t>
            </a:r>
            <a:r>
              <a:rPr lang="el-GR" sz="1900" b="1" dirty="0">
                <a:solidFill>
                  <a:schemeClr val="tx1"/>
                </a:solidFill>
              </a:rPr>
              <a:t> </a:t>
            </a:r>
            <a:r>
              <a:rPr lang="el-GR" sz="1900" dirty="0"/>
              <a:t>Κάποιος η αξία του οποίου για τον οργανισμό βρίσκεται στο νου του και όχι στις φυσικές του ικανότητες.</a:t>
            </a:r>
            <a:endParaRPr lang="en-US" sz="1900" dirty="0"/>
          </a:p>
          <a:p>
            <a:pPr marL="457200" lvl="1" indent="0">
              <a:buSzPct val="90000"/>
              <a:buNone/>
            </a:pPr>
            <a:endParaRPr lang="el-GR" sz="1900" b="1" dirty="0">
              <a:solidFill>
                <a:schemeClr val="tx1"/>
              </a:solidFill>
            </a:endParaRPr>
          </a:p>
          <a:p>
            <a:pPr marL="457200" lvl="1" indent="0">
              <a:buSzPct val="90000"/>
              <a:buNone/>
            </a:pPr>
            <a:r>
              <a:rPr lang="el-GR" sz="1900" b="1" dirty="0">
                <a:solidFill>
                  <a:schemeClr val="tx1"/>
                </a:solidFill>
              </a:rPr>
              <a:t>Διανοητικό κεφάλαιο</a:t>
            </a:r>
            <a:r>
              <a:rPr lang="en-US" sz="1900" b="1" dirty="0">
                <a:solidFill>
                  <a:schemeClr val="tx1"/>
                </a:solidFill>
              </a:rPr>
              <a:t>: </a:t>
            </a:r>
            <a:r>
              <a:rPr lang="el-GR" sz="1900" dirty="0"/>
              <a:t>Κοινή γνώση ενός εργατικού δυναμικού η οποία μπορεί να χρησιμοποιηθεί για να παράγει αξία.</a:t>
            </a:r>
            <a:endParaRPr lang="en-US" sz="1900" dirty="0"/>
          </a:p>
          <a:p>
            <a:pPr marL="457200" lvl="1" indent="0">
              <a:buSzPct val="90000"/>
              <a:buNone/>
            </a:pPr>
            <a:endParaRPr lang="en-US" sz="1900" dirty="0"/>
          </a:p>
          <a:p>
            <a:endParaRPr lang="el-GR"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33</a:t>
            </a:fld>
            <a:endParaRPr lang="el-GR" dirty="0"/>
          </a:p>
        </p:txBody>
      </p:sp>
      <p:sp>
        <p:nvSpPr>
          <p:cNvPr id="5" name="Επεξήγηση: Γραμμή 4">
            <a:extLst>
              <a:ext uri="{FF2B5EF4-FFF2-40B4-BE49-F238E27FC236}">
                <a16:creationId xmlns:a16="http://schemas.microsoft.com/office/drawing/2014/main" id="{FE76A34C-7827-757F-D3BC-3671A39E7B16}"/>
              </a:ext>
            </a:extLst>
          </p:cNvPr>
          <p:cNvSpPr/>
          <p:nvPr/>
        </p:nvSpPr>
        <p:spPr>
          <a:xfrm>
            <a:off x="6444208" y="3412480"/>
            <a:ext cx="2016224" cy="612648"/>
          </a:xfrm>
          <a:prstGeom prst="borderCallout1">
            <a:avLst>
              <a:gd name="adj1" fmla="val 100161"/>
              <a:gd name="adj2" fmla="val 47223"/>
              <a:gd name="adj3" fmla="val 165266"/>
              <a:gd name="adj4" fmla="val 47432"/>
            </a:avLst>
          </a:prstGeom>
          <a:solidFill>
            <a:schemeClr val="bg2"/>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200" dirty="0">
                <a:solidFill>
                  <a:srgbClr val="008000"/>
                </a:solidFill>
              </a:rPr>
              <a:t>Προσοχή: </a:t>
            </a:r>
          </a:p>
          <a:p>
            <a:pPr algn="ctr"/>
            <a:r>
              <a:rPr lang="el-GR" sz="1200" dirty="0">
                <a:solidFill>
                  <a:srgbClr val="008000"/>
                </a:solidFill>
              </a:rPr>
              <a:t>Δεδομένα ≠πληροφορίες</a:t>
            </a:r>
          </a:p>
        </p:txBody>
      </p:sp>
    </p:spTree>
    <p:extLst>
      <p:ext uri="{BB962C8B-B14F-4D97-AF65-F5344CB8AC3E}">
        <p14:creationId xmlns:p14="http://schemas.microsoft.com/office/powerpoint/2010/main" val="2728905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Ο ρόλος της πληροφορίας (2)</a:t>
            </a:r>
            <a:endParaRPr lang="el-GR" dirty="0"/>
          </a:p>
        </p:txBody>
      </p:sp>
      <p:pic>
        <p:nvPicPr>
          <p:cNvPr id="4" name="Picture 7" descr="6-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8568952"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fld id="{79B8104B-AE08-435A-BDD8-9A0A821292C0}" type="slidenum">
              <a:rPr lang="el-GR" smtClean="0"/>
              <a:t>34</a:t>
            </a:fld>
            <a:endParaRPr lang="el-GR" dirty="0"/>
          </a:p>
        </p:txBody>
      </p:sp>
    </p:spTree>
    <p:extLst>
      <p:ext uri="{BB962C8B-B14F-4D97-AF65-F5344CB8AC3E}">
        <p14:creationId xmlns:p14="http://schemas.microsoft.com/office/powerpoint/2010/main" val="169009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l-GR" cap="none" dirty="0"/>
              <a:t>Ο ρόλος της πληροφορίας </a:t>
            </a:r>
          </a:p>
        </p:txBody>
      </p:sp>
      <p:sp>
        <p:nvSpPr>
          <p:cNvPr id="3" name="Θέση περιεχομένου 2"/>
          <p:cNvSpPr>
            <a:spLocks noGrp="1"/>
          </p:cNvSpPr>
          <p:nvPr>
            <p:ph idx="1"/>
          </p:nvPr>
        </p:nvSpPr>
        <p:spPr>
          <a:xfrm>
            <a:off x="467544" y="1628800"/>
            <a:ext cx="8229600" cy="4824536"/>
          </a:xfrm>
        </p:spPr>
        <p:txBody>
          <a:bodyPr>
            <a:normAutofit fontScale="92500" lnSpcReduction="20000"/>
          </a:bodyPr>
          <a:lstStyle/>
          <a:p>
            <a:pPr marL="114300" indent="0">
              <a:buNone/>
            </a:pPr>
            <a:r>
              <a:rPr lang="el-GR" b="1" dirty="0"/>
              <a:t>Εντός των οργανισμών</a:t>
            </a:r>
            <a:r>
              <a:rPr lang="el-GR" dirty="0"/>
              <a:t>:</a:t>
            </a:r>
          </a:p>
          <a:p>
            <a:r>
              <a:rPr lang="el-GR" dirty="0"/>
              <a:t>Διευκολύνει τους εργαζόμενους να επικοινωνούν και να μοιράζονται πληροφορίες.</a:t>
            </a:r>
          </a:p>
          <a:p>
            <a:r>
              <a:rPr lang="el-GR" dirty="0"/>
              <a:t>Απαιτούνται λιγότεροι διευθυντές μεσαίου επιπέδου.</a:t>
            </a:r>
          </a:p>
          <a:p>
            <a:r>
              <a:rPr lang="el-GR" dirty="0"/>
              <a:t>Οι νέοι οργανισμοί είναι πιο «οριζόντιοι».</a:t>
            </a:r>
          </a:p>
          <a:p>
            <a:r>
              <a:rPr lang="el-GR" dirty="0"/>
              <a:t>Γρηγορότερη λήψη αποφάσεων.</a:t>
            </a:r>
          </a:p>
          <a:p>
            <a:r>
              <a:rPr lang="el-GR" dirty="0"/>
              <a:t>Καλύτερος συντονισμός και έλεγχος. </a:t>
            </a:r>
          </a:p>
          <a:p>
            <a:endParaRPr lang="el-GR" dirty="0"/>
          </a:p>
          <a:p>
            <a:pPr marL="114300" indent="0">
              <a:buNone/>
            </a:pPr>
            <a:r>
              <a:rPr lang="el-GR" b="1" dirty="0"/>
              <a:t>Στη σχέση με το εξωτερικό περιβάλλον</a:t>
            </a:r>
            <a:r>
              <a:rPr lang="el-GR" dirty="0"/>
              <a:t>:</a:t>
            </a:r>
          </a:p>
          <a:p>
            <a:r>
              <a:rPr lang="el-GR" dirty="0"/>
              <a:t>Βοηθά στη διαχείριση της σχέσης με τους πελάτες.</a:t>
            </a:r>
          </a:p>
          <a:p>
            <a:r>
              <a:rPr lang="el-GR" dirty="0"/>
              <a:t>Βοηθά τους οργανισμούς στη διαχείριση της εφοδιαστικής αλυσίδας.</a:t>
            </a:r>
          </a:p>
          <a:p>
            <a:r>
              <a:rPr lang="el-GR" dirty="0"/>
              <a:t>Βοηθά στην παρακολούθηση των εξωτερικών αναθέσεων και άλλων επιχειρηματικών συμβάσεων. </a:t>
            </a:r>
          </a:p>
          <a:p>
            <a:endParaRPr lang="el-GR"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35</a:t>
            </a:fld>
            <a:endParaRPr lang="el-GR" dirty="0"/>
          </a:p>
        </p:txBody>
      </p:sp>
    </p:spTree>
    <p:extLst>
      <p:ext uri="{BB962C8B-B14F-4D97-AF65-F5344CB8AC3E}">
        <p14:creationId xmlns:p14="http://schemas.microsoft.com/office/powerpoint/2010/main" val="1958261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l-GR" cap="none" dirty="0">
                <a:solidFill>
                  <a:schemeClr val="dk1"/>
                </a:solidFill>
                <a:latin typeface="+mn-lt"/>
                <a:ea typeface="+mn-ea"/>
                <a:cs typeface="+mn-cs"/>
              </a:rPr>
              <a:t>Ο</a:t>
            </a:r>
            <a:r>
              <a:rPr lang="en-US" cap="none" dirty="0">
                <a:solidFill>
                  <a:schemeClr val="dk1"/>
                </a:solidFill>
                <a:latin typeface="+mn-lt"/>
                <a:ea typeface="+mn-ea"/>
                <a:cs typeface="+mn-cs"/>
              </a:rPr>
              <a:t> manager </a:t>
            </a:r>
            <a:r>
              <a:rPr lang="el-GR" cap="none" dirty="0">
                <a:solidFill>
                  <a:schemeClr val="dk1"/>
                </a:solidFill>
                <a:latin typeface="+mn-lt"/>
                <a:ea typeface="+mn-ea"/>
                <a:cs typeface="+mn-cs"/>
              </a:rPr>
              <a:t>ως κέντρο επεξεργασίας πληροφοριών</a:t>
            </a:r>
          </a:p>
        </p:txBody>
      </p:sp>
      <p:sp>
        <p:nvSpPr>
          <p:cNvPr id="3" name="Θέση περιεχομένου 2"/>
          <p:cNvSpPr>
            <a:spLocks noGrp="1"/>
          </p:cNvSpPr>
          <p:nvPr>
            <p:ph idx="1"/>
          </p:nvPr>
        </p:nvSpPr>
        <p:spPr/>
        <p:txBody>
          <a:bodyPr/>
          <a:lstStyle/>
          <a:p>
            <a:endParaRPr lang="el-GR" dirty="0"/>
          </a:p>
        </p:txBody>
      </p:sp>
      <p:pic>
        <p:nvPicPr>
          <p:cNvPr id="5" name="Picture 7" descr="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628800"/>
            <a:ext cx="8640960" cy="5229200"/>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αριθμού διαφάνειας 5"/>
          <p:cNvSpPr>
            <a:spLocks noGrp="1"/>
          </p:cNvSpPr>
          <p:nvPr>
            <p:ph type="sldNum" sz="quarter" idx="12"/>
          </p:nvPr>
        </p:nvSpPr>
        <p:spPr/>
        <p:txBody>
          <a:bodyPr/>
          <a:lstStyle/>
          <a:p>
            <a:fld id="{79B8104B-AE08-435A-BDD8-9A0A821292C0}" type="slidenum">
              <a:rPr lang="el-GR" smtClean="0"/>
              <a:t>36</a:t>
            </a:fld>
            <a:endParaRPr lang="el-GR" dirty="0"/>
          </a:p>
        </p:txBody>
      </p:sp>
    </p:spTree>
    <p:extLst>
      <p:ext uri="{BB962C8B-B14F-4D97-AF65-F5344CB8AC3E}">
        <p14:creationId xmlns:p14="http://schemas.microsoft.com/office/powerpoint/2010/main" val="3508941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cap="none" dirty="0"/>
              <a:t>Λήψη αποφάσεων στην πράξη(1)</a:t>
            </a:r>
            <a:br>
              <a:rPr lang="el-GR" cap="none" dirty="0"/>
            </a:br>
            <a:endParaRPr lang="el-GR" dirty="0"/>
          </a:p>
        </p:txBody>
      </p:sp>
      <p:sp>
        <p:nvSpPr>
          <p:cNvPr id="3" name="Θέση περιεχομένου 2"/>
          <p:cNvSpPr>
            <a:spLocks noGrp="1"/>
          </p:cNvSpPr>
          <p:nvPr>
            <p:ph idx="1"/>
          </p:nvPr>
        </p:nvSpPr>
        <p:spPr>
          <a:xfrm>
            <a:off x="179512" y="1628800"/>
            <a:ext cx="8712968" cy="5229200"/>
          </a:xfrm>
        </p:spPr>
        <p:txBody>
          <a:bodyPr>
            <a:noAutofit/>
          </a:bodyPr>
          <a:lstStyle/>
          <a:p>
            <a:r>
              <a:rPr lang="el-GR" sz="1800" dirty="0"/>
              <a:t>Αφού εξετάσετε ξανά το σχήμα με τα στάδια της λήψης αποφάσεων (διαφ. 3),  σκεφτείτε μία πρόσφατη αγορά που κάνατε. Μπορεί να είναι ένα ποδήλατο, ένα κινητό ,ένα ρούχο κατάλληλο για συνεντεύξεις  και ούτω καθεξής. Για να αξιολογήσετε την ποιότητα της απόφασης σας, σκεφτείτε την αγορά που κάνατε, καθώς απαντάτε καθεμία από τις παρακάτω ερωτήσεις:</a:t>
            </a:r>
          </a:p>
          <a:p>
            <a:endParaRPr lang="el-GR" sz="1800" dirty="0"/>
          </a:p>
          <a:p>
            <a:r>
              <a:rPr lang="el-GR" sz="1800" dirty="0"/>
              <a:t>Ποιο πρόβλημα ελπίζατε να λύσετε κάνοντας αυτή την αγορά;</a:t>
            </a:r>
          </a:p>
          <a:p>
            <a:r>
              <a:rPr lang="el-GR" sz="1800" dirty="0"/>
              <a:t>Ποια εναλλακτικά (ή ανταγωνιστικά) προϊόντα εξετάσατε;</a:t>
            </a:r>
          </a:p>
          <a:p>
            <a:r>
              <a:rPr lang="el-GR" sz="1800" dirty="0"/>
              <a:t> Πώς αξιολογήσετε τα διάφορα εναλλακτικά (ή ανταγωνιστικά) προϊόντα; Εντοπίσατε τα πλεονεκτήματα και τις αδυναμίες κάθε προϊόντος;</a:t>
            </a:r>
          </a:p>
          <a:p>
            <a:r>
              <a:rPr lang="el-GR" sz="1800" dirty="0"/>
              <a:t> Όταν κάνατε την τελική επιλογή, ήταν ένα αποτέλεσμα μεγιστοποίησης αποδεκτής επιλογής ή βελτιστοποίησης;</a:t>
            </a:r>
          </a:p>
          <a:p>
            <a:r>
              <a:rPr lang="el-GR" sz="1800" dirty="0"/>
              <a:t> Μετά την αγορά του προϊόντος πόσο συχνά το δοκιμάσατε;</a:t>
            </a:r>
          </a:p>
          <a:p>
            <a:r>
              <a:rPr lang="el-GR" sz="1800" dirty="0"/>
              <a:t> Ήταν η απόφασή σας να κάνετε την αγορά θετική ή αρνητική; Ικανοποίησε την αρχική σας ανάγκη; </a:t>
            </a:r>
          </a:p>
          <a:p>
            <a:pPr marL="114300" indent="0">
              <a:buNone/>
            </a:pPr>
            <a:br>
              <a:rPr lang="el-GR" sz="1800" dirty="0"/>
            </a:br>
            <a:endParaRPr lang="el-GR" sz="1800" dirty="0"/>
          </a:p>
          <a:p>
            <a:r>
              <a:rPr lang="el-GR" sz="1800" dirty="0"/>
              <a:t> </a:t>
            </a:r>
          </a:p>
          <a:p>
            <a:endParaRPr lang="el-GR" sz="1800" dirty="0"/>
          </a:p>
        </p:txBody>
      </p:sp>
      <p:sp>
        <p:nvSpPr>
          <p:cNvPr id="4" name="Θέση αριθμού διαφάνειας 3"/>
          <p:cNvSpPr>
            <a:spLocks noGrp="1"/>
          </p:cNvSpPr>
          <p:nvPr>
            <p:ph type="sldNum" sz="quarter" idx="12"/>
          </p:nvPr>
        </p:nvSpPr>
        <p:spPr/>
        <p:txBody>
          <a:bodyPr/>
          <a:lstStyle/>
          <a:p>
            <a:fld id="{79B8104B-AE08-435A-BDD8-9A0A821292C0}" type="slidenum">
              <a:rPr lang="el-GR" smtClean="0"/>
              <a:t>37</a:t>
            </a:fld>
            <a:endParaRPr lang="el-GR" dirty="0"/>
          </a:p>
        </p:txBody>
      </p:sp>
    </p:spTree>
    <p:extLst>
      <p:ext uri="{BB962C8B-B14F-4D97-AF65-F5344CB8AC3E}">
        <p14:creationId xmlns:p14="http://schemas.microsoft.com/office/powerpoint/2010/main" val="3935501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332656"/>
            <a:ext cx="8229600" cy="5793507"/>
          </a:xfrm>
        </p:spPr>
        <p:style>
          <a:lnRef idx="1">
            <a:schemeClr val="accent2"/>
          </a:lnRef>
          <a:fillRef idx="2">
            <a:schemeClr val="accent2"/>
          </a:fillRef>
          <a:effectRef idx="1">
            <a:schemeClr val="accent2"/>
          </a:effectRef>
          <a:fontRef idx="minor">
            <a:schemeClr val="dk1"/>
          </a:fontRef>
        </p:style>
        <p:txBody>
          <a:bodyPr/>
          <a:lstStyle/>
          <a:p>
            <a:endParaRPr lang="el-GR" dirty="0"/>
          </a:p>
          <a:p>
            <a:endParaRPr lang="el-GR" dirty="0"/>
          </a:p>
          <a:p>
            <a:endParaRPr lang="el-GR" dirty="0"/>
          </a:p>
          <a:p>
            <a:endParaRPr lang="el-GR" dirty="0"/>
          </a:p>
          <a:p>
            <a:pPr marL="114300" indent="0" algn="ctr">
              <a:buNone/>
            </a:pPr>
            <a:endParaRPr lang="el-GR" sz="3200" i="1" dirty="0"/>
          </a:p>
          <a:p>
            <a:pPr marL="114300" indent="0" algn="ctr">
              <a:buNone/>
            </a:pPr>
            <a:r>
              <a:rPr lang="el-GR" sz="3200" i="1" dirty="0">
                <a:ln cmpd="dbl">
                  <a:solidFill>
                    <a:schemeClr val="accent2">
                      <a:lumMod val="75000"/>
                      <a:alpha val="79000"/>
                    </a:schemeClr>
                  </a:solidFill>
                </a:ln>
                <a:gradFill>
                  <a:gsLst>
                    <a:gs pos="28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13500000">
                    <a:prstClr val="black">
                      <a:alpha val="50000"/>
                    </a:prstClr>
                  </a:innerShdw>
                </a:effectLst>
              </a:rPr>
              <a:t>Σας ευχαριστώ για την προσοχή σας</a:t>
            </a:r>
            <a:r>
              <a:rPr lang="el-GR" sz="3200" i="1" dirty="0">
                <a:solidFill>
                  <a:srgbClr val="002060"/>
                </a:solidFill>
              </a:rPr>
              <a:t>.</a:t>
            </a:r>
          </a:p>
          <a:p>
            <a:endParaRPr lang="el-GR" dirty="0"/>
          </a:p>
          <a:p>
            <a:endParaRPr lang="el-GR" dirty="0"/>
          </a:p>
        </p:txBody>
      </p:sp>
      <p:sp>
        <p:nvSpPr>
          <p:cNvPr id="2" name="Θέση αριθμού διαφάνειας 1"/>
          <p:cNvSpPr>
            <a:spLocks noGrp="1"/>
          </p:cNvSpPr>
          <p:nvPr>
            <p:ph type="sldNum" sz="quarter" idx="12"/>
          </p:nvPr>
        </p:nvSpPr>
        <p:spPr/>
        <p:txBody>
          <a:bodyPr/>
          <a:lstStyle/>
          <a:p>
            <a:fld id="{79B8104B-AE08-435A-BDD8-9A0A821292C0}" type="slidenum">
              <a:rPr lang="el-GR" smtClean="0"/>
              <a:t>38</a:t>
            </a:fld>
            <a:endParaRPr lang="el-GR" dirty="0"/>
          </a:p>
        </p:txBody>
      </p:sp>
    </p:spTree>
    <p:extLst>
      <p:ext uri="{BB962C8B-B14F-4D97-AF65-F5344CB8AC3E}">
        <p14:creationId xmlns:p14="http://schemas.microsoft.com/office/powerpoint/2010/main" val="54638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Λειτουργίες του </a:t>
            </a:r>
            <a:r>
              <a:rPr lang="en-US" cap="none" dirty="0"/>
              <a:t>Management</a:t>
            </a:r>
            <a:r>
              <a:rPr lang="el-GR" cap="none" dirty="0"/>
              <a:t> (1)</a:t>
            </a:r>
          </a:p>
        </p:txBody>
      </p:sp>
      <p:graphicFrame>
        <p:nvGraphicFramePr>
          <p:cNvPr id="4" name="Θέση περιεχομένου 3"/>
          <p:cNvGraphicFramePr>
            <a:graphicFrameLocks noGrp="1"/>
          </p:cNvGraphicFramePr>
          <p:nvPr>
            <p:ph idx="1"/>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8104B-AE08-435A-BDD8-9A0A821292C0}" type="slidenum">
              <a:rPr kumimoji="0" lang="el-GR" sz="1200" b="0" i="0" u="none" strike="noStrike" kern="1200" cap="none" spc="0" normalizeH="0" baseline="0" noProof="0" smtClean="0">
                <a:ln>
                  <a:noFill/>
                </a:ln>
                <a:solidFill>
                  <a:srgbClr val="564B3C"/>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srgbClr val="564B3C"/>
              </a:solidFill>
              <a:effectLst/>
              <a:uLnTx/>
              <a:uFillTx/>
              <a:latin typeface="Century Gothic"/>
              <a:ea typeface="+mn-ea"/>
              <a:cs typeface="+mn-cs"/>
            </a:endParaRPr>
          </a:p>
        </p:txBody>
      </p:sp>
    </p:spTree>
    <p:extLst>
      <p:ext uri="{BB962C8B-B14F-4D97-AF65-F5344CB8AC3E}">
        <p14:creationId xmlns:p14="http://schemas.microsoft.com/office/powerpoint/2010/main" val="361646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Λειτουργίες του </a:t>
            </a:r>
            <a:r>
              <a:rPr lang="en-US" cap="none" dirty="0"/>
              <a:t>Management</a:t>
            </a:r>
            <a:r>
              <a:rPr lang="el-GR" cap="none" dirty="0"/>
              <a:t> (2)</a:t>
            </a:r>
            <a:endParaRPr lang="el-GR" dirty="0"/>
          </a:p>
        </p:txBody>
      </p:sp>
      <p:graphicFrame>
        <p:nvGraphicFramePr>
          <p:cNvPr id="4" name="Θέση περιεχομένου 3"/>
          <p:cNvGraphicFramePr>
            <a:graphicFrameLocks noGrp="1"/>
          </p:cNvGraphicFramePr>
          <p:nvPr>
            <p:ph idx="1"/>
          </p:nvPr>
        </p:nvGraphicFramePr>
        <p:xfrm>
          <a:off x="467544" y="1772816"/>
          <a:ext cx="842493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αριθμού διαφάνειας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8104B-AE08-435A-BDD8-9A0A821292C0}" type="slidenum">
              <a:rPr kumimoji="0" lang="el-GR" sz="1200" b="0" i="0" u="none" strike="noStrike" kern="1200" cap="none" spc="0" normalizeH="0" baseline="0" noProof="0" smtClean="0">
                <a:ln>
                  <a:noFill/>
                </a:ln>
                <a:solidFill>
                  <a:srgbClr val="564B3C"/>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srgbClr val="564B3C"/>
              </a:solidFill>
              <a:effectLst/>
              <a:uLnTx/>
              <a:uFillTx/>
              <a:latin typeface="Century Gothic"/>
              <a:ea typeface="+mn-ea"/>
              <a:cs typeface="+mn-cs"/>
            </a:endParaRPr>
          </a:p>
        </p:txBody>
      </p:sp>
      <p:sp>
        <p:nvSpPr>
          <p:cNvPr id="5" name="Ελλειψοειδής επεξήγηση 4"/>
          <p:cNvSpPr/>
          <p:nvPr/>
        </p:nvSpPr>
        <p:spPr>
          <a:xfrm>
            <a:off x="323528" y="5517232"/>
            <a:ext cx="1584176" cy="792088"/>
          </a:xfrm>
          <a:prstGeom prst="wedgeEllipseCallout">
            <a:avLst>
              <a:gd name="adj1" fmla="val 22024"/>
              <a:gd name="adj2" fmla="val -1199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white"/>
                </a:solidFill>
                <a:effectLst/>
                <a:uLnTx/>
                <a:uFillTx/>
                <a:latin typeface="Century Gothic"/>
                <a:ea typeface="+mn-ea"/>
                <a:cs typeface="+mn-cs"/>
              </a:rPr>
              <a:t>Λήψη αποφάσεων</a:t>
            </a:r>
          </a:p>
        </p:txBody>
      </p:sp>
    </p:spTree>
    <p:extLst>
      <p:ext uri="{BB962C8B-B14F-4D97-AF65-F5344CB8AC3E}">
        <p14:creationId xmlns:p14="http://schemas.microsoft.com/office/powerpoint/2010/main" val="235523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349771"/>
            <a:ext cx="8260672" cy="788380"/>
          </a:xfrm>
        </p:spPr>
        <p:style>
          <a:lnRef idx="1">
            <a:schemeClr val="accent2"/>
          </a:lnRef>
          <a:fillRef idx="2">
            <a:schemeClr val="accent2"/>
          </a:fillRef>
          <a:effectRef idx="1">
            <a:schemeClr val="accent2"/>
          </a:effectRef>
          <a:fontRef idx="minor">
            <a:schemeClr val="dk1"/>
          </a:fontRef>
        </p:style>
        <p:txBody>
          <a:bodyPr/>
          <a:lstStyle/>
          <a:p>
            <a:r>
              <a:rPr lang="el-GR" cap="none" dirty="0"/>
              <a:t>Τι είναι η «λήψη αποφάσεων»;</a:t>
            </a:r>
          </a:p>
        </p:txBody>
      </p:sp>
      <p:sp>
        <p:nvSpPr>
          <p:cNvPr id="3" name="Θέση περιεχομένου 2"/>
          <p:cNvSpPr>
            <a:spLocks noGrp="1"/>
          </p:cNvSpPr>
          <p:nvPr>
            <p:ph idx="1"/>
          </p:nvPr>
        </p:nvSpPr>
        <p:spPr>
          <a:xfrm>
            <a:off x="179512" y="1628800"/>
            <a:ext cx="8795320" cy="5112568"/>
          </a:xfrm>
        </p:spPr>
        <p:style>
          <a:lnRef idx="1">
            <a:schemeClr val="accent1"/>
          </a:lnRef>
          <a:fillRef idx="2">
            <a:schemeClr val="accent1"/>
          </a:fillRef>
          <a:effectRef idx="1">
            <a:schemeClr val="accent1"/>
          </a:effectRef>
          <a:fontRef idx="minor">
            <a:schemeClr val="dk1"/>
          </a:fontRef>
        </p:style>
        <p:txBody>
          <a:bodyPr>
            <a:noAutofit/>
          </a:bodyPr>
          <a:lstStyle/>
          <a:p>
            <a:pPr marL="114300" indent="0" algn="ctr">
              <a:buNone/>
            </a:pPr>
            <a:r>
              <a:rPr lang="el-GR" sz="1900" dirty="0">
                <a:solidFill>
                  <a:schemeClr val="tx1"/>
                </a:solidFill>
              </a:rPr>
              <a:t> </a:t>
            </a:r>
            <a:r>
              <a:rPr lang="el-GR" sz="2000" b="1" dirty="0">
                <a:solidFill>
                  <a:srgbClr val="C00000"/>
                </a:solidFill>
              </a:rPr>
              <a:t> Η διαδικασία επιλογής μεταξύ δύο ή περισσότερων  εναλλακτικών λύσεων.</a:t>
            </a:r>
            <a:endParaRPr lang="en-US" sz="2000" b="1" dirty="0">
              <a:solidFill>
                <a:srgbClr val="C00000"/>
              </a:solidFill>
            </a:endParaRPr>
          </a:p>
          <a:p>
            <a:pPr marL="114300" indent="0" algn="ctr">
              <a:buNone/>
            </a:pPr>
            <a:endParaRPr lang="el-GR" sz="2000" b="1" dirty="0">
              <a:solidFill>
                <a:srgbClr val="C00000"/>
              </a:solidFill>
            </a:endParaRPr>
          </a:p>
          <a:p>
            <a:pPr marL="114300" indent="0">
              <a:buNone/>
            </a:pPr>
            <a:endParaRPr lang="el-GR" sz="19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6510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Ελλειψοειδής επεξήγηση 3"/>
          <p:cNvSpPr/>
          <p:nvPr/>
        </p:nvSpPr>
        <p:spPr>
          <a:xfrm>
            <a:off x="2010498" y="3373032"/>
            <a:ext cx="1346448" cy="1457317"/>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Τι πρέπει να γίνει; </a:t>
            </a:r>
          </a:p>
        </p:txBody>
      </p:sp>
      <p:sp>
        <p:nvSpPr>
          <p:cNvPr id="5" name="Ελλειψοειδής επεξήγηση 4"/>
          <p:cNvSpPr/>
          <p:nvPr/>
        </p:nvSpPr>
        <p:spPr>
          <a:xfrm>
            <a:off x="5784185" y="2294584"/>
            <a:ext cx="1368152" cy="1260720"/>
          </a:xfrm>
          <a:prstGeom prst="wedgeEllipse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Πού πρέπει να γίνει; </a:t>
            </a:r>
          </a:p>
        </p:txBody>
      </p:sp>
      <p:sp>
        <p:nvSpPr>
          <p:cNvPr id="6" name="Ελλειψοειδής επεξήγηση 5"/>
          <p:cNvSpPr/>
          <p:nvPr/>
        </p:nvSpPr>
        <p:spPr>
          <a:xfrm>
            <a:off x="4347418" y="2408923"/>
            <a:ext cx="1490464" cy="1692768"/>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Ποιος πρέπει να το κάνει; </a:t>
            </a:r>
          </a:p>
        </p:txBody>
      </p:sp>
      <p:sp>
        <p:nvSpPr>
          <p:cNvPr id="7" name="Ελλειψοειδής επεξήγηση 6"/>
          <p:cNvSpPr/>
          <p:nvPr/>
        </p:nvSpPr>
        <p:spPr>
          <a:xfrm>
            <a:off x="3072978" y="2408923"/>
            <a:ext cx="1274440" cy="1296144"/>
          </a:xfrm>
          <a:prstGeom prst="wedgeEllipse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Πότε θα γίνει; </a:t>
            </a:r>
          </a:p>
        </p:txBody>
      </p:sp>
      <p:sp>
        <p:nvSpPr>
          <p:cNvPr id="8" name="Ελλειψοειδής επεξήγηση 7"/>
          <p:cNvSpPr/>
          <p:nvPr/>
        </p:nvSpPr>
        <p:spPr>
          <a:xfrm>
            <a:off x="5313784" y="3653602"/>
            <a:ext cx="1202432" cy="1260720"/>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Πώς  θα γίνει; </a:t>
            </a:r>
          </a:p>
        </p:txBody>
      </p:sp>
      <p:sp>
        <p:nvSpPr>
          <p:cNvPr id="9" name="Θέση αριθμού διαφάνειας 8"/>
          <p:cNvSpPr>
            <a:spLocks noGrp="1"/>
          </p:cNvSpPr>
          <p:nvPr>
            <p:ph type="sldNum" sz="quarter" idx="12"/>
          </p:nvPr>
        </p:nvSpPr>
        <p:spPr/>
        <p:txBody>
          <a:bodyPr/>
          <a:lstStyle/>
          <a:p>
            <a:fld id="{79B8104B-AE08-435A-BDD8-9A0A821292C0}" type="slidenum">
              <a:rPr lang="el-GR" smtClean="0"/>
              <a:t>6</a:t>
            </a:fld>
            <a:endParaRPr lang="el-GR" dirty="0"/>
          </a:p>
        </p:txBody>
      </p:sp>
    </p:spTree>
    <p:extLst>
      <p:ext uri="{BB962C8B-B14F-4D97-AF65-F5344CB8AC3E}">
        <p14:creationId xmlns:p14="http://schemas.microsoft.com/office/powerpoint/2010/main" val="421550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CE8B67-16E7-C81F-825B-C56B9D67C91D}"/>
              </a:ext>
            </a:extLst>
          </p:cNvPr>
          <p:cNvSpPr>
            <a:spLocks noGrp="1"/>
          </p:cNvSpPr>
          <p:nvPr>
            <p:ph type="title"/>
          </p:nvPr>
        </p:nvSpPr>
        <p:spPr>
          <a:xfrm>
            <a:off x="426128" y="408372"/>
            <a:ext cx="8260672" cy="1039427"/>
          </a:xfrm>
        </p:spPr>
        <p:style>
          <a:lnRef idx="1">
            <a:schemeClr val="accent2"/>
          </a:lnRef>
          <a:fillRef idx="2">
            <a:schemeClr val="accent2"/>
          </a:fillRef>
          <a:effectRef idx="1">
            <a:schemeClr val="accent2"/>
          </a:effectRef>
          <a:fontRef idx="minor">
            <a:schemeClr val="dk1"/>
          </a:fontRef>
        </p:style>
        <p:txBody>
          <a:bodyPr anchor="ctr">
            <a:normAutofit/>
          </a:bodyPr>
          <a:lstStyle/>
          <a:p>
            <a:r>
              <a:rPr lang="el-GR" cap="none">
                <a:solidFill>
                  <a:schemeClr val="accent1">
                    <a:lumMod val="75000"/>
                  </a:schemeClr>
                </a:solidFill>
              </a:rPr>
              <a:t>Λήψη Αποφάσεων</a:t>
            </a:r>
          </a:p>
        </p:txBody>
      </p:sp>
      <p:sp>
        <p:nvSpPr>
          <p:cNvPr id="3" name="Θέση περιεχομένου 2">
            <a:extLst>
              <a:ext uri="{FF2B5EF4-FFF2-40B4-BE49-F238E27FC236}">
                <a16:creationId xmlns:a16="http://schemas.microsoft.com/office/drawing/2014/main" id="{F307031D-1134-32D1-84DC-01A344786BC9}"/>
              </a:ext>
            </a:extLst>
          </p:cNvPr>
          <p:cNvSpPr>
            <a:spLocks noGrp="1"/>
          </p:cNvSpPr>
          <p:nvPr>
            <p:ph sz="half" idx="1"/>
          </p:nvPr>
        </p:nvSpPr>
        <p:spPr>
          <a:xfrm>
            <a:off x="426128" y="1719071"/>
            <a:ext cx="8394344" cy="5002404"/>
          </a:xfrm>
        </p:spPr>
        <p:txBody>
          <a:bodyPr>
            <a:normAutofit fontScale="55000" lnSpcReduction="20000"/>
          </a:bodyPr>
          <a:lstStyle/>
          <a:p>
            <a:pPr marL="114300" indent="0">
              <a:buNone/>
            </a:pPr>
            <a:r>
              <a:rPr lang="el-GR" dirty="0"/>
              <a:t>Η λήψη αποφάσεων διατρέχει όλες τις λειτουργίες του </a:t>
            </a:r>
            <a:r>
              <a:rPr lang="en-US" dirty="0"/>
              <a:t>management</a:t>
            </a:r>
            <a:endParaRPr lang="el-GR" dirty="0"/>
          </a:p>
          <a:p>
            <a:pPr marL="114300" indent="0">
              <a:buNone/>
            </a:pPr>
            <a:r>
              <a:rPr lang="el-GR" b="1" dirty="0"/>
              <a:t>ΠΡΟΓΡΑΜΜΑΤΙΣΜΟΣ</a:t>
            </a:r>
            <a:endParaRPr lang="el-GR" dirty="0"/>
          </a:p>
          <a:p>
            <a:pPr>
              <a:buFont typeface="Arial" panose="020B0604020202020204" pitchFamily="34" charset="0"/>
              <a:buChar char="•"/>
            </a:pPr>
            <a:r>
              <a:rPr lang="el-GR" dirty="0"/>
              <a:t>Ποια είναι οι μακροπρόθεσμοι στόχοι του οργανισμού;</a:t>
            </a:r>
          </a:p>
          <a:p>
            <a:pPr>
              <a:buFont typeface="Arial" panose="020B0604020202020204" pitchFamily="34" charset="0"/>
              <a:buChar char="•"/>
            </a:pPr>
            <a:r>
              <a:rPr lang="el-GR" dirty="0"/>
              <a:t>Με ποιες στρατηγικές θα επιτευχθούν καλύτερα οι στόχοι αυτοί;</a:t>
            </a:r>
          </a:p>
          <a:p>
            <a:pPr>
              <a:buFont typeface="Arial" panose="020B0604020202020204" pitchFamily="34" charset="0"/>
              <a:buChar char="•"/>
            </a:pPr>
            <a:r>
              <a:rPr lang="el-GR" dirty="0"/>
              <a:t>Ποια θα έπρεπε να είναι οι βραχυπρόθεσμοι στόχοι του οργανισμού;</a:t>
            </a:r>
          </a:p>
          <a:p>
            <a:pPr>
              <a:buFont typeface="Arial" panose="020B0604020202020204" pitchFamily="34" charset="0"/>
              <a:buChar char="•"/>
            </a:pPr>
            <a:r>
              <a:rPr lang="el-GR" dirty="0"/>
              <a:t>Πόσο δύσκολο πρέπει να είναι οι επιμέρους στόχοι;</a:t>
            </a:r>
          </a:p>
          <a:p>
            <a:pPr marL="114300" indent="0">
              <a:buNone/>
            </a:pPr>
            <a:r>
              <a:rPr lang="el-GR" b="1" dirty="0"/>
              <a:t>ΟΡΓΑΝΩΣΗ</a:t>
            </a:r>
            <a:endParaRPr lang="el-GR" dirty="0"/>
          </a:p>
          <a:p>
            <a:pPr>
              <a:buFont typeface="Arial" panose="020B0604020202020204" pitchFamily="34" charset="0"/>
              <a:buChar char="•"/>
            </a:pPr>
            <a:r>
              <a:rPr lang="el-GR" dirty="0"/>
              <a:t>Από πόσους υπαλλήλους πρέπει να ζητάω να αναφέρονται άμεσα σ' εμένα;</a:t>
            </a:r>
          </a:p>
          <a:p>
            <a:pPr>
              <a:buFont typeface="Arial" panose="020B0604020202020204" pitchFamily="34" charset="0"/>
              <a:buChar char="•"/>
            </a:pPr>
            <a:r>
              <a:rPr lang="el-GR" dirty="0"/>
              <a:t>Τι επίπεδα συγκεντρωτισμού υπάρχουν στον οργανισμό;</a:t>
            </a:r>
          </a:p>
          <a:p>
            <a:pPr>
              <a:buFont typeface="Arial" panose="020B0604020202020204" pitchFamily="34" charset="0"/>
              <a:buChar char="•"/>
            </a:pPr>
            <a:r>
              <a:rPr lang="el-GR" dirty="0"/>
              <a:t>Πώς θα έπρεπε να σχεδιαστούν οι θέσεις εργασίας;</a:t>
            </a:r>
          </a:p>
          <a:p>
            <a:pPr>
              <a:buFont typeface="Arial" panose="020B0604020202020204" pitchFamily="34" charset="0"/>
              <a:buChar char="•"/>
            </a:pPr>
            <a:r>
              <a:rPr lang="el-GR" dirty="0"/>
              <a:t>Πότε θα πρέπει ο οργανισμός να εφαρμόσει διαφορετική δομή;</a:t>
            </a:r>
          </a:p>
          <a:p>
            <a:pPr marL="114300" indent="0">
              <a:buNone/>
            </a:pPr>
            <a:r>
              <a:rPr lang="el-GR" b="1" dirty="0"/>
              <a:t>ΗΓΕΣΙΑ</a:t>
            </a:r>
            <a:endParaRPr lang="el-GR" dirty="0"/>
          </a:p>
          <a:p>
            <a:pPr>
              <a:buFont typeface="Arial" panose="020B0604020202020204" pitchFamily="34" charset="0"/>
              <a:buChar char="•"/>
            </a:pPr>
            <a:r>
              <a:rPr lang="el-GR" dirty="0"/>
              <a:t>Πώς θα χειριστώ υπαλλήλους με φαινομενικά μειωμένα κίνητρα;</a:t>
            </a:r>
          </a:p>
          <a:p>
            <a:pPr>
              <a:buFont typeface="Arial" panose="020B0604020202020204" pitchFamily="34" charset="0"/>
              <a:buChar char="•"/>
            </a:pPr>
            <a:r>
              <a:rPr lang="el-GR" dirty="0"/>
              <a:t>Ποιο είναι το αποτελεσματικότερο στυλ ηγεσίας σε μια δεδομένη κατάσταση;</a:t>
            </a:r>
          </a:p>
          <a:p>
            <a:pPr>
              <a:buFont typeface="Arial" panose="020B0604020202020204" pitchFamily="34" charset="0"/>
              <a:buChar char="•"/>
            </a:pPr>
            <a:r>
              <a:rPr lang="el-GR" dirty="0"/>
              <a:t>Πώς μια συγκεκριμένη αλλαγή θα επηρεάσει την παραγωγικότητα;</a:t>
            </a:r>
          </a:p>
          <a:p>
            <a:pPr>
              <a:buFont typeface="Arial" panose="020B0604020202020204" pitchFamily="34" charset="0"/>
              <a:buChar char="•"/>
            </a:pPr>
            <a:r>
              <a:rPr lang="el-GR" dirty="0"/>
              <a:t>Ποια είναι η σωστή στιγμή να κεντρίσεις-προκαλέσεις σύγκρουση;</a:t>
            </a:r>
          </a:p>
          <a:p>
            <a:pPr marL="114300" indent="0">
              <a:buNone/>
            </a:pPr>
            <a:r>
              <a:rPr lang="el-GR" b="1" dirty="0"/>
              <a:t>ΕΛΕΓΧΟΣ</a:t>
            </a:r>
            <a:endParaRPr lang="el-GR" dirty="0"/>
          </a:p>
          <a:p>
            <a:pPr>
              <a:buFont typeface="Arial" panose="020B0604020202020204" pitchFamily="34" charset="0"/>
              <a:buChar char="•"/>
            </a:pPr>
            <a:r>
              <a:rPr lang="el-GR" dirty="0"/>
              <a:t>Ποιες δραστηριότητες πρέπει να ελέγχονται σε έναν οργανισμό;</a:t>
            </a:r>
          </a:p>
          <a:p>
            <a:pPr>
              <a:buFont typeface="Arial" panose="020B0604020202020204" pitchFamily="34" charset="0"/>
              <a:buChar char="•"/>
            </a:pPr>
            <a:r>
              <a:rPr lang="el-GR" dirty="0"/>
              <a:t>Με ποιον τρόπο πρέπει να ελέγχονται αυτές οι δραστηριότητες;</a:t>
            </a:r>
          </a:p>
          <a:p>
            <a:pPr>
              <a:buFont typeface="Arial" panose="020B0604020202020204" pitchFamily="34" charset="0"/>
              <a:buChar char="•"/>
            </a:pPr>
            <a:r>
              <a:rPr lang="el-GR" dirty="0"/>
              <a:t>Πότε είναι σημαντική η απόδοση που αποκλίνει από το προσδοκώμενο;</a:t>
            </a:r>
          </a:p>
          <a:p>
            <a:pPr>
              <a:buFont typeface="Arial" panose="020B0604020202020204" pitchFamily="34" charset="0"/>
              <a:buChar char="•"/>
            </a:pPr>
            <a:r>
              <a:rPr lang="el-GR" dirty="0"/>
              <a:t>Ποιο τύπο συστήματος διαχείρισης πληροφοριών πρέπει να έχει ο οργανισμός;</a:t>
            </a:r>
          </a:p>
          <a:p>
            <a:endParaRPr lang="el-GR" dirty="0"/>
          </a:p>
        </p:txBody>
      </p:sp>
      <p:sp>
        <p:nvSpPr>
          <p:cNvPr id="4" name="Θέση αριθμού διαφάνειας 3">
            <a:extLst>
              <a:ext uri="{FF2B5EF4-FFF2-40B4-BE49-F238E27FC236}">
                <a16:creationId xmlns:a16="http://schemas.microsoft.com/office/drawing/2014/main" id="{0CD4C410-9C96-EC87-8E80-3A21E4C952D4}"/>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79B8104B-AE08-435A-BDD8-9A0A821292C0}" type="slidenum">
              <a:rPr lang="el-GR" smtClean="0"/>
              <a:pPr>
                <a:spcAft>
                  <a:spcPts val="600"/>
                </a:spcAft>
              </a:pPr>
              <a:t>7</a:t>
            </a:fld>
            <a:endParaRPr lang="el-GR"/>
          </a:p>
        </p:txBody>
      </p:sp>
      <p:pic>
        <p:nvPicPr>
          <p:cNvPr id="6" name="Εικόνα 5">
            <a:extLst>
              <a:ext uri="{FF2B5EF4-FFF2-40B4-BE49-F238E27FC236}">
                <a16:creationId xmlns:a16="http://schemas.microsoft.com/office/drawing/2014/main" id="{051A4803-3CF9-64D9-F837-C20ED11A1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279" y="428435"/>
            <a:ext cx="2010482" cy="1039428"/>
          </a:xfrm>
          <a:prstGeom prst="rect">
            <a:avLst/>
          </a:prstGeom>
        </p:spPr>
      </p:pic>
    </p:spTree>
    <p:extLst>
      <p:ext uri="{BB962C8B-B14F-4D97-AF65-F5344CB8AC3E}">
        <p14:creationId xmlns:p14="http://schemas.microsoft.com/office/powerpoint/2010/main" val="287710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l-GR" cap="none" dirty="0"/>
              <a:t>Διαδικασία λήψης αποφάσεων</a:t>
            </a:r>
            <a:br>
              <a:rPr lang="el-GR" cap="none" dirty="0"/>
            </a:br>
            <a:r>
              <a:rPr lang="el-GR" cap="none" dirty="0"/>
              <a:t>Τα «βήματα»</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7009161"/>
              </p:ext>
            </p:extLst>
          </p:nvPr>
        </p:nvGraphicFramePr>
        <p:xfrm>
          <a:off x="457200" y="1752600"/>
          <a:ext cx="8579296"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Γωνιακή σύνδεση 5"/>
          <p:cNvCxnSpPr/>
          <p:nvPr/>
        </p:nvCxnSpPr>
        <p:spPr>
          <a:xfrm rot="5400000" flipH="1" flipV="1">
            <a:off x="8460432" y="4221088"/>
            <a:ext cx="432048"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Γωνιακή σύνδεση 7"/>
          <p:cNvCxnSpPr/>
          <p:nvPr/>
        </p:nvCxnSpPr>
        <p:spPr>
          <a:xfrm rot="10800000" flipV="1">
            <a:off x="827584" y="4653137"/>
            <a:ext cx="8316416" cy="792088"/>
          </a:xfrm>
          <a:prstGeom prst="bentConnector3">
            <a:avLst>
              <a:gd name="adj1" fmla="val 2005"/>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763688" y="5589240"/>
            <a:ext cx="6192688" cy="28803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Αξιολόγηση της αποτελεσματικότητας της απόφασης </a:t>
            </a:r>
          </a:p>
        </p:txBody>
      </p:sp>
      <p:sp>
        <p:nvSpPr>
          <p:cNvPr id="12" name="Θέση αριθμού διαφάνειας 11"/>
          <p:cNvSpPr>
            <a:spLocks noGrp="1"/>
          </p:cNvSpPr>
          <p:nvPr>
            <p:ph type="sldNum" sz="quarter" idx="12"/>
          </p:nvPr>
        </p:nvSpPr>
        <p:spPr/>
        <p:txBody>
          <a:bodyPr/>
          <a:lstStyle/>
          <a:p>
            <a:fld id="{79B8104B-AE08-435A-BDD8-9A0A821292C0}" type="slidenum">
              <a:rPr lang="el-GR" smtClean="0"/>
              <a:t>8</a:t>
            </a:fld>
            <a:endParaRPr lang="el-GR" dirty="0"/>
          </a:p>
        </p:txBody>
      </p:sp>
    </p:spTree>
    <p:extLst>
      <p:ext uri="{BB962C8B-B14F-4D97-AF65-F5344CB8AC3E}">
        <p14:creationId xmlns:p14="http://schemas.microsoft.com/office/powerpoint/2010/main" val="275163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l-GR" cap="none" dirty="0"/>
              <a:t>Τα «βήματα» (1)</a:t>
            </a:r>
          </a:p>
        </p:txBody>
      </p:sp>
      <p:sp>
        <p:nvSpPr>
          <p:cNvPr id="5" name="Θέση περιεχομένου 4"/>
          <p:cNvSpPr>
            <a:spLocks noGrp="1"/>
          </p:cNvSpPr>
          <p:nvPr>
            <p:ph idx="1"/>
          </p:nvPr>
        </p:nvSpPr>
        <p:spPr>
          <a:xfrm>
            <a:off x="251520" y="1752600"/>
            <a:ext cx="8435280" cy="4628728"/>
          </a:xfrm>
        </p:spPr>
        <p:txBody>
          <a:bodyPr>
            <a:normAutofit fontScale="40000" lnSpcReduction="20000"/>
          </a:bodyPr>
          <a:lstStyle/>
          <a:p>
            <a:pPr marL="114300" lvl="0" indent="0">
              <a:buNone/>
            </a:pPr>
            <a:r>
              <a:rPr lang="el-GR" sz="6200" b="1" dirty="0"/>
              <a:t>Διαπίστωση του προβλήματος ή της ευκαιρίας:</a:t>
            </a:r>
          </a:p>
          <a:p>
            <a:pPr marL="114300" lvl="0" indent="0">
              <a:buNone/>
            </a:pPr>
            <a:r>
              <a:rPr lang="el-GR" sz="4900" dirty="0"/>
              <a:t>Η διοίκηση διαπιστώνει μία απόκλιση μεταξύ της υπάρχουσας και μιας επιθυμητής κατάστασης π.χ. συμπεραίνει ότι για να διατηρήσει σταθερό το μερίδιο αγοράς της επιχείρησης θα πρέπει να αυξάνει τις ετήσιες πωλήσεις κατά 20% και όχι κατά 10%</a:t>
            </a:r>
          </a:p>
          <a:p>
            <a:pPr marL="114300" lvl="0" indent="0">
              <a:buNone/>
            </a:pPr>
            <a:endParaRPr lang="el-GR" sz="4900" dirty="0"/>
          </a:p>
          <a:p>
            <a:pPr marL="0" indent="0">
              <a:lnSpc>
                <a:spcPct val="90000"/>
              </a:lnSpc>
              <a:buSzPct val="90000"/>
              <a:buNone/>
            </a:pPr>
            <a:r>
              <a:rPr lang="el-GR" sz="4900" dirty="0"/>
              <a:t> </a:t>
            </a:r>
            <a:r>
              <a:rPr lang="el-GR" sz="6200" b="1" dirty="0"/>
              <a:t>Ορισμός του προβλήματος : </a:t>
            </a:r>
          </a:p>
          <a:p>
            <a:pPr marL="0" indent="0">
              <a:lnSpc>
                <a:spcPct val="90000"/>
              </a:lnSpc>
              <a:buSzPct val="90000"/>
              <a:buNone/>
            </a:pPr>
            <a:r>
              <a:rPr lang="el-GR" sz="4900" dirty="0"/>
              <a:t>Σαφής περιγραφή του και κυρίως πλήρης διάγνωση των αιτιών του και των προσδιοριστικών παραγόντων. Προσδιορισμός των δυνατοτήτων επίλυσής του.  Κοινά λάθη στον ορισμό των προβλημάτων:</a:t>
            </a:r>
            <a:endParaRPr lang="en-US" sz="4900" dirty="0"/>
          </a:p>
          <a:p>
            <a:pPr lvl="2">
              <a:lnSpc>
                <a:spcPct val="90000"/>
              </a:lnSpc>
              <a:buFont typeface="Wingdings" pitchFamily="2" charset="2"/>
              <a:buChar char="Ø"/>
            </a:pPr>
            <a:r>
              <a:rPr lang="el-GR" sz="4900" dirty="0"/>
              <a:t>Πολύ ευρύς ή πολύ στενός προσδιορισμός του προβλήματος.</a:t>
            </a:r>
            <a:endParaRPr lang="en-US" sz="4900" dirty="0"/>
          </a:p>
          <a:p>
            <a:pPr lvl="2">
              <a:lnSpc>
                <a:spcPct val="90000"/>
              </a:lnSpc>
              <a:buFont typeface="Wingdings" pitchFamily="2" charset="2"/>
              <a:buChar char="Ø"/>
            </a:pPr>
            <a:r>
              <a:rPr lang="el-GR" sz="4900" dirty="0"/>
              <a:t>Εστίαση στα συμπτώματα και όχι στις αιτίες.</a:t>
            </a:r>
            <a:endParaRPr lang="en-US" sz="4900" dirty="0"/>
          </a:p>
          <a:p>
            <a:pPr lvl="2">
              <a:lnSpc>
                <a:spcPct val="90000"/>
              </a:lnSpc>
              <a:buFont typeface="Wingdings" pitchFamily="2" charset="2"/>
              <a:buChar char="Ø"/>
            </a:pPr>
            <a:r>
              <a:rPr lang="el-GR" sz="4900" dirty="0"/>
              <a:t>Επιλογή του λάθος προβλήματος. </a:t>
            </a:r>
          </a:p>
          <a:p>
            <a:pPr marL="0" indent="0">
              <a:buSzPct val="90000"/>
              <a:buNone/>
            </a:pPr>
            <a:endParaRPr lang="el-GR" sz="4800" dirty="0"/>
          </a:p>
          <a:p>
            <a:pPr marL="114300" lvl="0" indent="0">
              <a:buNone/>
            </a:pPr>
            <a:endParaRPr lang="el-GR" b="1" dirty="0"/>
          </a:p>
          <a:p>
            <a:pPr marL="114300" lvl="0" indent="0">
              <a:buNone/>
            </a:pPr>
            <a:r>
              <a:rPr lang="el-GR" b="1" dirty="0"/>
              <a:t> </a:t>
            </a:r>
          </a:p>
        </p:txBody>
      </p:sp>
      <p:sp>
        <p:nvSpPr>
          <p:cNvPr id="6" name="Θέση αριθμού διαφάνειας 5"/>
          <p:cNvSpPr>
            <a:spLocks noGrp="1"/>
          </p:cNvSpPr>
          <p:nvPr>
            <p:ph type="sldNum" sz="quarter" idx="12"/>
          </p:nvPr>
        </p:nvSpPr>
        <p:spPr/>
        <p:txBody>
          <a:bodyPr/>
          <a:lstStyle/>
          <a:p>
            <a:fld id="{79B8104B-AE08-435A-BDD8-9A0A821292C0}" type="slidenum">
              <a:rPr lang="el-GR" smtClean="0"/>
              <a:t>9</a:t>
            </a:fld>
            <a:endParaRPr lang="el-GR" dirty="0"/>
          </a:p>
        </p:txBody>
      </p:sp>
    </p:spTree>
    <p:extLst>
      <p:ext uri="{BB962C8B-B14F-4D97-AF65-F5344CB8AC3E}">
        <p14:creationId xmlns:p14="http://schemas.microsoft.com/office/powerpoint/2010/main" val="3859635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Φαρμακείο">
  <a:themeElements>
    <a:clrScheme name="Φαρμακείο">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Φαρμακείο">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Φαρμακείο">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11681</TotalTime>
  <Words>2699</Words>
  <Application>Microsoft Office PowerPoint</Application>
  <PresentationFormat>Προβολή στην οθόνη (4:3)</PresentationFormat>
  <Paragraphs>356</Paragraphs>
  <Slides>38</Slides>
  <Notes>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38</vt:i4>
      </vt:variant>
    </vt:vector>
  </HeadingPairs>
  <TitlesOfParts>
    <vt:vector size="47" baseType="lpstr">
      <vt:lpstr>Arial</vt:lpstr>
      <vt:lpstr>Book Antiqua</vt:lpstr>
      <vt:lpstr>Calibri</vt:lpstr>
      <vt:lpstr>Calibri Light</vt:lpstr>
      <vt:lpstr>Century Gothic</vt:lpstr>
      <vt:lpstr>Wingdings</vt:lpstr>
      <vt:lpstr>Φαρμακείο</vt:lpstr>
      <vt:lpstr>Θέμα του Office</vt:lpstr>
      <vt:lpstr>1_Θέμα του Office</vt:lpstr>
      <vt:lpstr>ΕΙΣΑΓΩΓΗ ΣΤΗ ΔΙΟΙΚΗΣΗ ΕΠΙΧΕΙΡΗΣΕΩΝ</vt:lpstr>
      <vt:lpstr>Το Management (1)</vt:lpstr>
      <vt:lpstr>Αποδοτικοτητα /παραγωγικοτητα</vt:lpstr>
      <vt:lpstr>Λειτουργίες του Management (1)</vt:lpstr>
      <vt:lpstr>Λειτουργίες του Management (2)</vt:lpstr>
      <vt:lpstr>Τι είναι η «λήψη αποφάσεων»;</vt:lpstr>
      <vt:lpstr>Λήψη Αποφάσεων</vt:lpstr>
      <vt:lpstr>Διαδικασία λήψης αποφάσεων Τα «βήματα»</vt:lpstr>
      <vt:lpstr>Τα «βήματα» (1)</vt:lpstr>
      <vt:lpstr>Τα «βήματα» (2)</vt:lpstr>
      <vt:lpstr>Τα «βήματα» (3)</vt:lpstr>
      <vt:lpstr>Τεχνικές λήψης αποφάσεων</vt:lpstr>
      <vt:lpstr>Ανάλυση νεκρού σημείου  (Break-even-point analysis)</vt:lpstr>
      <vt:lpstr>Συγκριτική προτυποποίηση (benchmarking)</vt:lpstr>
      <vt:lpstr>Benchmarking</vt:lpstr>
      <vt:lpstr>Δέντρα λήψης αποφάσεων (Decision trees)</vt:lpstr>
      <vt:lpstr>Καταιγισμός ιδεών (Brainstorming)</vt:lpstr>
      <vt:lpstr>Ανάλυση κόστους-οφέλους (Cost-Benefit analysis)</vt:lpstr>
      <vt:lpstr>Τα «βήματα» (4) </vt:lpstr>
      <vt:lpstr>Μοντέλα λήψης αποφάσεων (1)</vt:lpstr>
      <vt:lpstr>Μοντέλα λήψης αποφάσεων (2)</vt:lpstr>
      <vt:lpstr>Μοντέλα λήψης αποφάσεων (3)</vt:lpstr>
      <vt:lpstr>Συνθήκες λήψης αποφάσεων (1)</vt:lpstr>
      <vt:lpstr>Συνθήκες λήψης αποφάσεων (2) </vt:lpstr>
      <vt:lpstr>Συνθήκες λήψης αποφάσεων</vt:lpstr>
      <vt:lpstr>Ποιες συνθήκες λήψης αποφάσεων αντιμετωπίζουν οι μάνατζερ; (ΙΙ)</vt:lpstr>
      <vt:lpstr>Είδη αποφάσεων </vt:lpstr>
      <vt:lpstr>Τύποι προβλημάτων, τύποι αποφάσεων και επίπεδα διοικητικής ιεραρχίας</vt:lpstr>
      <vt:lpstr>Η ηθική στη λήψη αποφάσεων</vt:lpstr>
      <vt:lpstr>Ομαδική λήψη αποφάσεων (1)</vt:lpstr>
      <vt:lpstr>Αποτελεσματική Ομαδική λήψη αποφάσεων (1)</vt:lpstr>
      <vt:lpstr>Αποτελεσματική Ομαδική λήψη αποφάσεων (2)</vt:lpstr>
      <vt:lpstr>Ο ρόλος της πληροφορίας </vt:lpstr>
      <vt:lpstr>Ο ρόλος της πληροφορίας (2)</vt:lpstr>
      <vt:lpstr>Ο ρόλος της πληροφορίας </vt:lpstr>
      <vt:lpstr>Ο manager ως κέντρο επεξεργασίας πληροφοριών</vt:lpstr>
      <vt:lpstr>Λήψη αποφάσεων στην πράξη(1)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 ΔΟΙΚΗΣΗ ΕΠΙΧΕΙΡΗΣΕΩΝ</dc:title>
  <dc:creator>Lenovo</dc:creator>
  <cp:lastModifiedBy>VASILIKI VASILEIOU</cp:lastModifiedBy>
  <cp:revision>117</cp:revision>
  <dcterms:created xsi:type="dcterms:W3CDTF">2021-08-16T13:31:07Z</dcterms:created>
  <dcterms:modified xsi:type="dcterms:W3CDTF">2024-11-05T15:51:27Z</dcterms:modified>
</cp:coreProperties>
</file>