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4" r:id="rId2"/>
  </p:sldMasterIdLst>
  <p:notesMasterIdLst>
    <p:notesMasterId r:id="rId41"/>
  </p:notesMasterIdLst>
  <p:handoutMasterIdLst>
    <p:handoutMasterId r:id="rId42"/>
  </p:handoutMasterIdLst>
  <p:sldIdLst>
    <p:sldId id="340" r:id="rId3"/>
    <p:sldId id="341" r:id="rId4"/>
    <p:sldId id="342" r:id="rId5"/>
    <p:sldId id="259" r:id="rId6"/>
    <p:sldId id="299" r:id="rId7"/>
    <p:sldId id="305" r:id="rId8"/>
    <p:sldId id="338" r:id="rId9"/>
    <p:sldId id="300" r:id="rId10"/>
    <p:sldId id="301" r:id="rId11"/>
    <p:sldId id="302" r:id="rId12"/>
    <p:sldId id="306" r:id="rId13"/>
    <p:sldId id="339" r:id="rId14"/>
    <p:sldId id="303" r:id="rId15"/>
    <p:sldId id="304" r:id="rId16"/>
    <p:sldId id="275" r:id="rId17"/>
    <p:sldId id="308" r:id="rId18"/>
    <p:sldId id="307" r:id="rId19"/>
    <p:sldId id="309" r:id="rId20"/>
    <p:sldId id="310" r:id="rId21"/>
    <p:sldId id="313" r:id="rId22"/>
    <p:sldId id="311" r:id="rId23"/>
    <p:sldId id="312" r:id="rId24"/>
    <p:sldId id="314" r:id="rId25"/>
    <p:sldId id="315" r:id="rId26"/>
    <p:sldId id="316" r:id="rId27"/>
    <p:sldId id="317"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Lst>
  <p:sldSz cx="9144000" cy="6858000" type="screen4x3"/>
  <p:notesSz cx="6858000" cy="9777413"/>
  <p:defaultTextStyle>
    <a:defPPr>
      <a:defRPr lang="el-GR"/>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00CC"/>
    <a:srgbClr val="D60093"/>
    <a:srgbClr val="FFFF00"/>
    <a:srgbClr val="9966FF"/>
    <a:srgbClr val="9966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000" autoAdjust="0"/>
  </p:normalViewPr>
  <p:slideViewPr>
    <p:cSldViewPr>
      <p:cViewPr varScale="1">
        <p:scale>
          <a:sx n="98" d="100"/>
          <a:sy n="98" d="100"/>
        </p:scale>
        <p:origin x="-2004" y="-102"/>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endParaRPr lang="el-GR"/>
          </a:p>
        </p:txBody>
      </p:sp>
      <p:sp>
        <p:nvSpPr>
          <p:cNvPr id="94211" name="Rectangle 3"/>
          <p:cNvSpPr>
            <a:spLocks noGrp="1" noChangeArrowheads="1"/>
          </p:cNvSpPr>
          <p:nvPr>
            <p:ph type="dt" sz="quarter" idx="1"/>
          </p:nvPr>
        </p:nvSpPr>
        <p:spPr bwMode="auto">
          <a:xfrm>
            <a:off x="3884613" y="0"/>
            <a:ext cx="2971800" cy="4889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endParaRPr lang="el-GR"/>
          </a:p>
        </p:txBody>
      </p:sp>
      <p:sp>
        <p:nvSpPr>
          <p:cNvPr id="94212" name="Rectangle 4"/>
          <p:cNvSpPr>
            <a:spLocks noGrp="1" noChangeArrowheads="1"/>
          </p:cNvSpPr>
          <p:nvPr>
            <p:ph type="ftr" sz="quarter" idx="2"/>
          </p:nvPr>
        </p:nvSpPr>
        <p:spPr bwMode="auto">
          <a:xfrm>
            <a:off x="0" y="9286875"/>
            <a:ext cx="2971800" cy="48895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endParaRPr lang="el-GR"/>
          </a:p>
        </p:txBody>
      </p:sp>
      <p:sp>
        <p:nvSpPr>
          <p:cNvPr id="94213" name="Rectangle 5"/>
          <p:cNvSpPr>
            <a:spLocks noGrp="1" noChangeArrowheads="1"/>
          </p:cNvSpPr>
          <p:nvPr>
            <p:ph type="sldNum" sz="quarter" idx="3"/>
          </p:nvPr>
        </p:nvSpPr>
        <p:spPr bwMode="auto">
          <a:xfrm>
            <a:off x="3884613" y="9286875"/>
            <a:ext cx="2971800" cy="48895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fld id="{61CEA3B0-DD02-4223-9A33-3D7B368087AF}" type="slidenum">
              <a:rPr lang="el-GR"/>
              <a:pPr/>
              <a:t>‹#›</a:t>
            </a:fld>
            <a:endParaRPr lang="el-GR"/>
          </a:p>
        </p:txBody>
      </p:sp>
    </p:spTree>
    <p:extLst>
      <p:ext uri="{BB962C8B-B14F-4D97-AF65-F5344CB8AC3E}">
        <p14:creationId xmlns:p14="http://schemas.microsoft.com/office/powerpoint/2010/main" val="346182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endParaRPr lang="el-GR"/>
          </a:p>
        </p:txBody>
      </p:sp>
      <p:sp>
        <p:nvSpPr>
          <p:cNvPr id="73731" name="Rectangle 3"/>
          <p:cNvSpPr>
            <a:spLocks noGrp="1" noChangeArrowheads="1"/>
          </p:cNvSpPr>
          <p:nvPr>
            <p:ph type="dt" idx="1"/>
          </p:nvPr>
        </p:nvSpPr>
        <p:spPr bwMode="auto">
          <a:xfrm>
            <a:off x="3884613" y="0"/>
            <a:ext cx="2971800" cy="48895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endParaRPr lang="el-GR"/>
          </a:p>
        </p:txBody>
      </p:sp>
      <p:sp>
        <p:nvSpPr>
          <p:cNvPr id="73732" name="Rectangle 4"/>
          <p:cNvSpPr>
            <a:spLocks noGrp="1" noRot="1" noChangeAspect="1" noChangeArrowheads="1" noTextEdit="1"/>
          </p:cNvSpPr>
          <p:nvPr>
            <p:ph type="sldImg" idx="2"/>
          </p:nvPr>
        </p:nvSpPr>
        <p:spPr bwMode="auto">
          <a:xfrm>
            <a:off x="984250" y="733425"/>
            <a:ext cx="4889500" cy="3667125"/>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685800" y="4645027"/>
            <a:ext cx="5486400" cy="4398963"/>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3734" name="Rectangle 6"/>
          <p:cNvSpPr>
            <a:spLocks noGrp="1" noChangeArrowheads="1"/>
          </p:cNvSpPr>
          <p:nvPr>
            <p:ph type="ftr" sz="quarter" idx="4"/>
          </p:nvPr>
        </p:nvSpPr>
        <p:spPr bwMode="auto">
          <a:xfrm>
            <a:off x="0" y="9286875"/>
            <a:ext cx="2971800" cy="48895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endParaRPr lang="el-GR"/>
          </a:p>
        </p:txBody>
      </p:sp>
      <p:sp>
        <p:nvSpPr>
          <p:cNvPr id="73735" name="Rectangle 7"/>
          <p:cNvSpPr>
            <a:spLocks noGrp="1" noChangeArrowheads="1"/>
          </p:cNvSpPr>
          <p:nvPr>
            <p:ph type="sldNum" sz="quarter" idx="5"/>
          </p:nvPr>
        </p:nvSpPr>
        <p:spPr bwMode="auto">
          <a:xfrm>
            <a:off x="3884613" y="9286875"/>
            <a:ext cx="2971800" cy="48895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fld id="{94F60719-5B22-437E-A1DB-355061262F32}" type="slidenum">
              <a:rPr lang="el-GR"/>
              <a:pPr/>
              <a:t>‹#›</a:t>
            </a:fld>
            <a:endParaRPr lang="el-GR"/>
          </a:p>
        </p:txBody>
      </p:sp>
    </p:spTree>
    <p:extLst>
      <p:ext uri="{BB962C8B-B14F-4D97-AF65-F5344CB8AC3E}">
        <p14:creationId xmlns:p14="http://schemas.microsoft.com/office/powerpoint/2010/main" val="1032362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tatsoft.com/textbook/statistics-glossary/c.aspx?button=c"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a:ln/>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007" indent="-177007">
              <a:spcBef>
                <a:spcPct val="0"/>
              </a:spcBef>
              <a:buFontTx/>
              <a:buChar char="•"/>
            </a:pPr>
            <a:endParaRPr lang="el-GR" altLang="el-GR" smtClean="0">
              <a:solidFill>
                <a:srgbClr val="FF0000"/>
              </a:solidFill>
              <a:latin typeface="Arial" pitchFamily="34" charset="0"/>
            </a:endParaRPr>
          </a:p>
        </p:txBody>
      </p:sp>
      <p:sp>
        <p:nvSpPr>
          <p:cNvPr id="5222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39638" indent="-284477">
              <a:defRPr>
                <a:solidFill>
                  <a:schemeClr val="tx1"/>
                </a:solidFill>
                <a:latin typeface="Arial" pitchFamily="34" charset="0"/>
              </a:defRPr>
            </a:lvl2pPr>
            <a:lvl3pPr marL="1137905" indent="-227581">
              <a:defRPr>
                <a:solidFill>
                  <a:schemeClr val="tx1"/>
                </a:solidFill>
                <a:latin typeface="Arial" pitchFamily="34" charset="0"/>
              </a:defRPr>
            </a:lvl3pPr>
            <a:lvl4pPr marL="1593066" indent="-227581">
              <a:defRPr>
                <a:solidFill>
                  <a:schemeClr val="tx1"/>
                </a:solidFill>
                <a:latin typeface="Arial" pitchFamily="34" charset="0"/>
              </a:defRPr>
            </a:lvl4pPr>
            <a:lvl5pPr marL="2048230" indent="-227581">
              <a:defRPr>
                <a:solidFill>
                  <a:schemeClr val="tx1"/>
                </a:solidFill>
                <a:latin typeface="Arial" pitchFamily="34" charset="0"/>
              </a:defRPr>
            </a:lvl5pPr>
            <a:lvl6pPr marL="2503392" indent="-227581" eaLnBrk="0" fontAlgn="base" hangingPunct="0">
              <a:spcBef>
                <a:spcPct val="0"/>
              </a:spcBef>
              <a:spcAft>
                <a:spcPct val="0"/>
              </a:spcAft>
              <a:defRPr>
                <a:solidFill>
                  <a:schemeClr val="tx1"/>
                </a:solidFill>
                <a:latin typeface="Arial" pitchFamily="34" charset="0"/>
              </a:defRPr>
            </a:lvl6pPr>
            <a:lvl7pPr marL="2958555" indent="-227581" eaLnBrk="0" fontAlgn="base" hangingPunct="0">
              <a:spcBef>
                <a:spcPct val="0"/>
              </a:spcBef>
              <a:spcAft>
                <a:spcPct val="0"/>
              </a:spcAft>
              <a:defRPr>
                <a:solidFill>
                  <a:schemeClr val="tx1"/>
                </a:solidFill>
                <a:latin typeface="Arial" pitchFamily="34" charset="0"/>
              </a:defRPr>
            </a:lvl7pPr>
            <a:lvl8pPr marL="3413716" indent="-227581" eaLnBrk="0" fontAlgn="base" hangingPunct="0">
              <a:spcBef>
                <a:spcPct val="0"/>
              </a:spcBef>
              <a:spcAft>
                <a:spcPct val="0"/>
              </a:spcAft>
              <a:defRPr>
                <a:solidFill>
                  <a:schemeClr val="tx1"/>
                </a:solidFill>
                <a:latin typeface="Arial" pitchFamily="34" charset="0"/>
              </a:defRPr>
            </a:lvl8pPr>
            <a:lvl9pPr marL="3868879" indent="-227581" eaLnBrk="0" fontAlgn="base" hangingPunct="0">
              <a:spcBef>
                <a:spcPct val="0"/>
              </a:spcBef>
              <a:spcAft>
                <a:spcPct val="0"/>
              </a:spcAft>
              <a:defRPr>
                <a:solidFill>
                  <a:schemeClr val="tx1"/>
                </a:solidFill>
                <a:latin typeface="Arial" pitchFamily="34" charset="0"/>
              </a:defRPr>
            </a:lvl9pPr>
          </a:lstStyle>
          <a:p>
            <a:fld id="{58FD84F1-AED9-4D80-8FE8-E6B29D92527F}" type="slidenum">
              <a:rPr lang="el-GR" altLang="el-GR">
                <a:solidFill>
                  <a:srgbClr val="000000"/>
                </a:solidFill>
                <a:cs typeface="Arial" pitchFamily="34" charset="0"/>
              </a:rPr>
              <a:pPr/>
              <a:t>1</a:t>
            </a:fld>
            <a:endParaRPr lang="el-GR" altLang="el-GR">
              <a:solidFill>
                <a:srgbClr val="000000"/>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a:ln/>
        </p:spPr>
      </p:sp>
      <p:sp>
        <p:nvSpPr>
          <p:cNvPr id="96259" name="2 - Θέση σημειώσεων"/>
          <p:cNvSpPr>
            <a:spLocks noGrp="1"/>
          </p:cNvSpPr>
          <p:nvPr>
            <p:ph type="body" idx="1"/>
          </p:nvPr>
        </p:nvSpPr>
        <p:spPr>
          <a:noFill/>
          <a:ln/>
        </p:spPr>
        <p:txBody>
          <a:bodyPr/>
          <a:lstStyle/>
          <a:p>
            <a:endParaRPr lang="el-GR" smtClean="0"/>
          </a:p>
        </p:txBody>
      </p:sp>
      <p:sp>
        <p:nvSpPr>
          <p:cNvPr id="96260" name="3 - Θέση αριθμού διαφάνειας"/>
          <p:cNvSpPr>
            <a:spLocks noGrp="1"/>
          </p:cNvSpPr>
          <p:nvPr>
            <p:ph type="sldNum" sz="quarter" idx="5"/>
          </p:nvPr>
        </p:nvSpPr>
        <p:spPr>
          <a:noFill/>
        </p:spPr>
        <p:txBody>
          <a:bodyPr/>
          <a:lstStyle/>
          <a:p>
            <a:pPr defTabSz="914940"/>
            <a:fld id="{49C5A186-F810-46F1-8081-D562C26669B1}" type="slidenum">
              <a:rPr lang="el-GR" smtClean="0"/>
              <a:pPr defTabSz="914940"/>
              <a:t>10</a:t>
            </a:fld>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a:ln/>
        </p:spPr>
      </p:sp>
      <p:sp>
        <p:nvSpPr>
          <p:cNvPr id="96259" name="2 - Θέση σημειώσεων"/>
          <p:cNvSpPr>
            <a:spLocks noGrp="1"/>
          </p:cNvSpPr>
          <p:nvPr>
            <p:ph type="body" idx="1"/>
          </p:nvPr>
        </p:nvSpPr>
        <p:spPr>
          <a:noFill/>
          <a:ln/>
        </p:spPr>
        <p:txBody>
          <a:bodyPr/>
          <a:lstStyle/>
          <a:p>
            <a:endParaRPr lang="el-GR" dirty="0" smtClean="0"/>
          </a:p>
        </p:txBody>
      </p:sp>
      <p:sp>
        <p:nvSpPr>
          <p:cNvPr id="96260" name="3 - Θέση αριθμού διαφάνειας"/>
          <p:cNvSpPr>
            <a:spLocks noGrp="1"/>
          </p:cNvSpPr>
          <p:nvPr>
            <p:ph type="sldNum" sz="quarter" idx="5"/>
          </p:nvPr>
        </p:nvSpPr>
        <p:spPr>
          <a:noFill/>
        </p:spPr>
        <p:txBody>
          <a:bodyPr/>
          <a:lstStyle/>
          <a:p>
            <a:pPr defTabSz="914940"/>
            <a:fld id="{49C5A186-F810-46F1-8081-D562C26669B1}" type="slidenum">
              <a:rPr lang="el-GR" smtClean="0"/>
              <a:pPr defTabSz="914940"/>
              <a:t>11</a:t>
            </a:fld>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a:ln/>
        </p:spPr>
      </p:sp>
      <p:sp>
        <p:nvSpPr>
          <p:cNvPr id="96259" name="2 - Θέση σημειώσεων"/>
          <p:cNvSpPr>
            <a:spLocks noGrp="1"/>
          </p:cNvSpPr>
          <p:nvPr>
            <p:ph type="body" idx="1"/>
          </p:nvPr>
        </p:nvSpPr>
        <p:spPr>
          <a:noFill/>
          <a:ln/>
        </p:spPr>
        <p:txBody>
          <a:bodyPr/>
          <a:lstStyle/>
          <a:p>
            <a:endParaRPr lang="el-GR" smtClean="0"/>
          </a:p>
        </p:txBody>
      </p:sp>
      <p:sp>
        <p:nvSpPr>
          <p:cNvPr id="96260" name="3 - Θέση αριθμού διαφάνειας"/>
          <p:cNvSpPr>
            <a:spLocks noGrp="1"/>
          </p:cNvSpPr>
          <p:nvPr>
            <p:ph type="sldNum" sz="quarter" idx="5"/>
          </p:nvPr>
        </p:nvSpPr>
        <p:spPr>
          <a:noFill/>
        </p:spPr>
        <p:txBody>
          <a:bodyPr/>
          <a:lstStyle/>
          <a:p>
            <a:pPr defTabSz="914940"/>
            <a:fld id="{49C5A186-F810-46F1-8081-D562C26669B1}" type="slidenum">
              <a:rPr lang="el-GR" smtClean="0"/>
              <a:pPr defTabSz="914940"/>
              <a:t>12</a:t>
            </a:fld>
            <a:endParaRPr 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a:ln/>
        </p:spPr>
      </p:sp>
      <p:sp>
        <p:nvSpPr>
          <p:cNvPr id="97283" name="2 - Θέση σημειώσεων"/>
          <p:cNvSpPr>
            <a:spLocks noGrp="1"/>
          </p:cNvSpPr>
          <p:nvPr>
            <p:ph type="body" idx="1"/>
          </p:nvPr>
        </p:nvSpPr>
        <p:spPr>
          <a:noFill/>
          <a:ln/>
        </p:spPr>
        <p:txBody>
          <a:bodyPr/>
          <a:lstStyle/>
          <a:p>
            <a:endParaRPr lang="el-GR" smtClean="0"/>
          </a:p>
        </p:txBody>
      </p:sp>
      <p:sp>
        <p:nvSpPr>
          <p:cNvPr id="97284" name="3 - Θέση αριθμού διαφάνειας"/>
          <p:cNvSpPr>
            <a:spLocks noGrp="1"/>
          </p:cNvSpPr>
          <p:nvPr>
            <p:ph type="sldNum" sz="quarter" idx="5"/>
          </p:nvPr>
        </p:nvSpPr>
        <p:spPr>
          <a:noFill/>
        </p:spPr>
        <p:txBody>
          <a:bodyPr/>
          <a:lstStyle/>
          <a:p>
            <a:pPr defTabSz="914940"/>
            <a:fld id="{4F3C41F3-386E-4FBD-8766-4394CD67604A}" type="slidenum">
              <a:rPr lang="el-GR" smtClean="0"/>
              <a:pPr defTabSz="914940"/>
              <a:t>13</a:t>
            </a:fld>
            <a:endParaRPr 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a:ln/>
        </p:spPr>
      </p:sp>
      <p:sp>
        <p:nvSpPr>
          <p:cNvPr id="98307" name="2 - Θέση σημειώσεων"/>
          <p:cNvSpPr>
            <a:spLocks noGrp="1"/>
          </p:cNvSpPr>
          <p:nvPr>
            <p:ph type="body" idx="1"/>
          </p:nvPr>
        </p:nvSpPr>
        <p:spPr>
          <a:noFill/>
          <a:ln/>
        </p:spPr>
        <p:txBody>
          <a:bodyPr/>
          <a:lstStyle/>
          <a:p>
            <a:endParaRPr lang="el-GR" smtClean="0"/>
          </a:p>
        </p:txBody>
      </p:sp>
      <p:sp>
        <p:nvSpPr>
          <p:cNvPr id="98308" name="3 - Θέση αριθμού διαφάνειας"/>
          <p:cNvSpPr>
            <a:spLocks noGrp="1"/>
          </p:cNvSpPr>
          <p:nvPr>
            <p:ph type="sldNum" sz="quarter" idx="5"/>
          </p:nvPr>
        </p:nvSpPr>
        <p:spPr>
          <a:noFill/>
        </p:spPr>
        <p:txBody>
          <a:bodyPr/>
          <a:lstStyle/>
          <a:p>
            <a:pPr defTabSz="914940"/>
            <a:fld id="{D98F3656-8A29-4B86-B0DA-7F6E60832AF0}" type="slidenum">
              <a:rPr lang="el-GR" smtClean="0"/>
              <a:pPr defTabSz="914940"/>
              <a:t>14</a:t>
            </a:fld>
            <a:endParaRPr 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a:ln/>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latin typeface="Arial" pitchFamily="34" charset="0"/>
              </a:rPr>
              <a:t> </a:t>
            </a:r>
          </a:p>
        </p:txBody>
      </p:sp>
      <p:sp>
        <p:nvSpPr>
          <p:cNvPr id="5325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39638" indent="-284477">
              <a:defRPr>
                <a:solidFill>
                  <a:schemeClr val="tx1"/>
                </a:solidFill>
                <a:latin typeface="Arial" pitchFamily="34" charset="0"/>
              </a:defRPr>
            </a:lvl2pPr>
            <a:lvl3pPr marL="1137905" indent="-227581">
              <a:defRPr>
                <a:solidFill>
                  <a:schemeClr val="tx1"/>
                </a:solidFill>
                <a:latin typeface="Arial" pitchFamily="34" charset="0"/>
              </a:defRPr>
            </a:lvl3pPr>
            <a:lvl4pPr marL="1593066" indent="-227581">
              <a:defRPr>
                <a:solidFill>
                  <a:schemeClr val="tx1"/>
                </a:solidFill>
                <a:latin typeface="Arial" pitchFamily="34" charset="0"/>
              </a:defRPr>
            </a:lvl4pPr>
            <a:lvl5pPr marL="2048230" indent="-227581">
              <a:defRPr>
                <a:solidFill>
                  <a:schemeClr val="tx1"/>
                </a:solidFill>
                <a:latin typeface="Arial" pitchFamily="34" charset="0"/>
              </a:defRPr>
            </a:lvl5pPr>
            <a:lvl6pPr marL="2503392" indent="-227581" eaLnBrk="0" fontAlgn="base" hangingPunct="0">
              <a:spcBef>
                <a:spcPct val="0"/>
              </a:spcBef>
              <a:spcAft>
                <a:spcPct val="0"/>
              </a:spcAft>
              <a:defRPr>
                <a:solidFill>
                  <a:schemeClr val="tx1"/>
                </a:solidFill>
                <a:latin typeface="Arial" pitchFamily="34" charset="0"/>
              </a:defRPr>
            </a:lvl6pPr>
            <a:lvl7pPr marL="2958555" indent="-227581" eaLnBrk="0" fontAlgn="base" hangingPunct="0">
              <a:spcBef>
                <a:spcPct val="0"/>
              </a:spcBef>
              <a:spcAft>
                <a:spcPct val="0"/>
              </a:spcAft>
              <a:defRPr>
                <a:solidFill>
                  <a:schemeClr val="tx1"/>
                </a:solidFill>
                <a:latin typeface="Arial" pitchFamily="34" charset="0"/>
              </a:defRPr>
            </a:lvl7pPr>
            <a:lvl8pPr marL="3413716" indent="-227581" eaLnBrk="0" fontAlgn="base" hangingPunct="0">
              <a:spcBef>
                <a:spcPct val="0"/>
              </a:spcBef>
              <a:spcAft>
                <a:spcPct val="0"/>
              </a:spcAft>
              <a:defRPr>
                <a:solidFill>
                  <a:schemeClr val="tx1"/>
                </a:solidFill>
                <a:latin typeface="Arial" pitchFamily="34" charset="0"/>
              </a:defRPr>
            </a:lvl8pPr>
            <a:lvl9pPr marL="3868879" indent="-227581" eaLnBrk="0" fontAlgn="base" hangingPunct="0">
              <a:spcBef>
                <a:spcPct val="0"/>
              </a:spcBef>
              <a:spcAft>
                <a:spcPct val="0"/>
              </a:spcAft>
              <a:defRPr>
                <a:solidFill>
                  <a:schemeClr val="tx1"/>
                </a:solidFill>
                <a:latin typeface="Arial" pitchFamily="34" charset="0"/>
              </a:defRPr>
            </a:lvl9pPr>
          </a:lstStyle>
          <a:p>
            <a:fld id="{04AE4589-27B4-448E-B59F-57150C03CCF2}" type="slidenum">
              <a:rPr lang="el-GR" altLang="el-GR">
                <a:solidFill>
                  <a:srgbClr val="000000"/>
                </a:solidFill>
                <a:cs typeface="Arial" pitchFamily="34" charset="0"/>
              </a:rPr>
              <a:pPr/>
              <a:t>2</a:t>
            </a:fld>
            <a:endParaRPr lang="el-GR" altLang="el-GR">
              <a:solidFill>
                <a:srgbClr val="000000"/>
              </a:solidFill>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a:t>
            </a:r>
            <a:r>
              <a:rPr lang="en-US" sz="1200" kern="1200" dirty="0" smtClean="0">
                <a:solidFill>
                  <a:schemeClr val="tx1"/>
                </a:solidFill>
                <a:latin typeface="Arial" charset="0"/>
                <a:ea typeface="+mn-ea"/>
                <a:cs typeface="+mn-cs"/>
              </a:rPr>
              <a:t>newspaper.sav)</a:t>
            </a:r>
            <a:endParaRPr lang="el-GR" dirty="0"/>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b="1" dirty="0" smtClean="0"/>
              <a:t>Coefficient of Contingency. </a:t>
            </a:r>
            <a:r>
              <a:rPr lang="en-US" dirty="0" smtClean="0"/>
              <a:t>The coefficient of contingency is a </a:t>
            </a:r>
            <a:r>
              <a:rPr lang="en-US" i="1" dirty="0" smtClean="0">
                <a:hlinkClick r:id="rId3" action="ppaction://hlinkfile"/>
              </a:rPr>
              <a:t>Chi-square</a:t>
            </a:r>
            <a:r>
              <a:rPr lang="en-US" dirty="0" smtClean="0"/>
              <a:t> based measure of the relation between two categorical variables (proposed by Pearson, the originator of the </a:t>
            </a:r>
            <a:r>
              <a:rPr lang="en-US" i="1" dirty="0" smtClean="0"/>
              <a:t>Chi-square</a:t>
            </a:r>
            <a:r>
              <a:rPr lang="en-US" dirty="0" smtClean="0"/>
              <a:t> test). Its advantage over the ordinary </a:t>
            </a:r>
            <a:r>
              <a:rPr lang="en-US" i="1" dirty="0" smtClean="0"/>
              <a:t>Chi-square</a:t>
            </a:r>
            <a:r>
              <a:rPr lang="en-US" dirty="0" smtClean="0"/>
              <a:t> is that it is more easily interpreted, since its range is always limited to </a:t>
            </a:r>
            <a:r>
              <a:rPr lang="en-US" i="1" dirty="0" smtClean="0"/>
              <a:t>0</a:t>
            </a:r>
            <a:r>
              <a:rPr lang="en-US" dirty="0" smtClean="0"/>
              <a:t> through </a:t>
            </a:r>
            <a:r>
              <a:rPr lang="en-US" i="1" dirty="0" smtClean="0"/>
              <a:t>1</a:t>
            </a:r>
            <a:r>
              <a:rPr lang="en-US" dirty="0" smtClean="0"/>
              <a:t> (where 0 means complete independence). The disadvantage of this statistic is that its specific upper limit is "limited" by the size of the table; </a:t>
            </a:r>
            <a:r>
              <a:rPr lang="en-US" i="1" dirty="0" smtClean="0"/>
              <a:t>C</a:t>
            </a:r>
            <a:r>
              <a:rPr lang="en-US" dirty="0" smtClean="0"/>
              <a:t> can reach the limit of </a:t>
            </a:r>
            <a:r>
              <a:rPr lang="en-US" i="1" dirty="0" smtClean="0"/>
              <a:t>1</a:t>
            </a:r>
            <a:r>
              <a:rPr lang="en-US" dirty="0" smtClean="0"/>
              <a:t> only if the number of categories is unlimited (see Siegel, 1956, p. 201). </a:t>
            </a:r>
            <a:endParaRPr lang="el-GR" dirty="0"/>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ln/>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007" indent="-177007">
              <a:spcBef>
                <a:spcPct val="0"/>
              </a:spcBef>
              <a:buFontTx/>
              <a:buChar char="•"/>
            </a:pPr>
            <a:endParaRPr lang="el-GR" altLang="el-GR" smtClean="0">
              <a:latin typeface="Arial" pitchFamily="34" charset="0"/>
            </a:endParaRPr>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39638" indent="-284477">
              <a:defRPr>
                <a:solidFill>
                  <a:schemeClr val="tx1"/>
                </a:solidFill>
                <a:latin typeface="Arial" pitchFamily="34" charset="0"/>
              </a:defRPr>
            </a:lvl2pPr>
            <a:lvl3pPr marL="1137905" indent="-227581">
              <a:defRPr>
                <a:solidFill>
                  <a:schemeClr val="tx1"/>
                </a:solidFill>
                <a:latin typeface="Arial" pitchFamily="34" charset="0"/>
              </a:defRPr>
            </a:lvl3pPr>
            <a:lvl4pPr marL="1593066" indent="-227581">
              <a:defRPr>
                <a:solidFill>
                  <a:schemeClr val="tx1"/>
                </a:solidFill>
                <a:latin typeface="Arial" pitchFamily="34" charset="0"/>
              </a:defRPr>
            </a:lvl4pPr>
            <a:lvl5pPr marL="2048230" indent="-227581">
              <a:defRPr>
                <a:solidFill>
                  <a:schemeClr val="tx1"/>
                </a:solidFill>
                <a:latin typeface="Arial" pitchFamily="34" charset="0"/>
              </a:defRPr>
            </a:lvl5pPr>
            <a:lvl6pPr marL="2503392" indent="-227581" eaLnBrk="0" fontAlgn="base" hangingPunct="0">
              <a:spcBef>
                <a:spcPct val="0"/>
              </a:spcBef>
              <a:spcAft>
                <a:spcPct val="0"/>
              </a:spcAft>
              <a:defRPr>
                <a:solidFill>
                  <a:schemeClr val="tx1"/>
                </a:solidFill>
                <a:latin typeface="Arial" pitchFamily="34" charset="0"/>
              </a:defRPr>
            </a:lvl6pPr>
            <a:lvl7pPr marL="2958555" indent="-227581" eaLnBrk="0" fontAlgn="base" hangingPunct="0">
              <a:spcBef>
                <a:spcPct val="0"/>
              </a:spcBef>
              <a:spcAft>
                <a:spcPct val="0"/>
              </a:spcAft>
              <a:defRPr>
                <a:solidFill>
                  <a:schemeClr val="tx1"/>
                </a:solidFill>
                <a:latin typeface="Arial" pitchFamily="34" charset="0"/>
              </a:defRPr>
            </a:lvl7pPr>
            <a:lvl8pPr marL="3413716" indent="-227581" eaLnBrk="0" fontAlgn="base" hangingPunct="0">
              <a:spcBef>
                <a:spcPct val="0"/>
              </a:spcBef>
              <a:spcAft>
                <a:spcPct val="0"/>
              </a:spcAft>
              <a:defRPr>
                <a:solidFill>
                  <a:schemeClr val="tx1"/>
                </a:solidFill>
                <a:latin typeface="Arial" pitchFamily="34" charset="0"/>
              </a:defRPr>
            </a:lvl8pPr>
            <a:lvl9pPr marL="3868879" indent="-227581" eaLnBrk="0" fontAlgn="base" hangingPunct="0">
              <a:spcBef>
                <a:spcPct val="0"/>
              </a:spcBef>
              <a:spcAft>
                <a:spcPct val="0"/>
              </a:spcAft>
              <a:defRPr>
                <a:solidFill>
                  <a:schemeClr val="tx1"/>
                </a:solidFill>
                <a:latin typeface="Arial" pitchFamily="34" charset="0"/>
              </a:defRPr>
            </a:lvl9pPr>
          </a:lstStyle>
          <a:p>
            <a:fld id="{539E3272-68F6-41D5-AB95-B39FC4882437}" type="slidenum">
              <a:rPr lang="el-GR" altLang="el-GR">
                <a:solidFill>
                  <a:srgbClr val="000000"/>
                </a:solidFill>
                <a:cs typeface="Arial" pitchFamily="34" charset="0"/>
              </a:rPr>
              <a:pPr/>
              <a:t>3</a:t>
            </a:fld>
            <a:endParaRPr lang="el-GR" altLang="el-GR">
              <a:solidFill>
                <a:srgbClr val="000000"/>
              </a:solidFill>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AA3C0C2-32FE-4BEC-B88C-78EF86FC1002}"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a:ln/>
        </p:spPr>
      </p:sp>
      <p:sp>
        <p:nvSpPr>
          <p:cNvPr id="93187" name="2 - Θέση σημειώσεων"/>
          <p:cNvSpPr>
            <a:spLocks noGrp="1"/>
          </p:cNvSpPr>
          <p:nvPr>
            <p:ph type="body" idx="1"/>
          </p:nvPr>
        </p:nvSpPr>
        <p:spPr>
          <a:noFill/>
          <a:ln/>
        </p:spPr>
        <p:txBody>
          <a:bodyPr/>
          <a:lstStyle/>
          <a:p>
            <a:endParaRPr lang="el-GR" smtClean="0"/>
          </a:p>
        </p:txBody>
      </p:sp>
      <p:sp>
        <p:nvSpPr>
          <p:cNvPr id="93188" name="3 - Θέση αριθμού διαφάνειας"/>
          <p:cNvSpPr>
            <a:spLocks noGrp="1"/>
          </p:cNvSpPr>
          <p:nvPr>
            <p:ph type="sldNum" sz="quarter" idx="5"/>
          </p:nvPr>
        </p:nvSpPr>
        <p:spPr>
          <a:noFill/>
        </p:spPr>
        <p:txBody>
          <a:bodyPr/>
          <a:lstStyle/>
          <a:p>
            <a:pPr defTabSz="914940"/>
            <a:fld id="{51446868-D4BE-45BB-9611-DFA1853BCD92}" type="slidenum">
              <a:rPr lang="el-GR" smtClean="0"/>
              <a:pPr defTabSz="914940"/>
              <a:t>5</a:t>
            </a:fld>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a:ln/>
        </p:spPr>
      </p:sp>
      <p:sp>
        <p:nvSpPr>
          <p:cNvPr id="93187" name="2 - Θέση σημειώσεων"/>
          <p:cNvSpPr>
            <a:spLocks noGrp="1"/>
          </p:cNvSpPr>
          <p:nvPr>
            <p:ph type="body" idx="1"/>
          </p:nvPr>
        </p:nvSpPr>
        <p:spPr>
          <a:noFill/>
          <a:ln/>
        </p:spPr>
        <p:txBody>
          <a:bodyPr/>
          <a:lstStyle/>
          <a:p>
            <a:endParaRPr lang="el-GR" smtClean="0"/>
          </a:p>
        </p:txBody>
      </p:sp>
      <p:sp>
        <p:nvSpPr>
          <p:cNvPr id="93188" name="3 - Θέση αριθμού διαφάνειας"/>
          <p:cNvSpPr>
            <a:spLocks noGrp="1"/>
          </p:cNvSpPr>
          <p:nvPr>
            <p:ph type="sldNum" sz="quarter" idx="5"/>
          </p:nvPr>
        </p:nvSpPr>
        <p:spPr>
          <a:noFill/>
        </p:spPr>
        <p:txBody>
          <a:bodyPr/>
          <a:lstStyle/>
          <a:p>
            <a:pPr defTabSz="914940"/>
            <a:fld id="{51446868-D4BE-45BB-9611-DFA1853BCD92}" type="slidenum">
              <a:rPr lang="el-GR" smtClean="0"/>
              <a:pPr defTabSz="914940"/>
              <a:t>6</a:t>
            </a:fld>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a:ln/>
        </p:spPr>
      </p:sp>
      <p:sp>
        <p:nvSpPr>
          <p:cNvPr id="93187" name="2 - Θέση σημειώσεων"/>
          <p:cNvSpPr>
            <a:spLocks noGrp="1"/>
          </p:cNvSpPr>
          <p:nvPr>
            <p:ph type="body" idx="1"/>
          </p:nvPr>
        </p:nvSpPr>
        <p:spPr>
          <a:noFill/>
          <a:ln/>
        </p:spPr>
        <p:txBody>
          <a:bodyPr/>
          <a:lstStyle/>
          <a:p>
            <a:endParaRPr lang="el-GR" smtClean="0"/>
          </a:p>
        </p:txBody>
      </p:sp>
      <p:sp>
        <p:nvSpPr>
          <p:cNvPr id="93188" name="3 - Θέση αριθμού διαφάνειας"/>
          <p:cNvSpPr>
            <a:spLocks noGrp="1"/>
          </p:cNvSpPr>
          <p:nvPr>
            <p:ph type="sldNum" sz="quarter" idx="5"/>
          </p:nvPr>
        </p:nvSpPr>
        <p:spPr>
          <a:noFill/>
        </p:spPr>
        <p:txBody>
          <a:bodyPr/>
          <a:lstStyle/>
          <a:p>
            <a:pPr defTabSz="914940"/>
            <a:fld id="{51446868-D4BE-45BB-9611-DFA1853BCD92}" type="slidenum">
              <a:rPr lang="el-GR" smtClean="0"/>
              <a:pPr defTabSz="914940"/>
              <a:t>7</a:t>
            </a:fld>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a:ln/>
        </p:spPr>
      </p:sp>
      <p:sp>
        <p:nvSpPr>
          <p:cNvPr id="94211" name="2 - Θέση σημειώσεων"/>
          <p:cNvSpPr>
            <a:spLocks noGrp="1"/>
          </p:cNvSpPr>
          <p:nvPr>
            <p:ph type="body" idx="1"/>
          </p:nvPr>
        </p:nvSpPr>
        <p:spPr>
          <a:noFill/>
          <a:ln/>
        </p:spPr>
        <p:txBody>
          <a:bodyPr/>
          <a:lstStyle/>
          <a:p>
            <a:endParaRPr lang="el-GR" smtClean="0"/>
          </a:p>
        </p:txBody>
      </p:sp>
      <p:sp>
        <p:nvSpPr>
          <p:cNvPr id="94212" name="3 - Θέση αριθμού διαφάνειας"/>
          <p:cNvSpPr>
            <a:spLocks noGrp="1"/>
          </p:cNvSpPr>
          <p:nvPr>
            <p:ph type="sldNum" sz="quarter" idx="5"/>
          </p:nvPr>
        </p:nvSpPr>
        <p:spPr>
          <a:noFill/>
        </p:spPr>
        <p:txBody>
          <a:bodyPr/>
          <a:lstStyle/>
          <a:p>
            <a:pPr defTabSz="914940"/>
            <a:fld id="{ECDCD6B5-C627-4381-B8AD-18A92F3C44AD}" type="slidenum">
              <a:rPr lang="el-GR" smtClean="0"/>
              <a:pPr defTabSz="914940"/>
              <a:t>8</a:t>
            </a:fld>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smtClean="0"/>
          </a:p>
        </p:txBody>
      </p:sp>
      <p:sp>
        <p:nvSpPr>
          <p:cNvPr id="95236" name="3 - Θέση αριθμού διαφάνειας"/>
          <p:cNvSpPr>
            <a:spLocks noGrp="1"/>
          </p:cNvSpPr>
          <p:nvPr>
            <p:ph type="sldNum" sz="quarter" idx="5"/>
          </p:nvPr>
        </p:nvSpPr>
        <p:spPr>
          <a:noFill/>
        </p:spPr>
        <p:txBody>
          <a:bodyPr/>
          <a:lstStyle/>
          <a:p>
            <a:pPr defTabSz="914940"/>
            <a:fld id="{7B1719E8-6FBC-4AB1-8FE0-745E98D43B57}" type="slidenum">
              <a:rPr lang="el-GR" smtClean="0"/>
              <a:pPr defTabSz="914940"/>
              <a:t>9</a:t>
            </a:fld>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l-GR" sz="2400">
              <a:latin typeface="Times New Roman" pitchFamily="18" charset="0"/>
            </a:endParaRPr>
          </a:p>
        </p:txBody>
      </p:sp>
      <p:sp>
        <p:nvSpPr>
          <p:cNvPr id="66563"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l-GR" sz="2400">
              <a:latin typeface="Times New Roman" pitchFamily="18" charset="0"/>
            </a:endParaRPr>
          </a:p>
        </p:txBody>
      </p:sp>
      <p:sp>
        <p:nvSpPr>
          <p:cNvPr id="6656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l-GR">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66567" name="Rectangle 7"/>
          <p:cNvSpPr>
            <a:spLocks noGrp="1" noChangeArrowheads="1"/>
          </p:cNvSpPr>
          <p:nvPr>
            <p:ph type="dt" sz="half" idx="2"/>
          </p:nvPr>
        </p:nvSpPr>
        <p:spPr/>
        <p:txBody>
          <a:bodyPr/>
          <a:lstStyle>
            <a:lvl1pPr>
              <a:defRPr/>
            </a:lvl1pPr>
          </a:lstStyle>
          <a:p>
            <a:endParaRPr lang="el-GR"/>
          </a:p>
        </p:txBody>
      </p:sp>
      <p:sp>
        <p:nvSpPr>
          <p:cNvPr id="66568" name="Rectangle 8"/>
          <p:cNvSpPr>
            <a:spLocks noGrp="1" noChangeArrowheads="1"/>
          </p:cNvSpPr>
          <p:nvPr>
            <p:ph type="ftr" sz="quarter" idx="3"/>
          </p:nvPr>
        </p:nvSpPr>
        <p:spPr>
          <a:xfrm>
            <a:off x="3352800" y="6391275"/>
            <a:ext cx="2895600" cy="457200"/>
          </a:xfrm>
        </p:spPr>
        <p:txBody>
          <a:bodyPr/>
          <a:lstStyle>
            <a:lvl1pPr>
              <a:defRPr/>
            </a:lvl1pPr>
          </a:lstStyle>
          <a:p>
            <a:endParaRPr lang="el-GR"/>
          </a:p>
        </p:txBody>
      </p:sp>
      <p:sp>
        <p:nvSpPr>
          <p:cNvPr id="66569" name="Rectangle 9"/>
          <p:cNvSpPr>
            <a:spLocks noGrp="1" noChangeArrowheads="1"/>
          </p:cNvSpPr>
          <p:nvPr>
            <p:ph type="sldNum" sz="quarter" idx="4"/>
          </p:nvPr>
        </p:nvSpPr>
        <p:spPr>
          <a:xfrm>
            <a:off x="6858000" y="6391275"/>
            <a:ext cx="1600200" cy="457200"/>
          </a:xfrm>
        </p:spPr>
        <p:txBody>
          <a:bodyPr/>
          <a:lstStyle>
            <a:lvl1pPr>
              <a:defRPr/>
            </a:lvl1pPr>
          </a:lstStyle>
          <a:p>
            <a:fld id="{33AC81C1-05DB-4616-BEF6-A5924BF892A4}"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33B51809-822C-445B-9ECF-C98503B0E342}"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9A29980-9D29-46A0-8C1D-7EF175ACB45F}"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CC21E6B9-D703-48BA-8E9A-B3B94D348F79}"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31D1C4EC-D1AE-4E92-926A-A5B5E61360F6}"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88C67CB4-AC02-49D7-B6EA-AC8D9E1E5B84}" type="slidenum">
              <a:rPr lang="el-GR" altLang="el-GR"/>
              <a:pPr>
                <a:defRPr/>
              </a:pPr>
              <a:t>‹#›</a:t>
            </a:fld>
            <a:endParaRPr lang="el-GR" altLang="el-GR"/>
          </a:p>
        </p:txBody>
      </p:sp>
    </p:spTree>
    <p:extLst>
      <p:ext uri="{BB962C8B-B14F-4D97-AF65-F5344CB8AC3E}">
        <p14:creationId xmlns:p14="http://schemas.microsoft.com/office/powerpoint/2010/main" val="421117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3B219D36-0F7E-452B-A8FE-2E5FB39EE6F2}"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389B8BE7-5B8E-4E9D-A79C-69734E7071EA}" type="slidenum">
              <a:rPr lang="el-GR" altLang="el-GR"/>
              <a:pPr>
                <a:defRPr/>
              </a:pPr>
              <a:t>‹#›</a:t>
            </a:fld>
            <a:endParaRPr lang="el-GR" altLang="el-GR"/>
          </a:p>
        </p:txBody>
      </p:sp>
    </p:spTree>
    <p:extLst>
      <p:ext uri="{BB962C8B-B14F-4D97-AF65-F5344CB8AC3E}">
        <p14:creationId xmlns:p14="http://schemas.microsoft.com/office/powerpoint/2010/main" val="3876802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1B322BE-AC60-42BD-B5FE-A6D2A13D4B66}"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1F5EDEF4-F978-4320-A60A-EC18DCC110F7}" type="slidenum">
              <a:rPr lang="el-GR" altLang="el-GR"/>
              <a:pPr>
                <a:defRPr/>
              </a:pPr>
              <a:t>‹#›</a:t>
            </a:fld>
            <a:endParaRPr lang="el-GR" altLang="el-GR"/>
          </a:p>
        </p:txBody>
      </p:sp>
    </p:spTree>
    <p:extLst>
      <p:ext uri="{BB962C8B-B14F-4D97-AF65-F5344CB8AC3E}">
        <p14:creationId xmlns:p14="http://schemas.microsoft.com/office/powerpoint/2010/main" val="56147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47B98A6-7629-4E7B-98A2-84FA5070FC78}"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964EC9D7-4213-42EE-AC75-400653CC1D1E}" type="slidenum">
              <a:rPr lang="el-GR" altLang="el-GR"/>
              <a:pPr>
                <a:defRPr/>
              </a:pPr>
              <a:t>‹#›</a:t>
            </a:fld>
            <a:endParaRPr lang="el-GR" altLang="el-GR"/>
          </a:p>
        </p:txBody>
      </p:sp>
    </p:spTree>
    <p:extLst>
      <p:ext uri="{BB962C8B-B14F-4D97-AF65-F5344CB8AC3E}">
        <p14:creationId xmlns:p14="http://schemas.microsoft.com/office/powerpoint/2010/main" val="399619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185DC10-0F5D-4523-81DB-D7C168E2688C}" type="datetimeFigureOut">
              <a:rPr lang="el-GR"/>
              <a:pPr>
                <a:defRPr/>
              </a:pPr>
              <a:t>16/11/2015</a:t>
            </a:fld>
            <a:endParaRPr lang="el-GR"/>
          </a:p>
        </p:txBody>
      </p:sp>
      <p:sp>
        <p:nvSpPr>
          <p:cNvPr id="8" name="Θέση υποσέλιδου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9" name="Θέση αριθμού διαφάνειας 8"/>
          <p:cNvSpPr>
            <a:spLocks noGrp="1"/>
          </p:cNvSpPr>
          <p:nvPr>
            <p:ph type="sldNum" sz="quarter" idx="12"/>
          </p:nvPr>
        </p:nvSpPr>
        <p:spPr/>
        <p:txBody>
          <a:bodyPr/>
          <a:lstStyle>
            <a:lvl1pPr eaLnBrk="0" hangingPunct="0">
              <a:defRPr smtClean="0">
                <a:latin typeface="Arial" pitchFamily="34" charset="0"/>
              </a:defRPr>
            </a:lvl1pPr>
          </a:lstStyle>
          <a:p>
            <a:pPr>
              <a:defRPr/>
            </a:pPr>
            <a:fld id="{6F77C93B-D312-4EE0-99F7-4F922264D329}" type="slidenum">
              <a:rPr lang="el-GR" altLang="el-GR"/>
              <a:pPr>
                <a:defRPr/>
              </a:pPr>
              <a:t>‹#›</a:t>
            </a:fld>
            <a:endParaRPr lang="el-GR" altLang="el-GR"/>
          </a:p>
        </p:txBody>
      </p:sp>
    </p:spTree>
    <p:extLst>
      <p:ext uri="{BB962C8B-B14F-4D97-AF65-F5344CB8AC3E}">
        <p14:creationId xmlns:p14="http://schemas.microsoft.com/office/powerpoint/2010/main" val="1921986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ECCBF4E-FF50-4A20-B651-B7D36929BF64}" type="datetimeFigureOut">
              <a:rPr lang="el-GR"/>
              <a:pPr>
                <a:defRPr/>
              </a:pPr>
              <a:t>16/11/2015</a:t>
            </a:fld>
            <a:endParaRPr lang="el-GR"/>
          </a:p>
        </p:txBody>
      </p:sp>
      <p:sp>
        <p:nvSpPr>
          <p:cNvPr id="4" name="Θέση υποσέλιδου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5" name="Θέση αριθμού διαφάνειας 4"/>
          <p:cNvSpPr>
            <a:spLocks noGrp="1"/>
          </p:cNvSpPr>
          <p:nvPr>
            <p:ph type="sldNum" sz="quarter" idx="12"/>
          </p:nvPr>
        </p:nvSpPr>
        <p:spPr/>
        <p:txBody>
          <a:bodyPr/>
          <a:lstStyle>
            <a:lvl1pPr eaLnBrk="0" hangingPunct="0">
              <a:defRPr smtClean="0">
                <a:latin typeface="Arial" pitchFamily="34" charset="0"/>
              </a:defRPr>
            </a:lvl1pPr>
          </a:lstStyle>
          <a:p>
            <a:pPr>
              <a:defRPr/>
            </a:pPr>
            <a:fld id="{3A5B9CA8-BA8C-48B2-BC34-B602336F7502}" type="slidenum">
              <a:rPr lang="el-GR" altLang="el-GR"/>
              <a:pPr>
                <a:defRPr/>
              </a:pPr>
              <a:t>‹#›</a:t>
            </a:fld>
            <a:endParaRPr lang="el-GR" altLang="el-GR"/>
          </a:p>
        </p:txBody>
      </p:sp>
    </p:spTree>
    <p:extLst>
      <p:ext uri="{BB962C8B-B14F-4D97-AF65-F5344CB8AC3E}">
        <p14:creationId xmlns:p14="http://schemas.microsoft.com/office/powerpoint/2010/main" val="3453608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36FF24C-9E89-45E4-9FA2-7FF64DC51DC9}" type="datetimeFigureOut">
              <a:rPr lang="el-GR"/>
              <a:pPr>
                <a:defRPr/>
              </a:pPr>
              <a:t>16/11/2015</a:t>
            </a:fld>
            <a:endParaRPr lang="el-GR"/>
          </a:p>
        </p:txBody>
      </p:sp>
      <p:sp>
        <p:nvSpPr>
          <p:cNvPr id="3" name="Θέση υποσέλιδου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4" name="Θέση αριθμού διαφάνειας 3"/>
          <p:cNvSpPr>
            <a:spLocks noGrp="1"/>
          </p:cNvSpPr>
          <p:nvPr>
            <p:ph type="sldNum" sz="quarter" idx="12"/>
          </p:nvPr>
        </p:nvSpPr>
        <p:spPr/>
        <p:txBody>
          <a:bodyPr/>
          <a:lstStyle>
            <a:lvl1pPr eaLnBrk="0" hangingPunct="0">
              <a:defRPr smtClean="0">
                <a:latin typeface="Arial" pitchFamily="34" charset="0"/>
              </a:defRPr>
            </a:lvl1pPr>
          </a:lstStyle>
          <a:p>
            <a:pPr>
              <a:defRPr/>
            </a:pPr>
            <a:fld id="{63FC7F00-6849-42A1-BE60-FC433049750F}" type="slidenum">
              <a:rPr lang="el-GR" altLang="el-GR"/>
              <a:pPr>
                <a:defRPr/>
              </a:pPr>
              <a:t>‹#›</a:t>
            </a:fld>
            <a:endParaRPr lang="el-GR" altLang="el-GR"/>
          </a:p>
        </p:txBody>
      </p:sp>
    </p:spTree>
    <p:extLst>
      <p:ext uri="{BB962C8B-B14F-4D97-AF65-F5344CB8AC3E}">
        <p14:creationId xmlns:p14="http://schemas.microsoft.com/office/powerpoint/2010/main" val="270210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9A134D1-9823-406E-A01A-8BACD66E41F4}"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C2DB037-50EF-4A3D-815E-1453F08353A3}"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9F8F63FE-ED46-4013-AD5E-D564BA82DDCF}" type="slidenum">
              <a:rPr lang="el-GR" altLang="el-GR"/>
              <a:pPr>
                <a:defRPr/>
              </a:pPr>
              <a:t>‹#›</a:t>
            </a:fld>
            <a:endParaRPr lang="el-GR" altLang="el-GR"/>
          </a:p>
        </p:txBody>
      </p:sp>
    </p:spTree>
    <p:extLst>
      <p:ext uri="{BB962C8B-B14F-4D97-AF65-F5344CB8AC3E}">
        <p14:creationId xmlns:p14="http://schemas.microsoft.com/office/powerpoint/2010/main" val="230247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5EF2702-09DE-4E9B-8A89-0103A58BC99C}"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C1330D97-6376-443D-8371-FC9D6043D80B}" type="slidenum">
              <a:rPr lang="el-GR" altLang="el-GR"/>
              <a:pPr>
                <a:defRPr/>
              </a:pPr>
              <a:t>‹#›</a:t>
            </a:fld>
            <a:endParaRPr lang="el-GR" altLang="el-GR"/>
          </a:p>
        </p:txBody>
      </p:sp>
    </p:spTree>
    <p:extLst>
      <p:ext uri="{BB962C8B-B14F-4D97-AF65-F5344CB8AC3E}">
        <p14:creationId xmlns:p14="http://schemas.microsoft.com/office/powerpoint/2010/main" val="701765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92CE726-1C3E-4653-8CE8-6C113BC0037E}"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1A3C548E-AFA7-4794-AD99-09A95EAD8D86}" type="slidenum">
              <a:rPr lang="el-GR" altLang="el-GR"/>
              <a:pPr>
                <a:defRPr/>
              </a:pPr>
              <a:t>‹#›</a:t>
            </a:fld>
            <a:endParaRPr lang="el-GR" altLang="el-GR"/>
          </a:p>
        </p:txBody>
      </p:sp>
    </p:spTree>
    <p:extLst>
      <p:ext uri="{BB962C8B-B14F-4D97-AF65-F5344CB8AC3E}">
        <p14:creationId xmlns:p14="http://schemas.microsoft.com/office/powerpoint/2010/main" val="538431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F01479A4-1EBA-40C7-98AA-914F96891E54}"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D7F7B5DA-4464-414E-9489-E3DE14871497}" type="slidenum">
              <a:rPr lang="el-GR" altLang="el-GR"/>
              <a:pPr>
                <a:defRPr/>
              </a:pPr>
              <a:t>‹#›</a:t>
            </a:fld>
            <a:endParaRPr lang="el-GR" altLang="el-GR"/>
          </a:p>
        </p:txBody>
      </p:sp>
    </p:spTree>
    <p:extLst>
      <p:ext uri="{BB962C8B-B14F-4D97-AF65-F5344CB8AC3E}">
        <p14:creationId xmlns:p14="http://schemas.microsoft.com/office/powerpoint/2010/main" val="289633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937A2F2-BEEC-4258-8DAF-CE6138CC4F96}"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7A62AA66-B4DF-4F00-A8C9-2F8B0B7F4BC1}"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8BABA8E6-D260-45F0-AE84-DE0682362A83}"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E0D5F1DD-E1B6-40CF-9756-F61D4F35D338}"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214167DC-4C46-479C-AA1D-FF94ED7AD95E}"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F03F3050-21A0-42AC-8A76-40C7A5125D38}"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D6117C3C-3375-4FBD-9358-AE49BCACB2D3}"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65539"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fld id="{F4021531-8BDE-47AB-B541-632002F52F5D}" type="slidenum">
              <a:rPr lang="el-G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endParaRPr lang="el-GR" sz="240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Cambria" pitchFamily="18" charset="0"/>
        </a:defRPr>
      </a:lvl2pPr>
      <a:lvl3pPr algn="l" rtl="0" fontAlgn="base">
        <a:spcBef>
          <a:spcPct val="0"/>
        </a:spcBef>
        <a:spcAft>
          <a:spcPct val="0"/>
        </a:spcAft>
        <a:defRPr sz="2800">
          <a:solidFill>
            <a:schemeClr val="tx2"/>
          </a:solidFill>
          <a:latin typeface="Cambria" pitchFamily="18" charset="0"/>
        </a:defRPr>
      </a:lvl3pPr>
      <a:lvl4pPr algn="l" rtl="0" fontAlgn="base">
        <a:spcBef>
          <a:spcPct val="0"/>
        </a:spcBef>
        <a:spcAft>
          <a:spcPct val="0"/>
        </a:spcAft>
        <a:defRPr sz="2800">
          <a:solidFill>
            <a:schemeClr val="tx2"/>
          </a:solidFill>
          <a:latin typeface="Cambria" pitchFamily="18" charset="0"/>
        </a:defRPr>
      </a:lvl4pPr>
      <a:lvl5pPr algn="l" rtl="0" fontAlgn="base">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a:solidFill>
            <a:schemeClr val="tx1"/>
          </a:solidFill>
          <a:latin typeface="+mn-lt"/>
        </a:defRPr>
      </a:lvl2pPr>
      <a:lvl3pPr marL="1143000" indent="-228600" algn="l" rtl="0" fontAlgn="base">
        <a:spcBef>
          <a:spcPct val="20000"/>
        </a:spcBef>
        <a:spcAft>
          <a:spcPct val="0"/>
        </a:spcAft>
        <a:buClr>
          <a:schemeClr val="tx1"/>
        </a:buClr>
        <a:buSzPct val="150000"/>
        <a:buChar char="•"/>
        <a:defRPr>
          <a:solidFill>
            <a:schemeClr val="tx1"/>
          </a:solidFill>
          <a:latin typeface="+mn-lt"/>
        </a:defRPr>
      </a:lvl3pPr>
      <a:lvl4pPr marL="1600200" indent="-228600" algn="l" rtl="0" fontAlgn="base">
        <a:spcBef>
          <a:spcPct val="20000"/>
        </a:spcBef>
        <a:spcAft>
          <a:spcPct val="0"/>
        </a:spcAft>
        <a:buClr>
          <a:schemeClr val="tx2"/>
        </a:buClr>
        <a:buSzPct val="150000"/>
        <a:buChar char="•"/>
        <a:defRPr>
          <a:solidFill>
            <a:schemeClr val="tx1"/>
          </a:solidFill>
          <a:latin typeface="+mn-lt"/>
        </a:defRPr>
      </a:lvl4pPr>
      <a:lvl5pPr marL="2057400" indent="-228600" algn="l" rtl="0" fontAlgn="base">
        <a:spcBef>
          <a:spcPct val="20000"/>
        </a:spcBef>
        <a:spcAft>
          <a:spcPct val="0"/>
        </a:spcAft>
        <a:buClr>
          <a:schemeClr val="folHlink"/>
        </a:buClr>
        <a:buSzPct val="150000"/>
        <a:buChar char="•"/>
        <a:defRPr>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3075"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CBB2ACE1-D55A-4C54-8243-B93511E7983B}" type="datetimeFigureOut">
              <a:rPr lang="el-GR"/>
              <a:pPr>
                <a:defRPr/>
              </a:pPr>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A44C7981-0FC9-44D9-91BD-A715D0AB98A4}" type="slidenum">
              <a:rPr lang="el-GR" altLang="el-GR"/>
              <a:pPr>
                <a:defRPr/>
              </a:pPr>
              <a:t>‹#›</a:t>
            </a:fld>
            <a:endParaRPr lang="el-GR" altLang="el-GR"/>
          </a:p>
        </p:txBody>
      </p:sp>
    </p:spTree>
    <p:extLst>
      <p:ext uri="{BB962C8B-B14F-4D97-AF65-F5344CB8AC3E}">
        <p14:creationId xmlns:p14="http://schemas.microsoft.com/office/powerpoint/2010/main" val="1665706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7.wmf"/><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Microsoft_Excel_97-2003_Worksheet1.xls"/><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30.xml"/><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8.emf"/><Relationship Id="rId5" Type="http://schemas.openxmlformats.org/officeDocument/2006/relationships/package" Target="../embeddings/Microsoft_Word_Document1.docx"/><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40.emf"/><Relationship Id="rId5" Type="http://schemas.openxmlformats.org/officeDocument/2006/relationships/package" Target="../embeddings/Microsoft_Word_Document2.docx"/><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ctrTitle"/>
          </p:nvPr>
        </p:nvSpPr>
        <p:spPr>
          <a:xfrm>
            <a:off x="755650" y="1916113"/>
            <a:ext cx="7559675" cy="1152525"/>
          </a:xfrm>
        </p:spPr>
        <p:txBody>
          <a:bodyPr/>
          <a:lstStyle/>
          <a:p>
            <a:pPr eaLnBrk="1" hangingPunct="1"/>
            <a:r>
              <a:rPr lang="el-GR" sz="3200" b="1" dirty="0" smtClean="0"/>
              <a:t>ΕΦΑΡΜΟΣΜΕΝΗ ΣΤΑΤΙΣΤΙΚΗ</a:t>
            </a:r>
            <a:endParaRPr lang="el-GR" altLang="el-GR" sz="3200" b="1" dirty="0" smtClean="0"/>
          </a:p>
        </p:txBody>
      </p:sp>
      <p:sp>
        <p:nvSpPr>
          <p:cNvPr id="16387"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altLang="el-GR" sz="2800" b="1" dirty="0" smtClean="0">
                <a:solidFill>
                  <a:schemeClr val="tx1"/>
                </a:solidFill>
              </a:rPr>
              <a:t>Ενότητα </a:t>
            </a:r>
            <a:r>
              <a:rPr lang="en-US" altLang="el-GR" sz="2800" b="1" dirty="0" smtClean="0">
                <a:solidFill>
                  <a:schemeClr val="tx1"/>
                </a:solidFill>
              </a:rPr>
              <a:t>6</a:t>
            </a:r>
            <a:r>
              <a:rPr lang="el-GR" altLang="el-GR" sz="2800" b="1" smtClean="0">
                <a:solidFill>
                  <a:schemeClr val="tx1"/>
                </a:solidFill>
              </a:rPr>
              <a:t>: </a:t>
            </a:r>
            <a:r>
              <a:rPr lang="en-US" sz="2800" smtClean="0">
                <a:solidFill>
                  <a:schemeClr val="tx1"/>
                </a:solidFill>
                <a:latin typeface="Arial" pitchFamily="34" charset="0"/>
              </a:rPr>
              <a:t>Categorical </a:t>
            </a:r>
            <a:r>
              <a:rPr lang="en-US" sz="2800" dirty="0">
                <a:solidFill>
                  <a:schemeClr val="tx1"/>
                </a:solidFill>
                <a:latin typeface="Arial" pitchFamily="34" charset="0"/>
              </a:rPr>
              <a:t>Variables</a:t>
            </a:r>
            <a:endParaRPr lang="el-GR" altLang="el-GR" sz="2800" dirty="0">
              <a:solidFill>
                <a:schemeClr val="tx1"/>
              </a:solidFill>
              <a:latin typeface="Arial" pitchFamily="34" charset="0"/>
            </a:endParaRPr>
          </a:p>
        </p:txBody>
      </p:sp>
      <p:pic>
        <p:nvPicPr>
          <p:cNvPr id="16388"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661025"/>
            <a:ext cx="24447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5589588"/>
            <a:ext cx="43100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cms4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33375"/>
            <a:ext cx="29797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ChangeArrowheads="1"/>
          </p:cNvSpPr>
          <p:nvPr/>
        </p:nvSpPr>
        <p:spPr bwMode="auto">
          <a:xfrm>
            <a:off x="2484438" y="46529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l-GR" altLang="el-GR" sz="1800" b="1" i="1" smtClean="0">
                <a:solidFill>
                  <a:srgbClr val="000000"/>
                </a:solidFill>
              </a:rPr>
              <a:t>Ελένη Γάκη</a:t>
            </a:r>
          </a:p>
          <a:p>
            <a:pPr algn="ctr">
              <a:spcBef>
                <a:spcPct val="0"/>
              </a:spcBef>
              <a:buFontTx/>
              <a:buNone/>
            </a:pPr>
            <a:r>
              <a:rPr lang="el-GR" altLang="el-GR" sz="1800" b="1" i="1" smtClean="0">
                <a:solidFill>
                  <a:srgbClr val="000000"/>
                </a:solidFill>
              </a:rPr>
              <a:t>Τμήμα Διοίκησης Επιχειρήσεων</a:t>
            </a:r>
          </a:p>
        </p:txBody>
      </p:sp>
    </p:spTree>
    <p:extLst>
      <p:ext uri="{BB962C8B-B14F-4D97-AF65-F5344CB8AC3E}">
        <p14:creationId xmlns:p14="http://schemas.microsoft.com/office/powerpoint/2010/main" val="112593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l-GR" sz="2700" smtClean="0"/>
              <a:t>Έλεγχος Υποθέσεων σε Ποιοτικές Μεταβλητές – </a:t>
            </a:r>
            <a:r>
              <a:rPr lang="en-US" sz="2700" smtClean="0"/>
              <a:t>x</a:t>
            </a:r>
            <a:r>
              <a:rPr lang="en-US" sz="2700" baseline="30000" smtClean="0"/>
              <a:t>2</a:t>
            </a:r>
            <a:endParaRPr lang="el-GR" sz="2700" baseline="30000" smtClean="0"/>
          </a:p>
        </p:txBody>
      </p:sp>
      <p:pic>
        <p:nvPicPr>
          <p:cNvPr id="48131" name="Picture 2"/>
          <p:cNvPicPr>
            <a:picLocks noChangeAspect="1" noChangeArrowheads="1"/>
          </p:cNvPicPr>
          <p:nvPr/>
        </p:nvPicPr>
        <p:blipFill>
          <a:blip r:embed="rId3" cstate="print"/>
          <a:srcRect/>
          <a:stretch>
            <a:fillRect/>
          </a:stretch>
        </p:blipFill>
        <p:spPr bwMode="auto">
          <a:xfrm>
            <a:off x="1000125" y="1714500"/>
            <a:ext cx="4991100" cy="1562100"/>
          </a:xfrm>
          <a:prstGeom prst="rect">
            <a:avLst/>
          </a:prstGeom>
          <a:noFill/>
          <a:ln w="9525">
            <a:noFill/>
            <a:miter lim="800000"/>
            <a:headEnd/>
            <a:tailEnd/>
          </a:ln>
        </p:spPr>
      </p:pic>
      <p:sp>
        <p:nvSpPr>
          <p:cNvPr id="48132" name="Oval 8"/>
          <p:cNvSpPr>
            <a:spLocks noChangeArrowheads="1"/>
          </p:cNvSpPr>
          <p:nvPr/>
        </p:nvSpPr>
        <p:spPr bwMode="auto">
          <a:xfrm>
            <a:off x="1000125" y="3000375"/>
            <a:ext cx="5072063" cy="358775"/>
          </a:xfrm>
          <a:prstGeom prst="ellipse">
            <a:avLst/>
          </a:prstGeom>
          <a:noFill/>
          <a:ln w="19050" cap="rnd">
            <a:solidFill>
              <a:srgbClr val="FF0000"/>
            </a:solidFill>
            <a:prstDash val="sysDot"/>
            <a:round/>
            <a:headEnd/>
            <a:tailEnd/>
          </a:ln>
        </p:spPr>
        <p:txBody>
          <a:bodyPr wrap="none" anchor="ctr"/>
          <a:lstStyle/>
          <a:p>
            <a:endParaRPr lang="el-GR"/>
          </a:p>
        </p:txBody>
      </p:sp>
      <p:sp>
        <p:nvSpPr>
          <p:cNvPr id="48133" name="Line 9"/>
          <p:cNvSpPr>
            <a:spLocks noChangeShapeType="1"/>
          </p:cNvSpPr>
          <p:nvPr/>
        </p:nvSpPr>
        <p:spPr bwMode="auto">
          <a:xfrm>
            <a:off x="1285875" y="3286125"/>
            <a:ext cx="214313" cy="500063"/>
          </a:xfrm>
          <a:prstGeom prst="line">
            <a:avLst/>
          </a:prstGeom>
          <a:noFill/>
          <a:ln w="19050" cap="rnd">
            <a:solidFill>
              <a:srgbClr val="FF0000"/>
            </a:solidFill>
            <a:prstDash val="sysDot"/>
            <a:round/>
            <a:headEnd/>
            <a:tailEnd type="triangle" w="med" len="med"/>
          </a:ln>
        </p:spPr>
        <p:txBody>
          <a:bodyPr/>
          <a:lstStyle/>
          <a:p>
            <a:endParaRPr lang="el-GR"/>
          </a:p>
        </p:txBody>
      </p:sp>
      <p:sp>
        <p:nvSpPr>
          <p:cNvPr id="48134" name="Text Box 11"/>
          <p:cNvSpPr txBox="1">
            <a:spLocks noChangeArrowheads="1"/>
          </p:cNvSpPr>
          <p:nvPr/>
        </p:nvSpPr>
        <p:spPr bwMode="auto">
          <a:xfrm>
            <a:off x="1571625" y="3643313"/>
            <a:ext cx="6429375" cy="307975"/>
          </a:xfrm>
          <a:prstGeom prst="rect">
            <a:avLst/>
          </a:prstGeom>
          <a:noFill/>
          <a:ln w="19050" cap="rnd">
            <a:solidFill>
              <a:srgbClr val="FF0000"/>
            </a:solidFill>
            <a:prstDash val="sysDot"/>
            <a:miter lim="800000"/>
            <a:headEnd/>
            <a:tailEnd/>
          </a:ln>
        </p:spPr>
        <p:txBody>
          <a:bodyPr>
            <a:spAutoFit/>
          </a:bodyPr>
          <a:lstStyle/>
          <a:p>
            <a:pPr>
              <a:spcBef>
                <a:spcPct val="50000"/>
              </a:spcBef>
            </a:pPr>
            <a:r>
              <a:rPr lang="el-GR" sz="1400">
                <a:latin typeface="Tahoma" pitchFamily="34" charset="0"/>
              </a:rPr>
              <a:t>Η προϋπόθεση ισχύει, επομένως βλέπουμε το </a:t>
            </a:r>
            <a:r>
              <a:rPr lang="en-US" sz="1400">
                <a:latin typeface="Tahoma" pitchFamily="34" charset="0"/>
              </a:rPr>
              <a:t>Pearson chi – square Test</a:t>
            </a:r>
            <a:endParaRPr lang="el-GR" sz="1400">
              <a:latin typeface="Tahoma" pitchFamily="34" charset="0"/>
            </a:endParaRPr>
          </a:p>
        </p:txBody>
      </p:sp>
      <p:sp>
        <p:nvSpPr>
          <p:cNvPr id="7" name="Text Box 5"/>
          <p:cNvSpPr txBox="1">
            <a:spLocks noChangeArrowheads="1"/>
          </p:cNvSpPr>
          <p:nvPr/>
        </p:nvSpPr>
        <p:spPr bwMode="auto">
          <a:xfrm>
            <a:off x="5715000" y="1643063"/>
            <a:ext cx="2714625" cy="1169987"/>
          </a:xfrm>
          <a:prstGeom prst="rect">
            <a:avLst/>
          </a:prstGeom>
          <a:gradFill rotWithShape="1">
            <a:gsLst>
              <a:gs pos="0">
                <a:schemeClr val="accent1"/>
              </a:gs>
              <a:gs pos="100000">
                <a:schemeClr val="accent1">
                  <a:gamma/>
                  <a:tint val="31765"/>
                  <a:invGamma/>
                </a:schemeClr>
              </a:gs>
            </a:gsLst>
            <a:lin ang="2700000" scaled="1"/>
          </a:gradFill>
          <a:ln w="9525">
            <a:solidFill>
              <a:schemeClr val="accent2"/>
            </a:solidFill>
            <a:miter lim="800000"/>
            <a:headEnd/>
            <a:tailEnd/>
          </a:ln>
          <a:effectLst/>
        </p:spPr>
        <p:txBody>
          <a:bodyPr>
            <a:spAutoFit/>
          </a:bodyPr>
          <a:lstStyle/>
          <a:p>
            <a:pPr>
              <a:defRPr/>
            </a:pPr>
            <a:r>
              <a:rPr lang="en-US" sz="1400" dirty="0">
                <a:latin typeface="Tahoma" charset="0"/>
              </a:rPr>
              <a:t>Chi-Square=4.010</a:t>
            </a:r>
          </a:p>
          <a:p>
            <a:pPr>
              <a:defRPr/>
            </a:pPr>
            <a:r>
              <a:rPr lang="en-US" sz="1400" dirty="0">
                <a:latin typeface="Tahoma" charset="0"/>
              </a:rPr>
              <a:t>Significant=0.405 &gt;0.05 </a:t>
            </a:r>
            <a:r>
              <a:rPr lang="el-GR" sz="1400" dirty="0">
                <a:latin typeface="Tahoma" charset="0"/>
              </a:rPr>
              <a:t>άρα δεχόμαστε την Η</a:t>
            </a:r>
            <a:r>
              <a:rPr lang="en-US" sz="1400" dirty="0">
                <a:latin typeface="Tahoma" charset="0"/>
              </a:rPr>
              <a:t>0</a:t>
            </a:r>
            <a:r>
              <a:rPr lang="el-GR" sz="1400" dirty="0">
                <a:latin typeface="Tahoma" charset="0"/>
              </a:rPr>
              <a:t>, δηλαδή δεν υπάρχει σχέση μεταξύ των δύο μεταβλητών. </a:t>
            </a:r>
            <a:endParaRPr lang="en-US" sz="1400" dirty="0">
              <a:latin typeface="Tahoma" charset="0"/>
            </a:endParaRPr>
          </a:p>
        </p:txBody>
      </p:sp>
      <p:sp>
        <p:nvSpPr>
          <p:cNvPr id="8" name="Line 6"/>
          <p:cNvSpPr>
            <a:spLocks noChangeShapeType="1"/>
          </p:cNvSpPr>
          <p:nvPr/>
        </p:nvSpPr>
        <p:spPr bwMode="auto">
          <a:xfrm flipH="1">
            <a:off x="4786313" y="2311400"/>
            <a:ext cx="857250" cy="46038"/>
          </a:xfrm>
          <a:prstGeom prst="line">
            <a:avLst/>
          </a:prstGeom>
          <a:noFill/>
          <a:ln w="38100" cmpd="dbl">
            <a:solidFill>
              <a:schemeClr val="accent1">
                <a:lumMod val="50000"/>
              </a:schemeClr>
            </a:solidFill>
            <a:round/>
            <a:headEnd/>
            <a:tailEnd type="triangle" w="med" len="med"/>
          </a:ln>
          <a:effectLst/>
        </p:spPr>
        <p:txBody>
          <a:bodyPr/>
          <a:lstStyle/>
          <a:p>
            <a:pPr>
              <a:defRPr/>
            </a:pPr>
            <a:endParaRPr lang="el-GR"/>
          </a:p>
        </p:txBody>
      </p:sp>
      <p:sp>
        <p:nvSpPr>
          <p:cNvPr id="9" name="Rectangle 13"/>
          <p:cNvSpPr>
            <a:spLocks noChangeArrowheads="1"/>
          </p:cNvSpPr>
          <p:nvPr/>
        </p:nvSpPr>
        <p:spPr bwMode="auto">
          <a:xfrm>
            <a:off x="1071563" y="2286000"/>
            <a:ext cx="3643312" cy="142875"/>
          </a:xfrm>
          <a:prstGeom prst="rect">
            <a:avLst/>
          </a:prstGeom>
          <a:noFill/>
          <a:ln w="25400">
            <a:solidFill>
              <a:schemeClr val="accent1">
                <a:lumMod val="50000"/>
              </a:schemeClr>
            </a:solidFill>
            <a:miter lim="800000"/>
            <a:headEnd/>
            <a:tailEnd/>
          </a:ln>
          <a:effectLst/>
        </p:spPr>
        <p:txBody>
          <a:bodyPr wrap="none" anchor="ctr"/>
          <a:lstStyle/>
          <a:p>
            <a:pPr>
              <a:defRPr/>
            </a:pPr>
            <a:endParaRPr lang="el-GR"/>
          </a:p>
        </p:txBody>
      </p:sp>
      <p:sp>
        <p:nvSpPr>
          <p:cNvPr id="48138" name="Text Box 14"/>
          <p:cNvSpPr txBox="1">
            <a:spLocks noChangeArrowheads="1"/>
          </p:cNvSpPr>
          <p:nvPr/>
        </p:nvSpPr>
        <p:spPr bwMode="auto">
          <a:xfrm>
            <a:off x="785813" y="4857750"/>
            <a:ext cx="7777162" cy="642938"/>
          </a:xfrm>
          <a:prstGeom prst="rect">
            <a:avLst/>
          </a:prstGeom>
          <a:gradFill rotWithShape="1">
            <a:gsLst>
              <a:gs pos="0">
                <a:srgbClr val="475E76"/>
              </a:gs>
              <a:gs pos="100000">
                <a:srgbClr val="99CCFF">
                  <a:alpha val="87000"/>
                </a:srgbClr>
              </a:gs>
            </a:gsLst>
            <a:lin ang="5400000" scaled="1"/>
          </a:gradFill>
          <a:ln w="19050">
            <a:solidFill>
              <a:srgbClr val="333399"/>
            </a:solidFill>
            <a:miter lim="800000"/>
            <a:headEnd/>
            <a:tailEnd/>
          </a:ln>
        </p:spPr>
        <p:txBody>
          <a:bodyPr>
            <a:spAutoFit/>
          </a:bodyPr>
          <a:lstStyle/>
          <a:p>
            <a:pPr>
              <a:spcBef>
                <a:spcPct val="50000"/>
              </a:spcBef>
            </a:pPr>
            <a:r>
              <a:rPr lang="el-GR" sz="1400">
                <a:latin typeface="Tahoma" pitchFamily="34" charset="0"/>
              </a:rPr>
              <a:t>Σημείωση: </a:t>
            </a:r>
          </a:p>
          <a:p>
            <a:pPr>
              <a:spcBef>
                <a:spcPct val="50000"/>
              </a:spcBef>
            </a:pPr>
            <a:r>
              <a:rPr lang="el-GR" sz="1400">
                <a:latin typeface="Tahoma" pitchFamily="34" charset="0"/>
              </a:rPr>
              <a:t>Στους πίνακες 2</a:t>
            </a:r>
            <a:r>
              <a:rPr lang="en-US" sz="1400">
                <a:latin typeface="Tahoma" pitchFamily="34" charset="0"/>
              </a:rPr>
              <a:t>x</a:t>
            </a:r>
            <a:r>
              <a:rPr lang="el-GR" sz="1400">
                <a:latin typeface="Tahoma" pitchFamily="34" charset="0"/>
              </a:rPr>
              <a:t>2 το </a:t>
            </a:r>
            <a:r>
              <a:rPr lang="en-US" sz="1400">
                <a:latin typeface="Tahoma" pitchFamily="34" charset="0"/>
              </a:rPr>
              <a:t>Fisher’s Exact Test </a:t>
            </a:r>
            <a:r>
              <a:rPr lang="el-GR" sz="1400">
                <a:latin typeface="Tahoma" pitchFamily="34" charset="0"/>
              </a:rPr>
              <a:t>εμφανίζεται με την αρχική εντολή</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l-GR" sz="2700" smtClean="0"/>
              <a:t>Έλεγχος Υποθέσεων σε Ποιοτικές Μεταβλητές – </a:t>
            </a:r>
            <a:r>
              <a:rPr lang="en-US" sz="2700" smtClean="0"/>
              <a:t>x</a:t>
            </a:r>
            <a:r>
              <a:rPr lang="en-US" sz="2700" baseline="30000" smtClean="0"/>
              <a:t>2</a:t>
            </a:r>
            <a:endParaRPr lang="el-GR" sz="2700" baseline="30000" smtClean="0"/>
          </a:p>
        </p:txBody>
      </p:sp>
      <p:pic>
        <p:nvPicPr>
          <p:cNvPr id="192514" name="Picture 2"/>
          <p:cNvPicPr>
            <a:picLocks noChangeAspect="1" noChangeArrowheads="1"/>
          </p:cNvPicPr>
          <p:nvPr/>
        </p:nvPicPr>
        <p:blipFill>
          <a:blip r:embed="rId3" cstate="print"/>
          <a:srcRect/>
          <a:stretch>
            <a:fillRect/>
          </a:stretch>
        </p:blipFill>
        <p:spPr bwMode="auto">
          <a:xfrm>
            <a:off x="642910" y="1428736"/>
            <a:ext cx="5013325" cy="1335087"/>
          </a:xfrm>
          <a:prstGeom prst="rect">
            <a:avLst/>
          </a:prstGeom>
          <a:noFill/>
          <a:ln w="9525">
            <a:noFill/>
            <a:miter lim="800000"/>
            <a:headEnd/>
            <a:tailEnd/>
          </a:ln>
          <a:effectLst/>
        </p:spPr>
      </p:pic>
      <p:sp>
        <p:nvSpPr>
          <p:cNvPr id="13" name="Text Box 7"/>
          <p:cNvSpPr txBox="1">
            <a:spLocks noChangeArrowheads="1"/>
          </p:cNvSpPr>
          <p:nvPr/>
        </p:nvSpPr>
        <p:spPr bwMode="auto">
          <a:xfrm>
            <a:off x="714348" y="3000372"/>
            <a:ext cx="7786742" cy="1569660"/>
          </a:xfrm>
          <a:prstGeom prst="rect">
            <a:avLst/>
          </a:prstGeom>
          <a:solidFill>
            <a:schemeClr val="bg1"/>
          </a:solidFill>
          <a:ln w="9525">
            <a:solidFill>
              <a:srgbClr val="00B050"/>
            </a:solidFill>
            <a:miter lim="800000"/>
            <a:headEnd/>
            <a:tailEnd/>
          </a:ln>
        </p:spPr>
        <p:txBody>
          <a:bodyPr wrap="square">
            <a:spAutoFit/>
          </a:bodyPr>
          <a:lstStyle/>
          <a:p>
            <a:r>
              <a:rPr lang="el-GR" sz="1600" dirty="0" smtClean="0">
                <a:latin typeface="+mj-lt"/>
              </a:rPr>
              <a:t>Η </a:t>
            </a:r>
            <a:r>
              <a:rPr lang="el-GR" sz="1600" dirty="0">
                <a:latin typeface="+mj-lt"/>
              </a:rPr>
              <a:t>χαμηλή τιμή </a:t>
            </a:r>
            <a:r>
              <a:rPr lang="el-GR" sz="1600" dirty="0" smtClean="0">
                <a:latin typeface="+mj-lt"/>
              </a:rPr>
              <a:t>0.193 </a:t>
            </a:r>
            <a:r>
              <a:rPr lang="el-GR" sz="1600" dirty="0">
                <a:latin typeface="+mj-lt"/>
              </a:rPr>
              <a:t>δείχνει </a:t>
            </a:r>
            <a:r>
              <a:rPr lang="el-GR" sz="1600" dirty="0" smtClean="0">
                <a:latin typeface="+mj-lt"/>
              </a:rPr>
              <a:t> μικρή συνάφεια </a:t>
            </a:r>
            <a:r>
              <a:rPr lang="el-GR" sz="1600" dirty="0">
                <a:latin typeface="+mj-lt"/>
              </a:rPr>
              <a:t>μεταξύ των </a:t>
            </a:r>
            <a:r>
              <a:rPr lang="el-GR" sz="1600" dirty="0" smtClean="0">
                <a:latin typeface="+mj-lt"/>
              </a:rPr>
              <a:t>μεταβλητών</a:t>
            </a:r>
            <a:r>
              <a:rPr lang="en-US" sz="1600" dirty="0" smtClean="0">
                <a:latin typeface="+mj-lt"/>
              </a:rPr>
              <a:t>. </a:t>
            </a:r>
            <a:endParaRPr lang="el-GR" sz="1600" dirty="0" smtClean="0">
              <a:latin typeface="+mj-lt"/>
            </a:endParaRPr>
          </a:p>
          <a:p>
            <a:endParaRPr lang="el-GR" sz="1600" dirty="0" smtClean="0">
              <a:latin typeface="+mj-lt"/>
            </a:endParaRPr>
          </a:p>
          <a:p>
            <a:r>
              <a:rPr lang="el-GR" sz="1600" dirty="0" smtClean="0">
                <a:latin typeface="+mj-lt"/>
              </a:rPr>
              <a:t>Η0: δεν υπάρχει συνάφεια μεταξύ των μεταβλητών</a:t>
            </a:r>
          </a:p>
          <a:p>
            <a:r>
              <a:rPr lang="el-GR" sz="1600" dirty="0" smtClean="0">
                <a:latin typeface="+mj-lt"/>
              </a:rPr>
              <a:t>Η1: υπάρχει συνάφεια μεταξύ των δύο μεταβλητών</a:t>
            </a:r>
          </a:p>
          <a:p>
            <a:r>
              <a:rPr lang="en-US" sz="1600" dirty="0" smtClean="0">
                <a:latin typeface="+mj-lt"/>
              </a:rPr>
              <a:t>Sig</a:t>
            </a:r>
            <a:r>
              <a:rPr lang="el-GR" sz="1600" dirty="0" smtClean="0">
                <a:latin typeface="+mj-lt"/>
              </a:rPr>
              <a:t>.</a:t>
            </a:r>
            <a:r>
              <a:rPr lang="en-US" sz="1600" dirty="0" smtClean="0">
                <a:latin typeface="+mj-lt"/>
              </a:rPr>
              <a:t>=0.405 &gt;0.05 </a:t>
            </a:r>
            <a:r>
              <a:rPr lang="el-GR" sz="1600" dirty="0" smtClean="0">
                <a:latin typeface="+mj-lt"/>
              </a:rPr>
              <a:t>άρα δεχόμαστε την Η</a:t>
            </a:r>
            <a:r>
              <a:rPr lang="en-US" sz="1600" dirty="0" smtClean="0">
                <a:latin typeface="+mj-lt"/>
              </a:rPr>
              <a:t>0</a:t>
            </a:r>
            <a:r>
              <a:rPr lang="el-GR" sz="1600" dirty="0" smtClean="0">
                <a:latin typeface="+mj-lt"/>
              </a:rPr>
              <a:t>, δηλαδή δεν υπάρχει συνάφεια μεταξύ των δύο μεταβλητών.</a:t>
            </a:r>
          </a:p>
        </p:txBody>
      </p:sp>
      <p:sp>
        <p:nvSpPr>
          <p:cNvPr id="14" name="Line 8"/>
          <p:cNvSpPr>
            <a:spLocks noChangeShapeType="1"/>
          </p:cNvSpPr>
          <p:nvPr/>
        </p:nvSpPr>
        <p:spPr bwMode="auto">
          <a:xfrm flipV="1">
            <a:off x="3571868" y="2357430"/>
            <a:ext cx="571504" cy="642942"/>
          </a:xfrm>
          <a:prstGeom prst="line">
            <a:avLst/>
          </a:prstGeom>
          <a:noFill/>
          <a:ln w="38100" cmpd="dbl">
            <a:solidFill>
              <a:srgbClr val="00B050"/>
            </a:solidFill>
            <a:round/>
            <a:headEnd/>
            <a:tailEnd type="triangle" w="med" len="med"/>
          </a:ln>
        </p:spPr>
        <p:txBody>
          <a:bodyPr/>
          <a:lstStyle/>
          <a:p>
            <a:endParaRPr lang="el-GR"/>
          </a:p>
        </p:txBody>
      </p:sp>
      <p:sp>
        <p:nvSpPr>
          <p:cNvPr id="16" name="15 - Ορθογώνιο"/>
          <p:cNvSpPr/>
          <p:nvPr/>
        </p:nvSpPr>
        <p:spPr>
          <a:xfrm>
            <a:off x="428596" y="4714884"/>
            <a:ext cx="8286808" cy="1384995"/>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p:spPr>
        <p:txBody>
          <a:bodyPr wrap="square">
            <a:spAutoFit/>
          </a:bodyPr>
          <a:lstStyle/>
          <a:p>
            <a:r>
              <a:rPr lang="pt-BR" sz="1400" dirty="0" smtClean="0"/>
              <a:t>V = SQRT( </a:t>
            </a:r>
            <a:r>
              <a:rPr lang="en-US" sz="1400" dirty="0" smtClean="0"/>
              <a:t>x</a:t>
            </a:r>
            <a:r>
              <a:rPr lang="pt-BR" sz="1400" baseline="30000" dirty="0" smtClean="0"/>
              <a:t>2</a:t>
            </a:r>
            <a:r>
              <a:rPr lang="pt-BR" sz="1400" dirty="0" smtClean="0"/>
              <a:t> / (n (k - 1)) )</a:t>
            </a:r>
            <a:endParaRPr lang="el-GR" sz="1400" dirty="0" smtClean="0"/>
          </a:p>
          <a:p>
            <a:endParaRPr lang="el-GR" sz="1400" dirty="0" smtClean="0"/>
          </a:p>
          <a:p>
            <a:r>
              <a:rPr lang="en-US" sz="1400" dirty="0" smtClean="0"/>
              <a:t>Cramer’s V</a:t>
            </a:r>
            <a:r>
              <a:rPr lang="el-GR" sz="1400" dirty="0" smtClean="0"/>
              <a:t> δείκτης της συνάφειας των μεταβλητών και έπεται του </a:t>
            </a:r>
            <a:r>
              <a:rPr lang="en-US" sz="1400" dirty="0" smtClean="0"/>
              <a:t>x</a:t>
            </a:r>
            <a:r>
              <a:rPr lang="en-US" sz="1400" baseline="30000" dirty="0" smtClean="0"/>
              <a:t>2</a:t>
            </a:r>
            <a:r>
              <a:rPr lang="el-GR" sz="1400" dirty="0" smtClean="0"/>
              <a:t> </a:t>
            </a:r>
            <a:r>
              <a:rPr lang="en-US" sz="1400" dirty="0" smtClean="0"/>
              <a:t>test. </a:t>
            </a:r>
            <a:r>
              <a:rPr lang="el-GR" sz="1400" dirty="0" smtClean="0"/>
              <a:t> </a:t>
            </a:r>
            <a:endParaRPr lang="en-US" sz="1400" dirty="0" smtClean="0"/>
          </a:p>
          <a:p>
            <a:r>
              <a:rPr lang="el-GR" sz="1400" dirty="0" smtClean="0"/>
              <a:t>Παίρνει τιμές στο διάστημα (0,1). Τιμή κοντά στο 0 δείχνει μικρή συνάφεια των δύο μεταβλητών. Τιμή κοντά στο 1 δείχνει ισχυρή συνάφεια. </a:t>
            </a:r>
            <a:endParaRPr lang="en-US" sz="1400" dirty="0" smtClean="0"/>
          </a:p>
          <a:p>
            <a:r>
              <a:rPr lang="el-GR" sz="1400" dirty="0" smtClean="0"/>
              <a:t>Σε</a:t>
            </a:r>
            <a:r>
              <a:rPr lang="en-US" sz="1400" dirty="0" smtClean="0"/>
              <a:t> </a:t>
            </a:r>
            <a:r>
              <a:rPr lang="el-GR" sz="1400" dirty="0" smtClean="0"/>
              <a:t>πίνακες 2 </a:t>
            </a:r>
            <a:r>
              <a:rPr lang="en-US" sz="1400" dirty="0" smtClean="0"/>
              <a:t>x</a:t>
            </a:r>
            <a:r>
              <a:rPr lang="el-GR" sz="1400" dirty="0" smtClean="0"/>
              <a:t> 2 χρησιμοποιείται το </a:t>
            </a:r>
            <a:r>
              <a:rPr lang="en-US" sz="1400" dirty="0" smtClean="0"/>
              <a:t>Phi test</a:t>
            </a:r>
            <a:endParaRPr lang="el-G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l-GR" sz="2700" smtClean="0"/>
              <a:t>Έλεγχος Υποθέσεων σε Ποιοτικές Μεταβλητές – </a:t>
            </a:r>
            <a:r>
              <a:rPr lang="en-US" sz="2700" smtClean="0"/>
              <a:t>x</a:t>
            </a:r>
            <a:r>
              <a:rPr lang="en-US" sz="2700" baseline="30000" smtClean="0"/>
              <a:t>2</a:t>
            </a:r>
            <a:endParaRPr lang="el-GR" sz="2700" baseline="30000" smtClean="0"/>
          </a:p>
        </p:txBody>
      </p:sp>
      <p:pic>
        <p:nvPicPr>
          <p:cNvPr id="48131" name="Picture 2"/>
          <p:cNvPicPr>
            <a:picLocks noChangeAspect="1" noChangeArrowheads="1"/>
          </p:cNvPicPr>
          <p:nvPr/>
        </p:nvPicPr>
        <p:blipFill>
          <a:blip r:embed="rId3" cstate="print"/>
          <a:srcRect/>
          <a:stretch>
            <a:fillRect/>
          </a:stretch>
        </p:blipFill>
        <p:spPr bwMode="auto">
          <a:xfrm>
            <a:off x="1000125" y="1714500"/>
            <a:ext cx="4991100" cy="1562100"/>
          </a:xfrm>
          <a:prstGeom prst="rect">
            <a:avLst/>
          </a:prstGeom>
          <a:noFill/>
          <a:ln w="9525">
            <a:noFill/>
            <a:miter lim="800000"/>
            <a:headEnd/>
            <a:tailEnd/>
          </a:ln>
        </p:spPr>
      </p:pic>
      <p:sp>
        <p:nvSpPr>
          <p:cNvPr id="48132" name="Oval 8"/>
          <p:cNvSpPr>
            <a:spLocks noChangeArrowheads="1"/>
          </p:cNvSpPr>
          <p:nvPr/>
        </p:nvSpPr>
        <p:spPr bwMode="auto">
          <a:xfrm>
            <a:off x="1000125" y="3000375"/>
            <a:ext cx="5072063" cy="358775"/>
          </a:xfrm>
          <a:prstGeom prst="ellipse">
            <a:avLst/>
          </a:prstGeom>
          <a:noFill/>
          <a:ln w="19050" cap="rnd">
            <a:solidFill>
              <a:srgbClr val="FF0000"/>
            </a:solidFill>
            <a:prstDash val="sysDot"/>
            <a:round/>
            <a:headEnd/>
            <a:tailEnd/>
          </a:ln>
        </p:spPr>
        <p:txBody>
          <a:bodyPr wrap="none" anchor="ctr"/>
          <a:lstStyle/>
          <a:p>
            <a:endParaRPr lang="el-GR"/>
          </a:p>
        </p:txBody>
      </p:sp>
      <p:sp>
        <p:nvSpPr>
          <p:cNvPr id="48133" name="Line 9"/>
          <p:cNvSpPr>
            <a:spLocks noChangeShapeType="1"/>
          </p:cNvSpPr>
          <p:nvPr/>
        </p:nvSpPr>
        <p:spPr bwMode="auto">
          <a:xfrm>
            <a:off x="1285875" y="3286125"/>
            <a:ext cx="214313" cy="500063"/>
          </a:xfrm>
          <a:prstGeom prst="line">
            <a:avLst/>
          </a:prstGeom>
          <a:noFill/>
          <a:ln w="19050" cap="rnd">
            <a:solidFill>
              <a:srgbClr val="FF0000"/>
            </a:solidFill>
            <a:prstDash val="sysDot"/>
            <a:round/>
            <a:headEnd/>
            <a:tailEnd type="triangle" w="med" len="med"/>
          </a:ln>
        </p:spPr>
        <p:txBody>
          <a:bodyPr/>
          <a:lstStyle/>
          <a:p>
            <a:endParaRPr lang="el-GR"/>
          </a:p>
        </p:txBody>
      </p:sp>
      <p:sp>
        <p:nvSpPr>
          <p:cNvPr id="48134" name="Text Box 11"/>
          <p:cNvSpPr txBox="1">
            <a:spLocks noChangeArrowheads="1"/>
          </p:cNvSpPr>
          <p:nvPr/>
        </p:nvSpPr>
        <p:spPr bwMode="auto">
          <a:xfrm>
            <a:off x="1571625" y="3643313"/>
            <a:ext cx="6429375" cy="307975"/>
          </a:xfrm>
          <a:prstGeom prst="rect">
            <a:avLst/>
          </a:prstGeom>
          <a:noFill/>
          <a:ln w="19050" cap="rnd">
            <a:solidFill>
              <a:srgbClr val="FF0000"/>
            </a:solidFill>
            <a:prstDash val="sysDot"/>
            <a:miter lim="800000"/>
            <a:headEnd/>
            <a:tailEnd/>
          </a:ln>
        </p:spPr>
        <p:txBody>
          <a:bodyPr>
            <a:spAutoFit/>
          </a:bodyPr>
          <a:lstStyle/>
          <a:p>
            <a:pPr>
              <a:spcBef>
                <a:spcPct val="50000"/>
              </a:spcBef>
            </a:pPr>
            <a:r>
              <a:rPr lang="el-GR" sz="1400" dirty="0">
                <a:latin typeface="Tahoma" pitchFamily="34" charset="0"/>
              </a:rPr>
              <a:t>Η προϋπόθεση ισχύει, επομένως βλέπουμε το </a:t>
            </a:r>
            <a:r>
              <a:rPr lang="en-US" sz="1400" dirty="0">
                <a:latin typeface="Tahoma" pitchFamily="34" charset="0"/>
              </a:rPr>
              <a:t>Pearson chi – square Test</a:t>
            </a:r>
            <a:endParaRPr lang="el-GR" sz="1400" dirty="0">
              <a:latin typeface="Tahoma" pitchFamily="34" charset="0"/>
            </a:endParaRPr>
          </a:p>
        </p:txBody>
      </p:sp>
      <p:sp>
        <p:nvSpPr>
          <p:cNvPr id="48138" name="Text Box 14"/>
          <p:cNvSpPr txBox="1">
            <a:spLocks noChangeArrowheads="1"/>
          </p:cNvSpPr>
          <p:nvPr/>
        </p:nvSpPr>
        <p:spPr bwMode="auto">
          <a:xfrm>
            <a:off x="827584" y="4293096"/>
            <a:ext cx="7777162" cy="523220"/>
          </a:xfrm>
          <a:prstGeom prst="rect">
            <a:avLst/>
          </a:prstGeom>
          <a:gradFill rotWithShape="1">
            <a:gsLst>
              <a:gs pos="0">
                <a:srgbClr val="475E76"/>
              </a:gs>
              <a:gs pos="100000">
                <a:srgbClr val="99CCFF">
                  <a:alpha val="87000"/>
                </a:srgbClr>
              </a:gs>
            </a:gsLst>
            <a:lin ang="5400000" scaled="1"/>
          </a:gradFill>
          <a:ln w="19050">
            <a:solidFill>
              <a:srgbClr val="333399"/>
            </a:solidFill>
            <a:miter lim="800000"/>
            <a:headEnd/>
            <a:tailEnd/>
          </a:ln>
        </p:spPr>
        <p:txBody>
          <a:bodyPr>
            <a:spAutoFit/>
          </a:bodyPr>
          <a:lstStyle/>
          <a:p>
            <a:pPr>
              <a:spcBef>
                <a:spcPct val="50000"/>
              </a:spcBef>
            </a:pPr>
            <a:r>
              <a:rPr lang="el-GR" sz="1400" dirty="0" smtClean="0">
                <a:latin typeface="Tahoma" pitchFamily="34" charset="0"/>
              </a:rPr>
              <a:t>Εάν υπήρχε έστω και ένα κελί όπου η αναμενόμενη συχνότητά του ήταν μικρότερη του 5, τότε θα έπρεπε να εφαρμόσουμε το </a:t>
            </a:r>
            <a:r>
              <a:rPr lang="en-US" sz="1400" dirty="0" smtClean="0">
                <a:latin typeface="Tahoma" pitchFamily="34" charset="0"/>
              </a:rPr>
              <a:t>Monte Carlo Test</a:t>
            </a:r>
            <a:r>
              <a:rPr lang="el-GR" sz="1400" dirty="0" smtClean="0">
                <a:latin typeface="Tahoma" pitchFamily="34" charset="0"/>
              </a:rPr>
              <a:t>.</a:t>
            </a:r>
            <a:endParaRPr lang="el-GR" sz="1400" dirty="0">
              <a:latin typeface="Tahoma" pitchFamily="34" charset="0"/>
            </a:endParaRPr>
          </a:p>
        </p:txBody>
      </p:sp>
      <p:sp>
        <p:nvSpPr>
          <p:cNvPr id="11" name="Text Box 11"/>
          <p:cNvSpPr txBox="1">
            <a:spLocks noChangeArrowheads="1"/>
          </p:cNvSpPr>
          <p:nvPr/>
        </p:nvSpPr>
        <p:spPr bwMode="auto">
          <a:xfrm>
            <a:off x="971600" y="5373216"/>
            <a:ext cx="6429375" cy="307975"/>
          </a:xfrm>
          <a:prstGeom prst="rect">
            <a:avLst/>
          </a:prstGeom>
          <a:solidFill>
            <a:srgbClr val="FFC000"/>
          </a:solidFill>
          <a:ln w="19050" cap="rnd">
            <a:solidFill>
              <a:srgbClr val="FF0000"/>
            </a:solidFill>
            <a:prstDash val="sysDot"/>
            <a:miter lim="800000"/>
            <a:headEnd/>
            <a:tailEnd/>
          </a:ln>
        </p:spPr>
        <p:txBody>
          <a:bodyPr>
            <a:spAutoFit/>
          </a:bodyPr>
          <a:lstStyle/>
          <a:p>
            <a:pPr algn="ctr">
              <a:spcBef>
                <a:spcPct val="50000"/>
              </a:spcBef>
            </a:pPr>
            <a:r>
              <a:rPr lang="el-GR" sz="1400" dirty="0" smtClean="0">
                <a:latin typeface="Tahoma" pitchFamily="34" charset="0"/>
              </a:rPr>
              <a:t>Για λόγους εξάσκησης θα εφαρμόσουμε το </a:t>
            </a:r>
            <a:r>
              <a:rPr lang="en-US" sz="1400" dirty="0" smtClean="0">
                <a:latin typeface="Tahoma" pitchFamily="34" charset="0"/>
              </a:rPr>
              <a:t>Monte Carlo Test.</a:t>
            </a:r>
            <a:endParaRPr lang="el-GR" sz="1400" dirty="0">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r>
              <a:rPr lang="el-GR" sz="2700" dirty="0" smtClean="0"/>
              <a:t>Έλεγχος Υποθέσεων σε Ποιοτικές Μεταβλητές – </a:t>
            </a:r>
            <a:r>
              <a:rPr lang="en-US" sz="2700" dirty="0" smtClean="0"/>
              <a:t>x</a:t>
            </a:r>
            <a:r>
              <a:rPr lang="en-US" sz="2700" baseline="30000" dirty="0" smtClean="0"/>
              <a:t>2</a:t>
            </a:r>
            <a:endParaRPr lang="el-GR" sz="2700" baseline="30000" dirty="0" smtClean="0"/>
          </a:p>
        </p:txBody>
      </p:sp>
      <p:pic>
        <p:nvPicPr>
          <p:cNvPr id="49155" name="Picture 2"/>
          <p:cNvPicPr>
            <a:picLocks noChangeAspect="1" noChangeArrowheads="1"/>
          </p:cNvPicPr>
          <p:nvPr/>
        </p:nvPicPr>
        <p:blipFill>
          <a:blip r:embed="rId3" cstate="print"/>
          <a:srcRect/>
          <a:stretch>
            <a:fillRect/>
          </a:stretch>
        </p:blipFill>
        <p:spPr bwMode="auto">
          <a:xfrm>
            <a:off x="500063" y="1428750"/>
            <a:ext cx="3500437" cy="3276600"/>
          </a:xfrm>
          <a:prstGeom prst="rect">
            <a:avLst/>
          </a:prstGeom>
          <a:noFill/>
          <a:ln w="9525">
            <a:noFill/>
            <a:miter lim="800000"/>
            <a:headEnd/>
            <a:tailEnd/>
          </a:ln>
        </p:spPr>
      </p:pic>
      <p:pic>
        <p:nvPicPr>
          <p:cNvPr id="49156" name="Picture 3"/>
          <p:cNvPicPr>
            <a:picLocks noChangeAspect="1" noChangeArrowheads="1"/>
          </p:cNvPicPr>
          <p:nvPr/>
        </p:nvPicPr>
        <p:blipFill>
          <a:blip r:embed="rId4" cstate="print"/>
          <a:srcRect/>
          <a:stretch>
            <a:fillRect/>
          </a:stretch>
        </p:blipFill>
        <p:spPr bwMode="auto">
          <a:xfrm>
            <a:off x="4643438" y="1285875"/>
            <a:ext cx="3025775" cy="2428875"/>
          </a:xfrm>
          <a:prstGeom prst="rect">
            <a:avLst/>
          </a:prstGeom>
          <a:noFill/>
          <a:ln w="9525">
            <a:noFill/>
            <a:miter lim="800000"/>
            <a:headEnd/>
            <a:tailEnd/>
          </a:ln>
        </p:spPr>
      </p:pic>
      <p:cxnSp>
        <p:nvCxnSpPr>
          <p:cNvPr id="49157" name="6 - Ευθύγραμμο βέλος σύνδεσης"/>
          <p:cNvCxnSpPr>
            <a:cxnSpLocks noChangeShapeType="1"/>
          </p:cNvCxnSpPr>
          <p:nvPr/>
        </p:nvCxnSpPr>
        <p:spPr bwMode="auto">
          <a:xfrm flipV="1">
            <a:off x="3929063" y="2143125"/>
            <a:ext cx="642937" cy="285750"/>
          </a:xfrm>
          <a:prstGeom prst="straightConnector1">
            <a:avLst/>
          </a:prstGeom>
          <a:noFill/>
          <a:ln w="19050" algn="ctr">
            <a:solidFill>
              <a:srgbClr val="FF0000"/>
            </a:solidFill>
            <a:round/>
            <a:headEnd/>
            <a:tailEnd type="arrow" w="med" len="med"/>
          </a:ln>
        </p:spPr>
      </p:cxnSp>
      <p:sp>
        <p:nvSpPr>
          <p:cNvPr id="49158" name="8 - Έλλειψη"/>
          <p:cNvSpPr>
            <a:spLocks noChangeArrowheads="1"/>
          </p:cNvSpPr>
          <p:nvPr/>
        </p:nvSpPr>
        <p:spPr bwMode="auto">
          <a:xfrm>
            <a:off x="7072313" y="1500188"/>
            <a:ext cx="500062" cy="142875"/>
          </a:xfrm>
          <a:prstGeom prst="ellipse">
            <a:avLst/>
          </a:prstGeom>
          <a:noFill/>
          <a:ln w="9525" algn="ctr">
            <a:solidFill>
              <a:srgbClr val="7030A0"/>
            </a:solidFill>
            <a:round/>
            <a:headEnd/>
            <a:tailEnd/>
          </a:ln>
        </p:spPr>
        <p:txBody>
          <a:bodyPr/>
          <a:lstStyle/>
          <a:p>
            <a:endParaRPr lang="el-GR" b="1"/>
          </a:p>
        </p:txBody>
      </p:sp>
      <p:pic>
        <p:nvPicPr>
          <p:cNvPr id="49159" name="Picture 2"/>
          <p:cNvPicPr>
            <a:picLocks noChangeAspect="1" noChangeArrowheads="1"/>
          </p:cNvPicPr>
          <p:nvPr/>
        </p:nvPicPr>
        <p:blipFill>
          <a:blip r:embed="rId5" cstate="print"/>
          <a:srcRect/>
          <a:stretch>
            <a:fillRect/>
          </a:stretch>
        </p:blipFill>
        <p:spPr bwMode="auto">
          <a:xfrm>
            <a:off x="5786438" y="3714750"/>
            <a:ext cx="2724150" cy="2500313"/>
          </a:xfrm>
          <a:prstGeom prst="rect">
            <a:avLst/>
          </a:prstGeom>
          <a:noFill/>
          <a:ln w="9525">
            <a:noFill/>
            <a:miter lim="800000"/>
            <a:headEnd/>
            <a:tailEnd/>
          </a:ln>
        </p:spPr>
      </p:pic>
      <p:cxnSp>
        <p:nvCxnSpPr>
          <p:cNvPr id="49160" name="9 - Ευθύγραμμο βέλος σύνδεσης"/>
          <p:cNvCxnSpPr>
            <a:cxnSpLocks noChangeShapeType="1"/>
          </p:cNvCxnSpPr>
          <p:nvPr/>
        </p:nvCxnSpPr>
        <p:spPr bwMode="auto">
          <a:xfrm rot="16200000" flipH="1">
            <a:off x="6107907" y="2750344"/>
            <a:ext cx="2357437" cy="142875"/>
          </a:xfrm>
          <a:prstGeom prst="straightConnector1">
            <a:avLst/>
          </a:prstGeom>
          <a:noFill/>
          <a:ln w="19050" algn="ctr">
            <a:solidFill>
              <a:srgbClr val="7030A0"/>
            </a:solidFill>
            <a:round/>
            <a:headEnd/>
            <a:tailEnd type="arrow" w="med" len="med"/>
          </a:ln>
        </p:spPr>
      </p:cxnSp>
      <p:cxnSp>
        <p:nvCxnSpPr>
          <p:cNvPr id="49161" name="20 - Ευθύγραμμο βέλος σύνδεσης"/>
          <p:cNvCxnSpPr>
            <a:cxnSpLocks noChangeShapeType="1"/>
          </p:cNvCxnSpPr>
          <p:nvPr/>
        </p:nvCxnSpPr>
        <p:spPr bwMode="auto">
          <a:xfrm flipV="1">
            <a:off x="4500563" y="4286250"/>
            <a:ext cx="1571625" cy="714375"/>
          </a:xfrm>
          <a:prstGeom prst="straightConnector1">
            <a:avLst/>
          </a:prstGeom>
          <a:noFill/>
          <a:ln w="19050" algn="ctr">
            <a:solidFill>
              <a:srgbClr val="7030A0"/>
            </a:solidFill>
            <a:round/>
            <a:headEnd/>
            <a:tailEnd type="arrow" w="med" len="med"/>
          </a:ln>
        </p:spPr>
      </p:cxnSp>
      <p:sp>
        <p:nvSpPr>
          <p:cNvPr id="49162" name="23 - TextBox"/>
          <p:cNvSpPr txBox="1">
            <a:spLocks noChangeArrowheads="1"/>
          </p:cNvSpPr>
          <p:nvPr/>
        </p:nvSpPr>
        <p:spPr bwMode="auto">
          <a:xfrm>
            <a:off x="2786063" y="5000625"/>
            <a:ext cx="2643187" cy="646113"/>
          </a:xfrm>
          <a:prstGeom prst="rect">
            <a:avLst/>
          </a:prstGeom>
          <a:noFill/>
          <a:ln w="9525">
            <a:noFill/>
            <a:miter lim="800000"/>
            <a:headEnd/>
            <a:tailEnd/>
          </a:ln>
        </p:spPr>
        <p:txBody>
          <a:bodyPr>
            <a:spAutoFit/>
          </a:bodyPr>
          <a:lstStyle/>
          <a:p>
            <a:r>
              <a:rPr lang="en-US" sz="1200">
                <a:solidFill>
                  <a:srgbClr val="7030A0"/>
                </a:solidFill>
              </a:rPr>
              <a:t>To Monte Carlo test</a:t>
            </a:r>
            <a:r>
              <a:rPr lang="el-GR" sz="1200">
                <a:solidFill>
                  <a:srgbClr val="7030A0"/>
                </a:solidFill>
              </a:rPr>
              <a:t>, εφόσον δεν ισχύουν οι προϋποθέσεις εφαρμογής του </a:t>
            </a:r>
            <a:r>
              <a:rPr lang="en-US" sz="1200">
                <a:solidFill>
                  <a:srgbClr val="7030A0"/>
                </a:solidFill>
              </a:rPr>
              <a:t>x</a:t>
            </a:r>
            <a:r>
              <a:rPr lang="en-US" sz="1200" baseline="30000">
                <a:solidFill>
                  <a:srgbClr val="7030A0"/>
                </a:solidFill>
              </a:rPr>
              <a:t>2</a:t>
            </a:r>
            <a:r>
              <a:rPr lang="en-US" sz="1200">
                <a:solidFill>
                  <a:srgbClr val="7030A0"/>
                </a:solidFill>
              </a:rPr>
              <a:t> test</a:t>
            </a:r>
            <a:endParaRPr lang="el-GR" sz="1200" baseline="3000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l-GR" sz="2700" smtClean="0"/>
              <a:t>Έλεγχος Υποθέσεων σε Ποιοτικές Μεταβλητές – </a:t>
            </a:r>
            <a:r>
              <a:rPr lang="en-US" sz="2700" smtClean="0"/>
              <a:t>x</a:t>
            </a:r>
            <a:r>
              <a:rPr lang="en-US" sz="2700" baseline="30000" smtClean="0"/>
              <a:t>2</a:t>
            </a:r>
            <a:endParaRPr lang="el-GR" sz="2700" baseline="30000" smtClean="0"/>
          </a:p>
        </p:txBody>
      </p:sp>
      <p:pic>
        <p:nvPicPr>
          <p:cNvPr id="50179" name="Picture 2"/>
          <p:cNvPicPr>
            <a:picLocks noChangeAspect="1" noChangeArrowheads="1"/>
          </p:cNvPicPr>
          <p:nvPr/>
        </p:nvPicPr>
        <p:blipFill>
          <a:blip r:embed="rId3" cstate="print"/>
          <a:srcRect/>
          <a:stretch>
            <a:fillRect/>
          </a:stretch>
        </p:blipFill>
        <p:spPr bwMode="auto">
          <a:xfrm>
            <a:off x="428625" y="1571625"/>
            <a:ext cx="8534400" cy="2495550"/>
          </a:xfrm>
          <a:prstGeom prst="rect">
            <a:avLst/>
          </a:prstGeom>
          <a:noFill/>
          <a:ln w="9525">
            <a:noFill/>
            <a:miter lim="800000"/>
            <a:headEnd/>
            <a:tailEnd/>
          </a:ln>
        </p:spPr>
      </p:pic>
      <p:sp>
        <p:nvSpPr>
          <p:cNvPr id="4" name="Text Box 5"/>
          <p:cNvSpPr txBox="1">
            <a:spLocks noChangeArrowheads="1"/>
          </p:cNvSpPr>
          <p:nvPr/>
        </p:nvSpPr>
        <p:spPr bwMode="auto">
          <a:xfrm>
            <a:off x="1785938" y="4643438"/>
            <a:ext cx="5429250" cy="523875"/>
          </a:xfrm>
          <a:prstGeom prst="rect">
            <a:avLst/>
          </a:prstGeom>
          <a:gradFill rotWithShape="1">
            <a:gsLst>
              <a:gs pos="0">
                <a:schemeClr val="accent1"/>
              </a:gs>
              <a:gs pos="100000">
                <a:schemeClr val="accent1">
                  <a:gamma/>
                  <a:tint val="31765"/>
                  <a:invGamma/>
                </a:schemeClr>
              </a:gs>
            </a:gsLst>
            <a:lin ang="2700000" scaled="1"/>
          </a:gradFill>
          <a:ln w="9525">
            <a:solidFill>
              <a:schemeClr val="accent2"/>
            </a:solidFill>
            <a:miter lim="800000"/>
            <a:headEnd/>
            <a:tailEnd/>
          </a:ln>
          <a:effectLst/>
        </p:spPr>
        <p:txBody>
          <a:bodyPr>
            <a:spAutoFit/>
          </a:bodyPr>
          <a:lstStyle/>
          <a:p>
            <a:pPr>
              <a:defRPr/>
            </a:pPr>
            <a:r>
              <a:rPr lang="en-US" sz="1400" dirty="0">
                <a:latin typeface="Tahoma" charset="0"/>
              </a:rPr>
              <a:t>Sig = 0.397&gt;0.05 </a:t>
            </a:r>
            <a:r>
              <a:rPr lang="el-GR" sz="1400" dirty="0">
                <a:latin typeface="Tahoma" charset="0"/>
              </a:rPr>
              <a:t>άρα και δεχόμαστε την Η</a:t>
            </a:r>
            <a:r>
              <a:rPr lang="en-US" sz="1400" dirty="0">
                <a:latin typeface="Tahoma" charset="0"/>
              </a:rPr>
              <a:t>0</a:t>
            </a:r>
            <a:r>
              <a:rPr lang="el-GR" sz="1400" dirty="0">
                <a:latin typeface="Tahoma" charset="0"/>
              </a:rPr>
              <a:t>, δηλαδή δεν υπάρχει σχέση μεταξύ των δύο μεταβλητών. </a:t>
            </a:r>
            <a:endParaRPr lang="en-US" sz="1400" dirty="0">
              <a:latin typeface="Tahoma" charset="0"/>
            </a:endParaRPr>
          </a:p>
        </p:txBody>
      </p:sp>
      <p:sp>
        <p:nvSpPr>
          <p:cNvPr id="5" name="Line 6"/>
          <p:cNvSpPr>
            <a:spLocks noChangeShapeType="1"/>
          </p:cNvSpPr>
          <p:nvPr/>
        </p:nvSpPr>
        <p:spPr bwMode="auto">
          <a:xfrm flipV="1">
            <a:off x="4500563" y="3000375"/>
            <a:ext cx="525462" cy="1571625"/>
          </a:xfrm>
          <a:prstGeom prst="line">
            <a:avLst/>
          </a:prstGeom>
          <a:noFill/>
          <a:ln w="38100" cmpd="dbl">
            <a:solidFill>
              <a:schemeClr val="accent1">
                <a:lumMod val="50000"/>
              </a:schemeClr>
            </a:solidFill>
            <a:round/>
            <a:headEnd/>
            <a:tailEnd type="triangle" w="med" len="med"/>
          </a:ln>
          <a:effectLst/>
        </p:spPr>
        <p:txBody>
          <a:bodyPr/>
          <a:lstStyle/>
          <a:p>
            <a:pPr>
              <a:defRPr/>
            </a:pPr>
            <a:endParaRPr lang="el-GR"/>
          </a:p>
        </p:txBody>
      </p:sp>
      <p:sp>
        <p:nvSpPr>
          <p:cNvPr id="6" name="Rectangle 13"/>
          <p:cNvSpPr>
            <a:spLocks noChangeArrowheads="1"/>
          </p:cNvSpPr>
          <p:nvPr/>
        </p:nvSpPr>
        <p:spPr bwMode="auto">
          <a:xfrm>
            <a:off x="428625" y="2857500"/>
            <a:ext cx="6143625" cy="142875"/>
          </a:xfrm>
          <a:prstGeom prst="rect">
            <a:avLst/>
          </a:prstGeom>
          <a:noFill/>
          <a:ln w="25400">
            <a:solidFill>
              <a:schemeClr val="accent1">
                <a:lumMod val="50000"/>
              </a:schemeClr>
            </a:solidFill>
            <a:miter lim="800000"/>
            <a:headEnd/>
            <a:tailEnd/>
          </a:ln>
          <a:effectLst/>
        </p:spPr>
        <p:txBody>
          <a:bodyPr wrap="none" anchor="ctr"/>
          <a:lstStyle/>
          <a:p>
            <a:pPr>
              <a:defRPr/>
            </a:pP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088" y="333375"/>
            <a:ext cx="7499350" cy="865188"/>
          </a:xfrm>
        </p:spPr>
        <p:txBody>
          <a:bodyPr/>
          <a:lstStyle/>
          <a:p>
            <a:pPr eaLnBrk="1" hangingPunct="1"/>
            <a:r>
              <a:rPr lang="el-GR" dirty="0" smtClean="0"/>
              <a:t>Πίνακες Συνάφειας</a:t>
            </a:r>
          </a:p>
        </p:txBody>
      </p:sp>
      <p:sp>
        <p:nvSpPr>
          <p:cNvPr id="16387" name="Rectangle 3"/>
          <p:cNvSpPr>
            <a:spLocks noGrp="1" noChangeArrowheads="1"/>
          </p:cNvSpPr>
          <p:nvPr>
            <p:ph type="body" idx="1"/>
          </p:nvPr>
        </p:nvSpPr>
        <p:spPr>
          <a:xfrm>
            <a:off x="611188" y="1484313"/>
            <a:ext cx="7956550" cy="4800600"/>
          </a:xfrm>
        </p:spPr>
        <p:txBody>
          <a:bodyPr/>
          <a:lstStyle/>
          <a:p>
            <a:pPr marL="0" indent="0" algn="just">
              <a:buNone/>
            </a:pPr>
            <a:r>
              <a:rPr lang="el-GR" dirty="0" smtClean="0">
                <a:solidFill>
                  <a:schemeClr val="tx2"/>
                </a:solidFill>
              </a:rPr>
              <a:t>Οι πίνακες συνάφειας (</a:t>
            </a:r>
            <a:r>
              <a:rPr lang="en-US" dirty="0" smtClean="0">
                <a:solidFill>
                  <a:schemeClr val="tx2"/>
                </a:solidFill>
              </a:rPr>
              <a:t>contingency tables) </a:t>
            </a:r>
            <a:r>
              <a:rPr lang="el-GR" dirty="0" smtClean="0"/>
              <a:t>είναι πίνακες δύο (ή περισσοτέρων διαστάσεων) όπου οι μεταβλητές είναι κατηγορικές και κάθε κελί περιέχει τη συχνότητα των παρατηρήσεων για την οποία ισχύει ταυτόχρονα ο συνδυασμός των δύο κατηγορικών μεταβλητών. </a:t>
            </a:r>
            <a:endParaRPr lang="el-GR" dirty="0" smtClean="0">
              <a:latin typeface="+mj-lt"/>
            </a:endParaRPr>
          </a:p>
          <a:p>
            <a:pPr algn="just" eaLnBrk="1" hangingPunct="1"/>
            <a:endParaRPr lang="el-GR" dirty="0" smtClean="0">
              <a:latin typeface="+mj-lt"/>
            </a:endParaRPr>
          </a:p>
          <a:p>
            <a:pPr algn="just" eaLnBrk="1" hangingPunct="1">
              <a:buNone/>
            </a:pPr>
            <a:r>
              <a:rPr lang="el-GR" dirty="0" smtClean="0">
                <a:latin typeface="+mj-lt"/>
              </a:rPr>
              <a:t>Τους πίνακες συνάφειας τους χρησιμοποιούμε για να ελέγξουμε:</a:t>
            </a:r>
          </a:p>
          <a:p>
            <a:pPr lvl="1" algn="just" eaLnBrk="1" hangingPunct="1"/>
            <a:r>
              <a:rPr lang="el-GR" dirty="0" smtClean="0">
                <a:latin typeface="+mj-lt"/>
              </a:rPr>
              <a:t>αν τα </a:t>
            </a:r>
            <a:r>
              <a:rPr lang="el-GR" b="1" i="1" dirty="0" smtClean="0">
                <a:latin typeface="+mj-lt"/>
              </a:rPr>
              <a:t>χαρακτηριστικά</a:t>
            </a:r>
            <a:r>
              <a:rPr lang="el-GR" i="1" dirty="0" smtClean="0">
                <a:latin typeface="+mj-lt"/>
              </a:rPr>
              <a:t> </a:t>
            </a:r>
            <a:r>
              <a:rPr lang="el-GR" dirty="0" smtClean="0">
                <a:latin typeface="+mj-lt"/>
              </a:rPr>
              <a:t>στις δυο διαστάσεις του πίνακα, είναι </a:t>
            </a:r>
            <a:r>
              <a:rPr lang="el-GR" b="1" i="1" dirty="0" smtClean="0">
                <a:latin typeface="+mj-lt"/>
              </a:rPr>
              <a:t>εξαρτημένα ή ανεξάρτητα</a:t>
            </a:r>
            <a:r>
              <a:rPr lang="el-GR" dirty="0" smtClean="0">
                <a:latin typeface="+mj-lt"/>
              </a:rPr>
              <a:t>,  (</a:t>
            </a:r>
            <a:r>
              <a:rPr lang="el-GR" dirty="0" smtClean="0">
                <a:solidFill>
                  <a:schemeClr val="tx2"/>
                </a:solidFill>
                <a:latin typeface="+mj-lt"/>
              </a:rPr>
              <a:t>έλεγχος ανεξαρτησίας</a:t>
            </a:r>
            <a:r>
              <a:rPr lang="el-GR" dirty="0" smtClean="0">
                <a:latin typeface="+mj-lt"/>
              </a:rPr>
              <a:t>)</a:t>
            </a:r>
          </a:p>
          <a:p>
            <a:pPr lvl="1" algn="just" eaLnBrk="1" hangingPunct="1"/>
            <a:r>
              <a:rPr lang="el-GR" dirty="0" smtClean="0">
                <a:latin typeface="+mj-lt"/>
              </a:rPr>
              <a:t>αν </a:t>
            </a:r>
            <a:r>
              <a:rPr lang="el-GR" b="1" i="1" dirty="0" smtClean="0">
                <a:latin typeface="+mj-lt"/>
              </a:rPr>
              <a:t>τα δύο δείγματα</a:t>
            </a:r>
            <a:r>
              <a:rPr lang="el-GR" dirty="0" smtClean="0">
                <a:latin typeface="+mj-lt"/>
              </a:rPr>
              <a:t>, που το ένα εξετάζεται ως προς το χαρακτηριστικό 1 και το δεύτερο ως το χαρακτηριστικό 2, </a:t>
            </a:r>
            <a:r>
              <a:rPr lang="el-GR" b="1" i="1" dirty="0" smtClean="0">
                <a:latin typeface="+mj-lt"/>
              </a:rPr>
              <a:t>προέρχονται από τον ίδιο πληθυσμό</a:t>
            </a:r>
            <a:r>
              <a:rPr lang="el-GR" dirty="0" smtClean="0">
                <a:latin typeface="+mj-lt"/>
              </a:rPr>
              <a:t> (</a:t>
            </a:r>
            <a:r>
              <a:rPr lang="el-GR" dirty="0" smtClean="0">
                <a:solidFill>
                  <a:schemeClr val="tx2"/>
                </a:solidFill>
                <a:latin typeface="+mj-lt"/>
              </a:rPr>
              <a:t>έλεγχος ομοιογένειας</a:t>
            </a:r>
            <a:r>
              <a:rPr lang="el-GR" dirty="0" smtClean="0">
                <a:latin typeface="+mj-lt"/>
              </a:rPr>
              <a:t>)</a:t>
            </a:r>
          </a:p>
          <a:p>
            <a:pPr marL="0" lvl="1" indent="0" algn="just" eaLnBrk="1" hangingPunct="1">
              <a:buNone/>
            </a:pPr>
            <a:endParaRPr lang="en-US" dirty="0" smtClean="0">
              <a:latin typeface="+mj-lt"/>
            </a:endParaRPr>
          </a:p>
          <a:p>
            <a:pPr marL="0" lvl="1" indent="0" algn="just" eaLnBrk="1" hangingPunct="1">
              <a:buNone/>
            </a:pPr>
            <a:r>
              <a:rPr lang="en-US" dirty="0" smtClean="0"/>
              <a:t>H</a:t>
            </a:r>
            <a:r>
              <a:rPr lang="el-GR" dirty="0" smtClean="0"/>
              <a:t> ομοιογένεια και η ανεξαρτησία είναι τις περισσότερες φορές ισοδύναμες</a:t>
            </a:r>
            <a:r>
              <a:rPr lang="el-GR" dirty="0" smtClean="0">
                <a:latin typeface="+mj-lt"/>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l-GR" dirty="0" smtClean="0"/>
              <a:t>2</a:t>
            </a:r>
            <a:r>
              <a:rPr lang="en-US" dirty="0" smtClean="0"/>
              <a:t>x2</a:t>
            </a:r>
            <a:r>
              <a:rPr lang="el-GR" dirty="0" smtClean="0"/>
              <a:t> Πίνακες Συνάφειας</a:t>
            </a:r>
          </a:p>
        </p:txBody>
      </p:sp>
      <p:sp>
        <p:nvSpPr>
          <p:cNvPr id="6" name="Rectangle 3"/>
          <p:cNvSpPr>
            <a:spLocks noGrp="1" noChangeArrowheads="1"/>
          </p:cNvSpPr>
          <p:nvPr>
            <p:ph type="body" sz="half" idx="1"/>
          </p:nvPr>
        </p:nvSpPr>
        <p:spPr>
          <a:xfrm>
            <a:off x="500034" y="2214554"/>
            <a:ext cx="8101012" cy="4041790"/>
          </a:xfrm>
        </p:spPr>
        <p:txBody>
          <a:bodyPr/>
          <a:lstStyle/>
          <a:p>
            <a:pPr marL="438150" indent="-438150" algn="just" eaLnBrk="1" hangingPunct="1">
              <a:lnSpc>
                <a:spcPct val="90000"/>
              </a:lnSpc>
              <a:buFont typeface="Wingdings" pitchFamily="2" charset="2"/>
              <a:buAutoNum type="arabicPeriod"/>
            </a:pPr>
            <a:r>
              <a:rPr lang="el-GR" sz="1800" dirty="0" smtClean="0">
                <a:latin typeface="+mj-lt"/>
              </a:rPr>
              <a:t>Τα μέλη του πληθυσμού εκλέγονται τυχαία και ταξινομούνται σε τέσσερις (2</a:t>
            </a:r>
            <a:r>
              <a:rPr lang="en-US" sz="1800" dirty="0" smtClean="0">
                <a:latin typeface="+mj-lt"/>
              </a:rPr>
              <a:t>x2) </a:t>
            </a:r>
            <a:r>
              <a:rPr lang="el-GR" sz="1800" dirty="0" smtClean="0">
                <a:latin typeface="+mj-lt"/>
              </a:rPr>
              <a:t>κατηγορίες.</a:t>
            </a:r>
          </a:p>
          <a:p>
            <a:pPr marL="438150" indent="-438150" algn="just" eaLnBrk="1" hangingPunct="1">
              <a:lnSpc>
                <a:spcPct val="90000"/>
              </a:lnSpc>
              <a:buFont typeface="Wingdings" pitchFamily="2" charset="2"/>
              <a:buAutoNum type="arabicPeriod"/>
            </a:pPr>
            <a:endParaRPr lang="el-GR" sz="1800" dirty="0" smtClean="0">
              <a:latin typeface="+mj-lt"/>
            </a:endParaRPr>
          </a:p>
          <a:p>
            <a:pPr marL="438150" indent="-438150" algn="just" eaLnBrk="1" hangingPunct="1">
              <a:lnSpc>
                <a:spcPct val="90000"/>
              </a:lnSpc>
              <a:buFont typeface="Wingdings" pitchFamily="2" charset="2"/>
              <a:buAutoNum type="arabicPeriod"/>
            </a:pPr>
            <a:r>
              <a:rPr lang="el-GR" sz="1800" dirty="0" smtClean="0">
                <a:latin typeface="+mj-lt"/>
              </a:rPr>
              <a:t>Τα δεδομένα έχουν τη μορφή συχνοτήτων και συνοψίζονται σε δύο γραμμές και δυο στήλες.</a:t>
            </a:r>
          </a:p>
          <a:p>
            <a:pPr marL="438150" indent="-438150" algn="just" eaLnBrk="1" hangingPunct="1">
              <a:lnSpc>
                <a:spcPct val="90000"/>
              </a:lnSpc>
              <a:buFont typeface="Wingdings" pitchFamily="2" charset="2"/>
              <a:buAutoNum type="arabicPeriod"/>
            </a:pPr>
            <a:endParaRPr lang="el-GR" sz="1800" dirty="0" smtClean="0">
              <a:latin typeface="+mj-lt"/>
            </a:endParaRPr>
          </a:p>
          <a:p>
            <a:pPr marL="438150" indent="-438150" algn="just" eaLnBrk="1" hangingPunct="1">
              <a:lnSpc>
                <a:spcPct val="90000"/>
              </a:lnSpc>
              <a:buFont typeface="Wingdings" pitchFamily="2" charset="2"/>
              <a:buAutoNum type="arabicPeriod"/>
            </a:pPr>
            <a:r>
              <a:rPr lang="el-GR" sz="1800" dirty="0" smtClean="0">
                <a:latin typeface="+mj-lt"/>
              </a:rPr>
              <a:t>Οι δύο γραμμές αντιστοιχούν στα επίπεδα ή τις τιμές της μιας μεταβλητής και οι δύο στήλες στα επίπεδα ή τις τιμές της άλλης μεταβλητής.</a:t>
            </a:r>
          </a:p>
          <a:p>
            <a:pPr marL="438150" indent="-438150" algn="just" eaLnBrk="1" hangingPunct="1">
              <a:lnSpc>
                <a:spcPct val="90000"/>
              </a:lnSpc>
              <a:buFont typeface="Wingdings" pitchFamily="2" charset="2"/>
              <a:buAutoNum type="arabicPeriod"/>
            </a:pPr>
            <a:endParaRPr lang="el-GR" dirty="0" smtClean="0">
              <a:latin typeface="+mj-lt"/>
            </a:endParaRPr>
          </a:p>
          <a:p>
            <a:pPr marL="438150" indent="-438150" algn="just" eaLnBrk="1" hangingPunct="1">
              <a:lnSpc>
                <a:spcPct val="90000"/>
              </a:lnSpc>
              <a:buFont typeface="Wingdings" pitchFamily="2" charset="2"/>
              <a:buAutoNum type="arabicPeriod"/>
            </a:pPr>
            <a:r>
              <a:rPr lang="el-GR" sz="1800" dirty="0" smtClean="0">
                <a:latin typeface="+mj-lt"/>
              </a:rPr>
              <a:t>.</a:t>
            </a:r>
          </a:p>
          <a:p>
            <a:pPr marL="438150" indent="-438150" algn="just" eaLnBrk="1" hangingPunct="1">
              <a:lnSpc>
                <a:spcPct val="90000"/>
              </a:lnSpc>
              <a:buFont typeface="Wingdings" pitchFamily="2" charset="2"/>
              <a:buAutoNum type="arabicPeriod"/>
            </a:pPr>
            <a:endParaRPr lang="el-GR" sz="1800" dirty="0" smtClean="0">
              <a:latin typeface="+mj-lt"/>
            </a:endParaRPr>
          </a:p>
          <a:p>
            <a:pPr marL="438150" indent="-438150" algn="just" eaLnBrk="1" hangingPunct="1">
              <a:lnSpc>
                <a:spcPct val="90000"/>
              </a:lnSpc>
              <a:buNone/>
            </a:pPr>
            <a:endParaRPr lang="el-GR" sz="1800" dirty="0" smtClean="0">
              <a:latin typeface="+mj-lt"/>
            </a:endParaRPr>
          </a:p>
        </p:txBody>
      </p:sp>
      <p:sp>
        <p:nvSpPr>
          <p:cNvPr id="7" name="6 - TextBox"/>
          <p:cNvSpPr txBox="1"/>
          <p:nvPr/>
        </p:nvSpPr>
        <p:spPr>
          <a:xfrm>
            <a:off x="714348" y="1571612"/>
            <a:ext cx="7643866" cy="369332"/>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8100000" scaled="1"/>
            <a:tileRect/>
          </a:gradFill>
        </p:spPr>
        <p:txBody>
          <a:bodyPr wrap="square" rtlCol="0">
            <a:spAutoFit/>
          </a:bodyPr>
          <a:lstStyle/>
          <a:p>
            <a:r>
              <a:rPr lang="el-GR" dirty="0" smtClean="0">
                <a:solidFill>
                  <a:srgbClr val="FF0000"/>
                </a:solidFill>
              </a:rPr>
              <a:t>Στόχος είναι να διαπιστωθεί αν υπάρχει σχέση μεταξύ των δύο μεταβλητών.</a:t>
            </a:r>
            <a:endParaRPr lang="el-GR" dirty="0"/>
          </a:p>
        </p:txBody>
      </p:sp>
      <p:graphicFrame>
        <p:nvGraphicFramePr>
          <p:cNvPr id="260098" name="Object 5"/>
          <p:cNvGraphicFramePr>
            <a:graphicFrameLocks noChangeAspect="1"/>
          </p:cNvGraphicFramePr>
          <p:nvPr/>
        </p:nvGraphicFramePr>
        <p:xfrm>
          <a:off x="785786" y="4714884"/>
          <a:ext cx="5221306" cy="856904"/>
        </p:xfrm>
        <a:graphic>
          <a:graphicData uri="http://schemas.openxmlformats.org/presentationml/2006/ole">
            <mc:AlternateContent xmlns:mc="http://schemas.openxmlformats.org/markup-compatibility/2006">
              <mc:Choice xmlns:v="urn:schemas-microsoft-com:vml" Requires="v">
                <p:oleObj spid="_x0000_s260101" name="Equation" r:id="rId4" imgW="2755900" imgH="457200" progId="">
                  <p:embed/>
                </p:oleObj>
              </mc:Choice>
              <mc:Fallback>
                <p:oleObj name="Equation" r:id="rId4" imgW="2755900" imgH="4572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4714884"/>
                        <a:ext cx="5221306" cy="856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l-GR" dirty="0" smtClean="0"/>
              <a:t>2</a:t>
            </a:r>
            <a:r>
              <a:rPr lang="en-US" dirty="0" smtClean="0"/>
              <a:t>x2</a:t>
            </a:r>
            <a:r>
              <a:rPr lang="el-GR" dirty="0" smtClean="0"/>
              <a:t> Πίνακες Συνάφειας</a:t>
            </a:r>
          </a:p>
        </p:txBody>
      </p:sp>
      <p:graphicFrame>
        <p:nvGraphicFramePr>
          <p:cNvPr id="7" name="Object 3"/>
          <p:cNvGraphicFramePr>
            <a:graphicFrameLocks noGrp="1" noChangeAspect="1"/>
          </p:cNvGraphicFramePr>
          <p:nvPr>
            <p:ph sz="half" idx="2"/>
          </p:nvPr>
        </p:nvGraphicFramePr>
        <p:xfrm>
          <a:off x="1043608" y="3789040"/>
          <a:ext cx="7148557" cy="2449536"/>
        </p:xfrm>
        <a:graphic>
          <a:graphicData uri="http://schemas.openxmlformats.org/presentationml/2006/ole">
            <mc:AlternateContent xmlns:mc="http://schemas.openxmlformats.org/markup-compatibility/2006">
              <mc:Choice xmlns:v="urn:schemas-microsoft-com:vml" Requires="v">
                <p:oleObj spid="_x0000_s259078" name="Equation" r:id="rId4" imgW="5448300" imgH="1866900" progId="">
                  <p:embed/>
                </p:oleObj>
              </mc:Choice>
              <mc:Fallback>
                <p:oleObj name="Equation" r:id="rId4" imgW="5448300" imgH="1866900" progId="">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789040"/>
                        <a:ext cx="7148557" cy="2449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4"/>
          <p:cNvPicPr>
            <a:picLocks noChangeAspect="1" noChangeArrowheads="1"/>
          </p:cNvPicPr>
          <p:nvPr/>
        </p:nvPicPr>
        <p:blipFill>
          <a:blip r:embed="rId6" cstate="print"/>
          <a:srcRect l="26852" t="62273" r="41951" b="18199"/>
          <a:stretch>
            <a:fillRect/>
          </a:stretch>
        </p:blipFill>
        <p:spPr bwMode="auto">
          <a:xfrm>
            <a:off x="1357290" y="1500174"/>
            <a:ext cx="5894891" cy="230597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l-GR" dirty="0" smtClean="0"/>
              <a:t>2</a:t>
            </a:r>
            <a:r>
              <a:rPr lang="en-US" dirty="0" smtClean="0"/>
              <a:t>x2</a:t>
            </a:r>
            <a:r>
              <a:rPr lang="el-GR" dirty="0" smtClean="0"/>
              <a:t> Πίνακες Συνάφειας</a:t>
            </a:r>
          </a:p>
        </p:txBody>
      </p:sp>
      <p:sp>
        <p:nvSpPr>
          <p:cNvPr id="9" name="Rectangle 3"/>
          <p:cNvSpPr>
            <a:spLocks noGrp="1" noChangeArrowheads="1"/>
          </p:cNvSpPr>
          <p:nvPr>
            <p:ph type="body" sz="half" idx="1"/>
          </p:nvPr>
        </p:nvSpPr>
        <p:spPr>
          <a:xfrm>
            <a:off x="571472" y="1357298"/>
            <a:ext cx="8208962" cy="647700"/>
          </a:xfrm>
        </p:spPr>
        <p:txBody>
          <a:bodyPr/>
          <a:lstStyle/>
          <a:p>
            <a:pPr eaLnBrk="1" hangingPunct="1">
              <a:buFontTx/>
              <a:buNone/>
              <a:defRPr/>
            </a:pPr>
            <a:r>
              <a:rPr lang="el-GR" b="1" dirty="0" smtClean="0">
                <a:solidFill>
                  <a:schemeClr val="tx2"/>
                </a:solidFill>
                <a:effectLst>
                  <a:outerShdw blurRad="38100" dist="38100" dir="2700000" algn="tl">
                    <a:srgbClr val="C0C0C0"/>
                  </a:outerShdw>
                </a:effectLst>
                <a:latin typeface="+mj-lt"/>
              </a:rPr>
              <a:t>Έλεγχος για την ανεξαρτησία των μεταβλητών</a:t>
            </a:r>
          </a:p>
          <a:p>
            <a:pPr eaLnBrk="1" hangingPunct="1">
              <a:buFontTx/>
              <a:buNone/>
              <a:defRPr/>
            </a:pPr>
            <a:endParaRPr lang="el-GR" b="1" dirty="0" smtClean="0">
              <a:solidFill>
                <a:schemeClr val="tx2"/>
              </a:solidFill>
              <a:effectLst>
                <a:outerShdw blurRad="38100" dist="38100" dir="2700000" algn="tl">
                  <a:srgbClr val="C0C0C0"/>
                </a:outerShdw>
              </a:effectLst>
              <a:latin typeface="+mj-lt"/>
            </a:endParaRPr>
          </a:p>
        </p:txBody>
      </p:sp>
      <p:graphicFrame>
        <p:nvGraphicFramePr>
          <p:cNvPr id="10" name="Object 4"/>
          <p:cNvGraphicFramePr>
            <a:graphicFrameLocks noGrp="1" noChangeAspect="1"/>
          </p:cNvGraphicFramePr>
          <p:nvPr>
            <p:ph sz="half" idx="2"/>
          </p:nvPr>
        </p:nvGraphicFramePr>
        <p:xfrm>
          <a:off x="642911" y="2074862"/>
          <a:ext cx="6929486" cy="4135184"/>
        </p:xfrm>
        <a:graphic>
          <a:graphicData uri="http://schemas.openxmlformats.org/presentationml/2006/ole">
            <mc:AlternateContent xmlns:mc="http://schemas.openxmlformats.org/markup-compatibility/2006">
              <mc:Choice xmlns:v="urn:schemas-microsoft-com:vml" Requires="v">
                <p:oleObj spid="_x0000_s261126" name="Equation" r:id="rId4" imgW="4660900" imgH="2781300" progId="">
                  <p:embed/>
                </p:oleObj>
              </mc:Choice>
              <mc:Fallback>
                <p:oleObj name="Equation" r:id="rId4" imgW="4660900" imgH="2781300" progId="">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1" y="2074862"/>
                        <a:ext cx="6929486" cy="413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l-GR" dirty="0" smtClean="0"/>
              <a:t>2</a:t>
            </a:r>
            <a:r>
              <a:rPr lang="en-US" dirty="0" smtClean="0"/>
              <a:t>x2</a:t>
            </a:r>
            <a:r>
              <a:rPr lang="el-GR" dirty="0" smtClean="0"/>
              <a:t> Πίνακες Συνάφειας</a:t>
            </a:r>
          </a:p>
        </p:txBody>
      </p:sp>
      <p:pic>
        <p:nvPicPr>
          <p:cNvPr id="3" name="Picture 5"/>
          <p:cNvPicPr>
            <a:picLocks noGrp="1" noChangeAspect="1" noChangeArrowheads="1"/>
          </p:cNvPicPr>
          <p:nvPr>
            <p:ph sz="half" idx="2"/>
          </p:nvPr>
        </p:nvPicPr>
        <p:blipFill>
          <a:blip r:embed="rId3" cstate="print"/>
          <a:srcRect l="25497" t="49252" r="41183" b="30504"/>
          <a:stretch>
            <a:fillRect/>
          </a:stretch>
        </p:blipFill>
        <p:spPr>
          <a:xfrm>
            <a:off x="928662" y="1428736"/>
            <a:ext cx="6084887" cy="2309812"/>
          </a:xfrm>
          <a:noFill/>
        </p:spPr>
      </p:pic>
      <p:sp>
        <p:nvSpPr>
          <p:cNvPr id="4" name="Rectangle 4"/>
          <p:cNvSpPr>
            <a:spLocks/>
          </p:cNvSpPr>
          <p:nvPr/>
        </p:nvSpPr>
        <p:spPr bwMode="auto">
          <a:xfrm>
            <a:off x="468312" y="3860800"/>
            <a:ext cx="8247091" cy="2211406"/>
          </a:xfrm>
          <a:prstGeom prst="rect">
            <a:avLst/>
          </a:prstGeom>
          <a:noFill/>
          <a:ln w="9525">
            <a:noFill/>
            <a:miter lim="800000"/>
            <a:headEnd/>
            <a:tailEnd/>
          </a:ln>
        </p:spPr>
        <p:txBody>
          <a:bodyPr/>
          <a:lstStyle/>
          <a:p>
            <a:pPr marL="620713" indent="-533400">
              <a:spcBef>
                <a:spcPct val="20000"/>
              </a:spcBef>
              <a:buFont typeface="Wingdings 2" pitchFamily="18" charset="2"/>
              <a:buAutoNum type="arabicPeriod"/>
              <a:defRPr/>
            </a:pPr>
            <a:r>
              <a:rPr lang="el-GR" sz="1600" dirty="0">
                <a:latin typeface="+mj-lt"/>
              </a:rPr>
              <a:t>Το άθροισμα Ε</a:t>
            </a:r>
            <a:r>
              <a:rPr lang="en-US" sz="1600" dirty="0" err="1">
                <a:latin typeface="+mj-lt"/>
              </a:rPr>
              <a:t>ij</a:t>
            </a:r>
            <a:r>
              <a:rPr lang="el-GR" sz="1600" dirty="0">
                <a:latin typeface="+mj-lt"/>
              </a:rPr>
              <a:t> ανά γραμμή και στήλη ισούται με τις </a:t>
            </a:r>
            <a:r>
              <a:rPr lang="el-GR" sz="1600" dirty="0" err="1">
                <a:latin typeface="+mj-lt"/>
              </a:rPr>
              <a:t>παρατηρηθείσες</a:t>
            </a:r>
            <a:r>
              <a:rPr lang="el-GR" sz="1600" dirty="0">
                <a:latin typeface="+mj-lt"/>
              </a:rPr>
              <a:t> </a:t>
            </a:r>
            <a:r>
              <a:rPr lang="el-GR" sz="1600" dirty="0" err="1">
                <a:latin typeface="+mj-lt"/>
              </a:rPr>
              <a:t>περιθώριες</a:t>
            </a:r>
            <a:r>
              <a:rPr lang="el-GR" sz="1600" dirty="0">
                <a:latin typeface="+mj-lt"/>
              </a:rPr>
              <a:t> συχνότητες.</a:t>
            </a:r>
          </a:p>
          <a:p>
            <a:pPr marL="620713" indent="-533400">
              <a:spcBef>
                <a:spcPct val="20000"/>
              </a:spcBef>
              <a:buFont typeface="Wingdings 2" pitchFamily="18" charset="2"/>
              <a:buAutoNum type="arabicPeriod"/>
              <a:defRPr/>
            </a:pPr>
            <a:r>
              <a:rPr lang="el-GR" sz="1600" dirty="0">
                <a:latin typeface="+mj-lt"/>
              </a:rPr>
              <a:t>Οι διαφορές Ο</a:t>
            </a:r>
            <a:r>
              <a:rPr lang="en-US" sz="1600" dirty="0" err="1">
                <a:latin typeface="+mj-lt"/>
              </a:rPr>
              <a:t>ij-Eij</a:t>
            </a:r>
            <a:r>
              <a:rPr lang="el-GR" sz="1600" dirty="0">
                <a:latin typeface="+mj-lt"/>
              </a:rPr>
              <a:t> έχουν άθροισμα 0 σε κάθε γραμμή και στήλη.</a:t>
            </a:r>
          </a:p>
          <a:p>
            <a:pPr marL="620713" indent="-533400">
              <a:spcBef>
                <a:spcPct val="20000"/>
              </a:spcBef>
              <a:buFontTx/>
              <a:buChar char="•"/>
              <a:defRPr/>
            </a:pPr>
            <a:endParaRPr lang="el-GR" sz="1600" dirty="0">
              <a:latin typeface="+mj-lt"/>
            </a:endParaRPr>
          </a:p>
          <a:p>
            <a:pPr marL="620713" indent="-533400">
              <a:spcBef>
                <a:spcPct val="20000"/>
              </a:spcBef>
              <a:defRPr/>
            </a:pPr>
            <a:r>
              <a:rPr lang="el-GR" sz="1600" dirty="0">
                <a:latin typeface="+mj-lt"/>
              </a:rPr>
              <a:t>	ΟΣΟ μεγαλύτερες είναι οι παραπάνω διαφορές τόσο </a:t>
            </a:r>
            <a:r>
              <a:rPr lang="el-GR" sz="1600" dirty="0" smtClean="0">
                <a:latin typeface="+mj-lt"/>
              </a:rPr>
              <a:t>μεγαλύτερη ένδειξη </a:t>
            </a:r>
            <a:r>
              <a:rPr lang="el-GR" sz="1600" dirty="0">
                <a:latin typeface="+mj-lt"/>
              </a:rPr>
              <a:t>υπάρχει εναντίον της μηδενικής υπόθεσης της ανεξαρτησίας. ΑΡΑ το τεστ σημαντικότητας θα πρέπει να στηρίζεται στις διαφορές.</a:t>
            </a:r>
          </a:p>
          <a:p>
            <a:pPr marL="620713" indent="-533400">
              <a:spcBef>
                <a:spcPct val="20000"/>
              </a:spcBef>
              <a:buFontTx/>
              <a:buChar char="•"/>
              <a:defRPr/>
            </a:pPr>
            <a:endParaRPr lang="el-GR" sz="1600" dirty="0">
              <a:latin typeface="+mj-lt"/>
            </a:endParaRPr>
          </a:p>
          <a:p>
            <a:pPr marL="620713" indent="-533400">
              <a:spcBef>
                <a:spcPct val="20000"/>
              </a:spcBef>
              <a:defRPr/>
            </a:pPr>
            <a:endParaRPr lang="el-GR" sz="1600" b="1" dirty="0">
              <a:effectLst>
                <a:outerShdw blurRad="38100" dist="38100" dir="2700000" algn="tl">
                  <a:srgbClr val="C0C0C0"/>
                </a:outerShdw>
              </a:effectLs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r>
              <a:rPr lang="el-GR" altLang="el-GR" smtClean="0"/>
              <a:t>Άδειες Χρήσης</a:t>
            </a:r>
          </a:p>
        </p:txBody>
      </p:sp>
      <p:sp>
        <p:nvSpPr>
          <p:cNvPr id="17411" name="Subtitle 8"/>
          <p:cNvSpPr>
            <a:spLocks noGrp="1"/>
          </p:cNvSpPr>
          <p:nvPr>
            <p:ph idx="1"/>
          </p:nvPr>
        </p:nvSpPr>
        <p:spPr/>
        <p:txBody>
          <a:bodyPr/>
          <a:lstStyle/>
          <a:p>
            <a:pPr eaLnBrk="1" hangingPunct="1"/>
            <a:r>
              <a:rPr lang="el-GR" altLang="el-GR" sz="2800" smtClean="0"/>
              <a:t>Το παρόν εκπαιδευτικό υλικό υπόκειται σε</a:t>
            </a:r>
            <a:r>
              <a:rPr lang="en-US" altLang="el-GR" sz="2800" smtClean="0"/>
              <a:t> </a:t>
            </a:r>
            <a:r>
              <a:rPr lang="el-GR" altLang="el-GR" sz="2800" smtClean="0"/>
              <a:t>άδειες χρήσης </a:t>
            </a:r>
            <a:r>
              <a:rPr lang="en-US" altLang="el-GR" sz="2800" smtClean="0"/>
              <a:t>Creative Commons. </a:t>
            </a:r>
          </a:p>
          <a:p>
            <a:pPr eaLnBrk="1" hangingPunct="1"/>
            <a:r>
              <a:rPr lang="el-GR" altLang="el-GR" sz="2800" smtClean="0"/>
              <a:t>Για εκπαιδευτικό υλικό, όπως εικόνες, που υπόκειται σε άλλου τύπου άδειας χρήσης, η άδεια χρήσης αναφέρεται ρητώς. </a:t>
            </a:r>
          </a:p>
        </p:txBody>
      </p:sp>
      <p:pic>
        <p:nvPicPr>
          <p:cNvPr id="17412"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94188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Θέση αριθμού διαφάνειας 2"/>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7429C1A8-26C4-45FB-8F56-23B6B963E256}" type="slidenum">
              <a:rPr lang="el-GR" altLang="el-GR" sz="1200">
                <a:solidFill>
                  <a:srgbClr val="898989"/>
                </a:solidFill>
                <a:latin typeface="Arial" pitchFamily="34" charset="0"/>
                <a:cs typeface="Arial" pitchFamily="34" charset="0"/>
              </a:rPr>
              <a:pPr algn="l">
                <a:spcBef>
                  <a:spcPct val="0"/>
                </a:spcBef>
                <a:buFontTx/>
                <a:buNone/>
              </a:pPr>
              <a:t>2</a:t>
            </a:fld>
            <a:endParaRPr lang="el-GR" altLang="el-GR" sz="1200">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3402783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l-GR" dirty="0" smtClean="0"/>
              <a:t>2</a:t>
            </a:r>
            <a:r>
              <a:rPr lang="en-US" dirty="0" smtClean="0"/>
              <a:t>x2</a:t>
            </a:r>
            <a:r>
              <a:rPr lang="el-GR" dirty="0" smtClean="0"/>
              <a:t> Πίνακες Συνάφειας - Παράδειγμα</a:t>
            </a:r>
          </a:p>
        </p:txBody>
      </p:sp>
      <p:sp>
        <p:nvSpPr>
          <p:cNvPr id="17411" name="Rectangle 3"/>
          <p:cNvSpPr>
            <a:spLocks noGrp="1" noChangeArrowheads="1"/>
          </p:cNvSpPr>
          <p:nvPr>
            <p:ph type="body" sz="half" idx="1"/>
          </p:nvPr>
        </p:nvSpPr>
        <p:spPr>
          <a:xfrm>
            <a:off x="357158" y="1571612"/>
            <a:ext cx="8358246" cy="1071570"/>
          </a:xfrm>
        </p:spPr>
        <p:txBody>
          <a:bodyPr/>
          <a:lstStyle/>
          <a:p>
            <a:pPr marL="0" indent="0" algn="just" eaLnBrk="1" hangingPunct="1">
              <a:lnSpc>
                <a:spcPct val="90000"/>
              </a:lnSpc>
              <a:buFontTx/>
              <a:buNone/>
            </a:pPr>
            <a:r>
              <a:rPr lang="el-GR" sz="1600" dirty="0" smtClean="0">
                <a:latin typeface="+mj-lt"/>
              </a:rPr>
              <a:t>Ο Διευθυντής μιας νέας εφημερίδας που κυκλοφόρησε πρόσφατα σε μια μεγάλη επαρχιακή πόλη, θέλει να εξετάσει εάν η ικανοποίηση από τη μορφή της εφημερίδας επηρεάζεται από την ηλικία των αναγνωστών. Για το σκοπό αυτό, έλαβε ένα δείγμα 100 ατόμων, δύο ηλικιακών ομάδων, που αγόρασαν την εφημερίδα και κατέγραψε την άποψή τους, όπως αυτή φαίνεται στον πίνακα που ακολουθεί. </a:t>
            </a:r>
          </a:p>
        </p:txBody>
      </p:sp>
      <p:graphicFrame>
        <p:nvGraphicFramePr>
          <p:cNvPr id="5" name="4 - Πίνακας"/>
          <p:cNvGraphicFramePr>
            <a:graphicFrameLocks noGrp="1"/>
          </p:cNvGraphicFramePr>
          <p:nvPr/>
        </p:nvGraphicFramePr>
        <p:xfrm>
          <a:off x="2643174" y="3214686"/>
          <a:ext cx="3368040" cy="963930"/>
        </p:xfrm>
        <a:graphic>
          <a:graphicData uri="http://schemas.openxmlformats.org/drawingml/2006/table">
            <a:tbl>
              <a:tblPr/>
              <a:tblGrid>
                <a:gridCol w="1329055"/>
                <a:gridCol w="418465"/>
                <a:gridCol w="810260"/>
                <a:gridCol w="810260"/>
              </a:tblGrid>
              <a:tr h="0">
                <a:tc>
                  <a:txBody>
                    <a:bodyPr/>
                    <a:lstStyle/>
                    <a:p>
                      <a:pPr algn="ctr">
                        <a:lnSpc>
                          <a:spcPct val="115000"/>
                        </a:lnSpc>
                        <a:spcAft>
                          <a:spcPts val="0"/>
                        </a:spcAft>
                      </a:pPr>
                      <a:endParaRPr lang="el-G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l-GR" sz="1100" b="1">
                          <a:latin typeface="Calibri"/>
                          <a:ea typeface="Calibri"/>
                          <a:cs typeface="Times New Roman"/>
                        </a:rPr>
                        <a:t>Ικανοποίηση</a:t>
                      </a:r>
                      <a:endParaRPr lang="el-G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0">
                <a:tc>
                  <a:txBody>
                    <a:bodyPr/>
                    <a:lstStyle/>
                    <a:p>
                      <a:pPr algn="ctr">
                        <a:lnSpc>
                          <a:spcPct val="115000"/>
                        </a:lnSpc>
                        <a:spcAft>
                          <a:spcPts val="0"/>
                        </a:spcAft>
                      </a:pPr>
                      <a:endParaRPr lang="el-G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b="1">
                          <a:latin typeface="Calibri"/>
                          <a:ea typeface="Calibri"/>
                          <a:cs typeface="Times New Roman"/>
                        </a:rPr>
                        <a:t>ΟΧΙ</a:t>
                      </a:r>
                      <a:endParaRPr lang="el-G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b="1">
                          <a:latin typeface="Calibri"/>
                          <a:ea typeface="Calibri"/>
                          <a:cs typeface="Times New Roman"/>
                        </a:rPr>
                        <a:t>ΝΑΙ</a:t>
                      </a:r>
                      <a:endParaRPr lang="el-G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b="1">
                          <a:latin typeface="Calibri"/>
                          <a:ea typeface="Calibri"/>
                          <a:cs typeface="Times New Roman"/>
                        </a:rPr>
                        <a:t>Σύνολο</a:t>
                      </a:r>
                      <a:endParaRPr lang="el-G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l-GR" sz="1100" b="1" dirty="0" smtClean="0">
                          <a:latin typeface="Calibri"/>
                          <a:ea typeface="Calibri"/>
                          <a:cs typeface="Times New Roman"/>
                        </a:rPr>
                        <a:t>Κάτω </a:t>
                      </a:r>
                      <a:r>
                        <a:rPr lang="el-GR" sz="1100" b="1" dirty="0">
                          <a:latin typeface="Calibri"/>
                          <a:ea typeface="Calibri"/>
                          <a:cs typeface="Times New Roman"/>
                        </a:rPr>
                        <a:t>των 20 ετών</a:t>
                      </a:r>
                      <a:endParaRPr lang="el-G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l-GR" sz="1100" b="1">
                          <a:latin typeface="Calibri"/>
                          <a:ea typeface="Calibri"/>
                          <a:cs typeface="Times New Roman"/>
                        </a:rPr>
                        <a:t>Άνω των 20 ετών</a:t>
                      </a:r>
                      <a:endParaRPr lang="el-G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l-GR" sz="1100" b="1">
                          <a:latin typeface="Calibri"/>
                          <a:ea typeface="Calibri"/>
                          <a:cs typeface="Times New Roman"/>
                        </a:rPr>
                        <a:t>Σύνολο</a:t>
                      </a:r>
                      <a:endParaRPr lang="el-G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8" name="Picture 4"/>
          <p:cNvPicPr>
            <a:picLocks noChangeAspect="1" noChangeArrowheads="1"/>
          </p:cNvPicPr>
          <p:nvPr/>
        </p:nvPicPr>
        <p:blipFill>
          <a:blip r:embed="rId3" cstate="print"/>
          <a:srcRect/>
          <a:stretch>
            <a:fillRect/>
          </a:stretch>
        </p:blipFill>
        <p:spPr bwMode="auto">
          <a:xfrm>
            <a:off x="3714744" y="1571612"/>
            <a:ext cx="3857625" cy="2495550"/>
          </a:xfrm>
          <a:prstGeom prst="rect">
            <a:avLst/>
          </a:prstGeom>
          <a:noFill/>
          <a:ln w="9525">
            <a:noFill/>
            <a:miter lim="800000"/>
            <a:headEnd/>
            <a:tailEnd/>
          </a:ln>
        </p:spPr>
      </p:pic>
      <p:sp>
        <p:nvSpPr>
          <p:cNvPr id="17410" name="Rectangle 2"/>
          <p:cNvSpPr>
            <a:spLocks noGrp="1" noChangeArrowheads="1"/>
          </p:cNvSpPr>
          <p:nvPr>
            <p:ph type="title"/>
          </p:nvPr>
        </p:nvSpPr>
        <p:spPr>
          <a:xfrm>
            <a:off x="571472" y="0"/>
            <a:ext cx="8137525" cy="1143000"/>
          </a:xfrm>
        </p:spPr>
        <p:txBody>
          <a:bodyPr/>
          <a:lstStyle/>
          <a:p>
            <a:pPr eaLnBrk="1" hangingPunct="1"/>
            <a:r>
              <a:rPr lang="el-GR" dirty="0" smtClean="0"/>
              <a:t>2</a:t>
            </a:r>
            <a:r>
              <a:rPr lang="en-US" dirty="0" smtClean="0"/>
              <a:t>x2</a:t>
            </a:r>
            <a:r>
              <a:rPr lang="el-GR" dirty="0" smtClean="0"/>
              <a:t> Πίνακες Συνάφειας - Παράδειγμα</a:t>
            </a:r>
          </a:p>
        </p:txBody>
      </p:sp>
      <p:pic>
        <p:nvPicPr>
          <p:cNvPr id="262146" name="Picture 2"/>
          <p:cNvPicPr>
            <a:picLocks noChangeAspect="1" noChangeArrowheads="1"/>
          </p:cNvPicPr>
          <p:nvPr/>
        </p:nvPicPr>
        <p:blipFill>
          <a:blip r:embed="rId4" cstate="print"/>
          <a:srcRect/>
          <a:stretch>
            <a:fillRect/>
          </a:stretch>
        </p:blipFill>
        <p:spPr bwMode="auto">
          <a:xfrm>
            <a:off x="428596" y="1500174"/>
            <a:ext cx="2431379" cy="3519496"/>
          </a:xfrm>
          <a:prstGeom prst="rect">
            <a:avLst/>
          </a:prstGeom>
          <a:noFill/>
          <a:ln w="9525">
            <a:noFill/>
            <a:miter lim="800000"/>
            <a:headEnd/>
            <a:tailEnd/>
          </a:ln>
        </p:spPr>
      </p:pic>
      <p:cxnSp>
        <p:nvCxnSpPr>
          <p:cNvPr id="6" name="5 - Ευθύγραμμο βέλος σύνδεσης"/>
          <p:cNvCxnSpPr/>
          <p:nvPr/>
        </p:nvCxnSpPr>
        <p:spPr>
          <a:xfrm rot="5400000" flipH="1" flipV="1">
            <a:off x="2071670" y="3143248"/>
            <a:ext cx="2286016" cy="7143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6 - Έλλειψη"/>
          <p:cNvSpPr/>
          <p:nvPr/>
        </p:nvSpPr>
        <p:spPr>
          <a:xfrm>
            <a:off x="5786446" y="2500306"/>
            <a:ext cx="1714512" cy="4286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3643306" y="4357694"/>
            <a:ext cx="4500594" cy="1323439"/>
          </a:xfrm>
          <a:prstGeom prst="rect">
            <a:avLst/>
          </a:prstGeom>
          <a:noFill/>
          <a:ln w="12700">
            <a:solidFill>
              <a:srgbClr val="C00000"/>
            </a:solidFill>
          </a:ln>
        </p:spPr>
        <p:txBody>
          <a:bodyPr wrap="square" rtlCol="0">
            <a:spAutoFit/>
          </a:bodyPr>
          <a:lstStyle/>
          <a:p>
            <a:pPr algn="just"/>
            <a:r>
              <a:rPr lang="el-GR" sz="1600" dirty="0" smtClean="0"/>
              <a:t>Πριν προχωρήσουμε με τον έλεγχο, επειδή τα δεδομένα δεν αποτελούνται από πρωτογενή στοιχεία αλλά περιλαμβάνουν συχνότητες, θα πρέπει να τρέξουμε την εντολή </a:t>
            </a:r>
            <a:r>
              <a:rPr lang="en-US" sz="1600" dirty="0" smtClean="0">
                <a:solidFill>
                  <a:schemeClr val="tx2"/>
                </a:solidFill>
              </a:rPr>
              <a:t>weight cases</a:t>
            </a:r>
            <a:r>
              <a:rPr lang="el-GR" sz="1600" dirty="0" smtClean="0">
                <a:solidFill>
                  <a:schemeClr val="tx2"/>
                </a:solidFill>
              </a:rPr>
              <a:t> </a:t>
            </a:r>
            <a:r>
              <a:rPr lang="el-GR" sz="1600" dirty="0" smtClean="0"/>
              <a:t>ως προς τη μεταβλητή </a:t>
            </a:r>
            <a:r>
              <a:rPr lang="el-GR" sz="1600" dirty="0" smtClean="0">
                <a:solidFill>
                  <a:srgbClr val="C00000"/>
                </a:solidFill>
              </a:rPr>
              <a:t>Συχνότητα</a:t>
            </a:r>
            <a:endParaRPr lang="el-GR" sz="16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5" name="Picture 7"/>
          <p:cNvPicPr>
            <a:picLocks noChangeAspect="1" noChangeArrowheads="1"/>
          </p:cNvPicPr>
          <p:nvPr/>
        </p:nvPicPr>
        <p:blipFill>
          <a:blip r:embed="rId3" cstate="print"/>
          <a:srcRect/>
          <a:stretch>
            <a:fillRect/>
          </a:stretch>
        </p:blipFill>
        <p:spPr bwMode="auto">
          <a:xfrm>
            <a:off x="3857620" y="1428736"/>
            <a:ext cx="3571900" cy="2586042"/>
          </a:xfrm>
          <a:prstGeom prst="rect">
            <a:avLst/>
          </a:prstGeom>
          <a:noFill/>
          <a:ln w="9525">
            <a:noFill/>
            <a:miter lim="800000"/>
            <a:headEnd/>
            <a:tailEnd/>
          </a:ln>
        </p:spPr>
      </p:pic>
      <p:sp>
        <p:nvSpPr>
          <p:cNvPr id="17410" name="Rectangle 2"/>
          <p:cNvSpPr>
            <a:spLocks noGrp="1" noChangeArrowheads="1"/>
          </p:cNvSpPr>
          <p:nvPr>
            <p:ph type="title"/>
          </p:nvPr>
        </p:nvSpPr>
        <p:spPr>
          <a:xfrm>
            <a:off x="571472" y="0"/>
            <a:ext cx="8137525" cy="1143000"/>
          </a:xfrm>
        </p:spPr>
        <p:txBody>
          <a:bodyPr/>
          <a:lstStyle/>
          <a:p>
            <a:pPr eaLnBrk="1" hangingPunct="1"/>
            <a:r>
              <a:rPr lang="el-GR" dirty="0" smtClean="0"/>
              <a:t>2</a:t>
            </a:r>
            <a:r>
              <a:rPr lang="en-US" dirty="0" smtClean="0"/>
              <a:t>x2</a:t>
            </a:r>
            <a:r>
              <a:rPr lang="el-GR" dirty="0" smtClean="0"/>
              <a:t> Πίνακες Συνάφειας - Παράδειγμα</a:t>
            </a:r>
          </a:p>
        </p:txBody>
      </p:sp>
      <p:pic>
        <p:nvPicPr>
          <p:cNvPr id="263170" name="Picture 2"/>
          <p:cNvPicPr>
            <a:picLocks noChangeAspect="1" noChangeArrowheads="1"/>
          </p:cNvPicPr>
          <p:nvPr/>
        </p:nvPicPr>
        <p:blipFill>
          <a:blip r:embed="rId4" cstate="print"/>
          <a:srcRect/>
          <a:stretch>
            <a:fillRect/>
          </a:stretch>
        </p:blipFill>
        <p:spPr bwMode="auto">
          <a:xfrm>
            <a:off x="357158" y="1500174"/>
            <a:ext cx="3143271" cy="3357586"/>
          </a:xfrm>
          <a:prstGeom prst="rect">
            <a:avLst/>
          </a:prstGeom>
          <a:noFill/>
          <a:ln w="9525">
            <a:noFill/>
            <a:miter lim="800000"/>
            <a:headEnd/>
            <a:tailEnd/>
          </a:ln>
        </p:spPr>
      </p:pic>
      <p:cxnSp>
        <p:nvCxnSpPr>
          <p:cNvPr id="6" name="5 - Ευθύγραμμο βέλος σύνδεσης"/>
          <p:cNvCxnSpPr/>
          <p:nvPr/>
        </p:nvCxnSpPr>
        <p:spPr>
          <a:xfrm rot="5400000" flipH="1" flipV="1">
            <a:off x="3250397" y="1750207"/>
            <a:ext cx="928694" cy="571504"/>
          </a:xfrm>
          <a:prstGeom prst="straightConnector1">
            <a:avLst/>
          </a:prstGeom>
          <a:ln w="1905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63172" name="Picture 4"/>
          <p:cNvPicPr>
            <a:picLocks noChangeAspect="1" noChangeArrowheads="1"/>
          </p:cNvPicPr>
          <p:nvPr/>
        </p:nvPicPr>
        <p:blipFill>
          <a:blip r:embed="rId5" cstate="print"/>
          <a:srcRect/>
          <a:stretch>
            <a:fillRect/>
          </a:stretch>
        </p:blipFill>
        <p:spPr bwMode="auto">
          <a:xfrm>
            <a:off x="5214942" y="3786190"/>
            <a:ext cx="1954158" cy="2481267"/>
          </a:xfrm>
          <a:prstGeom prst="rect">
            <a:avLst/>
          </a:prstGeom>
          <a:noFill/>
          <a:ln w="9525">
            <a:noFill/>
            <a:miter lim="800000"/>
            <a:headEnd/>
            <a:tailEnd/>
          </a:ln>
        </p:spPr>
      </p:pic>
      <p:cxnSp>
        <p:nvCxnSpPr>
          <p:cNvPr id="12" name="11 - Ευθύγραμμο βέλος σύνδεσης"/>
          <p:cNvCxnSpPr/>
          <p:nvPr/>
        </p:nvCxnSpPr>
        <p:spPr>
          <a:xfrm rot="5400000">
            <a:off x="5715008" y="2500306"/>
            <a:ext cx="2071702" cy="785818"/>
          </a:xfrm>
          <a:prstGeom prst="straightConnector1">
            <a:avLst/>
          </a:prstGeom>
          <a:ln w="19050">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l-GR" dirty="0" smtClean="0"/>
              <a:t>2</a:t>
            </a:r>
            <a:r>
              <a:rPr lang="en-US" dirty="0" smtClean="0"/>
              <a:t>x2</a:t>
            </a:r>
            <a:r>
              <a:rPr lang="el-GR" dirty="0" smtClean="0"/>
              <a:t> Πίνακες Συνάφειας - Παράδειγμα</a:t>
            </a:r>
          </a:p>
        </p:txBody>
      </p:sp>
      <p:sp>
        <p:nvSpPr>
          <p:cNvPr id="7" name="6 - TextBox"/>
          <p:cNvSpPr txBox="1"/>
          <p:nvPr/>
        </p:nvSpPr>
        <p:spPr>
          <a:xfrm>
            <a:off x="1285852" y="2571744"/>
            <a:ext cx="3286148" cy="369332"/>
          </a:xfrm>
          <a:prstGeom prst="rect">
            <a:avLst/>
          </a:prstGeom>
          <a:noFill/>
        </p:spPr>
        <p:txBody>
          <a:bodyPr wrap="square" rtlCol="0">
            <a:spAutoFit/>
          </a:bodyPr>
          <a:lstStyle/>
          <a:p>
            <a:r>
              <a:rPr lang="el-GR" dirty="0" smtClean="0">
                <a:solidFill>
                  <a:schemeClr val="tx2"/>
                </a:solidFill>
              </a:rPr>
              <a:t>Πίνακας Συνάφειας</a:t>
            </a:r>
            <a:endParaRPr lang="el-GR" dirty="0">
              <a:solidFill>
                <a:schemeClr val="tx2"/>
              </a:solidFill>
            </a:endParaRPr>
          </a:p>
        </p:txBody>
      </p:sp>
      <p:cxnSp>
        <p:nvCxnSpPr>
          <p:cNvPr id="10" name="9 - Ευθύγραμμο βέλος σύνδεσης"/>
          <p:cNvCxnSpPr/>
          <p:nvPr/>
        </p:nvCxnSpPr>
        <p:spPr>
          <a:xfrm flipV="1">
            <a:off x="3571868" y="2643182"/>
            <a:ext cx="128588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 Box 11"/>
          <p:cNvSpPr txBox="1">
            <a:spLocks noChangeArrowheads="1"/>
          </p:cNvSpPr>
          <p:nvPr/>
        </p:nvSpPr>
        <p:spPr bwMode="auto">
          <a:xfrm>
            <a:off x="785786" y="5786454"/>
            <a:ext cx="6429375" cy="307975"/>
          </a:xfrm>
          <a:prstGeom prst="rect">
            <a:avLst/>
          </a:prstGeom>
          <a:noFill/>
          <a:ln w="19050" cap="rnd">
            <a:solidFill>
              <a:srgbClr val="FF0000"/>
            </a:solidFill>
            <a:prstDash val="sysDot"/>
            <a:miter lim="800000"/>
            <a:headEnd/>
            <a:tailEnd/>
          </a:ln>
        </p:spPr>
        <p:txBody>
          <a:bodyPr>
            <a:spAutoFit/>
          </a:bodyPr>
          <a:lstStyle/>
          <a:p>
            <a:pPr>
              <a:spcBef>
                <a:spcPct val="50000"/>
              </a:spcBef>
            </a:pPr>
            <a:r>
              <a:rPr lang="el-GR" sz="1400">
                <a:latin typeface="+mj-lt"/>
              </a:rPr>
              <a:t>Η προϋπόθεση ισχύει, επομένως βλέπουμε το </a:t>
            </a:r>
            <a:r>
              <a:rPr lang="en-US" sz="1400">
                <a:latin typeface="+mj-lt"/>
              </a:rPr>
              <a:t>Pearson chi – square Test</a:t>
            </a:r>
            <a:endParaRPr lang="el-GR" sz="1400">
              <a:latin typeface="+mj-lt"/>
            </a:endParaRPr>
          </a:p>
        </p:txBody>
      </p:sp>
      <p:sp>
        <p:nvSpPr>
          <p:cNvPr id="13" name="Text Box 5"/>
          <p:cNvSpPr txBox="1">
            <a:spLocks noChangeArrowheads="1"/>
          </p:cNvSpPr>
          <p:nvPr/>
        </p:nvSpPr>
        <p:spPr bwMode="auto">
          <a:xfrm>
            <a:off x="6429375" y="3786190"/>
            <a:ext cx="2357467" cy="138499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9525">
            <a:solidFill>
              <a:schemeClr val="accent2"/>
            </a:solidFill>
            <a:miter lim="800000"/>
            <a:headEnd/>
            <a:tailEnd/>
          </a:ln>
          <a:effectLst/>
        </p:spPr>
        <p:txBody>
          <a:bodyPr wrap="square">
            <a:spAutoFit/>
          </a:bodyPr>
          <a:lstStyle/>
          <a:p>
            <a:pPr>
              <a:defRPr/>
            </a:pPr>
            <a:r>
              <a:rPr lang="en-US" sz="1400" dirty="0" smtClean="0">
                <a:latin typeface="+mj-lt"/>
              </a:rPr>
              <a:t>Chi-Square=4.</a:t>
            </a:r>
            <a:r>
              <a:rPr lang="el-GR" sz="1400" dirty="0" smtClean="0">
                <a:latin typeface="+mj-lt"/>
              </a:rPr>
              <a:t>960</a:t>
            </a:r>
            <a:endParaRPr lang="en-US" sz="1400" dirty="0">
              <a:latin typeface="+mj-lt"/>
            </a:endParaRPr>
          </a:p>
          <a:p>
            <a:pPr>
              <a:defRPr/>
            </a:pPr>
            <a:r>
              <a:rPr lang="en-US" sz="1400" dirty="0" smtClean="0">
                <a:latin typeface="+mj-lt"/>
              </a:rPr>
              <a:t>Significant=0.</a:t>
            </a:r>
            <a:r>
              <a:rPr lang="el-GR" sz="1400" dirty="0" smtClean="0">
                <a:latin typeface="+mj-lt"/>
              </a:rPr>
              <a:t>026&lt;</a:t>
            </a:r>
            <a:r>
              <a:rPr lang="en-US" sz="1400" dirty="0" smtClean="0">
                <a:latin typeface="+mj-lt"/>
              </a:rPr>
              <a:t>0.05 </a:t>
            </a:r>
            <a:r>
              <a:rPr lang="el-GR" sz="1400" dirty="0">
                <a:latin typeface="+mj-lt"/>
              </a:rPr>
              <a:t>άρα </a:t>
            </a:r>
            <a:r>
              <a:rPr lang="el-GR" sz="1400" dirty="0" smtClean="0">
                <a:latin typeface="+mj-lt"/>
              </a:rPr>
              <a:t>απορρίπτομε την </a:t>
            </a:r>
            <a:r>
              <a:rPr lang="el-GR" sz="1400" dirty="0">
                <a:latin typeface="+mj-lt"/>
              </a:rPr>
              <a:t>Η</a:t>
            </a:r>
            <a:r>
              <a:rPr lang="en-US" sz="1400" dirty="0">
                <a:latin typeface="+mj-lt"/>
              </a:rPr>
              <a:t>0</a:t>
            </a:r>
            <a:r>
              <a:rPr lang="el-GR" sz="1400" dirty="0">
                <a:latin typeface="+mj-lt"/>
              </a:rPr>
              <a:t>, δηλαδή </a:t>
            </a:r>
            <a:r>
              <a:rPr lang="el-GR" sz="1400" dirty="0" smtClean="0">
                <a:latin typeface="+mj-lt"/>
              </a:rPr>
              <a:t>υπάρχει </a:t>
            </a:r>
            <a:r>
              <a:rPr lang="el-GR" sz="1400" dirty="0">
                <a:latin typeface="+mj-lt"/>
              </a:rPr>
              <a:t>σχέση μεταξύ των δύο μεταβλητών. </a:t>
            </a:r>
            <a:endParaRPr lang="en-US" sz="1400" dirty="0">
              <a:latin typeface="+mj-lt"/>
            </a:endParaRPr>
          </a:p>
        </p:txBody>
      </p:sp>
      <p:sp>
        <p:nvSpPr>
          <p:cNvPr id="14" name="Line 6"/>
          <p:cNvSpPr>
            <a:spLocks noChangeShapeType="1"/>
          </p:cNvSpPr>
          <p:nvPr/>
        </p:nvSpPr>
        <p:spPr bwMode="auto">
          <a:xfrm flipH="1">
            <a:off x="5572132" y="4000504"/>
            <a:ext cx="857250" cy="46038"/>
          </a:xfrm>
          <a:prstGeom prst="line">
            <a:avLst/>
          </a:prstGeom>
          <a:noFill/>
          <a:ln w="38100" cmpd="dbl">
            <a:solidFill>
              <a:srgbClr val="C00000"/>
            </a:solidFill>
            <a:round/>
            <a:headEnd/>
            <a:tailEnd type="triangle" w="med" len="med"/>
          </a:ln>
          <a:effectLst/>
        </p:spPr>
        <p:txBody>
          <a:bodyPr/>
          <a:lstStyle/>
          <a:p>
            <a:pPr>
              <a:defRPr/>
            </a:pPr>
            <a:endParaRPr lang="el-GR"/>
          </a:p>
        </p:txBody>
      </p:sp>
      <p:sp>
        <p:nvSpPr>
          <p:cNvPr id="15" name="Rectangle 13"/>
          <p:cNvSpPr>
            <a:spLocks noChangeArrowheads="1"/>
          </p:cNvSpPr>
          <p:nvPr/>
        </p:nvSpPr>
        <p:spPr bwMode="auto">
          <a:xfrm>
            <a:off x="428596" y="3929066"/>
            <a:ext cx="3857652" cy="142876"/>
          </a:xfrm>
          <a:prstGeom prst="rect">
            <a:avLst/>
          </a:prstGeom>
          <a:noFill/>
          <a:ln w="25400">
            <a:solidFill>
              <a:srgbClr val="C00000"/>
            </a:solidFill>
            <a:miter lim="800000"/>
            <a:headEnd/>
            <a:tailEnd/>
          </a:ln>
          <a:effectLst/>
        </p:spPr>
        <p:txBody>
          <a:bodyPr wrap="none" anchor="ctr"/>
          <a:lstStyle/>
          <a:p>
            <a:pPr>
              <a:defRPr/>
            </a:pPr>
            <a:endParaRPr lang="el-GR"/>
          </a:p>
        </p:txBody>
      </p:sp>
      <p:pic>
        <p:nvPicPr>
          <p:cNvPr id="264197" name="Picture 5"/>
          <p:cNvPicPr>
            <a:picLocks noChangeAspect="1" noChangeArrowheads="1"/>
          </p:cNvPicPr>
          <p:nvPr/>
        </p:nvPicPr>
        <p:blipFill>
          <a:blip r:embed="rId3" cstate="print"/>
          <a:srcRect/>
          <a:stretch>
            <a:fillRect/>
          </a:stretch>
        </p:blipFill>
        <p:spPr bwMode="auto">
          <a:xfrm>
            <a:off x="428596" y="1428736"/>
            <a:ext cx="4201129" cy="963613"/>
          </a:xfrm>
          <a:prstGeom prst="rect">
            <a:avLst/>
          </a:prstGeom>
          <a:noFill/>
          <a:ln w="9525">
            <a:noFill/>
            <a:miter lim="800000"/>
            <a:headEnd/>
            <a:tailEnd/>
          </a:ln>
          <a:effectLst/>
        </p:spPr>
      </p:pic>
      <p:pic>
        <p:nvPicPr>
          <p:cNvPr id="264198" name="Picture 6"/>
          <p:cNvPicPr>
            <a:picLocks noChangeAspect="1" noChangeArrowheads="1"/>
          </p:cNvPicPr>
          <p:nvPr/>
        </p:nvPicPr>
        <p:blipFill>
          <a:blip r:embed="rId4" cstate="print"/>
          <a:srcRect/>
          <a:stretch>
            <a:fillRect/>
          </a:stretch>
        </p:blipFill>
        <p:spPr bwMode="auto">
          <a:xfrm>
            <a:off x="4643438" y="2071678"/>
            <a:ext cx="4127506" cy="1272366"/>
          </a:xfrm>
          <a:prstGeom prst="rect">
            <a:avLst/>
          </a:prstGeom>
          <a:noFill/>
          <a:ln w="9525">
            <a:noFill/>
            <a:miter lim="800000"/>
            <a:headEnd/>
            <a:tailEnd/>
          </a:ln>
          <a:effectLst/>
        </p:spPr>
      </p:pic>
      <p:pic>
        <p:nvPicPr>
          <p:cNvPr id="264199" name="Picture 7"/>
          <p:cNvPicPr>
            <a:picLocks noChangeAspect="1" noChangeArrowheads="1"/>
          </p:cNvPicPr>
          <p:nvPr/>
        </p:nvPicPr>
        <p:blipFill>
          <a:blip r:embed="rId5" cstate="print"/>
          <a:srcRect/>
          <a:stretch>
            <a:fillRect/>
          </a:stretch>
        </p:blipFill>
        <p:spPr bwMode="auto">
          <a:xfrm>
            <a:off x="571472" y="3357562"/>
            <a:ext cx="5711839" cy="22219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err="1" smtClean="0"/>
              <a:t>rxc</a:t>
            </a:r>
            <a:r>
              <a:rPr lang="el-GR" dirty="0" smtClean="0"/>
              <a:t> Πίνακες Συνάφειας</a:t>
            </a:r>
          </a:p>
        </p:txBody>
      </p:sp>
      <p:sp>
        <p:nvSpPr>
          <p:cNvPr id="3" name="2 - Ορθογώνιο"/>
          <p:cNvSpPr/>
          <p:nvPr/>
        </p:nvSpPr>
        <p:spPr>
          <a:xfrm>
            <a:off x="428596" y="1643050"/>
            <a:ext cx="8143932" cy="830997"/>
          </a:xfrm>
          <a:prstGeom prst="rect">
            <a:avLst/>
          </a:prstGeom>
        </p:spPr>
        <p:txBody>
          <a:bodyPr wrap="square">
            <a:spAutoFit/>
          </a:bodyPr>
          <a:lstStyle/>
          <a:p>
            <a:pPr marL="0" indent="0" algn="just">
              <a:buFontTx/>
              <a:buNone/>
            </a:pPr>
            <a:r>
              <a:rPr lang="el-GR" sz="1600" dirty="0" smtClean="0">
                <a:latin typeface="+mj-lt"/>
              </a:rPr>
              <a:t>Η ύπαρξη ή μη σχέσης μεταξύ δύο κατηγορικών μεταβλητών με </a:t>
            </a:r>
            <a:r>
              <a:rPr lang="en-US" sz="1600" dirty="0" smtClean="0">
                <a:solidFill>
                  <a:schemeClr val="tx2"/>
                </a:solidFill>
                <a:latin typeface="+mj-lt"/>
              </a:rPr>
              <a:t>r</a:t>
            </a:r>
            <a:r>
              <a:rPr lang="el-GR" sz="1600" dirty="0" smtClean="0">
                <a:solidFill>
                  <a:schemeClr val="tx2"/>
                </a:solidFill>
                <a:latin typeface="+mj-lt"/>
              </a:rPr>
              <a:t> και </a:t>
            </a:r>
            <a:r>
              <a:rPr lang="en-US" sz="1600" dirty="0" smtClean="0">
                <a:solidFill>
                  <a:schemeClr val="tx2"/>
                </a:solidFill>
                <a:latin typeface="+mj-lt"/>
              </a:rPr>
              <a:t>c</a:t>
            </a:r>
            <a:r>
              <a:rPr lang="el-GR" sz="1600" dirty="0" smtClean="0">
                <a:solidFill>
                  <a:schemeClr val="tx2"/>
                </a:solidFill>
                <a:latin typeface="+mj-lt"/>
              </a:rPr>
              <a:t> </a:t>
            </a:r>
            <a:r>
              <a:rPr lang="el-GR" sz="1600" dirty="0" smtClean="0">
                <a:latin typeface="+mj-lt"/>
              </a:rPr>
              <a:t>επίπεδα αντίστοιχα, εξετάζεται με τη βοήθεια </a:t>
            </a:r>
            <a:r>
              <a:rPr lang="el-GR" sz="1600" dirty="0" smtClean="0">
                <a:solidFill>
                  <a:schemeClr val="tx2"/>
                </a:solidFill>
                <a:latin typeface="+mj-lt"/>
              </a:rPr>
              <a:t>πινάκων συνάφειας </a:t>
            </a:r>
            <a:r>
              <a:rPr lang="en-US" sz="1600" dirty="0" smtClean="0">
                <a:solidFill>
                  <a:schemeClr val="tx2"/>
                </a:solidFill>
                <a:latin typeface="+mj-lt"/>
              </a:rPr>
              <a:t>r</a:t>
            </a:r>
            <a:r>
              <a:rPr lang="el-GR" sz="1600" dirty="0" smtClean="0">
                <a:solidFill>
                  <a:schemeClr val="tx2"/>
                </a:solidFill>
                <a:latin typeface="+mj-lt"/>
              </a:rPr>
              <a:t> </a:t>
            </a:r>
            <a:r>
              <a:rPr lang="en-US" sz="1600" dirty="0" smtClean="0">
                <a:solidFill>
                  <a:schemeClr val="tx2"/>
                </a:solidFill>
                <a:latin typeface="+mj-lt"/>
              </a:rPr>
              <a:t>x</a:t>
            </a:r>
            <a:r>
              <a:rPr lang="el-GR" sz="1600" dirty="0" smtClean="0">
                <a:solidFill>
                  <a:schemeClr val="tx2"/>
                </a:solidFill>
                <a:latin typeface="+mj-lt"/>
              </a:rPr>
              <a:t> </a:t>
            </a:r>
            <a:r>
              <a:rPr lang="en-US" sz="1600" dirty="0" smtClean="0">
                <a:solidFill>
                  <a:schemeClr val="tx2"/>
                </a:solidFill>
                <a:latin typeface="+mj-lt"/>
              </a:rPr>
              <a:t>c</a:t>
            </a:r>
            <a:r>
              <a:rPr lang="el-GR" sz="1600" dirty="0" smtClean="0">
                <a:latin typeface="+mj-lt"/>
              </a:rPr>
              <a:t> και χ2 τεστ ανεξαρτησίας, τα οποία αποτελούν </a:t>
            </a:r>
            <a:r>
              <a:rPr lang="el-GR" sz="1600" dirty="0" smtClean="0">
                <a:solidFill>
                  <a:schemeClr val="tx2"/>
                </a:solidFill>
                <a:latin typeface="+mj-lt"/>
              </a:rPr>
              <a:t>γενίκευση της μεθοδολογίας 2</a:t>
            </a:r>
            <a:r>
              <a:rPr lang="en-US" sz="1600" dirty="0" smtClean="0">
                <a:solidFill>
                  <a:schemeClr val="tx2"/>
                </a:solidFill>
                <a:latin typeface="+mj-lt"/>
              </a:rPr>
              <a:t>x</a:t>
            </a:r>
            <a:r>
              <a:rPr lang="el-GR" sz="1600" dirty="0" smtClean="0">
                <a:solidFill>
                  <a:schemeClr val="tx2"/>
                </a:solidFill>
                <a:latin typeface="+mj-lt"/>
              </a:rPr>
              <a:t>2</a:t>
            </a:r>
            <a:r>
              <a:rPr lang="en-US" sz="1600" dirty="0" smtClean="0">
                <a:solidFill>
                  <a:schemeClr val="tx2"/>
                </a:solidFill>
                <a:latin typeface="+mj-lt"/>
              </a:rPr>
              <a:t>.</a:t>
            </a:r>
            <a:endParaRPr lang="el-GR" sz="1600" dirty="0" smtClean="0">
              <a:solidFill>
                <a:schemeClr val="tx2"/>
              </a:solidFill>
              <a:latin typeface="+mj-lt"/>
            </a:endParaRPr>
          </a:p>
        </p:txBody>
      </p:sp>
      <p:sp>
        <p:nvSpPr>
          <p:cNvPr id="4" name="Rectangle 3"/>
          <p:cNvSpPr>
            <a:spLocks noGrp="1" noChangeArrowheads="1"/>
          </p:cNvSpPr>
          <p:nvPr>
            <p:ph type="body" sz="half" idx="1"/>
          </p:nvPr>
        </p:nvSpPr>
        <p:spPr>
          <a:xfrm>
            <a:off x="574675" y="2643183"/>
            <a:ext cx="7997853" cy="3643338"/>
          </a:xfrm>
        </p:spPr>
        <p:txBody>
          <a:bodyPr/>
          <a:lstStyle/>
          <a:p>
            <a:pPr marL="533400" indent="-533400" algn="just">
              <a:buFontTx/>
              <a:buNone/>
            </a:pPr>
            <a:r>
              <a:rPr lang="el-GR" sz="1600" b="1" dirty="0" smtClean="0">
                <a:latin typeface="+mj-lt"/>
              </a:rPr>
              <a:t>Υπόθεση ανεξαρτησίας:  </a:t>
            </a:r>
            <a:r>
              <a:rPr lang="el-GR" sz="1600" dirty="0" err="1" smtClean="0">
                <a:latin typeface="+mj-lt"/>
              </a:rPr>
              <a:t>Ηο</a:t>
            </a:r>
            <a:r>
              <a:rPr lang="el-GR" sz="1600" dirty="0" smtClean="0">
                <a:latin typeface="+mj-lt"/>
              </a:rPr>
              <a:t>: </a:t>
            </a:r>
            <a:r>
              <a:rPr lang="en-US" sz="1600" dirty="0" err="1" smtClean="0">
                <a:latin typeface="+mj-lt"/>
              </a:rPr>
              <a:t>pij</a:t>
            </a:r>
            <a:r>
              <a:rPr lang="en-US" sz="1600" dirty="0" smtClean="0">
                <a:latin typeface="+mj-lt"/>
              </a:rPr>
              <a:t>=</a:t>
            </a:r>
            <a:r>
              <a:rPr lang="en-US" sz="1600" dirty="0" err="1" smtClean="0">
                <a:latin typeface="+mj-lt"/>
              </a:rPr>
              <a:t>pi.p.j</a:t>
            </a:r>
            <a:r>
              <a:rPr lang="en-US" sz="1600" dirty="0" smtClean="0">
                <a:latin typeface="+mj-lt"/>
              </a:rPr>
              <a:t> versus </a:t>
            </a:r>
            <a:r>
              <a:rPr lang="el-GR" sz="1600" dirty="0" smtClean="0">
                <a:latin typeface="+mj-lt"/>
              </a:rPr>
              <a:t>Η</a:t>
            </a:r>
            <a:r>
              <a:rPr lang="en-US" sz="1600" dirty="0" smtClean="0">
                <a:latin typeface="+mj-lt"/>
              </a:rPr>
              <a:t>1</a:t>
            </a:r>
            <a:r>
              <a:rPr lang="el-GR" sz="1600" dirty="0" smtClean="0">
                <a:latin typeface="+mj-lt"/>
              </a:rPr>
              <a:t>: </a:t>
            </a:r>
            <a:r>
              <a:rPr lang="en-US" sz="1600" dirty="0" err="1" smtClean="0">
                <a:latin typeface="+mj-lt"/>
              </a:rPr>
              <a:t>pij≠pi.p.j</a:t>
            </a:r>
            <a:r>
              <a:rPr lang="en-US" sz="1600" dirty="0" smtClean="0">
                <a:latin typeface="+mj-lt"/>
              </a:rPr>
              <a:t> </a:t>
            </a:r>
          </a:p>
          <a:p>
            <a:pPr marL="533400" indent="-533400" algn="just">
              <a:buFontTx/>
              <a:buNone/>
            </a:pPr>
            <a:endParaRPr lang="en-US" sz="1600" dirty="0" smtClean="0">
              <a:latin typeface="+mj-lt"/>
            </a:endParaRPr>
          </a:p>
          <a:p>
            <a:pPr marL="533400" indent="-533400" algn="just">
              <a:buFontTx/>
              <a:buNone/>
            </a:pPr>
            <a:endParaRPr lang="en-US" sz="1600" dirty="0" smtClean="0">
              <a:latin typeface="+mj-lt"/>
            </a:endParaRPr>
          </a:p>
          <a:p>
            <a:pPr marL="533400" indent="-533400" algn="just">
              <a:buFontTx/>
              <a:buNone/>
            </a:pPr>
            <a:endParaRPr lang="en-US" sz="1600" dirty="0" smtClean="0">
              <a:latin typeface="+mj-lt"/>
            </a:endParaRPr>
          </a:p>
          <a:p>
            <a:pPr marL="533400" indent="-533400" algn="just">
              <a:buFontTx/>
              <a:buNone/>
            </a:pPr>
            <a:r>
              <a:rPr lang="en-US" sz="1600" dirty="0" smtClean="0">
                <a:latin typeface="+mj-lt"/>
              </a:rPr>
              <a:t>H </a:t>
            </a:r>
            <a:r>
              <a:rPr lang="el-GR" sz="1600" dirty="0" smtClean="0">
                <a:latin typeface="+mj-lt"/>
              </a:rPr>
              <a:t>κατανομή ισχύει για μεγάλο δείγμα. </a:t>
            </a:r>
          </a:p>
          <a:p>
            <a:pPr marL="0" indent="0" algn="just">
              <a:buFontTx/>
              <a:buNone/>
            </a:pPr>
            <a:r>
              <a:rPr lang="el-GR" sz="1600" dirty="0" smtClean="0">
                <a:latin typeface="+mj-lt"/>
              </a:rPr>
              <a:t>Η εφαρμογή του χ</a:t>
            </a:r>
            <a:r>
              <a:rPr lang="el-GR" sz="1600" baseline="30000" dirty="0" smtClean="0">
                <a:latin typeface="+mj-lt"/>
              </a:rPr>
              <a:t>2</a:t>
            </a:r>
            <a:r>
              <a:rPr lang="el-GR" sz="1600" dirty="0" smtClean="0">
                <a:latin typeface="+mj-lt"/>
              </a:rPr>
              <a:t> εξαρτάται από το μέγεθος </a:t>
            </a:r>
            <a:r>
              <a:rPr lang="en-US" sz="1600" dirty="0" smtClean="0">
                <a:latin typeface="+mj-lt"/>
              </a:rPr>
              <a:t>n t</a:t>
            </a:r>
            <a:r>
              <a:rPr lang="el-GR" sz="1600" dirty="0" smtClean="0">
                <a:latin typeface="+mj-lt"/>
              </a:rPr>
              <a:t>ου δείγματος και από το μέγεθος των αναμενόμενων συχνοτήτων Ε</a:t>
            </a:r>
            <a:r>
              <a:rPr lang="en-US" sz="1600" baseline="-25000" dirty="0" err="1" smtClean="0">
                <a:latin typeface="+mj-lt"/>
              </a:rPr>
              <a:t>ij</a:t>
            </a:r>
            <a:r>
              <a:rPr lang="el-GR" sz="1600" baseline="-25000" dirty="0" smtClean="0">
                <a:latin typeface="+mj-lt"/>
              </a:rPr>
              <a:t> </a:t>
            </a:r>
            <a:r>
              <a:rPr lang="el-GR" sz="1600" dirty="0" smtClean="0">
                <a:latin typeface="+mj-lt"/>
              </a:rPr>
              <a:t>οι οποίες δεν πρέπει να είναι πολύ μικρές. </a:t>
            </a:r>
          </a:p>
          <a:p>
            <a:pPr marL="533400" indent="-533400" algn="just">
              <a:buFontTx/>
              <a:buNone/>
            </a:pPr>
            <a:endParaRPr lang="el-GR" sz="1600" dirty="0" smtClean="0">
              <a:latin typeface="+mj-lt"/>
            </a:endParaRPr>
          </a:p>
          <a:p>
            <a:pPr marL="533400" indent="-533400" algn="just">
              <a:buFontTx/>
              <a:buNone/>
            </a:pPr>
            <a:r>
              <a:rPr lang="el-GR" sz="1600" b="1" dirty="0" smtClean="0">
                <a:latin typeface="+mj-lt"/>
              </a:rPr>
              <a:t>ΠΡΟΥΠΟΘΕΣΕΙΣ ΕΦΑΡΜΟΓΗΣ</a:t>
            </a:r>
          </a:p>
          <a:p>
            <a:pPr marL="533400" indent="-533400" algn="just">
              <a:buFontTx/>
              <a:buAutoNum type="arabicPeriod"/>
            </a:pPr>
            <a:r>
              <a:rPr lang="el-GR" sz="1600" dirty="0" smtClean="0">
                <a:latin typeface="+mj-lt"/>
              </a:rPr>
              <a:t>Το μέγεθος </a:t>
            </a:r>
            <a:r>
              <a:rPr lang="en-US" sz="1600" dirty="0" smtClean="0">
                <a:latin typeface="+mj-lt"/>
              </a:rPr>
              <a:t>n </a:t>
            </a:r>
            <a:r>
              <a:rPr lang="el-GR" sz="1600" dirty="0" smtClean="0">
                <a:latin typeface="+mj-lt"/>
              </a:rPr>
              <a:t>του δείγματος δεν πρέπει να είναι μικρότερο του τετραπλάσιου του αριθμού των κελιών του πίνακα συχνοτήτων</a:t>
            </a:r>
            <a:r>
              <a:rPr lang="en-US" sz="1600" dirty="0" smtClean="0">
                <a:latin typeface="+mj-lt"/>
              </a:rPr>
              <a:t>.</a:t>
            </a:r>
            <a:endParaRPr lang="el-GR" sz="1600" dirty="0" smtClean="0">
              <a:latin typeface="+mj-lt"/>
            </a:endParaRPr>
          </a:p>
          <a:p>
            <a:pPr marL="533400" indent="-533400" algn="just">
              <a:buFontTx/>
              <a:buAutoNum type="arabicPeriod"/>
            </a:pPr>
            <a:r>
              <a:rPr lang="el-GR" sz="1600" dirty="0" smtClean="0">
                <a:latin typeface="+mj-lt"/>
              </a:rPr>
              <a:t>Οι αναμενόμενες συχνότητες Ε</a:t>
            </a:r>
            <a:r>
              <a:rPr lang="en-US" sz="1600" dirty="0" err="1" smtClean="0">
                <a:latin typeface="+mj-lt"/>
              </a:rPr>
              <a:t>ij</a:t>
            </a:r>
            <a:r>
              <a:rPr lang="el-GR" sz="1600" dirty="0" smtClean="0">
                <a:latin typeface="+mj-lt"/>
              </a:rPr>
              <a:t> δεν θα πρέπει να είναι μικρότερες του 1 και όχι περισσότερες από 25% από αυτές να είναι μικρότερες του 5.</a:t>
            </a:r>
          </a:p>
        </p:txBody>
      </p:sp>
      <p:graphicFrame>
        <p:nvGraphicFramePr>
          <p:cNvPr id="5" name="Object 2"/>
          <p:cNvGraphicFramePr>
            <a:graphicFrameLocks noGrp="1" noChangeAspect="1"/>
          </p:cNvGraphicFramePr>
          <p:nvPr>
            <p:ph sz="half" idx="2"/>
          </p:nvPr>
        </p:nvGraphicFramePr>
        <p:xfrm>
          <a:off x="928662" y="2928934"/>
          <a:ext cx="5280035" cy="705222"/>
        </p:xfrm>
        <a:graphic>
          <a:graphicData uri="http://schemas.openxmlformats.org/presentationml/2006/ole">
            <mc:AlternateContent xmlns:mc="http://schemas.openxmlformats.org/markup-compatibility/2006">
              <mc:Choice xmlns:v="urn:schemas-microsoft-com:vml" Requires="v">
                <p:oleObj spid="_x0000_s267269" name="Equation" r:id="rId4" imgW="3429000" imgH="457200" progId="Equation.3">
                  <p:embed/>
                </p:oleObj>
              </mc:Choice>
              <mc:Fallback>
                <p:oleObj name="Equation" r:id="rId4" imgW="3429000" imgH="457200" progId="Equation.3">
                  <p:embed/>
                  <p:pic>
                    <p:nvPicPr>
                      <p:cNvPr id="0" name="Pictur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62" y="2928934"/>
                        <a:ext cx="5280035" cy="705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err="1" smtClean="0"/>
              <a:t>rxc</a:t>
            </a:r>
            <a:r>
              <a:rPr lang="el-GR" dirty="0" smtClean="0"/>
              <a:t> Πίνακες Συνάφειας - Παράδειγμα</a:t>
            </a:r>
          </a:p>
        </p:txBody>
      </p:sp>
      <p:sp>
        <p:nvSpPr>
          <p:cNvPr id="3" name="2 - Ορθογώνιο"/>
          <p:cNvSpPr/>
          <p:nvPr/>
        </p:nvSpPr>
        <p:spPr>
          <a:xfrm>
            <a:off x="500034" y="1428736"/>
            <a:ext cx="7858180" cy="3046988"/>
          </a:xfrm>
          <a:prstGeom prst="rect">
            <a:avLst/>
          </a:prstGeom>
        </p:spPr>
        <p:txBody>
          <a:bodyPr wrap="square">
            <a:spAutoFit/>
          </a:bodyPr>
          <a:lstStyle/>
          <a:p>
            <a:pPr algn="just"/>
            <a:r>
              <a:rPr lang="el-GR" sz="1600" dirty="0" smtClean="0"/>
              <a:t>Οι περισσότεροι γιατροί πιθανόν να συμφωνήσουν ότι η Μεσογειακή Διατροφή,</a:t>
            </a:r>
            <a:r>
              <a:rPr lang="en-US" sz="1600" dirty="0" smtClean="0"/>
              <a:t> </a:t>
            </a:r>
            <a:r>
              <a:rPr lang="el-GR" sz="1600" dirty="0" smtClean="0"/>
              <a:t>πλούσια σε λαχανικά, φρούτα και δημητριακά είναι πιο υγιεινή από μια διατροφή με</a:t>
            </a:r>
            <a:r>
              <a:rPr lang="en-US" sz="1600" dirty="0" smtClean="0"/>
              <a:t> </a:t>
            </a:r>
            <a:r>
              <a:rPr lang="el-GR" sz="1600" dirty="0" smtClean="0"/>
              <a:t>κορεσμένα λιπαρά. Όμως, υπάρχει σκεπτικισμός για το εάν η Μεσογειακή δίαιτα είναι</a:t>
            </a:r>
            <a:r>
              <a:rPr lang="en-US" sz="1600" dirty="0" smtClean="0"/>
              <a:t> </a:t>
            </a:r>
            <a:r>
              <a:rPr lang="el-GR" sz="1600" dirty="0" smtClean="0"/>
              <a:t>καλύτερη από μία δίαιτα με χαμηλά λιπαρά η οποία συστήνεται από την Αμερικανική</a:t>
            </a:r>
            <a:r>
              <a:rPr lang="en-US" sz="1600" dirty="0" smtClean="0"/>
              <a:t> </a:t>
            </a:r>
            <a:r>
              <a:rPr lang="el-GR" sz="1600" dirty="0" smtClean="0"/>
              <a:t>Καρδιολογική Εταιρεία.</a:t>
            </a:r>
            <a:r>
              <a:rPr lang="en-US" sz="1600" dirty="0" smtClean="0"/>
              <a:t> </a:t>
            </a:r>
          </a:p>
          <a:p>
            <a:pPr algn="just"/>
            <a:r>
              <a:rPr lang="el-GR" sz="1600" dirty="0" smtClean="0"/>
              <a:t>Σκοπός αυτής της μελέτης είναι να συγκρίνει τις δύο δίαιτες. Για το σκοπό αυτό επελέγη</a:t>
            </a:r>
            <a:r>
              <a:rPr lang="en-US" sz="1600" dirty="0" smtClean="0"/>
              <a:t> </a:t>
            </a:r>
            <a:r>
              <a:rPr lang="el-GR" sz="1600" dirty="0" smtClean="0"/>
              <a:t>δείγμα από 605 άτομα τα οποία υπέστησαν καρδιακή προσβολή και επιβίωσαν. Τα</a:t>
            </a:r>
            <a:r>
              <a:rPr lang="en-US" sz="1600" dirty="0" smtClean="0"/>
              <a:t> </a:t>
            </a:r>
            <a:r>
              <a:rPr lang="el-GR" sz="1600" dirty="0" smtClean="0"/>
              <a:t>άτομα αυτά χωρίστηκαν σε δύο ομάδες, η πρώτη ακολούθησε τη διατροφή που</a:t>
            </a:r>
            <a:r>
              <a:rPr lang="en-US" sz="1600" dirty="0" smtClean="0"/>
              <a:t> </a:t>
            </a:r>
            <a:r>
              <a:rPr lang="el-GR" sz="1600" dirty="0" smtClean="0"/>
              <a:t>συστήνει η Αμερικανική Καρδιολογική Εταιρεία (ΑΗΑ) και η δεύτερη τη Μεσογειακή</a:t>
            </a:r>
            <a:r>
              <a:rPr lang="en-US" sz="1600" dirty="0" smtClean="0"/>
              <a:t> </a:t>
            </a:r>
            <a:r>
              <a:rPr lang="el-GR" sz="1600" dirty="0" smtClean="0"/>
              <a:t>Διατροφή. Μετά από μία περίοδο 4 ετών, συγκεντρώθηκαν στοιχεία για την κατάσταση</a:t>
            </a:r>
            <a:r>
              <a:rPr lang="en-US" sz="1600" dirty="0" smtClean="0"/>
              <a:t> </a:t>
            </a:r>
            <a:r>
              <a:rPr lang="el-GR" sz="1600" dirty="0" smtClean="0"/>
              <a:t>των ατόμων, εάν δηλαδή είχαν προσβληθεί από καρκίνο, από κάποια ασθένεια όχι όμως</a:t>
            </a:r>
            <a:r>
              <a:rPr lang="en-US" sz="1600" dirty="0" smtClean="0"/>
              <a:t> </a:t>
            </a:r>
            <a:r>
              <a:rPr lang="el-GR" sz="1600" dirty="0" smtClean="0"/>
              <a:t>μοιραία, εάν είχαν πεθάνει ή αν ήταν υγιείς.</a:t>
            </a:r>
            <a:r>
              <a:rPr lang="en-US" sz="1600" dirty="0" smtClean="0"/>
              <a:t> </a:t>
            </a:r>
            <a:endParaRPr lang="el-GR" sz="1600" dirty="0"/>
          </a:p>
        </p:txBody>
      </p:sp>
      <p:graphicFrame>
        <p:nvGraphicFramePr>
          <p:cNvPr id="268290" name="Object 2"/>
          <p:cNvGraphicFramePr>
            <a:graphicFrameLocks noChangeAspect="1"/>
          </p:cNvGraphicFramePr>
          <p:nvPr/>
        </p:nvGraphicFramePr>
        <p:xfrm>
          <a:off x="1714479" y="4643446"/>
          <a:ext cx="6108467" cy="714380"/>
        </p:xfrm>
        <a:graphic>
          <a:graphicData uri="http://schemas.openxmlformats.org/presentationml/2006/ole">
            <mc:AlternateContent xmlns:mc="http://schemas.openxmlformats.org/markup-compatibility/2006">
              <mc:Choice xmlns:v="urn:schemas-microsoft-com:vml" Requires="v">
                <p:oleObj spid="_x0000_s268293" name="Worksheet" r:id="rId5" imgW="5619885" imgH="657225" progId="Excel.Sheet.8">
                  <p:embed/>
                </p:oleObj>
              </mc:Choice>
              <mc:Fallback>
                <p:oleObj name="Worksheet" r:id="rId5" imgW="5619885" imgH="657225"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479" y="4643446"/>
                        <a:ext cx="6108467" cy="7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err="1" smtClean="0"/>
              <a:t>rxc</a:t>
            </a:r>
            <a:r>
              <a:rPr lang="el-GR" dirty="0" smtClean="0"/>
              <a:t> Πίνακες Συνάφειας - Παράδειγμα</a:t>
            </a:r>
          </a:p>
        </p:txBody>
      </p:sp>
      <p:pic>
        <p:nvPicPr>
          <p:cNvPr id="269314" name="Picture 2"/>
          <p:cNvPicPr>
            <a:picLocks noChangeAspect="1" noChangeArrowheads="1"/>
          </p:cNvPicPr>
          <p:nvPr/>
        </p:nvPicPr>
        <p:blipFill>
          <a:blip r:embed="rId3" cstate="print"/>
          <a:srcRect/>
          <a:stretch>
            <a:fillRect/>
          </a:stretch>
        </p:blipFill>
        <p:spPr bwMode="auto">
          <a:xfrm>
            <a:off x="500034" y="1428736"/>
            <a:ext cx="3105150" cy="4400550"/>
          </a:xfrm>
          <a:prstGeom prst="rect">
            <a:avLst/>
          </a:prstGeom>
          <a:noFill/>
          <a:ln w="9525">
            <a:noFill/>
            <a:miter lim="800000"/>
            <a:headEnd/>
            <a:tailEnd/>
          </a:ln>
        </p:spPr>
      </p:pic>
      <p:pic>
        <p:nvPicPr>
          <p:cNvPr id="269315" name="Picture 3"/>
          <p:cNvPicPr>
            <a:picLocks noChangeAspect="1" noChangeArrowheads="1"/>
          </p:cNvPicPr>
          <p:nvPr/>
        </p:nvPicPr>
        <p:blipFill>
          <a:blip r:embed="rId4" cstate="print"/>
          <a:srcRect/>
          <a:stretch>
            <a:fillRect/>
          </a:stretch>
        </p:blipFill>
        <p:spPr bwMode="auto">
          <a:xfrm>
            <a:off x="4000496" y="1571612"/>
            <a:ext cx="3905250" cy="2457450"/>
          </a:xfrm>
          <a:prstGeom prst="rect">
            <a:avLst/>
          </a:prstGeom>
          <a:noFill/>
          <a:ln w="9525">
            <a:noFill/>
            <a:miter lim="800000"/>
            <a:headEnd/>
            <a:tailEnd/>
          </a:ln>
        </p:spPr>
      </p:pic>
      <p:cxnSp>
        <p:nvCxnSpPr>
          <p:cNvPr id="6" name="5 - Ευθύγραμμο βέλος σύνδεσης"/>
          <p:cNvCxnSpPr/>
          <p:nvPr/>
        </p:nvCxnSpPr>
        <p:spPr>
          <a:xfrm rot="5400000" flipH="1" flipV="1">
            <a:off x="3214678" y="3071810"/>
            <a:ext cx="2857520" cy="214314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err="1" smtClean="0"/>
              <a:t>rxc</a:t>
            </a:r>
            <a:r>
              <a:rPr lang="el-GR" dirty="0" smtClean="0"/>
              <a:t> Πίνακες Συνάφειας - Παράδειγμα</a:t>
            </a:r>
          </a:p>
        </p:txBody>
      </p:sp>
      <p:pic>
        <p:nvPicPr>
          <p:cNvPr id="270338" name="Picture 2"/>
          <p:cNvPicPr>
            <a:picLocks noChangeAspect="1" noChangeArrowheads="1"/>
          </p:cNvPicPr>
          <p:nvPr/>
        </p:nvPicPr>
        <p:blipFill>
          <a:blip r:embed="rId3" cstate="print"/>
          <a:srcRect/>
          <a:stretch>
            <a:fillRect/>
          </a:stretch>
        </p:blipFill>
        <p:spPr bwMode="auto">
          <a:xfrm>
            <a:off x="357158" y="1500174"/>
            <a:ext cx="3614113" cy="3786214"/>
          </a:xfrm>
          <a:prstGeom prst="rect">
            <a:avLst/>
          </a:prstGeom>
          <a:noFill/>
          <a:ln w="9525">
            <a:noFill/>
            <a:miter lim="800000"/>
            <a:headEnd/>
            <a:tailEnd/>
          </a:ln>
        </p:spPr>
      </p:pic>
      <p:pic>
        <p:nvPicPr>
          <p:cNvPr id="270339" name="Picture 3"/>
          <p:cNvPicPr>
            <a:picLocks noChangeAspect="1" noChangeArrowheads="1"/>
          </p:cNvPicPr>
          <p:nvPr/>
        </p:nvPicPr>
        <p:blipFill>
          <a:blip r:embed="rId4" cstate="print"/>
          <a:srcRect/>
          <a:stretch>
            <a:fillRect/>
          </a:stretch>
        </p:blipFill>
        <p:spPr bwMode="auto">
          <a:xfrm>
            <a:off x="4286248" y="1428736"/>
            <a:ext cx="3143271" cy="2549611"/>
          </a:xfrm>
          <a:prstGeom prst="rect">
            <a:avLst/>
          </a:prstGeom>
          <a:noFill/>
          <a:ln w="9525">
            <a:noFill/>
            <a:miter lim="800000"/>
            <a:headEnd/>
            <a:tailEnd/>
          </a:ln>
        </p:spPr>
      </p:pic>
      <p:cxnSp>
        <p:nvCxnSpPr>
          <p:cNvPr id="6" name="5 - Ευθύγραμμο βέλος σύνδεσης"/>
          <p:cNvCxnSpPr/>
          <p:nvPr/>
        </p:nvCxnSpPr>
        <p:spPr>
          <a:xfrm rot="5400000" flipH="1" flipV="1">
            <a:off x="3643306" y="1857364"/>
            <a:ext cx="857256" cy="5715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5" cstate="print"/>
          <a:srcRect/>
          <a:stretch>
            <a:fillRect/>
          </a:stretch>
        </p:blipFill>
        <p:spPr bwMode="auto">
          <a:xfrm>
            <a:off x="6500826" y="3214686"/>
            <a:ext cx="2302740" cy="2724157"/>
          </a:xfrm>
          <a:prstGeom prst="rect">
            <a:avLst/>
          </a:prstGeom>
          <a:noFill/>
          <a:ln w="9525">
            <a:noFill/>
            <a:miter lim="800000"/>
            <a:headEnd/>
            <a:tailEnd/>
          </a:ln>
        </p:spPr>
      </p:pic>
      <p:cxnSp>
        <p:nvCxnSpPr>
          <p:cNvPr id="10" name="9 - Ευθύγραμμο βέλος σύνδεσης"/>
          <p:cNvCxnSpPr/>
          <p:nvPr/>
        </p:nvCxnSpPr>
        <p:spPr>
          <a:xfrm rot="16200000" flipH="1">
            <a:off x="6465107" y="2678901"/>
            <a:ext cx="1714512" cy="7143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err="1" smtClean="0"/>
              <a:t>rxc</a:t>
            </a:r>
            <a:r>
              <a:rPr lang="el-GR" dirty="0" smtClean="0"/>
              <a:t> Πίνακες Συνάφειας - Παράδειγμα</a:t>
            </a:r>
          </a:p>
        </p:txBody>
      </p:sp>
      <p:pic>
        <p:nvPicPr>
          <p:cNvPr id="271363" name="Picture 3"/>
          <p:cNvPicPr>
            <a:picLocks noChangeAspect="1" noChangeArrowheads="1"/>
          </p:cNvPicPr>
          <p:nvPr/>
        </p:nvPicPr>
        <p:blipFill>
          <a:blip r:embed="rId3" cstate="print"/>
          <a:srcRect/>
          <a:stretch>
            <a:fillRect/>
          </a:stretch>
        </p:blipFill>
        <p:spPr bwMode="auto">
          <a:xfrm>
            <a:off x="571472" y="1500174"/>
            <a:ext cx="7156450" cy="1487487"/>
          </a:xfrm>
          <a:prstGeom prst="rect">
            <a:avLst/>
          </a:prstGeom>
          <a:noFill/>
          <a:ln w="9525">
            <a:noFill/>
            <a:miter lim="800000"/>
            <a:headEnd/>
            <a:tailEnd/>
          </a:ln>
          <a:effectLst/>
        </p:spPr>
      </p:pic>
      <p:pic>
        <p:nvPicPr>
          <p:cNvPr id="271364" name="Picture 4"/>
          <p:cNvPicPr>
            <a:picLocks noChangeAspect="1" noChangeArrowheads="1"/>
          </p:cNvPicPr>
          <p:nvPr/>
        </p:nvPicPr>
        <p:blipFill>
          <a:blip r:embed="rId4" cstate="print"/>
          <a:srcRect/>
          <a:stretch>
            <a:fillRect/>
          </a:stretch>
        </p:blipFill>
        <p:spPr bwMode="auto">
          <a:xfrm>
            <a:off x="571472" y="3429000"/>
            <a:ext cx="7334250" cy="1971675"/>
          </a:xfrm>
          <a:prstGeom prst="rect">
            <a:avLst/>
          </a:prstGeom>
          <a:noFill/>
          <a:ln w="9525">
            <a:noFill/>
            <a:miter lim="800000"/>
            <a:headEnd/>
            <a:tailEnd/>
          </a:ln>
          <a:effectLst/>
        </p:spPr>
      </p:pic>
      <p:sp>
        <p:nvSpPr>
          <p:cNvPr id="6" name="5 - TextBox"/>
          <p:cNvSpPr txBox="1"/>
          <p:nvPr/>
        </p:nvSpPr>
        <p:spPr>
          <a:xfrm>
            <a:off x="1214414" y="5715016"/>
            <a:ext cx="3286148" cy="369332"/>
          </a:xfrm>
          <a:prstGeom prst="rect">
            <a:avLst/>
          </a:prstGeom>
          <a:noFill/>
        </p:spPr>
        <p:txBody>
          <a:bodyPr wrap="square" rtlCol="0">
            <a:spAutoFit/>
          </a:bodyPr>
          <a:lstStyle/>
          <a:p>
            <a:r>
              <a:rPr lang="el-GR" dirty="0" smtClean="0">
                <a:solidFill>
                  <a:schemeClr val="tx2"/>
                </a:solidFill>
              </a:rPr>
              <a:t>Πίνακας Συνάφειας</a:t>
            </a:r>
            <a:endParaRPr lang="el-GR" dirty="0">
              <a:solidFill>
                <a:schemeClr val="tx2"/>
              </a:solidFill>
            </a:endParaRPr>
          </a:p>
        </p:txBody>
      </p:sp>
      <p:cxnSp>
        <p:nvCxnSpPr>
          <p:cNvPr id="7" name="6 - Ευθύγραμμο βέλος σύνδεσης"/>
          <p:cNvCxnSpPr/>
          <p:nvPr/>
        </p:nvCxnSpPr>
        <p:spPr>
          <a:xfrm rot="5400000" flipH="1" flipV="1">
            <a:off x="2928926" y="5500702"/>
            <a:ext cx="42862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err="1" smtClean="0"/>
              <a:t>rxc</a:t>
            </a:r>
            <a:r>
              <a:rPr lang="el-GR" dirty="0" smtClean="0"/>
              <a:t> Πίνακες Συνάφειας - Παράδειγμα</a:t>
            </a:r>
          </a:p>
        </p:txBody>
      </p:sp>
      <p:pic>
        <p:nvPicPr>
          <p:cNvPr id="272386" name="Picture 2"/>
          <p:cNvPicPr>
            <a:picLocks noChangeAspect="1" noChangeArrowheads="1"/>
          </p:cNvPicPr>
          <p:nvPr/>
        </p:nvPicPr>
        <p:blipFill>
          <a:blip r:embed="rId3" cstate="print"/>
          <a:srcRect/>
          <a:stretch>
            <a:fillRect/>
          </a:stretch>
        </p:blipFill>
        <p:spPr bwMode="auto">
          <a:xfrm>
            <a:off x="1643042" y="1857364"/>
            <a:ext cx="4986337" cy="2289175"/>
          </a:xfrm>
          <a:prstGeom prst="rect">
            <a:avLst/>
          </a:prstGeom>
          <a:noFill/>
          <a:ln w="9525">
            <a:noFill/>
            <a:miter lim="800000"/>
            <a:headEnd/>
            <a:tailEnd/>
          </a:ln>
          <a:effectLst/>
        </p:spPr>
      </p:pic>
      <p:sp>
        <p:nvSpPr>
          <p:cNvPr id="4" name="Text Box 11"/>
          <p:cNvSpPr txBox="1">
            <a:spLocks noChangeArrowheads="1"/>
          </p:cNvSpPr>
          <p:nvPr/>
        </p:nvSpPr>
        <p:spPr bwMode="auto">
          <a:xfrm>
            <a:off x="785786" y="4357694"/>
            <a:ext cx="6429375" cy="307975"/>
          </a:xfrm>
          <a:prstGeom prst="rect">
            <a:avLst/>
          </a:prstGeom>
          <a:noFill/>
          <a:ln w="19050" cap="rnd">
            <a:solidFill>
              <a:srgbClr val="FF0000"/>
            </a:solidFill>
            <a:prstDash val="sysDot"/>
            <a:miter lim="800000"/>
            <a:headEnd/>
            <a:tailEnd/>
          </a:ln>
        </p:spPr>
        <p:txBody>
          <a:bodyPr>
            <a:spAutoFit/>
          </a:bodyPr>
          <a:lstStyle/>
          <a:p>
            <a:pPr>
              <a:spcBef>
                <a:spcPct val="50000"/>
              </a:spcBef>
            </a:pPr>
            <a:r>
              <a:rPr lang="el-GR" sz="1400">
                <a:latin typeface="+mj-lt"/>
              </a:rPr>
              <a:t>Η προϋπόθεση ισχύει, επομένως βλέπουμε το </a:t>
            </a:r>
            <a:r>
              <a:rPr lang="en-US" sz="1400">
                <a:latin typeface="+mj-lt"/>
              </a:rPr>
              <a:t>Pearson chi – square Test</a:t>
            </a:r>
            <a:endParaRPr lang="el-GR" sz="1400">
              <a:latin typeface="+mj-lt"/>
            </a:endParaRPr>
          </a:p>
        </p:txBody>
      </p:sp>
      <p:sp>
        <p:nvSpPr>
          <p:cNvPr id="5" name="Text Box 5"/>
          <p:cNvSpPr txBox="1">
            <a:spLocks noChangeArrowheads="1"/>
          </p:cNvSpPr>
          <p:nvPr/>
        </p:nvSpPr>
        <p:spPr bwMode="auto">
          <a:xfrm>
            <a:off x="2500298" y="5000636"/>
            <a:ext cx="3714789" cy="95410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9525">
            <a:solidFill>
              <a:schemeClr val="accent2"/>
            </a:solidFill>
            <a:miter lim="800000"/>
            <a:headEnd/>
            <a:tailEnd/>
          </a:ln>
          <a:effectLst/>
        </p:spPr>
        <p:txBody>
          <a:bodyPr wrap="square">
            <a:spAutoFit/>
          </a:bodyPr>
          <a:lstStyle/>
          <a:p>
            <a:pPr>
              <a:defRPr/>
            </a:pPr>
            <a:r>
              <a:rPr lang="en-US" sz="1400" dirty="0" smtClean="0">
                <a:latin typeface="+mj-lt"/>
              </a:rPr>
              <a:t>Chi-Square=</a:t>
            </a:r>
            <a:r>
              <a:rPr lang="el-GR" sz="1400" dirty="0" smtClean="0">
                <a:latin typeface="+mj-lt"/>
              </a:rPr>
              <a:t>16</a:t>
            </a:r>
            <a:r>
              <a:rPr lang="en-US" sz="1400" dirty="0" smtClean="0">
                <a:latin typeface="+mj-lt"/>
              </a:rPr>
              <a:t>.</a:t>
            </a:r>
            <a:r>
              <a:rPr lang="el-GR" sz="1400" dirty="0" smtClean="0">
                <a:latin typeface="+mj-lt"/>
              </a:rPr>
              <a:t>554</a:t>
            </a:r>
            <a:endParaRPr lang="en-US" sz="1400" dirty="0">
              <a:latin typeface="+mj-lt"/>
            </a:endParaRPr>
          </a:p>
          <a:p>
            <a:pPr>
              <a:defRPr/>
            </a:pPr>
            <a:r>
              <a:rPr lang="en-US" sz="1400" dirty="0" smtClean="0">
                <a:latin typeface="+mj-lt"/>
              </a:rPr>
              <a:t>Significant=0.</a:t>
            </a:r>
            <a:r>
              <a:rPr lang="el-GR" sz="1400" dirty="0" smtClean="0">
                <a:latin typeface="+mj-lt"/>
              </a:rPr>
              <a:t>001&lt;</a:t>
            </a:r>
            <a:r>
              <a:rPr lang="en-US" sz="1400" dirty="0" smtClean="0">
                <a:latin typeface="+mj-lt"/>
              </a:rPr>
              <a:t>0.05 </a:t>
            </a:r>
            <a:r>
              <a:rPr lang="el-GR" sz="1400" dirty="0">
                <a:latin typeface="+mj-lt"/>
              </a:rPr>
              <a:t>άρα </a:t>
            </a:r>
            <a:r>
              <a:rPr lang="el-GR" sz="1400" dirty="0" smtClean="0">
                <a:latin typeface="+mj-lt"/>
              </a:rPr>
              <a:t>απορρίπτομε την </a:t>
            </a:r>
            <a:r>
              <a:rPr lang="el-GR" sz="1400" dirty="0">
                <a:latin typeface="+mj-lt"/>
              </a:rPr>
              <a:t>Η</a:t>
            </a:r>
            <a:r>
              <a:rPr lang="en-US" sz="1400" dirty="0">
                <a:latin typeface="+mj-lt"/>
              </a:rPr>
              <a:t>0</a:t>
            </a:r>
            <a:r>
              <a:rPr lang="el-GR" sz="1400" dirty="0">
                <a:latin typeface="+mj-lt"/>
              </a:rPr>
              <a:t>, δηλαδή </a:t>
            </a:r>
            <a:r>
              <a:rPr lang="el-GR" sz="1400" dirty="0" smtClean="0">
                <a:latin typeface="+mj-lt"/>
              </a:rPr>
              <a:t>υπάρχει </a:t>
            </a:r>
            <a:r>
              <a:rPr lang="el-GR" sz="1400" dirty="0">
                <a:latin typeface="+mj-lt"/>
              </a:rPr>
              <a:t>σχέση μεταξύ των δύο μεταβλητών. </a:t>
            </a:r>
            <a:endParaRPr lang="en-US" sz="1400" dirty="0">
              <a:latin typeface="+mj-lt"/>
            </a:endParaRPr>
          </a:p>
        </p:txBody>
      </p:sp>
      <p:sp>
        <p:nvSpPr>
          <p:cNvPr id="6" name="Line 6"/>
          <p:cNvSpPr>
            <a:spLocks noChangeShapeType="1"/>
          </p:cNvSpPr>
          <p:nvPr/>
        </p:nvSpPr>
        <p:spPr bwMode="auto">
          <a:xfrm flipH="1" flipV="1">
            <a:off x="3786182" y="3929066"/>
            <a:ext cx="285752" cy="311152"/>
          </a:xfrm>
          <a:prstGeom prst="line">
            <a:avLst/>
          </a:prstGeom>
          <a:noFill/>
          <a:ln w="38100" cmpd="dbl">
            <a:solidFill>
              <a:srgbClr val="C00000"/>
            </a:solidFill>
            <a:round/>
            <a:headEnd/>
            <a:tailEnd type="triangle" w="med" len="med"/>
          </a:ln>
          <a:effectLst/>
        </p:spPr>
        <p:txBody>
          <a:bodyPr/>
          <a:lstStyle/>
          <a:p>
            <a:pPr>
              <a:defRPr/>
            </a:pPr>
            <a:endParaRPr lang="el-GR"/>
          </a:p>
        </p:txBody>
      </p:sp>
      <p:sp>
        <p:nvSpPr>
          <p:cNvPr id="7" name="Rectangle 13"/>
          <p:cNvSpPr>
            <a:spLocks noChangeArrowheads="1"/>
          </p:cNvSpPr>
          <p:nvPr/>
        </p:nvSpPr>
        <p:spPr bwMode="auto">
          <a:xfrm>
            <a:off x="1714480" y="2571744"/>
            <a:ext cx="4857784" cy="214314"/>
          </a:xfrm>
          <a:prstGeom prst="rect">
            <a:avLst/>
          </a:prstGeom>
          <a:noFill/>
          <a:ln w="25400">
            <a:solidFill>
              <a:srgbClr val="C00000"/>
            </a:solidFill>
            <a:miter lim="800000"/>
            <a:headEnd/>
            <a:tailEnd/>
          </a:ln>
          <a:effectLst/>
        </p:spPr>
        <p:txBody>
          <a:bodyPr wrap="none" anchor="ctr"/>
          <a:lstStyle/>
          <a:p>
            <a:pPr>
              <a:defRPr/>
            </a:pP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l-GR" altLang="el-GR" smtClean="0"/>
              <a:t>Χρηματοδότηση</a:t>
            </a:r>
          </a:p>
        </p:txBody>
      </p:sp>
      <p:sp>
        <p:nvSpPr>
          <p:cNvPr id="18435" name="Content Placeholder 2"/>
          <p:cNvSpPr>
            <a:spLocks noGrp="1"/>
          </p:cNvSpPr>
          <p:nvPr>
            <p:ph idx="1"/>
          </p:nvPr>
        </p:nvSpPr>
        <p:spPr>
          <a:xfrm>
            <a:off x="457200" y="1341438"/>
            <a:ext cx="8229600" cy="4525962"/>
          </a:xfrm>
        </p:spPr>
        <p:txBody>
          <a:bodyPr/>
          <a:lstStyle/>
          <a:p>
            <a:pPr eaLnBrk="1" hangingPunct="1"/>
            <a:r>
              <a:rPr lang="el-GR" altLang="el-GR" sz="2400" smtClean="0"/>
              <a:t>Το παρόν εκπαιδευτικό υλικό έχει αναπτυχθεί στα πλαίσια του εκπαιδευτικού έργου του διδάσκοντα.</a:t>
            </a:r>
            <a:endParaRPr lang="en-US" altLang="el-GR" sz="2400" smtClean="0"/>
          </a:p>
          <a:p>
            <a:pPr eaLnBrk="1" hangingPunct="1"/>
            <a:r>
              <a:rPr lang="el-GR" altLang="el-GR" sz="2400" smtClean="0"/>
              <a:t>Το έργο «</a:t>
            </a:r>
            <a:r>
              <a:rPr lang="el-GR" altLang="el-GR" sz="2400" b="1" smtClean="0"/>
              <a:t>Ανοικτά Ακαδημαϊκά Μαθήματα στο Πανεπιστήμιο Αιγαίου</a:t>
            </a:r>
            <a:r>
              <a:rPr lang="el-GR" altLang="el-GR" sz="2400" smtClean="0"/>
              <a:t>» έχει χρηματοδοτήσει μόνο τη αναδιαμόρφωση του εκπαιδευτικού υλικού. </a:t>
            </a:r>
          </a:p>
          <a:p>
            <a:pPr eaLnBrk="1" hangingPunct="1"/>
            <a:r>
              <a:rPr lang="el-GR" alt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6" name="Picture 3" descr="Λογότυπο Επιχειρησιακού Προγράμματος Εκπαίδευση και Δια βίου Μάθη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054600"/>
            <a:ext cx="6480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Θέση αριθμού διαφάνειας 5"/>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DDBC3635-039D-4465-A550-C4BD8F7B5DF0}" type="slidenum">
              <a:rPr lang="el-GR" altLang="el-GR" sz="1200">
                <a:solidFill>
                  <a:srgbClr val="898989"/>
                </a:solidFill>
                <a:latin typeface="Arial" pitchFamily="34" charset="0"/>
                <a:cs typeface="Arial" pitchFamily="34" charset="0"/>
              </a:rPr>
              <a:pPr algn="l">
                <a:spcBef>
                  <a:spcPct val="0"/>
                </a:spcBef>
                <a:buFontTx/>
                <a:buNone/>
              </a:pPr>
              <a:t>3</a:t>
            </a:fld>
            <a:endParaRPr lang="el-GR" altLang="el-GR" sz="1200">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1371908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smtClean="0"/>
              <a:t>Test Mc </a:t>
            </a:r>
            <a:r>
              <a:rPr lang="en-US" dirty="0" err="1" smtClean="0"/>
              <a:t>Nemar</a:t>
            </a:r>
            <a:endParaRPr lang="el-GR" dirty="0" smtClean="0"/>
          </a:p>
        </p:txBody>
      </p:sp>
      <p:sp>
        <p:nvSpPr>
          <p:cNvPr id="3" name="Rectangle 3"/>
          <p:cNvSpPr>
            <a:spLocks noGrp="1" noChangeArrowheads="1"/>
          </p:cNvSpPr>
          <p:nvPr>
            <p:ph idx="1"/>
          </p:nvPr>
        </p:nvSpPr>
        <p:spPr>
          <a:xfrm>
            <a:off x="428596" y="1571612"/>
            <a:ext cx="8208962" cy="2000264"/>
          </a:xfrm>
        </p:spPr>
        <p:txBody>
          <a:bodyPr/>
          <a:lstStyle/>
          <a:p>
            <a:pPr>
              <a:buFontTx/>
              <a:buNone/>
            </a:pPr>
            <a:r>
              <a:rPr lang="en-US" sz="1600" dirty="0" smtClean="0">
                <a:latin typeface="+mj-lt"/>
              </a:rPr>
              <a:t>To Test Mc </a:t>
            </a:r>
            <a:r>
              <a:rPr lang="en-US" sz="1600" dirty="0" err="1" smtClean="0">
                <a:latin typeface="+mj-lt"/>
              </a:rPr>
              <a:t>Nemar</a:t>
            </a:r>
            <a:r>
              <a:rPr lang="en-US" sz="1600" dirty="0" smtClean="0">
                <a:latin typeface="+mj-lt"/>
              </a:rPr>
              <a:t> </a:t>
            </a:r>
            <a:r>
              <a:rPr lang="el-GR" sz="1600" dirty="0" smtClean="0">
                <a:latin typeface="+mj-lt"/>
              </a:rPr>
              <a:t>είναι ένα μη παραμετρικό τεστ το οποίο χρησιμοποιείται σε: </a:t>
            </a:r>
          </a:p>
          <a:p>
            <a:pPr>
              <a:buClr>
                <a:schemeClr val="tx2"/>
              </a:buClr>
              <a:buFont typeface="Wingdings" pitchFamily="2" charset="2"/>
              <a:buChar char="Ø"/>
            </a:pPr>
            <a:r>
              <a:rPr lang="el-GR" sz="1600" dirty="0" smtClean="0">
                <a:solidFill>
                  <a:schemeClr val="tx2">
                    <a:lumMod val="60000"/>
                    <a:lumOff val="40000"/>
                  </a:schemeClr>
                </a:solidFill>
                <a:latin typeface="+mj-lt"/>
              </a:rPr>
              <a:t>Αναδρομικές μελέτες με «ταιριαστές παρατηρήσεις» (</a:t>
            </a:r>
            <a:r>
              <a:rPr lang="en-US" sz="1600" dirty="0" smtClean="0">
                <a:solidFill>
                  <a:schemeClr val="tx2">
                    <a:lumMod val="60000"/>
                    <a:lumOff val="40000"/>
                  </a:schemeClr>
                </a:solidFill>
                <a:latin typeface="+mj-lt"/>
              </a:rPr>
              <a:t>matched pairs)</a:t>
            </a:r>
            <a:endParaRPr lang="el-GR" sz="1600" dirty="0" smtClean="0">
              <a:solidFill>
                <a:schemeClr val="tx2">
                  <a:lumMod val="60000"/>
                  <a:lumOff val="40000"/>
                </a:schemeClr>
              </a:solidFill>
              <a:latin typeface="+mj-lt"/>
            </a:endParaRPr>
          </a:p>
          <a:p>
            <a:pPr>
              <a:buClr>
                <a:schemeClr val="tx2"/>
              </a:buClr>
              <a:buFont typeface="Wingdings" pitchFamily="2" charset="2"/>
              <a:buChar char="Ø"/>
            </a:pPr>
            <a:r>
              <a:rPr lang="el-GR" sz="1600" dirty="0" smtClean="0">
                <a:solidFill>
                  <a:schemeClr val="tx2">
                    <a:lumMod val="60000"/>
                    <a:lumOff val="40000"/>
                  </a:schemeClr>
                </a:solidFill>
                <a:latin typeface="+mj-lt"/>
              </a:rPr>
              <a:t>Μελέτες συσχέτισης</a:t>
            </a:r>
          </a:p>
          <a:p>
            <a:pPr>
              <a:buClr>
                <a:schemeClr val="tx2"/>
              </a:buClr>
              <a:buNone/>
            </a:pPr>
            <a:endParaRPr lang="el-GR" sz="1600" dirty="0" smtClean="0">
              <a:latin typeface="+mj-lt"/>
            </a:endParaRPr>
          </a:p>
          <a:p>
            <a:pPr marL="0" indent="0">
              <a:buClr>
                <a:schemeClr val="tx2"/>
              </a:buClr>
              <a:buNone/>
            </a:pPr>
            <a:r>
              <a:rPr lang="el-GR" sz="1600" dirty="0" smtClean="0">
                <a:latin typeface="+mj-lt"/>
              </a:rPr>
              <a:t>Εφαρμόζεται σε 2 </a:t>
            </a:r>
            <a:r>
              <a:rPr lang="en-US" sz="1600" dirty="0" smtClean="0">
                <a:latin typeface="+mj-lt"/>
              </a:rPr>
              <a:t>x</a:t>
            </a:r>
            <a:r>
              <a:rPr lang="el-GR" sz="1600" dirty="0" smtClean="0">
                <a:latin typeface="+mj-lt"/>
              </a:rPr>
              <a:t> 2πίνακες συνάφειας. Επίσης είναι γνωστό και ως τεστ </a:t>
            </a:r>
            <a:r>
              <a:rPr lang="el-GR" sz="1600" dirty="0" err="1" smtClean="0">
                <a:latin typeface="+mj-lt"/>
              </a:rPr>
              <a:t>περιθώριας</a:t>
            </a:r>
            <a:r>
              <a:rPr lang="el-GR" sz="1600" dirty="0" smtClean="0">
                <a:latin typeface="+mj-lt"/>
              </a:rPr>
              <a:t> ομοιότητας για πίνακες </a:t>
            </a:r>
            <a:r>
              <a:rPr lang="en-US" sz="1600" dirty="0" smtClean="0">
                <a:latin typeface="+mj-lt"/>
              </a:rPr>
              <a:t>k x k</a:t>
            </a:r>
            <a:r>
              <a:rPr lang="el-GR" sz="1600" dirty="0" smtClean="0">
                <a:latin typeface="+mj-lt"/>
              </a:rPr>
              <a:t>.</a:t>
            </a:r>
            <a:endParaRPr lang="en-US" sz="1600" dirty="0" smtClean="0">
              <a:latin typeface="+mj-lt"/>
            </a:endParaRPr>
          </a:p>
        </p:txBody>
      </p:sp>
      <p:graphicFrame>
        <p:nvGraphicFramePr>
          <p:cNvPr id="282625" name="Object 1"/>
          <p:cNvGraphicFramePr>
            <a:graphicFrameLocks noChangeAspect="1"/>
          </p:cNvGraphicFramePr>
          <p:nvPr/>
        </p:nvGraphicFramePr>
        <p:xfrm>
          <a:off x="571472" y="3571876"/>
          <a:ext cx="5348287" cy="1258888"/>
        </p:xfrm>
        <a:graphic>
          <a:graphicData uri="http://schemas.openxmlformats.org/presentationml/2006/ole">
            <mc:AlternateContent xmlns:mc="http://schemas.openxmlformats.org/markup-compatibility/2006">
              <mc:Choice xmlns:v="urn:schemas-microsoft-com:vml" Requires="v">
                <p:oleObj spid="_x0000_s282631" name="Έγγραφο" r:id="rId5" imgW="5348383" imgH="1258875" progId="Word.Document.12">
                  <p:embed/>
                </p:oleObj>
              </mc:Choice>
              <mc:Fallback>
                <p:oleObj name="Έγγραφο" r:id="rId5" imgW="5348383" imgH="1258875" progId="Word.Document.12">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72" y="3571876"/>
                        <a:ext cx="5348287"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26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82626" name="Object 2"/>
          <p:cNvGraphicFramePr>
            <a:graphicFrameLocks noChangeAspect="1"/>
          </p:cNvGraphicFramePr>
          <p:nvPr/>
        </p:nvGraphicFramePr>
        <p:xfrm>
          <a:off x="6000760" y="3571876"/>
          <a:ext cx="1857388" cy="727477"/>
        </p:xfrm>
        <a:graphic>
          <a:graphicData uri="http://schemas.openxmlformats.org/presentationml/2006/ole">
            <mc:AlternateContent xmlns:mc="http://schemas.openxmlformats.org/markup-compatibility/2006">
              <mc:Choice xmlns:v="urn:schemas-microsoft-com:vml" Requires="v">
                <p:oleObj spid="_x0000_s282632" name="Equation" r:id="rId7" imgW="1143000" imgH="444500" progId="">
                  <p:embed/>
                </p:oleObj>
              </mc:Choice>
              <mc:Fallback>
                <p:oleObj name="Equation" r:id="rId7" imgW="1143000" imgH="444500" progId="">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60" y="3571876"/>
                        <a:ext cx="1857388" cy="727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 Ορθογώνιο"/>
          <p:cNvSpPr/>
          <p:nvPr/>
        </p:nvSpPr>
        <p:spPr>
          <a:xfrm>
            <a:off x="642910" y="4929198"/>
            <a:ext cx="8001056" cy="1323439"/>
          </a:xfrm>
          <a:prstGeom prst="rect">
            <a:avLst/>
          </a:prstGeom>
        </p:spPr>
        <p:txBody>
          <a:bodyPr wrap="square">
            <a:spAutoFit/>
          </a:bodyPr>
          <a:lstStyle/>
          <a:p>
            <a:r>
              <a:rPr lang="el-GR" sz="1600" b="1" dirty="0" smtClean="0"/>
              <a:t>Η0:</a:t>
            </a:r>
            <a:r>
              <a:rPr lang="el-GR" sz="1600" dirty="0" smtClean="0"/>
              <a:t> 	Δεν υπάρχει σχέση ανάμεσα στις δύο μεταβλητές (τα περιθώρια αθροίσματα 	είναι ίσα)</a:t>
            </a:r>
          </a:p>
          <a:p>
            <a:r>
              <a:rPr lang="el-GR" sz="1600" dirty="0" smtClean="0"/>
              <a:t>	</a:t>
            </a:r>
          </a:p>
          <a:p>
            <a:r>
              <a:rPr lang="el-GR" sz="1600" b="1" dirty="0" smtClean="0"/>
              <a:t>Η1:</a:t>
            </a:r>
            <a:r>
              <a:rPr lang="el-GR" sz="1600" dirty="0" smtClean="0"/>
              <a:t>	Υπάρχει σχέση ανάμεσα στις δύο μεταβλητές</a:t>
            </a:r>
          </a:p>
          <a:p>
            <a:r>
              <a:rPr lang="el-GR" sz="1600" dirty="0" smtClean="0"/>
              <a:t>	</a:t>
            </a:r>
            <a:endParaRPr lang="el-G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smtClean="0"/>
              <a:t>Test Mc </a:t>
            </a:r>
            <a:r>
              <a:rPr lang="en-US" dirty="0" err="1" smtClean="0"/>
              <a:t>Nemar</a:t>
            </a:r>
            <a:r>
              <a:rPr lang="el-GR" dirty="0" smtClean="0"/>
              <a:t> – Παράδειγμα</a:t>
            </a:r>
          </a:p>
        </p:txBody>
      </p:sp>
      <p:sp>
        <p:nvSpPr>
          <p:cNvPr id="8" name="7 - Ορθογώνιο"/>
          <p:cNvSpPr/>
          <p:nvPr/>
        </p:nvSpPr>
        <p:spPr>
          <a:xfrm>
            <a:off x="571472" y="1571612"/>
            <a:ext cx="7786742" cy="1323439"/>
          </a:xfrm>
          <a:prstGeom prst="rect">
            <a:avLst/>
          </a:prstGeom>
        </p:spPr>
        <p:txBody>
          <a:bodyPr wrap="square">
            <a:spAutoFit/>
          </a:bodyPr>
          <a:lstStyle/>
          <a:p>
            <a:pPr algn="just"/>
            <a:r>
              <a:rPr lang="el-GR" sz="1600" dirty="0" smtClean="0"/>
              <a:t>Ένας ερευνητής θέλει να εξετάσει εάν ένα φάρμακο έχει επίδραση σε μια συγκεκριμένη ασθένεια. Για το σκοπό αυτό έλαβε ένα δείγμα 314 ατόμων, για τους οποίους κατέγραψε την ύπαρξη ή όχι της ασθένειας. Στη συνέχεια, σε όλους ασκήθηκε η ίδια αγωγή με το συγκεκριμένο φάρμακο και στη συνέχεια καταγράφηκε η ύπαρξη ή όχι της ασθένειας. </a:t>
            </a:r>
            <a:endParaRPr lang="el-GR" sz="1600" dirty="0"/>
          </a:p>
        </p:txBody>
      </p:sp>
      <p:graphicFrame>
        <p:nvGraphicFramePr>
          <p:cNvPr id="280581" name="Object 5"/>
          <p:cNvGraphicFramePr>
            <a:graphicFrameLocks noChangeAspect="1"/>
          </p:cNvGraphicFramePr>
          <p:nvPr/>
        </p:nvGraphicFramePr>
        <p:xfrm>
          <a:off x="975040" y="3071810"/>
          <a:ext cx="6373479" cy="1500198"/>
        </p:xfrm>
        <a:graphic>
          <a:graphicData uri="http://schemas.openxmlformats.org/presentationml/2006/ole">
            <mc:AlternateContent xmlns:mc="http://schemas.openxmlformats.org/markup-compatibility/2006">
              <mc:Choice xmlns:v="urn:schemas-microsoft-com:vml" Requires="v">
                <p:oleObj spid="_x0000_s280584" name="Έγγραφο" r:id="rId5" imgW="5348383" imgH="1258875" progId="Word.Document.12">
                  <p:embed/>
                </p:oleObj>
              </mc:Choice>
              <mc:Fallback>
                <p:oleObj name="Έγγραφο" r:id="rId5" imgW="5348383" imgH="1258875" progId="Word.Document.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040" y="3071810"/>
                        <a:ext cx="6373479" cy="150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smtClean="0"/>
              <a:t>Test Mc </a:t>
            </a:r>
            <a:r>
              <a:rPr lang="en-US" dirty="0" err="1" smtClean="0"/>
              <a:t>Nemar</a:t>
            </a:r>
            <a:r>
              <a:rPr lang="el-GR" dirty="0" smtClean="0"/>
              <a:t> - Παράδειγμα</a:t>
            </a:r>
          </a:p>
        </p:txBody>
      </p:sp>
      <p:pic>
        <p:nvPicPr>
          <p:cNvPr id="278529" name="Picture 1"/>
          <p:cNvPicPr>
            <a:picLocks noChangeAspect="1" noChangeArrowheads="1"/>
          </p:cNvPicPr>
          <p:nvPr/>
        </p:nvPicPr>
        <p:blipFill>
          <a:blip r:embed="rId3" cstate="print"/>
          <a:srcRect/>
          <a:stretch>
            <a:fillRect/>
          </a:stretch>
        </p:blipFill>
        <p:spPr bwMode="auto">
          <a:xfrm>
            <a:off x="500034" y="1500174"/>
            <a:ext cx="2501086" cy="3633797"/>
          </a:xfrm>
          <a:prstGeom prst="rect">
            <a:avLst/>
          </a:prstGeom>
          <a:noFill/>
          <a:ln w="9525">
            <a:noFill/>
            <a:miter lim="800000"/>
            <a:headEnd/>
            <a:tailEnd/>
          </a:ln>
        </p:spPr>
      </p:pic>
      <p:pic>
        <p:nvPicPr>
          <p:cNvPr id="278530" name="Picture 2"/>
          <p:cNvPicPr>
            <a:picLocks noChangeAspect="1" noChangeArrowheads="1"/>
          </p:cNvPicPr>
          <p:nvPr/>
        </p:nvPicPr>
        <p:blipFill>
          <a:blip r:embed="rId4" cstate="print"/>
          <a:srcRect/>
          <a:stretch>
            <a:fillRect/>
          </a:stretch>
        </p:blipFill>
        <p:spPr bwMode="auto">
          <a:xfrm>
            <a:off x="3643306" y="1500174"/>
            <a:ext cx="3924300" cy="2476500"/>
          </a:xfrm>
          <a:prstGeom prst="rect">
            <a:avLst/>
          </a:prstGeom>
          <a:noFill/>
          <a:ln w="9525">
            <a:noFill/>
            <a:miter lim="800000"/>
            <a:headEnd/>
            <a:tailEnd/>
          </a:ln>
        </p:spPr>
      </p:pic>
      <p:cxnSp>
        <p:nvCxnSpPr>
          <p:cNvPr id="6" name="5 - Ευθύγραμμο βέλος σύνδεσης"/>
          <p:cNvCxnSpPr/>
          <p:nvPr/>
        </p:nvCxnSpPr>
        <p:spPr>
          <a:xfrm flipV="1">
            <a:off x="3000364" y="2786058"/>
            <a:ext cx="2928958" cy="214314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smtClean="0"/>
              <a:t>Test Mc </a:t>
            </a:r>
            <a:r>
              <a:rPr lang="en-US" dirty="0" err="1" smtClean="0"/>
              <a:t>Nemar</a:t>
            </a:r>
            <a:r>
              <a:rPr lang="el-GR" dirty="0" smtClean="0"/>
              <a:t> - Παράδειγμα</a:t>
            </a:r>
          </a:p>
        </p:txBody>
      </p:sp>
      <p:pic>
        <p:nvPicPr>
          <p:cNvPr id="276482" name="Picture 2"/>
          <p:cNvPicPr>
            <a:picLocks noChangeAspect="1" noChangeArrowheads="1"/>
          </p:cNvPicPr>
          <p:nvPr/>
        </p:nvPicPr>
        <p:blipFill>
          <a:blip r:embed="rId3" cstate="print"/>
          <a:srcRect/>
          <a:stretch>
            <a:fillRect/>
          </a:stretch>
        </p:blipFill>
        <p:spPr bwMode="auto">
          <a:xfrm>
            <a:off x="571473" y="1643050"/>
            <a:ext cx="2928958" cy="3405195"/>
          </a:xfrm>
          <a:prstGeom prst="rect">
            <a:avLst/>
          </a:prstGeom>
          <a:noFill/>
          <a:ln w="9525">
            <a:noFill/>
            <a:miter lim="800000"/>
            <a:headEnd/>
            <a:tailEnd/>
          </a:ln>
        </p:spPr>
      </p:pic>
      <p:pic>
        <p:nvPicPr>
          <p:cNvPr id="276483" name="Picture 3"/>
          <p:cNvPicPr>
            <a:picLocks noChangeAspect="1" noChangeArrowheads="1"/>
          </p:cNvPicPr>
          <p:nvPr/>
        </p:nvPicPr>
        <p:blipFill>
          <a:blip r:embed="rId4" cstate="print"/>
          <a:srcRect/>
          <a:stretch>
            <a:fillRect/>
          </a:stretch>
        </p:blipFill>
        <p:spPr bwMode="auto">
          <a:xfrm>
            <a:off x="3643306" y="1428736"/>
            <a:ext cx="3233808" cy="2571768"/>
          </a:xfrm>
          <a:prstGeom prst="rect">
            <a:avLst/>
          </a:prstGeom>
          <a:noFill/>
          <a:ln w="9525">
            <a:noFill/>
            <a:miter lim="800000"/>
            <a:headEnd/>
            <a:tailEnd/>
          </a:ln>
        </p:spPr>
      </p:pic>
      <p:pic>
        <p:nvPicPr>
          <p:cNvPr id="276484" name="Picture 4"/>
          <p:cNvPicPr>
            <a:picLocks noChangeAspect="1" noChangeArrowheads="1"/>
          </p:cNvPicPr>
          <p:nvPr/>
        </p:nvPicPr>
        <p:blipFill>
          <a:blip r:embed="rId5" cstate="print"/>
          <a:srcRect/>
          <a:stretch>
            <a:fillRect/>
          </a:stretch>
        </p:blipFill>
        <p:spPr bwMode="auto">
          <a:xfrm>
            <a:off x="5786446" y="2500306"/>
            <a:ext cx="2962275" cy="3590925"/>
          </a:xfrm>
          <a:prstGeom prst="rect">
            <a:avLst/>
          </a:prstGeom>
          <a:noFill/>
          <a:ln w="9525">
            <a:noFill/>
            <a:miter lim="800000"/>
            <a:headEnd/>
            <a:tailEnd/>
          </a:ln>
        </p:spPr>
      </p:pic>
      <p:cxnSp>
        <p:nvCxnSpPr>
          <p:cNvPr id="8" name="7 - Ευθύγραμμο βέλος σύνδεσης"/>
          <p:cNvCxnSpPr/>
          <p:nvPr/>
        </p:nvCxnSpPr>
        <p:spPr>
          <a:xfrm flipV="1">
            <a:off x="3428992" y="2143116"/>
            <a:ext cx="1285884" cy="5000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16200000" flipH="1">
            <a:off x="6465107" y="2107397"/>
            <a:ext cx="928694" cy="5715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11 - Έλλειψη"/>
          <p:cNvSpPr/>
          <p:nvPr/>
        </p:nvSpPr>
        <p:spPr>
          <a:xfrm>
            <a:off x="7429520" y="4786322"/>
            <a:ext cx="857256"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smtClean="0"/>
              <a:t>Test Mc </a:t>
            </a:r>
            <a:r>
              <a:rPr lang="en-US" dirty="0" err="1" smtClean="0"/>
              <a:t>Nemar</a:t>
            </a:r>
            <a:r>
              <a:rPr lang="el-GR" dirty="0" smtClean="0"/>
              <a:t> - Παράδειγμα</a:t>
            </a:r>
          </a:p>
        </p:txBody>
      </p:sp>
      <p:pic>
        <p:nvPicPr>
          <p:cNvPr id="274433" name="Picture 1"/>
          <p:cNvPicPr>
            <a:picLocks noChangeAspect="1" noChangeArrowheads="1"/>
          </p:cNvPicPr>
          <p:nvPr/>
        </p:nvPicPr>
        <p:blipFill>
          <a:blip r:embed="rId3" cstate="print"/>
          <a:srcRect/>
          <a:stretch>
            <a:fillRect/>
          </a:stretch>
        </p:blipFill>
        <p:spPr bwMode="auto">
          <a:xfrm>
            <a:off x="857224" y="1571612"/>
            <a:ext cx="7156450" cy="1641475"/>
          </a:xfrm>
          <a:prstGeom prst="rect">
            <a:avLst/>
          </a:prstGeom>
          <a:noFill/>
          <a:ln w="9525">
            <a:noFill/>
            <a:miter lim="800000"/>
            <a:headEnd/>
            <a:tailEnd/>
          </a:ln>
          <a:effectLst/>
        </p:spPr>
      </p:pic>
      <p:pic>
        <p:nvPicPr>
          <p:cNvPr id="274434" name="Picture 2"/>
          <p:cNvPicPr>
            <a:picLocks noChangeAspect="1" noChangeArrowheads="1"/>
          </p:cNvPicPr>
          <p:nvPr/>
        </p:nvPicPr>
        <p:blipFill>
          <a:blip r:embed="rId4" cstate="print"/>
          <a:srcRect/>
          <a:stretch>
            <a:fillRect/>
          </a:stretch>
        </p:blipFill>
        <p:spPr bwMode="auto">
          <a:xfrm>
            <a:off x="1000100" y="3429000"/>
            <a:ext cx="7016750" cy="1971675"/>
          </a:xfrm>
          <a:prstGeom prst="rect">
            <a:avLst/>
          </a:prstGeom>
          <a:noFill/>
          <a:ln w="9525">
            <a:noFill/>
            <a:miter lim="800000"/>
            <a:headEnd/>
            <a:tailEnd/>
          </a:ln>
          <a:effectLst/>
        </p:spPr>
      </p:pic>
      <p:sp>
        <p:nvSpPr>
          <p:cNvPr id="5" name="4 - TextBox"/>
          <p:cNvSpPr txBox="1"/>
          <p:nvPr/>
        </p:nvSpPr>
        <p:spPr>
          <a:xfrm>
            <a:off x="1643042" y="5643578"/>
            <a:ext cx="3286148" cy="369332"/>
          </a:xfrm>
          <a:prstGeom prst="rect">
            <a:avLst/>
          </a:prstGeom>
          <a:noFill/>
        </p:spPr>
        <p:txBody>
          <a:bodyPr wrap="square" rtlCol="0">
            <a:spAutoFit/>
          </a:bodyPr>
          <a:lstStyle/>
          <a:p>
            <a:r>
              <a:rPr lang="el-GR" dirty="0" smtClean="0">
                <a:solidFill>
                  <a:schemeClr val="tx2"/>
                </a:solidFill>
              </a:rPr>
              <a:t>Πίνακας Συνάφειας</a:t>
            </a:r>
            <a:endParaRPr lang="el-GR" dirty="0">
              <a:solidFill>
                <a:schemeClr val="tx2"/>
              </a:solidFill>
            </a:endParaRPr>
          </a:p>
        </p:txBody>
      </p:sp>
      <p:cxnSp>
        <p:nvCxnSpPr>
          <p:cNvPr id="6" name="5 - Ευθύγραμμο βέλος σύνδεσης"/>
          <p:cNvCxnSpPr/>
          <p:nvPr/>
        </p:nvCxnSpPr>
        <p:spPr>
          <a:xfrm rot="5400000" flipH="1" flipV="1">
            <a:off x="3357554" y="5429264"/>
            <a:ext cx="42862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0"/>
            <a:ext cx="8137525" cy="1143000"/>
          </a:xfrm>
        </p:spPr>
        <p:txBody>
          <a:bodyPr/>
          <a:lstStyle/>
          <a:p>
            <a:pPr eaLnBrk="1" hangingPunct="1"/>
            <a:r>
              <a:rPr lang="en-US" dirty="0" smtClean="0"/>
              <a:t>Test Mc </a:t>
            </a:r>
            <a:r>
              <a:rPr lang="en-US" dirty="0" err="1" smtClean="0"/>
              <a:t>Nemar</a:t>
            </a:r>
            <a:r>
              <a:rPr lang="el-GR" dirty="0" smtClean="0"/>
              <a:t> - Παράδειγμα</a:t>
            </a:r>
          </a:p>
        </p:txBody>
      </p:sp>
      <p:pic>
        <p:nvPicPr>
          <p:cNvPr id="308226" name="Picture 2"/>
          <p:cNvPicPr>
            <a:picLocks noChangeAspect="1" noChangeArrowheads="1"/>
          </p:cNvPicPr>
          <p:nvPr/>
        </p:nvPicPr>
        <p:blipFill>
          <a:blip r:embed="rId3" cstate="print"/>
          <a:srcRect/>
          <a:stretch>
            <a:fillRect/>
          </a:stretch>
        </p:blipFill>
        <p:spPr bwMode="auto">
          <a:xfrm>
            <a:off x="1000100" y="1571612"/>
            <a:ext cx="7140599" cy="3254196"/>
          </a:xfrm>
          <a:prstGeom prst="rect">
            <a:avLst/>
          </a:prstGeom>
          <a:noFill/>
          <a:ln w="9525">
            <a:noFill/>
            <a:miter lim="800000"/>
            <a:headEnd/>
            <a:tailEnd/>
          </a:ln>
          <a:effectLst/>
        </p:spPr>
      </p:pic>
      <p:sp>
        <p:nvSpPr>
          <p:cNvPr id="9" name="Text Box 5"/>
          <p:cNvSpPr txBox="1">
            <a:spLocks noChangeArrowheads="1"/>
          </p:cNvSpPr>
          <p:nvPr/>
        </p:nvSpPr>
        <p:spPr bwMode="auto">
          <a:xfrm>
            <a:off x="1357290" y="5000636"/>
            <a:ext cx="6715172" cy="95410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9525">
            <a:solidFill>
              <a:schemeClr val="accent2"/>
            </a:solidFill>
            <a:miter lim="800000"/>
            <a:headEnd/>
            <a:tailEnd/>
          </a:ln>
          <a:effectLst/>
        </p:spPr>
        <p:txBody>
          <a:bodyPr wrap="square">
            <a:spAutoFit/>
          </a:bodyPr>
          <a:lstStyle/>
          <a:p>
            <a:pPr>
              <a:defRPr/>
            </a:pPr>
            <a:r>
              <a:rPr lang="en-US" sz="1400" dirty="0" err="1" smtClean="0">
                <a:latin typeface="+mj-lt"/>
              </a:rPr>
              <a:t>McNemar</a:t>
            </a:r>
            <a:r>
              <a:rPr lang="en-US" sz="1400" dirty="0" smtClean="0">
                <a:latin typeface="+mj-lt"/>
              </a:rPr>
              <a:t> test</a:t>
            </a:r>
            <a:endParaRPr lang="en-US" sz="1400" dirty="0">
              <a:latin typeface="+mj-lt"/>
            </a:endParaRPr>
          </a:p>
          <a:p>
            <a:pPr>
              <a:defRPr/>
            </a:pPr>
            <a:r>
              <a:rPr lang="en-US" sz="1400" dirty="0" smtClean="0">
                <a:latin typeface="+mj-lt"/>
              </a:rPr>
              <a:t>Significant=0.</a:t>
            </a:r>
            <a:r>
              <a:rPr lang="el-GR" sz="1400" dirty="0" smtClean="0">
                <a:latin typeface="+mj-lt"/>
              </a:rPr>
              <a:t>00</a:t>
            </a:r>
            <a:r>
              <a:rPr lang="en-US" sz="1400" dirty="0" smtClean="0">
                <a:latin typeface="+mj-lt"/>
              </a:rPr>
              <a:t>0</a:t>
            </a:r>
            <a:r>
              <a:rPr lang="el-GR" sz="1400" dirty="0" smtClean="0">
                <a:latin typeface="+mj-lt"/>
              </a:rPr>
              <a:t>&lt;</a:t>
            </a:r>
            <a:r>
              <a:rPr lang="en-US" sz="1400" dirty="0" smtClean="0">
                <a:latin typeface="+mj-lt"/>
              </a:rPr>
              <a:t>0.05 </a:t>
            </a:r>
            <a:r>
              <a:rPr lang="el-GR" sz="1400" dirty="0">
                <a:latin typeface="+mj-lt"/>
              </a:rPr>
              <a:t>άρα </a:t>
            </a:r>
            <a:r>
              <a:rPr lang="el-GR" sz="1400" dirty="0" smtClean="0">
                <a:latin typeface="+mj-lt"/>
              </a:rPr>
              <a:t>απορρίπτουμε την </a:t>
            </a:r>
            <a:r>
              <a:rPr lang="el-GR" sz="1400" dirty="0">
                <a:latin typeface="+mj-lt"/>
              </a:rPr>
              <a:t>Η</a:t>
            </a:r>
            <a:r>
              <a:rPr lang="en-US" sz="1400" dirty="0">
                <a:latin typeface="+mj-lt"/>
              </a:rPr>
              <a:t>0</a:t>
            </a:r>
            <a:r>
              <a:rPr lang="el-GR" sz="1400" dirty="0">
                <a:latin typeface="+mj-lt"/>
              </a:rPr>
              <a:t>, δηλαδή </a:t>
            </a:r>
            <a:r>
              <a:rPr lang="el-GR" sz="1400" dirty="0" smtClean="0">
                <a:latin typeface="+mj-lt"/>
              </a:rPr>
              <a:t>υπάρχει </a:t>
            </a:r>
            <a:r>
              <a:rPr lang="el-GR" sz="1400" dirty="0">
                <a:latin typeface="+mj-lt"/>
              </a:rPr>
              <a:t>σχέση μεταξύ των δύο μεταβλητών. </a:t>
            </a:r>
            <a:r>
              <a:rPr lang="el-GR" sz="1400" dirty="0" smtClean="0">
                <a:latin typeface="+mj-lt"/>
              </a:rPr>
              <a:t> Η θεραπεία με το συγκεκριμένο φάρμακο έχει επίδραση στην κλινική κατάσταση.</a:t>
            </a:r>
            <a:endParaRPr lang="en-US" sz="1400" dirty="0">
              <a:latin typeface="+mj-lt"/>
            </a:endParaRPr>
          </a:p>
        </p:txBody>
      </p:sp>
      <p:sp>
        <p:nvSpPr>
          <p:cNvPr id="11" name="Rectangle 13"/>
          <p:cNvSpPr>
            <a:spLocks noChangeArrowheads="1"/>
          </p:cNvSpPr>
          <p:nvPr/>
        </p:nvSpPr>
        <p:spPr bwMode="auto">
          <a:xfrm>
            <a:off x="1142976" y="3571876"/>
            <a:ext cx="5715040" cy="285752"/>
          </a:xfrm>
          <a:prstGeom prst="rect">
            <a:avLst/>
          </a:prstGeom>
          <a:noFill/>
          <a:ln w="25400">
            <a:solidFill>
              <a:srgbClr val="C00000"/>
            </a:solidFill>
            <a:miter lim="800000"/>
            <a:headEnd/>
            <a:tailEnd/>
          </a:ln>
          <a:effectLst/>
        </p:spPr>
        <p:txBody>
          <a:bodyPr wrap="none" anchor="ctr"/>
          <a:lstStyle/>
          <a:p>
            <a:pPr>
              <a:defRPr/>
            </a:pPr>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Ασκήσεις </a:t>
            </a:r>
            <a:endParaRPr lang="el-GR" dirty="0"/>
          </a:p>
        </p:txBody>
      </p:sp>
      <p:sp>
        <p:nvSpPr>
          <p:cNvPr id="3" name="2 - Θέση περιεχομένου"/>
          <p:cNvSpPr>
            <a:spLocks noGrp="1"/>
          </p:cNvSpPr>
          <p:nvPr>
            <p:ph idx="1"/>
          </p:nvPr>
        </p:nvSpPr>
        <p:spPr>
          <a:xfrm>
            <a:off x="642910" y="1571612"/>
            <a:ext cx="7696200" cy="4176712"/>
          </a:xfrm>
        </p:spPr>
        <p:txBody>
          <a:bodyPr/>
          <a:lstStyle/>
          <a:p>
            <a:pPr marL="0" indent="0">
              <a:buNone/>
            </a:pPr>
            <a:r>
              <a:rPr lang="el-GR" dirty="0" smtClean="0"/>
              <a:t>Ένας ερευνητής εξέτασε 1319 μαθητές για την ύπαρξη συμπτωμάτων έντονου κρυολογήματος στην ηλικία των 12 ετών και στη συνέχεια, στην ηλικία των 14 ετών. Τα αποτελέσματα συνοψίζονται στον πίνακα που ακολουθεί</a:t>
            </a:r>
            <a:r>
              <a:rPr lang="en-US" dirty="0" smtClean="0"/>
              <a:t>. </a:t>
            </a:r>
            <a:r>
              <a:rPr lang="el-GR" dirty="0" smtClean="0"/>
              <a:t>Εφαρμόστε το κατάλληλο τεστ για να εξετάσετε αν υπάρχει στατιστικά σημαντική διαφορά στη εμφάνιση συμπτωμάτων έντονου κρυολογήματος στην ηλικία των 12 και 14 ετών. </a:t>
            </a:r>
          </a:p>
          <a:p>
            <a:pPr>
              <a:buNone/>
            </a:pPr>
            <a:r>
              <a:rPr lang="el-GR" dirty="0" smtClean="0"/>
              <a:t> </a:t>
            </a:r>
          </a:p>
          <a:p>
            <a:pPr>
              <a:buNone/>
            </a:pPr>
            <a:endParaRPr lang="el-GR" dirty="0" smtClean="0"/>
          </a:p>
          <a:p>
            <a:pPr>
              <a:buNone/>
            </a:pPr>
            <a:endParaRPr lang="el-GR" dirty="0" smtClean="0"/>
          </a:p>
          <a:p>
            <a:pPr>
              <a:buNone/>
            </a:pPr>
            <a:endParaRPr lang="el-GR" dirty="0" smtClean="0"/>
          </a:p>
          <a:p>
            <a:pPr>
              <a:buNone/>
            </a:pPr>
            <a:r>
              <a:rPr lang="el-GR" dirty="0" smtClean="0"/>
              <a:t>				</a:t>
            </a:r>
            <a:r>
              <a:rPr lang="en-US" sz="1200" dirty="0" err="1" smtClean="0"/>
              <a:t>Πηγ</a:t>
            </a:r>
            <a:r>
              <a:rPr lang="el-GR" sz="1200" dirty="0" smtClean="0"/>
              <a:t>ή: </a:t>
            </a:r>
            <a:r>
              <a:rPr lang="en-US" sz="1200" dirty="0" smtClean="0"/>
              <a:t>Bland (2000)</a:t>
            </a:r>
            <a:endParaRPr lang="el-GR" sz="1200" dirty="0" smtClean="0"/>
          </a:p>
          <a:p>
            <a:pPr>
              <a:buNone/>
            </a:pPr>
            <a:endParaRPr lang="el-GR" dirty="0"/>
          </a:p>
        </p:txBody>
      </p:sp>
      <p:pic>
        <p:nvPicPr>
          <p:cNvPr id="4" name="3 - Εικόνα"/>
          <p:cNvPicPr/>
          <p:nvPr/>
        </p:nvPicPr>
        <p:blipFill>
          <a:blip r:embed="rId3" cstate="print"/>
          <a:srcRect/>
          <a:stretch>
            <a:fillRect/>
          </a:stretch>
        </p:blipFill>
        <p:spPr bwMode="auto">
          <a:xfrm>
            <a:off x="2357422" y="3500438"/>
            <a:ext cx="4324350" cy="10858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Ασκήσεις </a:t>
            </a:r>
            <a:endParaRPr lang="el-GR" dirty="0"/>
          </a:p>
        </p:txBody>
      </p:sp>
      <p:sp>
        <p:nvSpPr>
          <p:cNvPr id="7" name="6 - TextBox"/>
          <p:cNvSpPr txBox="1"/>
          <p:nvPr/>
        </p:nvSpPr>
        <p:spPr>
          <a:xfrm>
            <a:off x="500034" y="1643050"/>
            <a:ext cx="8215370" cy="1477328"/>
          </a:xfrm>
          <a:prstGeom prst="rect">
            <a:avLst/>
          </a:prstGeom>
          <a:noFill/>
        </p:spPr>
        <p:txBody>
          <a:bodyPr wrap="square" rtlCol="0">
            <a:spAutoFit/>
          </a:bodyPr>
          <a:lstStyle/>
          <a:p>
            <a:pPr algn="just"/>
            <a:r>
              <a:rPr lang="el-GR" dirty="0" smtClean="0"/>
              <a:t>Τα στοιχεία που ακολουθούν περιγράφουν το βαθμό θλίψης (το 1 αντιπροσωπεύει μικρό βαθμό θλίψης, το 4 αντιπροσωπεύει έντονη θλίψη. 66 εγκύων που απέβαλαν  σε σχέση με την ψυχολογική υποστήριξη που δέχθηκαν.  Να ελεγχθεί εάν η ψυχολογική υποστήριξη βοήθησε τις συγκεκριμένες γυναίκες. </a:t>
            </a:r>
          </a:p>
          <a:p>
            <a:pPr algn="just"/>
            <a:endParaRPr lang="el-GR" dirty="0"/>
          </a:p>
        </p:txBody>
      </p:sp>
      <p:pic>
        <p:nvPicPr>
          <p:cNvPr id="310274" name="Picture 2"/>
          <p:cNvPicPr>
            <a:picLocks noChangeAspect="1" noChangeArrowheads="1"/>
          </p:cNvPicPr>
          <p:nvPr/>
        </p:nvPicPr>
        <p:blipFill>
          <a:blip r:embed="rId3" cstate="print"/>
          <a:srcRect/>
          <a:stretch>
            <a:fillRect/>
          </a:stretch>
        </p:blipFill>
        <p:spPr bwMode="auto">
          <a:xfrm>
            <a:off x="2214546" y="3500438"/>
            <a:ext cx="5311775" cy="15716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Ασκήσεις </a:t>
            </a:r>
            <a:endParaRPr lang="el-GR" dirty="0"/>
          </a:p>
        </p:txBody>
      </p:sp>
      <p:sp>
        <p:nvSpPr>
          <p:cNvPr id="5" name="4 - Ορθογώνιο"/>
          <p:cNvSpPr/>
          <p:nvPr/>
        </p:nvSpPr>
        <p:spPr>
          <a:xfrm>
            <a:off x="571472" y="1571612"/>
            <a:ext cx="8001056" cy="923330"/>
          </a:xfrm>
          <a:prstGeom prst="rect">
            <a:avLst/>
          </a:prstGeom>
        </p:spPr>
        <p:txBody>
          <a:bodyPr wrap="square">
            <a:spAutoFit/>
          </a:bodyPr>
          <a:lstStyle/>
          <a:p>
            <a:r>
              <a:rPr lang="el-GR" dirty="0" smtClean="0"/>
              <a:t>Σε μια έρευνα που πραγματοποιήθηκε σε δείγμα 300 παιδιών (100 αγοριών και 200 κοριτσιών) σχετικά με τα τηλεοπτικά προγράμματα που παρακολουθούν πήραμε τα ακόλουθα αποτελέσματα. </a:t>
            </a:r>
            <a:endParaRPr lang="el-GR" dirty="0"/>
          </a:p>
        </p:txBody>
      </p:sp>
      <p:pic>
        <p:nvPicPr>
          <p:cNvPr id="6" name="Picture 2"/>
          <p:cNvPicPr>
            <a:picLocks noChangeAspect="1" noChangeArrowheads="1"/>
          </p:cNvPicPr>
          <p:nvPr/>
        </p:nvPicPr>
        <p:blipFill>
          <a:blip r:embed="rId3" cstate="print"/>
          <a:srcRect/>
          <a:stretch>
            <a:fillRect/>
          </a:stretch>
        </p:blipFill>
        <p:spPr bwMode="auto">
          <a:xfrm>
            <a:off x="1928794" y="2786058"/>
            <a:ext cx="5376863" cy="1998663"/>
          </a:xfrm>
          <a:prstGeom prst="rect">
            <a:avLst/>
          </a:prstGeom>
          <a:noFill/>
          <a:ln w="9525">
            <a:noFill/>
            <a:miter lim="800000"/>
            <a:headEnd/>
            <a:tailEnd/>
          </a:ln>
          <a:effectLst/>
        </p:spPr>
      </p:pic>
      <p:sp>
        <p:nvSpPr>
          <p:cNvPr id="8" name="7 - TextBox"/>
          <p:cNvSpPr txBox="1"/>
          <p:nvPr/>
        </p:nvSpPr>
        <p:spPr>
          <a:xfrm>
            <a:off x="714348" y="4857760"/>
            <a:ext cx="7500990" cy="369332"/>
          </a:xfrm>
          <a:prstGeom prst="rect">
            <a:avLst/>
          </a:prstGeom>
          <a:noFill/>
        </p:spPr>
        <p:txBody>
          <a:bodyPr wrap="square" rtlCol="0">
            <a:spAutoFit/>
          </a:bodyPr>
          <a:lstStyle/>
          <a:p>
            <a:r>
              <a:rPr lang="el-GR" dirty="0" smtClean="0"/>
              <a:t>Υπάρχει διαφορά στις τηλεοπτικές προτιμήσεις αγοριών και κοριτσιών;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dirty="0"/>
              <a:t>Περιεχόμενα Διάλεξης</a:t>
            </a:r>
          </a:p>
        </p:txBody>
      </p:sp>
      <p:sp>
        <p:nvSpPr>
          <p:cNvPr id="70659" name="Rectangle 3"/>
          <p:cNvSpPr>
            <a:spLocks noGrp="1" noChangeArrowheads="1"/>
          </p:cNvSpPr>
          <p:nvPr>
            <p:ph type="body" idx="1"/>
          </p:nvPr>
        </p:nvSpPr>
        <p:spPr>
          <a:xfrm>
            <a:off x="785786" y="1571612"/>
            <a:ext cx="7696200" cy="4176712"/>
          </a:xfrm>
        </p:spPr>
        <p:txBody>
          <a:bodyPr/>
          <a:lstStyle/>
          <a:p>
            <a:pPr marL="354013" indent="-354013" eaLnBrk="1" hangingPunct="1">
              <a:buClr>
                <a:schemeClr val="tx2"/>
              </a:buClr>
            </a:pPr>
            <a:endParaRPr lang="el-GR" sz="1600" dirty="0" smtClean="0">
              <a:latin typeface="Book Antiqua" pitchFamily="18" charset="0"/>
            </a:endParaRPr>
          </a:p>
          <a:p>
            <a:pPr marL="354013" indent="-354013" eaLnBrk="1" hangingPunct="1">
              <a:buClr>
                <a:schemeClr val="tx2"/>
              </a:buClr>
              <a:buFont typeface="Wingdings" pitchFamily="2" charset="2"/>
              <a:buChar char="Ø"/>
            </a:pPr>
            <a:r>
              <a:rPr lang="el-GR" sz="1600" dirty="0" smtClean="0">
                <a:latin typeface="Book Antiqua" pitchFamily="18" charset="0"/>
              </a:rPr>
              <a:t>Έλεγχος Υποθέσεων σε ποιοτικές μεταβλητές –</a:t>
            </a:r>
          </a:p>
          <a:p>
            <a:pPr marL="754063" lvl="1" indent="-354013">
              <a:buClr>
                <a:schemeClr val="tx2"/>
              </a:buClr>
              <a:buSzPct val="100000"/>
              <a:buFont typeface="Courier New" pitchFamily="49" charset="0"/>
              <a:buChar char="o"/>
            </a:pPr>
            <a:r>
              <a:rPr lang="el-GR" sz="1600" dirty="0" smtClean="0">
                <a:latin typeface="Book Antiqua" pitchFamily="18" charset="0"/>
              </a:rPr>
              <a:t>Χ</a:t>
            </a:r>
            <a:r>
              <a:rPr lang="el-GR" sz="1600" baseline="30000" dirty="0" smtClean="0">
                <a:latin typeface="Book Antiqua" pitchFamily="18" charset="0"/>
              </a:rPr>
              <a:t>2</a:t>
            </a:r>
            <a:r>
              <a:rPr lang="el-GR" sz="1600" dirty="0" smtClean="0">
                <a:latin typeface="Book Antiqua" pitchFamily="18" charset="0"/>
              </a:rPr>
              <a:t> τεστ</a:t>
            </a:r>
          </a:p>
          <a:p>
            <a:pPr marL="754063" lvl="1" indent="-354013">
              <a:buClr>
                <a:schemeClr val="tx2"/>
              </a:buClr>
              <a:buSzPct val="100000"/>
              <a:buFont typeface="Courier New" pitchFamily="49" charset="0"/>
              <a:buChar char="o"/>
            </a:pPr>
            <a:r>
              <a:rPr lang="en-US" sz="1600" dirty="0" smtClean="0">
                <a:latin typeface="Book Antiqua" pitchFamily="18" charset="0"/>
              </a:rPr>
              <a:t>Fisher’s exact test</a:t>
            </a:r>
            <a:endParaRPr lang="el-GR" sz="1600" dirty="0" smtClean="0">
              <a:latin typeface="Book Antiqua" pitchFamily="18" charset="0"/>
            </a:endParaRPr>
          </a:p>
          <a:p>
            <a:pPr marL="354013" indent="-354013" eaLnBrk="1" hangingPunct="1">
              <a:buClr>
                <a:schemeClr val="tx2"/>
              </a:buClr>
              <a:buFont typeface="Wingdings" pitchFamily="2" charset="2"/>
              <a:buChar char="Ø"/>
            </a:pPr>
            <a:r>
              <a:rPr lang="el-GR" sz="1600" dirty="0" smtClean="0">
                <a:latin typeface="Book Antiqua" pitchFamily="18" charset="0"/>
              </a:rPr>
              <a:t>Πίνακες Συνάφειας </a:t>
            </a:r>
          </a:p>
          <a:p>
            <a:pPr marL="754063" lvl="1" indent="-354013">
              <a:buClr>
                <a:schemeClr val="tx2"/>
              </a:buClr>
              <a:buSzPct val="100000"/>
              <a:buFont typeface="Courier New" pitchFamily="49" charset="0"/>
              <a:buChar char="o"/>
            </a:pPr>
            <a:r>
              <a:rPr lang="el-GR" sz="1600" dirty="0" smtClean="0">
                <a:latin typeface="Book Antiqua" pitchFamily="18" charset="0"/>
              </a:rPr>
              <a:t>2</a:t>
            </a:r>
            <a:r>
              <a:rPr lang="en-US" sz="1600" dirty="0" smtClean="0">
                <a:latin typeface="Book Antiqua" pitchFamily="18" charset="0"/>
              </a:rPr>
              <a:t>x2 </a:t>
            </a:r>
            <a:r>
              <a:rPr lang="el-GR" sz="1600" dirty="0" smtClean="0">
                <a:latin typeface="Book Antiqua" pitchFamily="18" charset="0"/>
              </a:rPr>
              <a:t>Πίνακες Συνάφειας</a:t>
            </a:r>
          </a:p>
          <a:p>
            <a:pPr marL="754063" lvl="1" indent="-354013">
              <a:buClr>
                <a:schemeClr val="tx2"/>
              </a:buClr>
              <a:buSzPct val="100000"/>
              <a:buFont typeface="Courier New" pitchFamily="49" charset="0"/>
              <a:buChar char="o"/>
            </a:pPr>
            <a:r>
              <a:rPr lang="en-US" sz="1600" dirty="0" err="1" smtClean="0">
                <a:latin typeface="Book Antiqua" pitchFamily="18" charset="0"/>
              </a:rPr>
              <a:t>rxc</a:t>
            </a:r>
            <a:r>
              <a:rPr lang="en-US" sz="1600" dirty="0" smtClean="0">
                <a:latin typeface="Book Antiqua" pitchFamily="18" charset="0"/>
              </a:rPr>
              <a:t> Contingency Tables</a:t>
            </a:r>
            <a:endParaRPr lang="el-GR" sz="1600" dirty="0" smtClean="0">
              <a:latin typeface="Book Antiqua" pitchFamily="18" charset="0"/>
            </a:endParaRPr>
          </a:p>
          <a:p>
            <a:pPr marL="354013" indent="-354013">
              <a:buClr>
                <a:schemeClr val="tx2"/>
              </a:buClr>
              <a:buFont typeface="Wingdings" pitchFamily="2" charset="2"/>
              <a:buChar char="Ø"/>
            </a:pPr>
            <a:r>
              <a:rPr lang="en-US" sz="1600" dirty="0" err="1" smtClean="0">
                <a:latin typeface="Book Antiqua" pitchFamily="18" charset="0"/>
              </a:rPr>
              <a:t>McNemar</a:t>
            </a:r>
            <a:r>
              <a:rPr lang="en-US" sz="1600" dirty="0" smtClean="0">
                <a:latin typeface="Book Antiqua" pitchFamily="18" charset="0"/>
              </a:rPr>
              <a:t> test</a:t>
            </a:r>
          </a:p>
          <a:p>
            <a:pPr marL="354013" indent="-354013">
              <a:buClr>
                <a:schemeClr val="tx2"/>
              </a:buClr>
              <a:buFont typeface="Wingdings" pitchFamily="2" charset="2"/>
              <a:buChar char="Ø"/>
            </a:pPr>
            <a:r>
              <a:rPr lang="el-GR" sz="1600" dirty="0" smtClean="0">
                <a:latin typeface="Book Antiqua" pitchFamily="18" charset="0"/>
              </a:rPr>
              <a:t>Τεστ  ομοιογένειας</a:t>
            </a:r>
          </a:p>
          <a:p>
            <a:pPr marL="354013" indent="-354013">
              <a:buClr>
                <a:schemeClr val="tx2"/>
              </a:buClr>
              <a:buFont typeface="Wingdings" pitchFamily="2" charset="2"/>
              <a:buChar char="Ø"/>
            </a:pPr>
            <a:r>
              <a:rPr lang="el-GR" sz="1600" dirty="0" smtClean="0">
                <a:latin typeface="Book Antiqua" pitchFamily="18" charset="0"/>
              </a:rPr>
              <a:t>Ασκήσεις</a:t>
            </a:r>
            <a:endParaRPr lang="en-US" sz="1600" dirty="0" smtClean="0">
              <a:latin typeface="Book Antiqua" pitchFamily="18" charset="0"/>
            </a:endParaRPr>
          </a:p>
          <a:p>
            <a:pPr marL="365125" indent="-282575" eaLnBrk="1" hangingPunct="1"/>
            <a:endParaRPr lang="en-US" sz="1600" dirty="0" smtClean="0">
              <a:latin typeface="Book Antiqua" pitchFamily="18" charset="0"/>
            </a:endParaRPr>
          </a:p>
          <a:p>
            <a:pPr>
              <a:buFontTx/>
              <a:buChar char="•"/>
            </a:pPr>
            <a:endParaRPr lang="en-US" sz="1600" dirty="0" smtClean="0"/>
          </a:p>
          <a:p>
            <a:pPr>
              <a:buClr>
                <a:schemeClr val="tx2"/>
              </a:buClr>
            </a:pPr>
            <a:endParaRPr lang="el-GR"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l-GR" sz="2700" smtClean="0"/>
              <a:t>Έλεγχος Υποθέσεων σε Ποιοτικές Μεταβλητές – </a:t>
            </a:r>
            <a:r>
              <a:rPr lang="en-US" sz="2700" smtClean="0"/>
              <a:t>x</a:t>
            </a:r>
            <a:r>
              <a:rPr lang="en-US" sz="2700" baseline="30000" smtClean="0"/>
              <a:t>2</a:t>
            </a:r>
            <a:endParaRPr lang="el-GR" sz="2700" baseline="30000" smtClean="0"/>
          </a:p>
        </p:txBody>
      </p:sp>
      <p:sp>
        <p:nvSpPr>
          <p:cNvPr id="45059" name="4 - TextBox"/>
          <p:cNvSpPr txBox="1">
            <a:spLocks noChangeArrowheads="1"/>
          </p:cNvSpPr>
          <p:nvPr/>
        </p:nvSpPr>
        <p:spPr bwMode="auto">
          <a:xfrm>
            <a:off x="642938" y="1500188"/>
            <a:ext cx="8215312" cy="5016500"/>
          </a:xfrm>
          <a:prstGeom prst="rect">
            <a:avLst/>
          </a:prstGeom>
          <a:noFill/>
          <a:ln w="9525">
            <a:noFill/>
            <a:miter lim="800000"/>
            <a:headEnd/>
            <a:tailEnd/>
          </a:ln>
        </p:spPr>
        <p:txBody>
          <a:bodyPr>
            <a:spAutoFit/>
          </a:bodyPr>
          <a:lstStyle/>
          <a:p>
            <a:r>
              <a:rPr lang="el-GR" sz="1600" dirty="0"/>
              <a:t>Για να προσδιορίσουμε τη σχέση μεταξύ δύο ποιοτικών μεταβλητών χρησιμοποιούμε το </a:t>
            </a:r>
            <a:r>
              <a:rPr lang="en-US" sz="1600" dirty="0"/>
              <a:t>x</a:t>
            </a:r>
            <a:r>
              <a:rPr lang="el-GR" sz="1600" baseline="30000" dirty="0"/>
              <a:t>2</a:t>
            </a:r>
            <a:r>
              <a:rPr lang="el-GR" sz="1600" dirty="0"/>
              <a:t> </a:t>
            </a:r>
            <a:r>
              <a:rPr lang="en-US" sz="1600" dirty="0"/>
              <a:t>test. </a:t>
            </a:r>
          </a:p>
          <a:p>
            <a:endParaRPr lang="en-US" sz="1600" dirty="0"/>
          </a:p>
          <a:p>
            <a:r>
              <a:rPr lang="el-GR" sz="1600" dirty="0"/>
              <a:t>Οι υποθέσεις που ελέγχουμε είναι οι εξής:</a:t>
            </a:r>
          </a:p>
          <a:p>
            <a:endParaRPr lang="en-US" sz="1600" dirty="0"/>
          </a:p>
          <a:p>
            <a:r>
              <a:rPr lang="el-GR" sz="1600" b="1" dirty="0"/>
              <a:t>Η0:</a:t>
            </a:r>
            <a:r>
              <a:rPr lang="el-GR" sz="1600" dirty="0"/>
              <a:t> 	Δεν υπάρχει σχέση ανάμεσα στις δύο μεταβλητές</a:t>
            </a:r>
          </a:p>
          <a:p>
            <a:r>
              <a:rPr lang="el-GR" sz="1600" dirty="0"/>
              <a:t>	(οι </a:t>
            </a:r>
            <a:r>
              <a:rPr lang="el-GR" sz="1600" dirty="0" err="1"/>
              <a:t>παρατηρηθείσες</a:t>
            </a:r>
            <a:r>
              <a:rPr lang="el-GR" sz="1600" dirty="0"/>
              <a:t> συχνότητες είναι ίσες με τις αναμενόμενες 	συχνότητες)</a:t>
            </a:r>
          </a:p>
          <a:p>
            <a:r>
              <a:rPr lang="el-GR" sz="1600" b="1" dirty="0"/>
              <a:t>Η1:</a:t>
            </a:r>
            <a:r>
              <a:rPr lang="el-GR" sz="1600" dirty="0"/>
              <a:t>	Υπάρχει σχέση ανάμεσα στις δύο μεταβλητές</a:t>
            </a:r>
          </a:p>
          <a:p>
            <a:r>
              <a:rPr lang="el-GR" sz="1600" dirty="0"/>
              <a:t>	(οι </a:t>
            </a:r>
            <a:r>
              <a:rPr lang="el-GR" sz="1600" dirty="0" err="1"/>
              <a:t>παρατηρηθείσες</a:t>
            </a:r>
            <a:r>
              <a:rPr lang="el-GR" sz="1600" dirty="0"/>
              <a:t> συχνότητες και οι αναμενόμενες συχνότητες 	διαφέρουν)</a:t>
            </a:r>
          </a:p>
          <a:p>
            <a:r>
              <a:rPr lang="el-GR" sz="1600" dirty="0"/>
              <a:t> </a:t>
            </a:r>
          </a:p>
          <a:p>
            <a:r>
              <a:rPr lang="el-GR" sz="1600" dirty="0"/>
              <a:t> </a:t>
            </a:r>
          </a:p>
          <a:p>
            <a:r>
              <a:rPr lang="el-GR" sz="1600" b="1" dirty="0"/>
              <a:t>Προϋπόθεση εφαρμογής του </a:t>
            </a:r>
            <a:r>
              <a:rPr lang="en-US" sz="1600" b="1" dirty="0"/>
              <a:t>x</a:t>
            </a:r>
            <a:r>
              <a:rPr lang="el-GR" sz="1600" b="1" baseline="30000" dirty="0"/>
              <a:t>2</a:t>
            </a:r>
            <a:r>
              <a:rPr lang="el-GR" sz="1600" b="1" dirty="0"/>
              <a:t> </a:t>
            </a:r>
            <a:r>
              <a:rPr lang="en-US" sz="1600" b="1" dirty="0"/>
              <a:t>test</a:t>
            </a:r>
            <a:r>
              <a:rPr lang="el-GR" sz="1600" b="1" dirty="0"/>
              <a:t> </a:t>
            </a:r>
            <a:endParaRPr lang="el-GR" sz="1600" dirty="0"/>
          </a:p>
          <a:p>
            <a:pPr>
              <a:buFont typeface="Arial" charset="0"/>
              <a:buChar char="•"/>
            </a:pPr>
            <a:r>
              <a:rPr lang="el-GR" sz="1600" dirty="0"/>
              <a:t>όλες οι αναμενόμενες συχνότητες πρέπει να είναι &gt; 5</a:t>
            </a:r>
          </a:p>
          <a:p>
            <a:pPr>
              <a:buFont typeface="Arial" charset="0"/>
              <a:buChar char="•"/>
            </a:pPr>
            <a:r>
              <a:rPr lang="el-GR" sz="1600" dirty="0"/>
              <a:t>εναλλακτικά το 85% των αναμενόμενων συχνοτήτων πρέπει να είναι μεταξύ 2 και 5</a:t>
            </a:r>
          </a:p>
          <a:p>
            <a:r>
              <a:rPr lang="el-GR" sz="1600" dirty="0"/>
              <a:t> </a:t>
            </a:r>
          </a:p>
          <a:p>
            <a:r>
              <a:rPr lang="el-GR" sz="1600" dirty="0"/>
              <a:t> </a:t>
            </a:r>
            <a:r>
              <a:rPr lang="el-GR" sz="1600" b="1" dirty="0"/>
              <a:t>Εάν δεν ισχύουν οι προϋποθέσεις αυτές εφαρμόζουμε:</a:t>
            </a:r>
            <a:endParaRPr lang="el-GR" sz="1600" dirty="0"/>
          </a:p>
          <a:p>
            <a:r>
              <a:rPr lang="el-GR" sz="1600" dirty="0" err="1"/>
              <a:t>Exact</a:t>
            </a:r>
            <a:r>
              <a:rPr lang="el-GR" sz="1600" dirty="0"/>
              <a:t> </a:t>
            </a:r>
            <a:r>
              <a:rPr lang="el-GR" sz="1600" dirty="0" err="1"/>
              <a:t>Test</a:t>
            </a:r>
            <a:r>
              <a:rPr lang="el-GR" sz="1600" dirty="0"/>
              <a:t>  ή </a:t>
            </a:r>
            <a:r>
              <a:rPr lang="en-US" sz="1600" dirty="0"/>
              <a:t>Monte Carlo Test</a:t>
            </a:r>
            <a:endParaRPr lang="el-GR" sz="1600" dirty="0"/>
          </a:p>
          <a:p>
            <a:endParaRPr lang="el-G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l-GR" sz="2700" smtClean="0"/>
              <a:t>Έλεγχος Υποθέσεων σε Ποιοτικές Μεταβλητές – </a:t>
            </a:r>
            <a:r>
              <a:rPr lang="en-US" sz="2700" smtClean="0"/>
              <a:t>x</a:t>
            </a:r>
            <a:r>
              <a:rPr lang="en-US" sz="2700" baseline="30000" smtClean="0"/>
              <a:t>2</a:t>
            </a:r>
            <a:endParaRPr lang="el-GR" sz="2700" baseline="30000" smtClean="0"/>
          </a:p>
        </p:txBody>
      </p:sp>
      <p:sp>
        <p:nvSpPr>
          <p:cNvPr id="4" name="Text Box 3"/>
          <p:cNvSpPr txBox="1">
            <a:spLocks noChangeArrowheads="1"/>
          </p:cNvSpPr>
          <p:nvPr/>
        </p:nvSpPr>
        <p:spPr bwMode="auto">
          <a:xfrm>
            <a:off x="571472" y="1908183"/>
            <a:ext cx="8101012" cy="641350"/>
          </a:xfrm>
          <a:prstGeom prst="rect">
            <a:avLst/>
          </a:prstGeom>
          <a:noFill/>
          <a:ln w="9525">
            <a:noFill/>
            <a:miter lim="800000"/>
            <a:headEnd/>
            <a:tailEnd/>
          </a:ln>
        </p:spPr>
        <p:txBody>
          <a:bodyPr>
            <a:spAutoFit/>
          </a:bodyPr>
          <a:lstStyle/>
          <a:p>
            <a:r>
              <a:rPr lang="el-GR" dirty="0">
                <a:latin typeface="+mj-lt"/>
              </a:rPr>
              <a:t>Το  </a:t>
            </a:r>
            <a:r>
              <a:rPr lang="en-US" dirty="0">
                <a:latin typeface="+mj-lt"/>
              </a:rPr>
              <a:t>x</a:t>
            </a:r>
            <a:r>
              <a:rPr lang="en-US" baseline="30000" dirty="0">
                <a:latin typeface="+mj-lt"/>
              </a:rPr>
              <a:t>2</a:t>
            </a:r>
            <a:r>
              <a:rPr lang="en-US" dirty="0">
                <a:latin typeface="+mj-lt"/>
              </a:rPr>
              <a:t>-test</a:t>
            </a:r>
            <a:r>
              <a:rPr lang="el-GR" dirty="0">
                <a:latin typeface="+mj-lt"/>
              </a:rPr>
              <a:t> προσδιορίζει αν η απόκλιση ανάμεσα στις πραγματικές και τις εκτιμώμενες τιμές των παρατηρήσεων είναι στατιστικά σημαντική.</a:t>
            </a:r>
          </a:p>
        </p:txBody>
      </p:sp>
      <p:graphicFrame>
        <p:nvGraphicFramePr>
          <p:cNvPr id="5" name="Object 4"/>
          <p:cNvGraphicFramePr>
            <a:graphicFrameLocks noChangeAspect="1"/>
          </p:cNvGraphicFramePr>
          <p:nvPr/>
        </p:nvGraphicFramePr>
        <p:xfrm>
          <a:off x="2803497" y="2916245"/>
          <a:ext cx="2881312" cy="1050925"/>
        </p:xfrm>
        <a:graphic>
          <a:graphicData uri="http://schemas.openxmlformats.org/presentationml/2006/ole">
            <mc:AlternateContent xmlns:mc="http://schemas.openxmlformats.org/markup-compatibility/2006">
              <mc:Choice xmlns:v="urn:schemas-microsoft-com:vml" Requires="v">
                <p:oleObj spid="_x0000_s190469" name="Equation" r:id="rId4" imgW="1459866" imgH="533169" progId="">
                  <p:embed/>
                </p:oleObj>
              </mc:Choice>
              <mc:Fallback>
                <p:oleObj name="Equation" r:id="rId4" imgW="1459866" imgH="533169"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3497" y="2916245"/>
                        <a:ext cx="2881312"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p:cNvSpPr txBox="1">
            <a:spLocks noChangeArrowheads="1"/>
          </p:cNvSpPr>
          <p:nvPr/>
        </p:nvSpPr>
        <p:spPr bwMode="auto">
          <a:xfrm>
            <a:off x="500034" y="4500570"/>
            <a:ext cx="8208963" cy="1190625"/>
          </a:xfrm>
          <a:prstGeom prst="rect">
            <a:avLst/>
          </a:prstGeom>
          <a:noFill/>
          <a:ln w="9525">
            <a:noFill/>
            <a:miter lim="800000"/>
            <a:headEnd/>
            <a:tailEnd/>
          </a:ln>
        </p:spPr>
        <p:txBody>
          <a:bodyPr>
            <a:spAutoFit/>
          </a:bodyPr>
          <a:lstStyle/>
          <a:p>
            <a:pPr algn="just"/>
            <a:r>
              <a:rPr lang="el-GR" dirty="0">
                <a:latin typeface="+mj-lt"/>
              </a:rPr>
              <a:t>Από τον τύπο φαίνεται ότι μπορεί να </a:t>
            </a:r>
            <a:r>
              <a:rPr lang="el-GR" dirty="0">
                <a:solidFill>
                  <a:schemeClr val="tx2">
                    <a:lumMod val="75000"/>
                  </a:schemeClr>
                </a:solidFill>
                <a:latin typeface="+mj-lt"/>
              </a:rPr>
              <a:t>υπάρχει μεγάλη διαφορά</a:t>
            </a:r>
            <a:r>
              <a:rPr lang="el-GR" dirty="0">
                <a:latin typeface="+mj-lt"/>
              </a:rPr>
              <a:t> ανάμεσα στις εκτιμώμενες και τις πραγματικές τιμές των παρατηρήσεων με αποτέλεσμα </a:t>
            </a:r>
            <a:r>
              <a:rPr lang="el-GR" dirty="0">
                <a:solidFill>
                  <a:schemeClr val="tx2">
                    <a:lumMod val="75000"/>
                  </a:schemeClr>
                </a:solidFill>
                <a:latin typeface="+mj-lt"/>
              </a:rPr>
              <a:t>η τιμή του </a:t>
            </a:r>
            <a:r>
              <a:rPr lang="en-US" dirty="0">
                <a:solidFill>
                  <a:schemeClr val="tx2">
                    <a:lumMod val="75000"/>
                  </a:schemeClr>
                </a:solidFill>
                <a:latin typeface="+mj-lt"/>
              </a:rPr>
              <a:t>x</a:t>
            </a:r>
            <a:r>
              <a:rPr lang="en-US" baseline="30000" dirty="0">
                <a:solidFill>
                  <a:schemeClr val="tx2">
                    <a:lumMod val="75000"/>
                  </a:schemeClr>
                </a:solidFill>
                <a:latin typeface="+mj-lt"/>
              </a:rPr>
              <a:t>2</a:t>
            </a:r>
            <a:r>
              <a:rPr lang="el-GR" dirty="0">
                <a:solidFill>
                  <a:schemeClr val="tx2">
                    <a:lumMod val="75000"/>
                  </a:schemeClr>
                </a:solidFill>
                <a:latin typeface="+mj-lt"/>
              </a:rPr>
              <a:t> να είναι πολύ μεγάλη</a:t>
            </a:r>
            <a:r>
              <a:rPr lang="el-GR" dirty="0">
                <a:latin typeface="+mj-lt"/>
              </a:rPr>
              <a:t>, δηλώνοντας </a:t>
            </a:r>
            <a:r>
              <a:rPr lang="el-GR" dirty="0">
                <a:solidFill>
                  <a:schemeClr val="tx2">
                    <a:lumMod val="75000"/>
                  </a:schemeClr>
                </a:solidFill>
                <a:latin typeface="+mj-lt"/>
              </a:rPr>
              <a:t>σημαντική διαφορά </a:t>
            </a:r>
            <a:r>
              <a:rPr lang="el-GR" dirty="0">
                <a:latin typeface="+mj-lt"/>
              </a:rPr>
              <a:t>μεταξύ πραγματικών και εκτιμώμενων τιμών.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l-GR" sz="2700" smtClean="0"/>
              <a:t>Έλεγχος Υποθέσεων σε Ποιοτικές Μεταβλητές – </a:t>
            </a:r>
            <a:r>
              <a:rPr lang="en-US" sz="2700" smtClean="0"/>
              <a:t>x</a:t>
            </a:r>
            <a:r>
              <a:rPr lang="en-US" sz="2700" baseline="30000" smtClean="0"/>
              <a:t>2</a:t>
            </a:r>
            <a:endParaRPr lang="el-GR" sz="2700" baseline="30000" smtClean="0"/>
          </a:p>
        </p:txBody>
      </p:sp>
      <p:sp>
        <p:nvSpPr>
          <p:cNvPr id="4" name="Text Box 3"/>
          <p:cNvSpPr txBox="1">
            <a:spLocks noChangeArrowheads="1"/>
          </p:cNvSpPr>
          <p:nvPr/>
        </p:nvSpPr>
        <p:spPr bwMode="auto">
          <a:xfrm>
            <a:off x="357158" y="1428736"/>
            <a:ext cx="8358246" cy="4770537"/>
          </a:xfrm>
          <a:prstGeom prst="rect">
            <a:avLst/>
          </a:prstGeom>
          <a:noFill/>
          <a:ln w="9525">
            <a:noFill/>
            <a:miter lim="800000"/>
            <a:headEnd/>
            <a:tailEnd/>
          </a:ln>
        </p:spPr>
        <p:txBody>
          <a:bodyPr wrap="square">
            <a:spAutoFit/>
          </a:bodyPr>
          <a:lstStyle/>
          <a:p>
            <a:pPr algn="just"/>
            <a:r>
              <a:rPr lang="el-GR" sz="1600" dirty="0" smtClean="0">
                <a:latin typeface="+mj-lt"/>
              </a:rPr>
              <a:t>Τριάντα περιοδικά κατατάχθηκαν με βάση το εκπαιδευτικό επίπεδο των αναγνωστών τους. Στη συνέχεια επιλέχθηκαν τρία περιοδικά από κάθε ένα από τα τρία εκπαιδευτικά επίπεδα, και από αυτά, επιλέχθηκαν τυχαία 6 διαφημίσεις. Για τις διαφημίσεις αυτές καταγράφηκαν ο αριθμός των λέξεων στο κείμενο, ο αριθμός των προτάσεων στο κείμενο και ο αριθμός των λέξεων στο κείμενο που είχαν περισσότερες από 3 συλλαβές. Οι μεταβλητές που χρησιμοποιούνται είναι οι εξής:</a:t>
            </a:r>
            <a:endParaRPr lang="en-US" sz="1600" dirty="0" smtClean="0">
              <a:latin typeface="+mj-lt"/>
            </a:endParaRPr>
          </a:p>
          <a:p>
            <a:pPr algn="just"/>
            <a:endParaRPr lang="el-GR" sz="1600" dirty="0" smtClean="0">
              <a:latin typeface="+mj-lt"/>
            </a:endParaRPr>
          </a:p>
          <a:p>
            <a:pPr marL="263525" lvl="0" indent="-263525">
              <a:buFont typeface="Courier New" pitchFamily="49" charset="0"/>
              <a:buChar char="o"/>
            </a:pPr>
            <a:r>
              <a:rPr lang="en-GB" sz="1600" dirty="0" smtClean="0">
                <a:latin typeface="+mj-lt"/>
              </a:rPr>
              <a:t>words</a:t>
            </a:r>
            <a:r>
              <a:rPr lang="el-GR" sz="1600" dirty="0" smtClean="0">
                <a:latin typeface="+mj-lt"/>
              </a:rPr>
              <a:t> = Αριθμός λέξεων στο κείμενο της διαφήμισης</a:t>
            </a:r>
          </a:p>
          <a:p>
            <a:pPr marL="263525" lvl="0" indent="-263525">
              <a:buFont typeface="Courier New" pitchFamily="49" charset="0"/>
              <a:buChar char="o"/>
            </a:pPr>
            <a:r>
              <a:rPr lang="en-GB" sz="1600" dirty="0" smtClean="0">
                <a:latin typeface="+mj-lt"/>
              </a:rPr>
              <a:t>sentences</a:t>
            </a:r>
            <a:r>
              <a:rPr lang="el-GR" sz="1600" dirty="0" smtClean="0">
                <a:latin typeface="+mj-lt"/>
              </a:rPr>
              <a:t> = Αριθμός προτάσεων στο κείμενο της διαφήμισης </a:t>
            </a:r>
          </a:p>
          <a:p>
            <a:pPr marL="263525" lvl="0" indent="-263525">
              <a:buFont typeface="Courier New" pitchFamily="49" charset="0"/>
              <a:buChar char="o"/>
            </a:pPr>
            <a:r>
              <a:rPr lang="en-US" sz="1600" dirty="0" smtClean="0">
                <a:latin typeface="+mj-lt"/>
              </a:rPr>
              <a:t>syllable</a:t>
            </a:r>
            <a:r>
              <a:rPr lang="el-GR" sz="1600" dirty="0" smtClean="0">
                <a:latin typeface="+mj-lt"/>
              </a:rPr>
              <a:t> = Αριθμός λέξεων με περισσότερες από 3 συλλαβές στο κείμενο της διαφήμισης </a:t>
            </a:r>
          </a:p>
          <a:p>
            <a:pPr marL="263525" lvl="0" indent="-263525">
              <a:buFont typeface="Courier New" pitchFamily="49" charset="0"/>
              <a:buChar char="o"/>
            </a:pPr>
            <a:r>
              <a:rPr lang="en-GB" sz="1600" dirty="0" smtClean="0">
                <a:latin typeface="+mj-lt"/>
              </a:rPr>
              <a:t>magazine = 1. Scientific American</a:t>
            </a:r>
            <a:r>
              <a:rPr lang="en-US" sz="1600" dirty="0" smtClean="0">
                <a:latin typeface="+mj-lt"/>
              </a:rPr>
              <a:t>,</a:t>
            </a:r>
            <a:r>
              <a:rPr lang="en-GB" sz="1600" dirty="0" smtClean="0">
                <a:latin typeface="+mj-lt"/>
              </a:rPr>
              <a:t> 2. Fortune</a:t>
            </a:r>
            <a:r>
              <a:rPr lang="en-US" sz="1600" dirty="0" smtClean="0">
                <a:latin typeface="+mj-lt"/>
              </a:rPr>
              <a:t>,</a:t>
            </a:r>
            <a:r>
              <a:rPr lang="en-GB" sz="1600" dirty="0" smtClean="0">
                <a:latin typeface="+mj-lt"/>
              </a:rPr>
              <a:t> 3. The New Yorker</a:t>
            </a:r>
            <a:r>
              <a:rPr lang="en-US" sz="1600" dirty="0" smtClean="0">
                <a:latin typeface="+mj-lt"/>
              </a:rPr>
              <a:t>, </a:t>
            </a:r>
            <a:r>
              <a:rPr lang="en-GB" sz="1600" dirty="0" smtClean="0">
                <a:latin typeface="+mj-lt"/>
              </a:rPr>
              <a:t>4. Sports </a:t>
            </a:r>
            <a:r>
              <a:rPr lang="en-GB" sz="1600" dirty="0" err="1" smtClean="0">
                <a:latin typeface="+mj-lt"/>
              </a:rPr>
              <a:t>IIlustrated</a:t>
            </a:r>
            <a:r>
              <a:rPr lang="en-US" sz="1600" dirty="0" smtClean="0">
                <a:latin typeface="+mj-lt"/>
              </a:rPr>
              <a:t>,</a:t>
            </a:r>
            <a:r>
              <a:rPr lang="en-GB" sz="1600" dirty="0" smtClean="0">
                <a:latin typeface="+mj-lt"/>
              </a:rPr>
              <a:t> 5. Newsweek, 6. People, 7. National Enquirer, 8. Grit,  9. True Confessions  </a:t>
            </a:r>
            <a:endParaRPr lang="el-GR" sz="1600" dirty="0" smtClean="0">
              <a:latin typeface="+mj-lt"/>
            </a:endParaRPr>
          </a:p>
          <a:p>
            <a:pPr marL="263525" lvl="0" indent="-263525">
              <a:buFont typeface="Courier New" pitchFamily="49" charset="0"/>
              <a:buChar char="o"/>
            </a:pPr>
            <a:r>
              <a:rPr lang="en-GB" sz="1600" dirty="0" err="1" smtClean="0">
                <a:latin typeface="+mj-lt"/>
              </a:rPr>
              <a:t>ed_level</a:t>
            </a:r>
            <a:r>
              <a:rPr lang="en-GB" sz="1600" dirty="0" smtClean="0">
                <a:latin typeface="+mj-lt"/>
              </a:rPr>
              <a:t> = </a:t>
            </a:r>
            <a:r>
              <a:rPr lang="el-GR" sz="1600" dirty="0" smtClean="0">
                <a:latin typeface="+mj-lt"/>
              </a:rPr>
              <a:t>Επίπεδο Εκπαίδευση</a:t>
            </a:r>
            <a:r>
              <a:rPr lang="en-GB" sz="1600" dirty="0" smtClean="0">
                <a:latin typeface="+mj-lt"/>
              </a:rPr>
              <a:t> (1: </a:t>
            </a:r>
            <a:r>
              <a:rPr lang="el-GR" sz="1600" dirty="0" smtClean="0">
                <a:latin typeface="+mj-lt"/>
              </a:rPr>
              <a:t>Υψηλό Μορφωτικό Επίπεδο</a:t>
            </a:r>
            <a:r>
              <a:rPr lang="en-GB" sz="1600" dirty="0" smtClean="0">
                <a:latin typeface="+mj-lt"/>
              </a:rPr>
              <a:t>, 2: </a:t>
            </a:r>
            <a:r>
              <a:rPr lang="el-GR" sz="1600" dirty="0" smtClean="0">
                <a:latin typeface="+mj-lt"/>
              </a:rPr>
              <a:t>Μέτριο Μορφωτικό Επίπεδο</a:t>
            </a:r>
            <a:r>
              <a:rPr lang="en-GB" sz="1600" dirty="0" smtClean="0">
                <a:latin typeface="+mj-lt"/>
              </a:rPr>
              <a:t>, 3: </a:t>
            </a:r>
            <a:r>
              <a:rPr lang="el-GR" sz="1600" dirty="0" smtClean="0">
                <a:latin typeface="+mj-lt"/>
              </a:rPr>
              <a:t>Χαμηλό Μορφωτικό Επίπεδο</a:t>
            </a:r>
            <a:r>
              <a:rPr lang="en-GB" sz="1600" dirty="0" smtClean="0">
                <a:latin typeface="+mj-lt"/>
              </a:rPr>
              <a:t>)</a:t>
            </a:r>
            <a:endParaRPr lang="el-GR" sz="1600" dirty="0" smtClean="0">
              <a:latin typeface="+mj-lt"/>
            </a:endParaRPr>
          </a:p>
          <a:p>
            <a:pPr marL="263525" lvl="0" indent="-263525">
              <a:buFont typeface="Courier New" pitchFamily="49" charset="0"/>
              <a:buChar char="o"/>
            </a:pPr>
            <a:r>
              <a:rPr lang="en-US" sz="1600" dirty="0" smtClean="0">
                <a:latin typeface="+mj-lt"/>
              </a:rPr>
              <a:t>age </a:t>
            </a:r>
            <a:r>
              <a:rPr lang="el-GR" sz="1600" dirty="0" smtClean="0">
                <a:latin typeface="+mj-lt"/>
              </a:rPr>
              <a:t>= Ηλικιακή Κατηγορία (1: Άτομα ηλικίας έως 25 ετών, 2: Άτομα ηλικίας μεταξύ 25 και 40 ετών, 3: Άτομα ηλικίας μεγαλύτερης των 40 ετών)</a:t>
            </a:r>
            <a:endParaRPr lang="en-US" sz="1600" dirty="0" smtClean="0">
              <a:latin typeface="+mj-lt"/>
            </a:endParaRPr>
          </a:p>
          <a:p>
            <a:pPr marL="263525" lvl="0" indent="-263525"/>
            <a:endParaRPr lang="en-US" sz="1600" dirty="0" smtClean="0">
              <a:latin typeface="+mj-lt"/>
            </a:endParaRPr>
          </a:p>
          <a:p>
            <a:pPr marL="263525" lvl="0" indent="-263525"/>
            <a:r>
              <a:rPr lang="el-GR" sz="1600" dirty="0" smtClean="0">
                <a:solidFill>
                  <a:schemeClr val="tx2">
                    <a:lumMod val="75000"/>
                  </a:schemeClr>
                </a:solidFill>
                <a:latin typeface="+mj-lt"/>
              </a:rPr>
              <a:t>Θέλουμε να ελέγξουμε εάν υπάρχει σχέση μεταξύ του επιπέδου εκπαίδευσης και της ηλικίας.</a:t>
            </a:r>
          </a:p>
          <a:p>
            <a:r>
              <a:rPr lang="en-US" sz="1600" dirty="0" smtClean="0">
                <a:latin typeface="+mj-lt"/>
              </a:rPr>
              <a:t>                  </a:t>
            </a:r>
            <a:endParaRPr lang="el-GR" sz="16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l-GR" sz="2700" dirty="0" smtClean="0"/>
              <a:t>Έλεγχος Υποθέσεων σε Ποιοτικές Μεταβλητές – </a:t>
            </a:r>
            <a:r>
              <a:rPr lang="en-US" sz="2700" dirty="0" smtClean="0"/>
              <a:t>x</a:t>
            </a:r>
            <a:r>
              <a:rPr lang="en-US" sz="2700" baseline="30000" dirty="0" smtClean="0"/>
              <a:t>2</a:t>
            </a:r>
            <a:endParaRPr lang="el-GR" sz="2700" baseline="30000" dirty="0" smtClean="0"/>
          </a:p>
        </p:txBody>
      </p:sp>
      <p:pic>
        <p:nvPicPr>
          <p:cNvPr id="46083" name="Picture 2"/>
          <p:cNvPicPr>
            <a:picLocks noChangeAspect="1" noChangeArrowheads="1"/>
          </p:cNvPicPr>
          <p:nvPr/>
        </p:nvPicPr>
        <p:blipFill>
          <a:blip r:embed="rId3" cstate="print"/>
          <a:srcRect/>
          <a:stretch>
            <a:fillRect/>
          </a:stretch>
        </p:blipFill>
        <p:spPr bwMode="auto">
          <a:xfrm>
            <a:off x="500063" y="1428750"/>
            <a:ext cx="3500437" cy="3276600"/>
          </a:xfrm>
          <a:prstGeom prst="rect">
            <a:avLst/>
          </a:prstGeom>
          <a:noFill/>
          <a:ln w="9525">
            <a:noFill/>
            <a:miter lim="800000"/>
            <a:headEnd/>
            <a:tailEnd/>
          </a:ln>
        </p:spPr>
      </p:pic>
      <p:pic>
        <p:nvPicPr>
          <p:cNvPr id="46084" name="Picture 3"/>
          <p:cNvPicPr>
            <a:picLocks noChangeAspect="1" noChangeArrowheads="1"/>
          </p:cNvPicPr>
          <p:nvPr/>
        </p:nvPicPr>
        <p:blipFill>
          <a:blip r:embed="rId4" cstate="print"/>
          <a:srcRect/>
          <a:stretch>
            <a:fillRect/>
          </a:stretch>
        </p:blipFill>
        <p:spPr bwMode="auto">
          <a:xfrm>
            <a:off x="4643438" y="1285875"/>
            <a:ext cx="3025775" cy="2428875"/>
          </a:xfrm>
          <a:prstGeom prst="rect">
            <a:avLst/>
          </a:prstGeom>
          <a:noFill/>
          <a:ln w="9525">
            <a:noFill/>
            <a:miter lim="800000"/>
            <a:headEnd/>
            <a:tailEnd/>
          </a:ln>
        </p:spPr>
      </p:pic>
      <p:cxnSp>
        <p:nvCxnSpPr>
          <p:cNvPr id="46085" name="6 - Ευθύγραμμο βέλος σύνδεσης"/>
          <p:cNvCxnSpPr>
            <a:cxnSpLocks noChangeShapeType="1"/>
          </p:cNvCxnSpPr>
          <p:nvPr/>
        </p:nvCxnSpPr>
        <p:spPr bwMode="auto">
          <a:xfrm flipV="1">
            <a:off x="3929063" y="2143125"/>
            <a:ext cx="642937" cy="285750"/>
          </a:xfrm>
          <a:prstGeom prst="straightConnector1">
            <a:avLst/>
          </a:prstGeom>
          <a:noFill/>
          <a:ln w="19050" algn="ctr">
            <a:solidFill>
              <a:srgbClr val="FF0000"/>
            </a:solidFill>
            <a:round/>
            <a:headEnd/>
            <a:tailEnd type="arrow" w="med" len="med"/>
          </a:ln>
        </p:spPr>
      </p:cxnSp>
      <p:sp>
        <p:nvSpPr>
          <p:cNvPr id="46087" name="8 - Έλλειψη"/>
          <p:cNvSpPr>
            <a:spLocks noChangeArrowheads="1"/>
          </p:cNvSpPr>
          <p:nvPr/>
        </p:nvSpPr>
        <p:spPr bwMode="auto">
          <a:xfrm>
            <a:off x="7072313" y="1571625"/>
            <a:ext cx="500062" cy="285750"/>
          </a:xfrm>
          <a:prstGeom prst="ellipse">
            <a:avLst/>
          </a:prstGeom>
          <a:noFill/>
          <a:ln w="9525" algn="ctr">
            <a:solidFill>
              <a:srgbClr val="7030A0"/>
            </a:solidFill>
            <a:round/>
            <a:headEnd/>
            <a:tailEnd/>
          </a:ln>
        </p:spPr>
        <p:txBody>
          <a:bodyPr/>
          <a:lstStyle/>
          <a:p>
            <a:endParaRPr lang="el-GR" b="1"/>
          </a:p>
        </p:txBody>
      </p:sp>
      <p:cxnSp>
        <p:nvCxnSpPr>
          <p:cNvPr id="46088" name="9 - Ευθύγραμμο βέλος σύνδεσης"/>
          <p:cNvCxnSpPr>
            <a:cxnSpLocks noChangeShapeType="1"/>
          </p:cNvCxnSpPr>
          <p:nvPr/>
        </p:nvCxnSpPr>
        <p:spPr bwMode="auto">
          <a:xfrm rot="5400000">
            <a:off x="6536531" y="2536032"/>
            <a:ext cx="1643063" cy="285750"/>
          </a:xfrm>
          <a:prstGeom prst="straightConnector1">
            <a:avLst/>
          </a:prstGeom>
          <a:noFill/>
          <a:ln w="19050" algn="ctr">
            <a:solidFill>
              <a:srgbClr val="7030A0"/>
            </a:solidFill>
            <a:round/>
            <a:headEnd/>
            <a:tailEnd type="arrow" w="med" len="med"/>
          </a:ln>
        </p:spPr>
      </p:cxnSp>
      <p:sp>
        <p:nvSpPr>
          <p:cNvPr id="46090" name="12 - TextBox"/>
          <p:cNvSpPr txBox="1">
            <a:spLocks noChangeArrowheads="1"/>
          </p:cNvSpPr>
          <p:nvPr/>
        </p:nvSpPr>
        <p:spPr bwMode="auto">
          <a:xfrm>
            <a:off x="7643813" y="2571744"/>
            <a:ext cx="1500187" cy="276225"/>
          </a:xfrm>
          <a:prstGeom prst="rect">
            <a:avLst/>
          </a:prstGeom>
          <a:noFill/>
          <a:ln w="9525">
            <a:solidFill>
              <a:srgbClr val="7030A0"/>
            </a:solidFill>
            <a:miter lim="800000"/>
            <a:headEnd/>
            <a:tailEnd/>
          </a:ln>
        </p:spPr>
        <p:txBody>
          <a:bodyPr>
            <a:spAutoFit/>
          </a:bodyPr>
          <a:lstStyle/>
          <a:p>
            <a:r>
              <a:rPr lang="el-GR" sz="1200" dirty="0">
                <a:solidFill>
                  <a:srgbClr val="7030A0"/>
                </a:solidFill>
              </a:rPr>
              <a:t>Υπολογίζουμε το </a:t>
            </a:r>
            <a:r>
              <a:rPr lang="en-US" sz="1200" dirty="0">
                <a:solidFill>
                  <a:srgbClr val="7030A0"/>
                </a:solidFill>
              </a:rPr>
              <a:t>x</a:t>
            </a:r>
            <a:r>
              <a:rPr lang="en-US" sz="1200" baseline="30000" dirty="0">
                <a:solidFill>
                  <a:srgbClr val="7030A0"/>
                </a:solidFill>
              </a:rPr>
              <a:t>2</a:t>
            </a:r>
            <a:endParaRPr lang="el-GR" sz="1200" baseline="30000" dirty="0">
              <a:solidFill>
                <a:srgbClr val="7030A0"/>
              </a:solidFill>
            </a:endParaRPr>
          </a:p>
        </p:txBody>
      </p:sp>
      <p:sp>
        <p:nvSpPr>
          <p:cNvPr id="46091" name="17 - Έλλειψη"/>
          <p:cNvSpPr>
            <a:spLocks noChangeArrowheads="1"/>
          </p:cNvSpPr>
          <p:nvPr/>
        </p:nvSpPr>
        <p:spPr bwMode="auto">
          <a:xfrm>
            <a:off x="7072313" y="1785938"/>
            <a:ext cx="500062" cy="214312"/>
          </a:xfrm>
          <a:prstGeom prst="ellipse">
            <a:avLst/>
          </a:prstGeom>
          <a:noFill/>
          <a:ln w="9525" algn="ctr">
            <a:solidFill>
              <a:srgbClr val="FFC000"/>
            </a:solidFill>
            <a:round/>
            <a:headEnd/>
            <a:tailEnd/>
          </a:ln>
        </p:spPr>
        <p:txBody>
          <a:bodyPr/>
          <a:lstStyle/>
          <a:p>
            <a:endParaRPr lang="el-GR" b="1"/>
          </a:p>
        </p:txBody>
      </p:sp>
      <p:pic>
        <p:nvPicPr>
          <p:cNvPr id="46092" name="Picture 6"/>
          <p:cNvPicPr>
            <a:picLocks noChangeAspect="1" noChangeArrowheads="1"/>
          </p:cNvPicPr>
          <p:nvPr/>
        </p:nvPicPr>
        <p:blipFill>
          <a:blip r:embed="rId5" cstate="print"/>
          <a:srcRect/>
          <a:stretch>
            <a:fillRect/>
          </a:stretch>
        </p:blipFill>
        <p:spPr bwMode="auto">
          <a:xfrm>
            <a:off x="3929063" y="3643313"/>
            <a:ext cx="2286000" cy="2714625"/>
          </a:xfrm>
          <a:prstGeom prst="rect">
            <a:avLst/>
          </a:prstGeom>
          <a:noFill/>
          <a:ln w="9525">
            <a:noFill/>
            <a:miter lim="800000"/>
            <a:headEnd/>
            <a:tailEnd/>
          </a:ln>
        </p:spPr>
      </p:pic>
      <p:cxnSp>
        <p:nvCxnSpPr>
          <p:cNvPr id="46093" name="18 - Ευθύγραμμο βέλος σύνδεσης"/>
          <p:cNvCxnSpPr>
            <a:cxnSpLocks noChangeShapeType="1"/>
          </p:cNvCxnSpPr>
          <p:nvPr/>
        </p:nvCxnSpPr>
        <p:spPr bwMode="auto">
          <a:xfrm rot="5400000">
            <a:off x="5464969" y="2178844"/>
            <a:ext cx="1857375" cy="1500187"/>
          </a:xfrm>
          <a:prstGeom prst="straightConnector1">
            <a:avLst/>
          </a:prstGeom>
          <a:noFill/>
          <a:ln w="19050" algn="ctr">
            <a:solidFill>
              <a:srgbClr val="FFC000"/>
            </a:solidFill>
            <a:round/>
            <a:headEnd/>
            <a:tailEnd type="arrow" w="med" len="med"/>
          </a:ln>
        </p:spPr>
      </p:cxnSp>
      <p:cxnSp>
        <p:nvCxnSpPr>
          <p:cNvPr id="46094" name="21 - Ευθύγραμμο βέλος σύνδεσης"/>
          <p:cNvCxnSpPr>
            <a:cxnSpLocks noChangeShapeType="1"/>
          </p:cNvCxnSpPr>
          <p:nvPr/>
        </p:nvCxnSpPr>
        <p:spPr bwMode="auto">
          <a:xfrm flipV="1">
            <a:off x="2571750" y="4357688"/>
            <a:ext cx="1428750" cy="928687"/>
          </a:xfrm>
          <a:prstGeom prst="straightConnector1">
            <a:avLst/>
          </a:prstGeom>
          <a:noFill/>
          <a:ln w="19050" algn="ctr">
            <a:solidFill>
              <a:srgbClr val="FFC000"/>
            </a:solidFill>
            <a:round/>
            <a:headEnd/>
            <a:tailEnd type="arrow" w="med" len="med"/>
          </a:ln>
        </p:spPr>
      </p:cxnSp>
      <p:sp>
        <p:nvSpPr>
          <p:cNvPr id="46095" name="22 - TextBox"/>
          <p:cNvSpPr txBox="1">
            <a:spLocks noChangeArrowheads="1"/>
          </p:cNvSpPr>
          <p:nvPr/>
        </p:nvSpPr>
        <p:spPr bwMode="auto">
          <a:xfrm>
            <a:off x="1214438" y="5143500"/>
            <a:ext cx="2286000" cy="830263"/>
          </a:xfrm>
          <a:prstGeom prst="rect">
            <a:avLst/>
          </a:prstGeom>
          <a:noFill/>
          <a:ln w="9525">
            <a:noFill/>
            <a:miter lim="800000"/>
            <a:headEnd/>
            <a:tailEnd/>
          </a:ln>
        </p:spPr>
        <p:txBody>
          <a:bodyPr>
            <a:spAutoFit/>
          </a:bodyPr>
          <a:lstStyle/>
          <a:p>
            <a:r>
              <a:rPr lang="el-GR" sz="1200">
                <a:solidFill>
                  <a:srgbClr val="FFC000"/>
                </a:solidFill>
              </a:rPr>
              <a:t>Υπολογίζουμε τις παρατηρηθείσες και τις αναμενόμενες τιμές καθώς και τα αντίστοιχα ποσοστά.</a:t>
            </a:r>
            <a:endParaRPr lang="el-GR" sz="1200" baseline="30000">
              <a:solidFill>
                <a:srgbClr val="FFC000"/>
              </a:solidFill>
            </a:endParaRPr>
          </a:p>
        </p:txBody>
      </p:sp>
      <p:cxnSp>
        <p:nvCxnSpPr>
          <p:cNvPr id="46096" name="25 - Ευθύγραμμο βέλος σύνδεσης"/>
          <p:cNvCxnSpPr>
            <a:cxnSpLocks noChangeShapeType="1"/>
          </p:cNvCxnSpPr>
          <p:nvPr/>
        </p:nvCxnSpPr>
        <p:spPr bwMode="auto">
          <a:xfrm flipV="1">
            <a:off x="2643188" y="5000625"/>
            <a:ext cx="1285875" cy="357188"/>
          </a:xfrm>
          <a:prstGeom prst="straightConnector1">
            <a:avLst/>
          </a:prstGeom>
          <a:noFill/>
          <a:ln w="19050" algn="ctr">
            <a:solidFill>
              <a:srgbClr val="FFC000"/>
            </a:solidFill>
            <a:round/>
            <a:headEnd/>
            <a:tailEnd type="arrow" w="med" len="med"/>
          </a:ln>
        </p:spPr>
      </p:cxnSp>
      <p:pic>
        <p:nvPicPr>
          <p:cNvPr id="191490" name="Picture 2"/>
          <p:cNvPicPr>
            <a:picLocks noChangeAspect="1" noChangeArrowheads="1"/>
          </p:cNvPicPr>
          <p:nvPr/>
        </p:nvPicPr>
        <p:blipFill>
          <a:blip r:embed="rId6" cstate="print"/>
          <a:srcRect/>
          <a:stretch>
            <a:fillRect/>
          </a:stretch>
        </p:blipFill>
        <p:spPr bwMode="auto">
          <a:xfrm>
            <a:off x="6429388" y="4000504"/>
            <a:ext cx="1947808" cy="2314603"/>
          </a:xfrm>
          <a:prstGeom prst="rect">
            <a:avLst/>
          </a:prstGeom>
          <a:noFill/>
          <a:ln w="9525">
            <a:noFill/>
            <a:miter lim="800000"/>
            <a:headEnd/>
            <a:tailEnd/>
          </a:ln>
        </p:spPr>
      </p:pic>
      <p:cxnSp>
        <p:nvCxnSpPr>
          <p:cNvPr id="46089" name="11 - Ευθύγραμμο βέλος σύνδεσης"/>
          <p:cNvCxnSpPr>
            <a:cxnSpLocks noChangeShapeType="1"/>
          </p:cNvCxnSpPr>
          <p:nvPr/>
        </p:nvCxnSpPr>
        <p:spPr bwMode="auto">
          <a:xfrm rot="5400000">
            <a:off x="6750859" y="3178967"/>
            <a:ext cx="1428760" cy="785818"/>
          </a:xfrm>
          <a:prstGeom prst="straightConnector1">
            <a:avLst/>
          </a:prstGeom>
          <a:noFill/>
          <a:ln w="19050" algn="ctr">
            <a:solidFill>
              <a:srgbClr val="7030A0"/>
            </a:solidFill>
            <a:round/>
            <a:headEnd/>
            <a:tailEnd type="arrow" w="med" len="med"/>
          </a:ln>
        </p:spPr>
      </p:cxnSp>
      <p:sp>
        <p:nvSpPr>
          <p:cNvPr id="20" name="12 - TextBox"/>
          <p:cNvSpPr txBox="1">
            <a:spLocks noChangeArrowheads="1"/>
          </p:cNvSpPr>
          <p:nvPr/>
        </p:nvSpPr>
        <p:spPr bwMode="auto">
          <a:xfrm>
            <a:off x="7786710" y="3000372"/>
            <a:ext cx="1143009" cy="830997"/>
          </a:xfrm>
          <a:prstGeom prst="rect">
            <a:avLst/>
          </a:prstGeom>
          <a:noFill/>
          <a:ln w="9525">
            <a:solidFill>
              <a:srgbClr val="00B050"/>
            </a:solidFill>
            <a:miter lim="800000"/>
            <a:headEnd/>
            <a:tailEnd/>
          </a:ln>
        </p:spPr>
        <p:txBody>
          <a:bodyPr wrap="square">
            <a:spAutoFit/>
          </a:bodyPr>
          <a:lstStyle/>
          <a:p>
            <a:r>
              <a:rPr lang="el-GR" sz="1200" dirty="0">
                <a:solidFill>
                  <a:srgbClr val="00B050"/>
                </a:solidFill>
              </a:rPr>
              <a:t>Υπολογίζουμε </a:t>
            </a:r>
            <a:r>
              <a:rPr lang="el-GR" sz="1200" dirty="0" smtClean="0">
                <a:solidFill>
                  <a:srgbClr val="00B050"/>
                </a:solidFill>
              </a:rPr>
              <a:t>τη συνάφεια των δύο μεταβλητών</a:t>
            </a:r>
            <a:endParaRPr lang="el-GR" sz="1200" baseline="30000" dirty="0">
              <a:solidFill>
                <a:srgbClr val="00B050"/>
              </a:solidFill>
            </a:endParaRPr>
          </a:p>
        </p:txBody>
      </p:sp>
      <p:cxnSp>
        <p:nvCxnSpPr>
          <p:cNvPr id="21" name="11 - Ευθύγραμμο βέλος σύνδεσης"/>
          <p:cNvCxnSpPr>
            <a:cxnSpLocks noChangeShapeType="1"/>
            <a:stCxn id="20" idx="2"/>
          </p:cNvCxnSpPr>
          <p:nvPr/>
        </p:nvCxnSpPr>
        <p:spPr bwMode="auto">
          <a:xfrm rot="5400000">
            <a:off x="7344955" y="3773059"/>
            <a:ext cx="954951" cy="1071571"/>
          </a:xfrm>
          <a:prstGeom prst="straightConnector1">
            <a:avLst/>
          </a:prstGeom>
          <a:noFill/>
          <a:ln w="19050" algn="ctr">
            <a:solidFill>
              <a:srgbClr val="00B050"/>
            </a:solidFill>
            <a:round/>
            <a:headEnd/>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l-GR" sz="2700" smtClean="0"/>
              <a:t>Έλεγχος Υποθέσεων σε Ποιοτικές Μεταβλητές – </a:t>
            </a:r>
            <a:r>
              <a:rPr lang="en-US" sz="2700" smtClean="0"/>
              <a:t>x</a:t>
            </a:r>
            <a:r>
              <a:rPr lang="en-US" sz="2700" baseline="30000" smtClean="0"/>
              <a:t>2</a:t>
            </a:r>
            <a:endParaRPr lang="el-GR" sz="2700" baseline="30000" smtClean="0"/>
          </a:p>
        </p:txBody>
      </p:sp>
      <p:pic>
        <p:nvPicPr>
          <p:cNvPr id="47107" name="Picture 2"/>
          <p:cNvPicPr>
            <a:picLocks noChangeAspect="1" noChangeArrowheads="1"/>
          </p:cNvPicPr>
          <p:nvPr/>
        </p:nvPicPr>
        <p:blipFill>
          <a:blip r:embed="rId3" cstate="print"/>
          <a:srcRect/>
          <a:stretch>
            <a:fillRect/>
          </a:stretch>
        </p:blipFill>
        <p:spPr bwMode="auto">
          <a:xfrm>
            <a:off x="571500" y="1428750"/>
            <a:ext cx="7643813" cy="4143375"/>
          </a:xfrm>
          <a:prstGeom prst="rect">
            <a:avLst/>
          </a:prstGeom>
          <a:noFill/>
          <a:ln w="9525">
            <a:noFill/>
            <a:miter lim="800000"/>
            <a:headEnd/>
            <a:tailEnd/>
          </a:ln>
        </p:spPr>
      </p:pic>
      <p:sp>
        <p:nvSpPr>
          <p:cNvPr id="4" name="Text Box 4"/>
          <p:cNvSpPr txBox="1">
            <a:spLocks noChangeArrowheads="1"/>
          </p:cNvSpPr>
          <p:nvPr/>
        </p:nvSpPr>
        <p:spPr bwMode="auto">
          <a:xfrm>
            <a:off x="714375" y="5715000"/>
            <a:ext cx="7429500" cy="461963"/>
          </a:xfrm>
          <a:prstGeom prst="rect">
            <a:avLst/>
          </a:prstGeom>
          <a:noFill/>
          <a:ln w="9525">
            <a:noFill/>
            <a:miter lim="800000"/>
            <a:headEnd/>
            <a:tailEnd/>
          </a:ln>
          <a:effectLst/>
        </p:spPr>
        <p:txBody>
          <a:bodyPr>
            <a:spAutoFit/>
          </a:bodyPr>
          <a:lstStyle/>
          <a:p>
            <a:pPr>
              <a:defRPr/>
            </a:pPr>
            <a:r>
              <a:rPr lang="en-US" sz="1200" dirty="0">
                <a:solidFill>
                  <a:srgbClr val="FF0000"/>
                </a:solidFill>
                <a:latin typeface="+mj-lt"/>
              </a:rPr>
              <a:t>Count</a:t>
            </a:r>
            <a:r>
              <a:rPr lang="el-GR" sz="1200" dirty="0">
                <a:solidFill>
                  <a:srgbClr val="FF0000"/>
                </a:solidFill>
                <a:latin typeface="+mj-lt"/>
              </a:rPr>
              <a:t>: </a:t>
            </a:r>
            <a:r>
              <a:rPr lang="el-GR" sz="1200" dirty="0">
                <a:latin typeface="+mj-lt"/>
              </a:rPr>
              <a:t>Οι πραγματικές τιμές</a:t>
            </a:r>
            <a:r>
              <a:rPr lang="el-GR" sz="1200" dirty="0">
                <a:solidFill>
                  <a:srgbClr val="FF0000"/>
                </a:solidFill>
                <a:latin typeface="+mj-lt"/>
              </a:rPr>
              <a:t>, </a:t>
            </a:r>
            <a:r>
              <a:rPr lang="en-US" sz="1200" dirty="0">
                <a:solidFill>
                  <a:srgbClr val="7030A0"/>
                </a:solidFill>
                <a:latin typeface="+mj-lt"/>
              </a:rPr>
              <a:t>Expected</a:t>
            </a:r>
            <a:r>
              <a:rPr lang="el-GR" sz="1200" dirty="0">
                <a:solidFill>
                  <a:srgbClr val="7030A0"/>
                </a:solidFill>
                <a:latin typeface="+mj-lt"/>
              </a:rPr>
              <a:t> </a:t>
            </a:r>
            <a:r>
              <a:rPr lang="en-US" sz="1200" dirty="0">
                <a:solidFill>
                  <a:srgbClr val="7030A0"/>
                </a:solidFill>
                <a:latin typeface="+mj-lt"/>
              </a:rPr>
              <a:t>count</a:t>
            </a:r>
            <a:r>
              <a:rPr lang="el-GR" sz="1200" dirty="0">
                <a:latin typeface="+mj-lt"/>
              </a:rPr>
              <a:t>: Οι εκτιμώμενες τιμές</a:t>
            </a:r>
            <a:r>
              <a:rPr lang="en-US" sz="1200" dirty="0">
                <a:solidFill>
                  <a:srgbClr val="FF0000"/>
                </a:solidFill>
                <a:latin typeface="+mj-lt"/>
              </a:rPr>
              <a:t>, </a:t>
            </a:r>
            <a:r>
              <a:rPr lang="en-US" sz="1200" dirty="0">
                <a:solidFill>
                  <a:srgbClr val="00B050"/>
                </a:solidFill>
                <a:latin typeface="+mj-lt"/>
              </a:rPr>
              <a:t>Residual</a:t>
            </a:r>
            <a:r>
              <a:rPr lang="en-US" sz="1200" dirty="0">
                <a:solidFill>
                  <a:srgbClr val="FF0000"/>
                </a:solidFill>
                <a:latin typeface="+mj-lt"/>
              </a:rPr>
              <a:t>: </a:t>
            </a:r>
            <a:r>
              <a:rPr lang="en-US" sz="1200" dirty="0">
                <a:latin typeface="+mj-lt"/>
              </a:rPr>
              <a:t>H </a:t>
            </a:r>
            <a:r>
              <a:rPr lang="el-GR" sz="1200" dirty="0">
                <a:latin typeface="+mj-lt"/>
              </a:rPr>
              <a:t>διαφορά ανάμεσα στις πραγματικές</a:t>
            </a:r>
            <a:r>
              <a:rPr lang="en-US" sz="1200" dirty="0">
                <a:latin typeface="+mj-lt"/>
              </a:rPr>
              <a:t> </a:t>
            </a:r>
            <a:r>
              <a:rPr lang="el-GR" sz="1200" dirty="0">
                <a:latin typeface="+mj-lt"/>
              </a:rPr>
              <a:t>	&amp; τις εκτιμώμενες τιμές</a:t>
            </a:r>
            <a:r>
              <a:rPr lang="en-US" sz="1200" dirty="0">
                <a:latin typeface="+mj-lt"/>
              </a:rPr>
              <a:t>, </a:t>
            </a:r>
            <a:endParaRPr lang="el-GR" sz="1200" dirty="0">
              <a:latin typeface="+mj-lt"/>
            </a:endParaRPr>
          </a:p>
        </p:txBody>
      </p:sp>
      <p:sp>
        <p:nvSpPr>
          <p:cNvPr id="5" name="4 - Έλλειψη"/>
          <p:cNvSpPr/>
          <p:nvPr/>
        </p:nvSpPr>
        <p:spPr>
          <a:xfrm>
            <a:off x="3357554" y="2143116"/>
            <a:ext cx="64294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3357554" y="2357430"/>
            <a:ext cx="1000132" cy="21431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Στούντιο">
  <a:themeElements>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Προσαρμοσμένος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3553</TotalTime>
  <Words>2017</Words>
  <Application>Microsoft Office PowerPoint</Application>
  <PresentationFormat>Προβολή στην οθόνη (4:3)</PresentationFormat>
  <Paragraphs>234</Paragraphs>
  <Slides>38</Slides>
  <Notes>38</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3</vt:i4>
      </vt:variant>
      <vt:variant>
        <vt:lpstr>Τίτλοι διαφανειών</vt:lpstr>
      </vt:variant>
      <vt:variant>
        <vt:i4>38</vt:i4>
      </vt:variant>
    </vt:vector>
  </HeadingPairs>
  <TitlesOfParts>
    <vt:vector size="43" baseType="lpstr">
      <vt:lpstr>Στούντιο</vt:lpstr>
      <vt:lpstr>Θέμα του Office</vt:lpstr>
      <vt:lpstr>Equation</vt:lpstr>
      <vt:lpstr>Worksheet</vt:lpstr>
      <vt:lpstr>Έγγραφο</vt:lpstr>
      <vt:lpstr>ΕΦΑΡΜΟΣΜΕΝΗ ΣΤΑΤΙΣΤΙΚΗ</vt:lpstr>
      <vt:lpstr>Άδειες Χρήσης</vt:lpstr>
      <vt:lpstr>Χρηματοδότηση</vt:lpstr>
      <vt:lpstr>Περιεχόμενα Διάλεξης</vt:lpstr>
      <vt:lpstr>Έλεγχος Υποθέσεων σε Ποιοτικές Μεταβλητές – x2</vt:lpstr>
      <vt:lpstr>Έλεγχος Υποθέσεων σε Ποιοτικές Μεταβλητές – x2</vt:lpstr>
      <vt:lpstr>Έλεγχος Υποθέσεων σε Ποιοτικές Μεταβλητές – x2</vt:lpstr>
      <vt:lpstr>Έλεγχος Υποθέσεων σε Ποιοτικές Μεταβλητές – x2</vt:lpstr>
      <vt:lpstr>Έλεγχος Υποθέσεων σε Ποιοτικές Μεταβλητές – x2</vt:lpstr>
      <vt:lpstr>Έλεγχος Υποθέσεων σε Ποιοτικές Μεταβλητές – x2</vt:lpstr>
      <vt:lpstr>Έλεγχος Υποθέσεων σε Ποιοτικές Μεταβλητές – x2</vt:lpstr>
      <vt:lpstr>Έλεγχος Υποθέσεων σε Ποιοτικές Μεταβλητές – x2</vt:lpstr>
      <vt:lpstr>Έλεγχος Υποθέσεων σε Ποιοτικές Μεταβλητές – x2</vt:lpstr>
      <vt:lpstr>Έλεγχος Υποθέσεων σε Ποιοτικές Μεταβλητές – x2</vt:lpstr>
      <vt:lpstr>Πίνακες Συνάφειας</vt:lpstr>
      <vt:lpstr>2x2 Πίνακες Συνάφειας</vt:lpstr>
      <vt:lpstr>2x2 Πίνακες Συνάφειας</vt:lpstr>
      <vt:lpstr>2x2 Πίνακες Συνάφειας</vt:lpstr>
      <vt:lpstr>2x2 Πίνακες Συνάφειας</vt:lpstr>
      <vt:lpstr>2x2 Πίνακες Συνάφειας - Παράδειγμα</vt:lpstr>
      <vt:lpstr>2x2 Πίνακες Συνάφειας - Παράδειγμα</vt:lpstr>
      <vt:lpstr>2x2 Πίνακες Συνάφειας - Παράδειγμα</vt:lpstr>
      <vt:lpstr>2x2 Πίνακες Συνάφειας - Παράδειγμα</vt:lpstr>
      <vt:lpstr>rxc Πίνακες Συνάφειας</vt:lpstr>
      <vt:lpstr>rxc Πίνακες Συνάφειας - Παράδειγμα</vt:lpstr>
      <vt:lpstr>rxc Πίνακες Συνάφειας - Παράδειγμα</vt:lpstr>
      <vt:lpstr>rxc Πίνακες Συνάφειας - Παράδειγμα</vt:lpstr>
      <vt:lpstr>rxc Πίνακες Συνάφειας - Παράδειγμα</vt:lpstr>
      <vt:lpstr>rxc Πίνακες Συνάφειας - Παράδειγμα</vt:lpstr>
      <vt:lpstr>Test Mc Nemar</vt:lpstr>
      <vt:lpstr>Test Mc Nemar – Παράδειγμα</vt:lpstr>
      <vt:lpstr>Test Mc Nemar - Παράδειγμα</vt:lpstr>
      <vt:lpstr>Test Mc Nemar - Παράδειγμα</vt:lpstr>
      <vt:lpstr>Test Mc Nemar - Παράδειγμα</vt:lpstr>
      <vt:lpstr>Test Mc Nemar - Παράδειγμα</vt:lpstr>
      <vt:lpstr>Ασκήσεις </vt:lpstr>
      <vt:lpstr>Ασκήσεις </vt:lpstr>
      <vt:lpstr>Ασκήσεις </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PA</cp:lastModifiedBy>
  <cp:revision>411</cp:revision>
  <dcterms:created xsi:type="dcterms:W3CDTF">2009-09-29T10:20:01Z</dcterms:created>
  <dcterms:modified xsi:type="dcterms:W3CDTF">2015-11-16T15:44:20Z</dcterms:modified>
</cp:coreProperties>
</file>