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1" r:id="rId7"/>
    <p:sldId id="261" r:id="rId8"/>
    <p:sldId id="262" r:id="rId9"/>
    <p:sldId id="263" r:id="rId10"/>
    <p:sldId id="264" r:id="rId11"/>
    <p:sldId id="265" r:id="rId12"/>
    <p:sldId id="280" r:id="rId13"/>
    <p:sldId id="266" r:id="rId14"/>
    <p:sldId id="289"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2" r:id="rId29"/>
    <p:sldId id="283" r:id="rId30"/>
    <p:sldId id="284" r:id="rId31"/>
    <p:sldId id="285" r:id="rId32"/>
    <p:sldId id="287" r:id="rId33"/>
    <p:sldId id="288"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BD5521E1-5669-41CC-8E11-8ABD76B345F7}"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53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3DC056D-67F4-45D9-8AD7-22E67B17E5BE}"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116323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35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44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256893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15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894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56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3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28477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DC056D-67F4-45D9-8AD7-22E67B17E5BE}" type="datetimeFigureOut">
              <a:rPr lang="el-GR" smtClean="0"/>
              <a:t>19/5/2021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5521E1-5669-41CC-8E11-8ABD76B345F7}"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18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3DC056D-67F4-45D9-8AD7-22E67B17E5BE}"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227786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3DC056D-67F4-45D9-8AD7-22E67B17E5BE}" type="datetimeFigureOut">
              <a:rPr lang="el-GR" smtClean="0"/>
              <a:t>19/5/2021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D5521E1-5669-41CC-8E11-8ABD76B345F7}"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97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3DC056D-67F4-45D9-8AD7-22E67B17E5BE}" type="datetimeFigureOut">
              <a:rPr lang="el-GR" smtClean="0"/>
              <a:t>19/5/2021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D5521E1-5669-41CC-8E11-8ABD76B345F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61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C056D-67F4-45D9-8AD7-22E67B17E5BE}" type="datetimeFigureOut">
              <a:rPr lang="el-GR" smtClean="0"/>
              <a:t>19/5/2021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1569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3DC056D-67F4-45D9-8AD7-22E67B17E5BE}"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5521E1-5669-41CC-8E11-8ABD76B345F7}"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69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3DC056D-67F4-45D9-8AD7-22E67B17E5BE}" type="datetimeFigureOut">
              <a:rPr lang="el-GR" smtClean="0"/>
              <a:t>19/5/2021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5521E1-5669-41CC-8E11-8ABD76B345F7}" type="slidenum">
              <a:rPr lang="el-GR" smtClean="0"/>
              <a:t>‹#›</a:t>
            </a:fld>
            <a:endParaRPr lang="el-GR"/>
          </a:p>
        </p:txBody>
      </p:sp>
    </p:spTree>
    <p:extLst>
      <p:ext uri="{BB962C8B-B14F-4D97-AF65-F5344CB8AC3E}">
        <p14:creationId xmlns:p14="http://schemas.microsoft.com/office/powerpoint/2010/main" val="175439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DC056D-67F4-45D9-8AD7-22E67B17E5BE}" type="datetimeFigureOut">
              <a:rPr lang="el-GR" smtClean="0"/>
              <a:t>19/5/2021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5521E1-5669-41CC-8E11-8ABD76B345F7}" type="slidenum">
              <a:rPr lang="el-GR" smtClean="0"/>
              <a:t>‹#›</a:t>
            </a:fld>
            <a:endParaRPr lang="el-GR"/>
          </a:p>
        </p:txBody>
      </p:sp>
    </p:spTree>
    <p:extLst>
      <p:ext uri="{BB962C8B-B14F-4D97-AF65-F5344CB8AC3E}">
        <p14:creationId xmlns:p14="http://schemas.microsoft.com/office/powerpoint/2010/main" val="769765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researchgate.net/journal/IEEE-Internet-of-Things-Journal-2327-466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C1B211-ACB7-45A8-A818-A09D91CB840C}"/>
              </a:ext>
            </a:extLst>
          </p:cNvPr>
          <p:cNvSpPr>
            <a:spLocks noGrp="1"/>
          </p:cNvSpPr>
          <p:nvPr>
            <p:ph type="ctrTitle"/>
          </p:nvPr>
        </p:nvSpPr>
        <p:spPr/>
        <p:txBody>
          <a:bodyPr/>
          <a:lstStyle/>
          <a:p>
            <a:r>
              <a:rPr lang="en-US" dirty="0"/>
              <a:t>Big Data</a:t>
            </a:r>
            <a:br>
              <a:rPr lang="en-US" dirty="0"/>
            </a:br>
            <a:r>
              <a:rPr lang="el-GR" sz="4000" dirty="0"/>
              <a:t>Μέγα – Δεδομένα</a:t>
            </a:r>
            <a:endParaRPr lang="el-GR" dirty="0"/>
          </a:p>
        </p:txBody>
      </p:sp>
      <p:sp>
        <p:nvSpPr>
          <p:cNvPr id="3" name="Υπότιτλος 2">
            <a:extLst>
              <a:ext uri="{FF2B5EF4-FFF2-40B4-BE49-F238E27FC236}">
                <a16:creationId xmlns:a16="http://schemas.microsoft.com/office/drawing/2014/main" id="{4D4F74FD-8C54-4B4F-9DB3-456D67CF6264}"/>
              </a:ext>
            </a:extLst>
          </p:cNvPr>
          <p:cNvSpPr>
            <a:spLocks noGrp="1"/>
          </p:cNvSpPr>
          <p:nvPr>
            <p:ph type="subTitle" idx="1"/>
          </p:nvPr>
        </p:nvSpPr>
        <p:spPr/>
        <p:txBody>
          <a:bodyPr/>
          <a:lstStyle/>
          <a:p>
            <a:endParaRPr lang="en-US" dirty="0"/>
          </a:p>
          <a:p>
            <a:r>
              <a:rPr lang="el-GR" dirty="0"/>
              <a:t>Βαγγέλης </a:t>
            </a:r>
            <a:r>
              <a:rPr lang="el-GR" dirty="0" err="1"/>
              <a:t>Μεννής</a:t>
            </a:r>
            <a:r>
              <a:rPr lang="el-GR" dirty="0"/>
              <a:t>, </a:t>
            </a:r>
            <a:r>
              <a:rPr lang="en-US" dirty="0"/>
              <a:t>Ph.D.</a:t>
            </a:r>
            <a:endParaRPr lang="el-GR" dirty="0"/>
          </a:p>
        </p:txBody>
      </p:sp>
    </p:spTree>
    <p:extLst>
      <p:ext uri="{BB962C8B-B14F-4D97-AF65-F5344CB8AC3E}">
        <p14:creationId xmlns:p14="http://schemas.microsoft.com/office/powerpoint/2010/main" val="134628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Τι είναι η Ανάλυση Μέγα-Δεδομένων;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a:bodyPr>
          <a:lstStyle/>
          <a:p>
            <a:r>
              <a:rPr lang="el-GR" dirty="0"/>
              <a:t>Εξαγωγή συμπερασμάτων από τα δεδομένα</a:t>
            </a:r>
          </a:p>
          <a:p>
            <a:r>
              <a:rPr lang="el-GR" dirty="0"/>
              <a:t>Κρυφές συσχετίσεις</a:t>
            </a:r>
          </a:p>
          <a:p>
            <a:r>
              <a:rPr lang="el-GR" dirty="0"/>
              <a:t>Τρόπος μεταβολής</a:t>
            </a:r>
          </a:p>
          <a:p>
            <a:r>
              <a:rPr lang="el-GR" dirty="0"/>
              <a:t>Τάσεις της αγοράς</a:t>
            </a:r>
          </a:p>
          <a:p>
            <a:r>
              <a:rPr lang="el-GR" dirty="0"/>
              <a:t>Προτιμήσεις Πελατών (βλ. παρακάτω Τύποι Πληροφοριών όπως προκύπτουν από την εξόρυξη)</a:t>
            </a:r>
          </a:p>
        </p:txBody>
      </p:sp>
    </p:spTree>
    <p:extLst>
      <p:ext uri="{BB962C8B-B14F-4D97-AF65-F5344CB8AC3E}">
        <p14:creationId xmlns:p14="http://schemas.microsoft.com/office/powerpoint/2010/main" val="18283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Εφαρμογές</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lnSpcReduction="20000"/>
          </a:bodyPr>
          <a:lstStyle/>
          <a:p>
            <a:r>
              <a:rPr lang="el-GR" dirty="0"/>
              <a:t>Διαχείριση Κινδύνου (επικίνδυνοι δανειολήπτες)</a:t>
            </a:r>
          </a:p>
          <a:p>
            <a:r>
              <a:rPr lang="el-GR" dirty="0"/>
              <a:t>Βελτίωση εμπειρίας πελατών (παράπονα, ικανοποίηση </a:t>
            </a:r>
            <a:r>
              <a:rPr lang="el-GR" dirty="0" err="1"/>
              <a:t>κλπ</a:t>
            </a:r>
            <a:r>
              <a:rPr lang="el-GR" dirty="0"/>
              <a:t>)</a:t>
            </a:r>
          </a:p>
          <a:p>
            <a:r>
              <a:rPr lang="el-GR" dirty="0"/>
              <a:t>Σχεδιασμός ανάπτυξη καινοτόμων προϊόντων (παραδείγματα;)</a:t>
            </a:r>
          </a:p>
          <a:p>
            <a:r>
              <a:rPr lang="el-GR" dirty="0"/>
              <a:t>Βελτίωση λήψης αποφάσεων. Γιατί;</a:t>
            </a:r>
          </a:p>
          <a:p>
            <a:pPr lvl="1"/>
            <a:r>
              <a:rPr lang="el-GR" dirty="0"/>
              <a:t>Συλλογή πληροφοριών</a:t>
            </a:r>
            <a:endParaRPr lang="en-US" dirty="0"/>
          </a:p>
          <a:p>
            <a:pPr lvl="1"/>
            <a:r>
              <a:rPr lang="el-GR" dirty="0"/>
              <a:t>Σχεδιασμός </a:t>
            </a:r>
            <a:endParaRPr lang="en-US" dirty="0"/>
          </a:p>
          <a:p>
            <a:pPr lvl="1"/>
            <a:r>
              <a:rPr lang="el-GR" dirty="0"/>
              <a:t>Επιλογή</a:t>
            </a:r>
            <a:endParaRPr lang="en-US" dirty="0"/>
          </a:p>
          <a:p>
            <a:pPr lvl="1"/>
            <a:r>
              <a:rPr lang="el-GR" dirty="0"/>
              <a:t>Εφαρμογή</a:t>
            </a:r>
            <a:endParaRPr lang="en-US" dirty="0"/>
          </a:p>
          <a:p>
            <a:pPr lvl="1"/>
            <a:endParaRPr lang="el-GR" dirty="0"/>
          </a:p>
          <a:p>
            <a:pPr marL="0" indent="0">
              <a:buNone/>
            </a:pPr>
            <a:endParaRPr lang="el-GR" dirty="0"/>
          </a:p>
        </p:txBody>
      </p:sp>
    </p:spTree>
    <p:extLst>
      <p:ext uri="{BB962C8B-B14F-4D97-AF65-F5344CB8AC3E}">
        <p14:creationId xmlns:p14="http://schemas.microsoft.com/office/powerpoint/2010/main" val="3460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Λήψη Αποφάσεων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85000" lnSpcReduction="20000"/>
          </a:bodyPr>
          <a:lstStyle/>
          <a:p>
            <a:r>
              <a:rPr lang="el-GR" dirty="0"/>
              <a:t>Αυτοματοποιημένα συστήματα: η λήψη πολλών αποφάσεων σήμερα δε γίνεται από ανθρώπους. Όταν ένας χρήστης πληκτρολογεί ένα ερώτημα στη μηχανή αναζήτησης ο αλγόριθμος επιλέγει τους συνδέσμους που αντιστοιχούν στο ερώτημα του χρήστη. Στο Χρηματιστήριο Αξιών των ΗΠΑ οι εντολές αγοραπωλησίας μετοχών διεκπεραιώνονται από προγράμματα εκτέλεσης μεγάλου αριθμού  εμπορικών πράξεων σε λιγότερο από 1 δευτερόλεπτο. Ο ανθρώπινος παράγοντας εξαλείφεται επειδή λειτουργεί σε χαμηλότερες ταχύτητες και μπορεί να κάνει λάθος. </a:t>
            </a:r>
            <a:endParaRPr lang="en-US" dirty="0"/>
          </a:p>
          <a:p>
            <a:r>
              <a:rPr lang="el-GR" dirty="0"/>
              <a:t>Παράδειγμα: όταν  γίνεται αίτηση για ασφάλιση αυτοκινήτου και η εταιρεία καθορίζει το ποσό των ασφαλίστρων ποια κριτήρια λαμβάνονται υπόψη και κατά πόσον αυτά θα μπορούσαν να γίνονται από μηχανές. </a:t>
            </a:r>
            <a:endParaRPr lang="en-US" dirty="0"/>
          </a:p>
          <a:p>
            <a:pPr lvl="1"/>
            <a:r>
              <a:rPr lang="el-GR" dirty="0"/>
              <a:t>Πρόσφατο παράδειγμα τα καλλιστεία υπό την αξιολόγηση των υπολογιστών, όσοι είχαν μαύρο χρώμα ήταν άσχημοι. </a:t>
            </a:r>
            <a:endParaRPr lang="en-US" dirty="0"/>
          </a:p>
          <a:p>
            <a:pPr marL="457200" lvl="1" indent="0">
              <a:buNone/>
            </a:pPr>
            <a:endParaRPr lang="el-GR" dirty="0"/>
          </a:p>
          <a:p>
            <a:pPr marL="0" indent="0">
              <a:buNone/>
            </a:pPr>
            <a:endParaRPr lang="el-GR" dirty="0"/>
          </a:p>
        </p:txBody>
      </p:sp>
    </p:spTree>
    <p:extLst>
      <p:ext uri="{BB962C8B-B14F-4D97-AF65-F5344CB8AC3E}">
        <p14:creationId xmlns:p14="http://schemas.microsoft.com/office/powerpoint/2010/main" val="139980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Τεχνικές Ανάλυσης</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Περιγραφική Ανάλυση (παρουσίαση των δεδομένων)</a:t>
            </a:r>
          </a:p>
          <a:p>
            <a:r>
              <a:rPr lang="el-GR" dirty="0"/>
              <a:t>Διαγνωστική Ανάλυση (γιατί συμβαίνει)</a:t>
            </a:r>
          </a:p>
          <a:p>
            <a:r>
              <a:rPr lang="el-GR" dirty="0"/>
              <a:t>Προγνωστική Ανάλυση (προβλέψεις, τάσεις σε πωλήσεις </a:t>
            </a:r>
            <a:r>
              <a:rPr lang="el-GR" dirty="0" err="1"/>
              <a:t>κλπ</a:t>
            </a:r>
            <a:r>
              <a:rPr lang="el-GR" dirty="0"/>
              <a:t>, τεχνητή νοημοσύνη εξόρυξη δεδομένων </a:t>
            </a:r>
            <a:r>
              <a:rPr lang="el-GR" dirty="0" err="1"/>
              <a:t>κλπ</a:t>
            </a:r>
            <a:r>
              <a:rPr lang="el-GR" dirty="0"/>
              <a:t>)</a:t>
            </a:r>
          </a:p>
          <a:p>
            <a:r>
              <a:rPr lang="el-GR" dirty="0"/>
              <a:t>Επιτακτική Ανάλυση (προτεινόμενες λύσεις)</a:t>
            </a:r>
          </a:p>
        </p:txBody>
      </p:sp>
    </p:spTree>
    <p:extLst>
      <p:ext uri="{BB962C8B-B14F-4D97-AF65-F5344CB8AC3E}">
        <p14:creationId xmlns:p14="http://schemas.microsoft.com/office/powerpoint/2010/main" val="8958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Παράδειγμα Προγνωστικής Ανάλυσης</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85000" lnSpcReduction="20000"/>
          </a:bodyPr>
          <a:lstStyle/>
          <a:p>
            <a:r>
              <a:rPr lang="el-GR" dirty="0"/>
              <a:t>Ασφαλιστική εταιρεία προσφέρει συμβόλαιο το οποίο λαμβάνει υπόψη του μεταβλητές όπως: ηλικία, φύλο, </a:t>
            </a:r>
            <a:r>
              <a:rPr lang="el-GR" dirty="0" err="1"/>
              <a:t>οδηγικό</a:t>
            </a:r>
            <a:r>
              <a:rPr lang="el-GR" dirty="0"/>
              <a:t> μητρώο </a:t>
            </a:r>
            <a:r>
              <a:rPr lang="el-GR" dirty="0" err="1"/>
              <a:t>κλπ</a:t>
            </a:r>
            <a:r>
              <a:rPr lang="el-GR" dirty="0"/>
              <a:t> </a:t>
            </a:r>
          </a:p>
          <a:p>
            <a:r>
              <a:rPr lang="el-GR" dirty="0"/>
              <a:t>πρόκειται για παραμέτρους πρόβλεψης της οδικής ασφάλειας. Αυτές οι παράμετροι συνδυάζονται σε ένα συνολικό μοντέλο πρόγνωσης μελλοντικών ενδεχομένων με αποδεκτό βαθμό αξιοπιστίας. </a:t>
            </a:r>
          </a:p>
          <a:p>
            <a:r>
              <a:rPr lang="en-US" dirty="0" err="1"/>
              <a:t>Fedex</a:t>
            </a:r>
            <a:r>
              <a:rPr lang="el-GR" dirty="0"/>
              <a:t>: μοντέλα τα οποία προβλέπουν πως θα αντιδράσουν οι πελάτες σε ενδεχόμενες μεταβολές των τιμών χρέωσης και σε νέες υπηρεσίες. Ποιοι και πόσοι πελάτες είναι πιθανό (και σε ποιο βαθμό) να προσφύγουν σε ανταγωνιστική εταιρεία και πόσα έσοδα θα αποφέρει το άνοιγμα των νέων καταστημάτων εξυπηρέτησης και σημείων παράδοσης πακέτων. </a:t>
            </a:r>
          </a:p>
          <a:p>
            <a:pPr lvl="1"/>
            <a:r>
              <a:rPr lang="el-GR" dirty="0"/>
              <a:t>Ο βαθμός ακριβείας του συστήματος προγνωστικής ανάλυσης μπορεί να φθάσει από 65-90%</a:t>
            </a:r>
            <a:endParaRPr lang="en-US" dirty="0"/>
          </a:p>
          <a:p>
            <a:pPr lvl="1"/>
            <a:endParaRPr lang="en-US" dirty="0"/>
          </a:p>
          <a:p>
            <a:endParaRPr lang="en-US" dirty="0"/>
          </a:p>
          <a:p>
            <a:endParaRPr lang="el-GR" dirty="0"/>
          </a:p>
        </p:txBody>
      </p:sp>
    </p:spTree>
    <p:extLst>
      <p:ext uri="{BB962C8B-B14F-4D97-AF65-F5344CB8AC3E}">
        <p14:creationId xmlns:p14="http://schemas.microsoft.com/office/powerpoint/2010/main" val="9197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Πηγές Μέγα 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62500" lnSpcReduction="20000"/>
          </a:bodyPr>
          <a:lstStyle/>
          <a:p>
            <a:r>
              <a:rPr lang="en-US" dirty="0"/>
              <a:t>such as enterprise data (production data, sales data, financial data, etc.), </a:t>
            </a:r>
            <a:endParaRPr lang="el-GR" dirty="0"/>
          </a:p>
          <a:p>
            <a:r>
              <a:rPr lang="en-US" dirty="0"/>
              <a:t>IoT data (sensors data), </a:t>
            </a:r>
            <a:endParaRPr lang="el-GR" dirty="0"/>
          </a:p>
          <a:p>
            <a:r>
              <a:rPr lang="en-US" dirty="0"/>
              <a:t>bio-medical data (human gene, bio-measurement data, etc.), </a:t>
            </a:r>
            <a:endParaRPr lang="el-GR" dirty="0"/>
          </a:p>
          <a:p>
            <a:r>
              <a:rPr lang="en-US" dirty="0"/>
              <a:t>other sources of data (astronomy, etc.). </a:t>
            </a:r>
            <a:endParaRPr lang="el-GR" dirty="0"/>
          </a:p>
          <a:p>
            <a:r>
              <a:rPr lang="en-US" dirty="0"/>
              <a:t>The IoT is a significant source for big data, which also has specific features</a:t>
            </a:r>
            <a:r>
              <a:rPr lang="el-GR" dirty="0"/>
              <a:t>:</a:t>
            </a:r>
          </a:p>
          <a:p>
            <a:pPr lvl="1"/>
            <a:r>
              <a:rPr lang="en-US" dirty="0"/>
              <a:t> in terms of large scale (e.g., surveillance video, location, and historical sensors data), heterogeneity (different types of sensors and devices), </a:t>
            </a:r>
            <a:endParaRPr lang="el-GR" dirty="0"/>
          </a:p>
          <a:p>
            <a:pPr lvl="1"/>
            <a:r>
              <a:rPr lang="en-US" dirty="0"/>
              <a:t>strong space and time correlation (because of analysis and inference), </a:t>
            </a:r>
            <a:endParaRPr lang="el-GR" dirty="0"/>
          </a:p>
          <a:p>
            <a:pPr lvl="1"/>
            <a:r>
              <a:rPr lang="en-US" dirty="0"/>
              <a:t>noise, and high-volume low-efficiency (small portion of big data is significant for analysis, e.g., traffic accident part in the whole data). </a:t>
            </a:r>
            <a:endParaRPr lang="el-GR" dirty="0"/>
          </a:p>
          <a:p>
            <a:pPr lvl="1"/>
            <a:r>
              <a:rPr lang="en-US" dirty="0"/>
              <a:t>Subsequent to retrieval of raw data, big data systems include a second phase, big data acquisition, which involves big data collection (logs, sensing, etc.), big data transmission, and big data preprocessing (integration, cleaning, and redundancy elimination</a:t>
            </a:r>
            <a:endParaRPr lang="el-GR" dirty="0"/>
          </a:p>
        </p:txBody>
      </p:sp>
    </p:spTree>
    <p:extLst>
      <p:ext uri="{BB962C8B-B14F-4D97-AF65-F5344CB8AC3E}">
        <p14:creationId xmlns:p14="http://schemas.microsoft.com/office/powerpoint/2010/main" val="39165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Πηγές Μέγα-Δεδομένων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n-US" dirty="0"/>
              <a:t>Another important issue in IoT data acquisition is streaming. Data from IoT sensors and devices could be coming in real time and in continuous mode. IoT streaming also requires real time data processing</a:t>
            </a:r>
            <a:endParaRPr lang="el-GR" dirty="0"/>
          </a:p>
          <a:p>
            <a:r>
              <a:rPr lang="en-US" dirty="0"/>
              <a:t>Stream mining provides methods for clustering, classification, outlier and anomaly detection, and frequent itemset mining in IoT stream data </a:t>
            </a:r>
            <a:endParaRPr lang="el-GR" dirty="0"/>
          </a:p>
        </p:txBody>
      </p:sp>
    </p:spTree>
    <p:extLst>
      <p:ext uri="{BB962C8B-B14F-4D97-AF65-F5344CB8AC3E}">
        <p14:creationId xmlns:p14="http://schemas.microsoft.com/office/powerpoint/2010/main" val="12417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Αποθήκευση Μέγα-Δεδομένων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a:bodyPr>
          <a:lstStyle/>
          <a:p>
            <a:r>
              <a:rPr lang="en-US" dirty="0"/>
              <a:t>Big data storage methods are different from traditional data storage methods due to large storage requirements, managing, and analysis problems. </a:t>
            </a:r>
            <a:endParaRPr lang="el-GR" dirty="0"/>
          </a:p>
          <a:p>
            <a:r>
              <a:rPr lang="en-US" dirty="0"/>
              <a:t>Traditional massive data storage systems can be classified as</a:t>
            </a:r>
            <a:r>
              <a:rPr lang="el-GR" dirty="0"/>
              <a:t>:</a:t>
            </a:r>
          </a:p>
          <a:p>
            <a:pPr lvl="1"/>
            <a:r>
              <a:rPr lang="en-US" dirty="0"/>
              <a:t> direct attached storage, </a:t>
            </a:r>
            <a:endParaRPr lang="el-GR" dirty="0"/>
          </a:p>
          <a:p>
            <a:pPr lvl="1"/>
            <a:r>
              <a:rPr lang="en-US" dirty="0"/>
              <a:t>network attached storage, </a:t>
            </a:r>
            <a:endParaRPr lang="el-GR" dirty="0"/>
          </a:p>
          <a:p>
            <a:pPr lvl="1"/>
            <a:r>
              <a:rPr lang="en-US" dirty="0"/>
              <a:t>and storage area network. </a:t>
            </a:r>
            <a:endParaRPr lang="el-GR" dirty="0"/>
          </a:p>
          <a:p>
            <a:pPr lvl="1"/>
            <a:r>
              <a:rPr lang="en-US" dirty="0"/>
              <a:t>They are not suitable for big data storage. In addition to this, distributed storage systems were proposed to store massive amounts of data</a:t>
            </a:r>
            <a:endParaRPr lang="el-GR" dirty="0"/>
          </a:p>
        </p:txBody>
      </p:sp>
    </p:spTree>
    <p:extLst>
      <p:ext uri="{BB962C8B-B14F-4D97-AF65-F5344CB8AC3E}">
        <p14:creationId xmlns:p14="http://schemas.microsoft.com/office/powerpoint/2010/main" val="234730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Κρίσιμοι παράγοντες αποθήκευσης</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a:bodyPr>
          <a:lstStyle/>
          <a:p>
            <a:r>
              <a:rPr lang="en-US" dirty="0"/>
              <a:t>Consistency: Multiple distributed storage systems should work consistently. There are also multiple copies of the same data to prevent server failure.</a:t>
            </a:r>
          </a:p>
          <a:p>
            <a:r>
              <a:rPr lang="en-US" dirty="0"/>
              <a:t>Availability: More servers in the system could cause more problems and failures. All servers working without problems is the desire of user.</a:t>
            </a:r>
          </a:p>
          <a:p>
            <a:r>
              <a:rPr lang="en-US" dirty="0"/>
              <a:t>Partition Tolerance: Multiple servers in the system are connected to each other via the network. If there is a failure on the network, the entire system could not work properly. All distributed systems should have tolerance for link, node, and network problems.</a:t>
            </a:r>
          </a:p>
          <a:p>
            <a:endParaRPr lang="el-GR" dirty="0"/>
          </a:p>
        </p:txBody>
      </p:sp>
    </p:spTree>
    <p:extLst>
      <p:ext uri="{BB962C8B-B14F-4D97-AF65-F5344CB8AC3E}">
        <p14:creationId xmlns:p14="http://schemas.microsoft.com/office/powerpoint/2010/main" val="146690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normAutofit fontScale="90000"/>
          </a:bodyPr>
          <a:lstStyle/>
          <a:p>
            <a:r>
              <a:rPr lang="el-GR" dirty="0"/>
              <a:t>Παραδείγματα Ανάλυσης Μέγα 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85000" lnSpcReduction="20000"/>
          </a:bodyPr>
          <a:lstStyle/>
          <a:p>
            <a:r>
              <a:rPr lang="en-US" dirty="0"/>
              <a:t>Hadoop is one of the big data processing frameworks that implements the MapReduce programming model</a:t>
            </a:r>
            <a:endParaRPr lang="el-GR" dirty="0"/>
          </a:p>
          <a:p>
            <a:r>
              <a:rPr lang="en-US" dirty="0"/>
              <a:t>Dryad (general purpose distributed parallel processing engine), </a:t>
            </a:r>
            <a:endParaRPr lang="el-GR" dirty="0"/>
          </a:p>
          <a:p>
            <a:r>
              <a:rPr lang="en-US" dirty="0"/>
              <a:t>All-Pairs (used for biometrics, bio-informatics data mining) , </a:t>
            </a:r>
            <a:endParaRPr lang="el-GR" dirty="0"/>
          </a:p>
          <a:p>
            <a:r>
              <a:rPr lang="en-US" dirty="0"/>
              <a:t>Pregel (processes large sized graphs) [208], </a:t>
            </a:r>
            <a:endParaRPr lang="el-GR" dirty="0"/>
          </a:p>
          <a:p>
            <a:r>
              <a:rPr lang="en-US" dirty="0"/>
              <a:t>Spark (works faster than Hadoop because of memory caching), </a:t>
            </a:r>
            <a:endParaRPr lang="el-GR" dirty="0"/>
          </a:p>
          <a:p>
            <a:r>
              <a:rPr lang="en-US" dirty="0"/>
              <a:t>Storm (processes streaming data in real-time) [38], </a:t>
            </a:r>
            <a:endParaRPr lang="el-GR" dirty="0"/>
          </a:p>
          <a:p>
            <a:r>
              <a:rPr lang="en-US" dirty="0" err="1"/>
              <a:t>Flink</a:t>
            </a:r>
            <a:r>
              <a:rPr lang="en-US" dirty="0"/>
              <a:t> (batch and stream processing)</a:t>
            </a:r>
            <a:endParaRPr lang="el-GR" dirty="0"/>
          </a:p>
          <a:p>
            <a:r>
              <a:rPr lang="en-US" dirty="0"/>
              <a:t>H</a:t>
            </a:r>
            <a:r>
              <a:rPr lang="en-US" baseline="-25000" dirty="0"/>
              <a:t>2</a:t>
            </a:r>
            <a:r>
              <a:rPr lang="en-US" dirty="0"/>
              <a:t>O (parallel processing engine that contains math and machine learning libraries) </a:t>
            </a:r>
            <a:endParaRPr lang="el-GR" dirty="0"/>
          </a:p>
        </p:txBody>
      </p:sp>
    </p:spTree>
    <p:extLst>
      <p:ext uri="{BB962C8B-B14F-4D97-AF65-F5344CB8AC3E}">
        <p14:creationId xmlns:p14="http://schemas.microsoft.com/office/powerpoint/2010/main" val="6478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36E71-181A-4E5E-B029-34EC0EC7DF35}"/>
              </a:ext>
            </a:extLst>
          </p:cNvPr>
          <p:cNvSpPr>
            <a:spLocks noGrp="1"/>
          </p:cNvSpPr>
          <p:nvPr>
            <p:ph type="title"/>
          </p:nvPr>
        </p:nvSpPr>
        <p:spPr/>
        <p:txBody>
          <a:bodyPr/>
          <a:lstStyle/>
          <a:p>
            <a:r>
              <a:rPr lang="el-GR" dirty="0"/>
              <a:t>Μέγα Δεδομένα</a:t>
            </a:r>
          </a:p>
        </p:txBody>
      </p:sp>
      <p:sp>
        <p:nvSpPr>
          <p:cNvPr id="3" name="Θέση περιεχομένου 2">
            <a:extLst>
              <a:ext uri="{FF2B5EF4-FFF2-40B4-BE49-F238E27FC236}">
                <a16:creationId xmlns:a16="http://schemas.microsoft.com/office/drawing/2014/main" id="{071DC7E0-5088-4138-A07F-105B1FED5DA1}"/>
              </a:ext>
            </a:extLst>
          </p:cNvPr>
          <p:cNvSpPr>
            <a:spLocks noGrp="1"/>
          </p:cNvSpPr>
          <p:nvPr>
            <p:ph idx="1"/>
          </p:nvPr>
        </p:nvSpPr>
        <p:spPr/>
        <p:txBody>
          <a:bodyPr/>
          <a:lstStyle/>
          <a:p>
            <a:r>
              <a:rPr lang="el-GR" dirty="0"/>
              <a:t>Τι είναι τα Δεδομένα;</a:t>
            </a:r>
          </a:p>
          <a:p>
            <a:r>
              <a:rPr lang="el-GR" dirty="0"/>
              <a:t>Τι είναι τα Μέγα Δεδομένα</a:t>
            </a:r>
          </a:p>
          <a:p>
            <a:pPr lvl="1"/>
            <a:r>
              <a:rPr lang="en-US"/>
              <a:t>https://www.naftikachronika.gr/2021/02/09/big-data-sti-naftilia/</a:t>
            </a:r>
            <a:endParaRPr lang="el-GR" dirty="0"/>
          </a:p>
          <a:p>
            <a:r>
              <a:rPr lang="el-GR" dirty="0"/>
              <a:t>Ποια η διαφορά Δεδομένων – Πληροφοριών;</a:t>
            </a:r>
          </a:p>
        </p:txBody>
      </p:sp>
    </p:spTree>
    <p:extLst>
      <p:ext uri="{BB962C8B-B14F-4D97-AF65-F5344CB8AC3E}">
        <p14:creationId xmlns:p14="http://schemas.microsoft.com/office/powerpoint/2010/main" val="16815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normAutofit fontScale="90000"/>
          </a:bodyPr>
          <a:lstStyle/>
          <a:p>
            <a:r>
              <a:rPr lang="el-GR" dirty="0"/>
              <a:t>Παραδείγματα μάθησης σε Μέγα-Δεδομένα</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lnSpcReduction="20000"/>
          </a:bodyPr>
          <a:lstStyle/>
          <a:p>
            <a:r>
              <a:rPr lang="en-US" dirty="0"/>
              <a:t>Mahout </a:t>
            </a:r>
            <a:endParaRPr lang="el-GR" dirty="0"/>
          </a:p>
          <a:p>
            <a:r>
              <a:rPr lang="en-US" dirty="0"/>
              <a:t>Spark MLlib</a:t>
            </a:r>
            <a:r>
              <a:rPr lang="en-US" baseline="30000" dirty="0"/>
              <a:t>26</a:t>
            </a:r>
            <a:r>
              <a:rPr lang="en-US" dirty="0"/>
              <a:t>, </a:t>
            </a:r>
            <a:endParaRPr lang="el-GR" dirty="0"/>
          </a:p>
          <a:p>
            <a:r>
              <a:rPr lang="en-US" dirty="0"/>
              <a:t>H</a:t>
            </a:r>
            <a:r>
              <a:rPr lang="en-US" baseline="-25000" dirty="0"/>
              <a:t>2</a:t>
            </a:r>
            <a:r>
              <a:rPr lang="en-US" dirty="0"/>
              <a:t>O , </a:t>
            </a:r>
            <a:endParaRPr lang="el-GR" dirty="0"/>
          </a:p>
          <a:p>
            <a:r>
              <a:rPr lang="en-US" dirty="0"/>
              <a:t>SAMOA (Scalable Advanced Massive Online Analysis), </a:t>
            </a:r>
            <a:endParaRPr lang="el-GR" dirty="0"/>
          </a:p>
          <a:p>
            <a:r>
              <a:rPr lang="en-US" dirty="0" err="1"/>
              <a:t>Flink</a:t>
            </a:r>
            <a:r>
              <a:rPr lang="en-US" dirty="0"/>
              <a:t>-ML, </a:t>
            </a:r>
            <a:endParaRPr lang="el-GR" dirty="0"/>
          </a:p>
          <a:p>
            <a:r>
              <a:rPr lang="en-US" dirty="0"/>
              <a:t>Weka , </a:t>
            </a:r>
            <a:endParaRPr lang="el-GR" dirty="0"/>
          </a:p>
          <a:p>
            <a:r>
              <a:rPr lang="en-US" dirty="0"/>
              <a:t>Oryx,</a:t>
            </a:r>
            <a:r>
              <a:rPr lang="en-US" baseline="30000" dirty="0"/>
              <a:t>27</a:t>
            </a:r>
            <a:r>
              <a:rPr lang="en-US" dirty="0"/>
              <a:t> and </a:t>
            </a:r>
            <a:endParaRPr lang="el-GR" dirty="0"/>
          </a:p>
          <a:p>
            <a:r>
              <a:rPr lang="en-US" dirty="0" err="1"/>
              <a:t>Vowpal</a:t>
            </a:r>
            <a:r>
              <a:rPr lang="en-US" dirty="0"/>
              <a:t> Wabbit [38]. </a:t>
            </a:r>
            <a:endParaRPr lang="el-GR" dirty="0"/>
          </a:p>
        </p:txBody>
      </p:sp>
    </p:spTree>
    <p:extLst>
      <p:ext uri="{BB962C8B-B14F-4D97-AF65-F5344CB8AC3E}">
        <p14:creationId xmlns:p14="http://schemas.microsoft.com/office/powerpoint/2010/main" val="25204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Τι είναι το </a:t>
            </a:r>
            <a:r>
              <a:rPr lang="en-US" dirty="0"/>
              <a:t>Hadoop</a:t>
            </a:r>
            <a:endParaRPr lang="el-GR" dirty="0"/>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lnSpcReduction="10000"/>
          </a:bodyPr>
          <a:lstStyle/>
          <a:p>
            <a:r>
              <a:rPr lang="en-US" dirty="0"/>
              <a:t>To Hadoop </a:t>
            </a:r>
            <a:r>
              <a:rPr lang="el-GR" dirty="0"/>
              <a:t>είναι ένα προγραμματιστικό πλαίσιο λογισμικού ανοικτού κώδικα του ιδρύματος </a:t>
            </a:r>
            <a:r>
              <a:rPr lang="en-US" dirty="0"/>
              <a:t>Apache Software Foundation </a:t>
            </a:r>
            <a:r>
              <a:rPr lang="el-GR" dirty="0"/>
              <a:t>το οποίο καθιστά εφικτή την </a:t>
            </a:r>
            <a:r>
              <a:rPr lang="el-GR" b="1" dirty="0"/>
              <a:t>παράλληλη επεξεργασία </a:t>
            </a:r>
            <a:r>
              <a:rPr lang="el-GR" dirty="0"/>
              <a:t>τεράστιων ποσοτήτων δεδομένων με κατανομή του φόρτου σε φθηνούς υπολογιστές. </a:t>
            </a:r>
            <a:endParaRPr lang="en-US" dirty="0"/>
          </a:p>
          <a:p>
            <a:r>
              <a:rPr lang="el-GR" dirty="0"/>
              <a:t>Κατακερματίζει κάθε πρόβλημα μέγα-δεδομένων σε </a:t>
            </a:r>
            <a:r>
              <a:rPr lang="el-GR" dirty="0" err="1"/>
              <a:t>υποπροβλήματα</a:t>
            </a:r>
            <a:r>
              <a:rPr lang="el-GR" dirty="0"/>
              <a:t>, κατανέμει τα </a:t>
            </a:r>
            <a:r>
              <a:rPr lang="el-GR" dirty="0" err="1"/>
              <a:t>υποπροβλήματα</a:t>
            </a:r>
            <a:r>
              <a:rPr lang="el-GR" dirty="0"/>
              <a:t> σε φθηνούς υπολογιστικούς κόμβους επεξεργασίας που μπορεί να φτάσουν ακόμα και τις χιλιάδες σε πλήθος και μετά συνθέτει τα αποτελέσματα σε ένα συνεπτυγμένο σύνολο δεδομένων που προσφέρεται για ανάλυση. </a:t>
            </a:r>
            <a:endParaRPr lang="en-US" dirty="0"/>
          </a:p>
          <a:p>
            <a:endParaRPr lang="el-GR" dirty="0"/>
          </a:p>
        </p:txBody>
      </p:sp>
    </p:spTree>
    <p:extLst>
      <p:ext uri="{BB962C8B-B14F-4D97-AF65-F5344CB8AC3E}">
        <p14:creationId xmlns:p14="http://schemas.microsoft.com/office/powerpoint/2010/main" val="27627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Εξόρυξη Δεδομένων</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85000" lnSpcReduction="10000"/>
          </a:bodyPr>
          <a:lstStyle/>
          <a:p>
            <a:r>
              <a:rPr lang="el-GR" dirty="0"/>
              <a:t>Παραδοσιακό ερώτημα: Πόσες μονάδες του προϊόντος Α με κωδικό αριθμό 403 στάλθηκαν το Φεβρουάριο του 2014?</a:t>
            </a:r>
          </a:p>
          <a:p>
            <a:r>
              <a:rPr lang="el-GR" dirty="0"/>
              <a:t>Πολυδιάστατη ανάλυση, σύνθετο ερώτημα: Σύγκρινε τις πωλήσεις του προϊόντος 403 με τις προβλέψεις ανά τρίμηνο και ανά περιοχή πωλήσεων για τα τελευταία 2 χρόνια</a:t>
            </a:r>
          </a:p>
          <a:p>
            <a:r>
              <a:rPr lang="el-GR" dirty="0"/>
              <a:t>Η εξόρυξη δεδομένων: ανακάλυψη. Η εξόρυξη δεδομένων προσφέρει νέες θεωρήσεις εταιρικών δεδομένων που δεν προκύπτουν από τα ανωτέρω προσπαθώντας να βρει κρυμμένα μοτίβα και συσχετίσεις σε μεγάλες βάσεις δεδομένων και συνάγοντας κανόνες, με σκοπό την πρόβλεψη της μελλοντικής συμπεριφοράς. Τα μοτίβα και οι κανόνες χρησιμοποιούνται για τη λήψη αποφάσεων και την πρόβλεψη των επιπτώσεών τους. </a:t>
            </a:r>
          </a:p>
          <a:p>
            <a:endParaRPr lang="el-GR" dirty="0"/>
          </a:p>
        </p:txBody>
      </p:sp>
    </p:spTree>
    <p:extLst>
      <p:ext uri="{BB962C8B-B14F-4D97-AF65-F5344CB8AC3E}">
        <p14:creationId xmlns:p14="http://schemas.microsoft.com/office/powerpoint/2010/main" val="14277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normAutofit fontScale="90000"/>
          </a:bodyPr>
          <a:lstStyle/>
          <a:p>
            <a:r>
              <a:rPr lang="el-GR" dirty="0"/>
              <a:t>Τύποι πληροφοριών όπως προκύπτουν από την Εξόρυξη </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85000" lnSpcReduction="20000"/>
          </a:bodyPr>
          <a:lstStyle/>
          <a:p>
            <a:r>
              <a:rPr lang="el-GR" dirty="0"/>
              <a:t>Οι </a:t>
            </a:r>
            <a:r>
              <a:rPr lang="el-GR" b="1" dirty="0"/>
              <a:t>συσχετίσεις</a:t>
            </a:r>
            <a:r>
              <a:rPr lang="el-GR" dirty="0"/>
              <a:t>: περιστατικά που συνδέονται με ένα μοναδικό γεγονός. Μια μελέτη των συνηθειών των καταναλωτών σε ένα σούπερ </a:t>
            </a:r>
            <a:r>
              <a:rPr lang="el-GR" dirty="0" err="1"/>
              <a:t>μάρκετ</a:t>
            </a:r>
            <a:r>
              <a:rPr lang="el-GR" dirty="0"/>
              <a:t>: όταν ένας πελάτης αγοράζει </a:t>
            </a:r>
            <a:r>
              <a:rPr lang="el-GR" b="1" dirty="0"/>
              <a:t>πατατάκια</a:t>
            </a:r>
            <a:r>
              <a:rPr lang="el-GR" dirty="0"/>
              <a:t>, </a:t>
            </a:r>
            <a:r>
              <a:rPr lang="el-GR" b="1" dirty="0"/>
              <a:t>αγοράζει ένα αναψυκτικό τύπου κόλα στο 65% </a:t>
            </a:r>
            <a:r>
              <a:rPr lang="el-GR" dirty="0"/>
              <a:t>των περιπτώσεων, αλλά όταν υπάρχει κάποια ειδική προσφορά, τότε αγοράζει το αναψυκτικό κόλα </a:t>
            </a:r>
            <a:r>
              <a:rPr lang="el-GR" b="1" dirty="0"/>
              <a:t>στο 85% των περιπτώσεων</a:t>
            </a:r>
            <a:r>
              <a:rPr lang="el-GR" dirty="0"/>
              <a:t>. Με αυτές τις πληροφορίες, τα στελέχη είναι σε θέση να παίρνουν καλύτερες αποφάσεις επειδή έχουν διαπιστώσει τη συμβολή μιας διαφημιστικής εκστρατείας στην κερδοφορία. </a:t>
            </a:r>
            <a:endParaRPr lang="en-US" dirty="0"/>
          </a:p>
          <a:p>
            <a:r>
              <a:rPr lang="el-GR" dirty="0"/>
              <a:t>Στις </a:t>
            </a:r>
            <a:r>
              <a:rPr lang="el-GR" b="1" dirty="0"/>
              <a:t>ακολουθίες</a:t>
            </a:r>
            <a:r>
              <a:rPr lang="el-GR" dirty="0"/>
              <a:t>: γίνεται χρονική σύνδεση των γεγονότων. Μπορεί, για παράδειγμα, να διαπιστωθεί ότι, όταν ένας πελάτης αγοράζει </a:t>
            </a:r>
            <a:r>
              <a:rPr lang="el-GR" b="1" dirty="0"/>
              <a:t>ένα σπίτι</a:t>
            </a:r>
            <a:r>
              <a:rPr lang="el-GR" dirty="0"/>
              <a:t>, τότε στο </a:t>
            </a:r>
            <a:r>
              <a:rPr lang="el-GR" b="1" dirty="0"/>
              <a:t>65% των περιπτώσεων αγοράζει ψυγείο </a:t>
            </a:r>
            <a:r>
              <a:rPr lang="el-GR" dirty="0"/>
              <a:t>μέσα σε δύο εβδομάδες και στο 45% των περιπτώσεων αγοράζει και φούρνο μέσα σε έναν μήνα από την αγορά του σπιτιού. </a:t>
            </a:r>
            <a:endParaRPr lang="en-US" dirty="0"/>
          </a:p>
          <a:p>
            <a:pPr marL="0" indent="0">
              <a:buNone/>
            </a:pPr>
            <a:endParaRPr lang="el-GR" dirty="0"/>
          </a:p>
        </p:txBody>
      </p:sp>
    </p:spTree>
    <p:extLst>
      <p:ext uri="{BB962C8B-B14F-4D97-AF65-F5344CB8AC3E}">
        <p14:creationId xmlns:p14="http://schemas.microsoft.com/office/powerpoint/2010/main" val="29784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a:xfrm>
            <a:off x="1295402" y="982132"/>
            <a:ext cx="9601196" cy="667559"/>
          </a:xfrm>
        </p:spPr>
        <p:txBody>
          <a:bodyPr>
            <a:normAutofit fontScale="90000"/>
          </a:bodyPr>
          <a:lstStyle/>
          <a:p>
            <a:r>
              <a:rPr lang="el-GR" dirty="0"/>
              <a:t>Τεχνικές: Ταξινόμηση - Ομαδοποίηση</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a:xfrm>
            <a:off x="1295402" y="2556931"/>
            <a:ext cx="9601196" cy="3532783"/>
          </a:xfrm>
        </p:spPr>
        <p:txBody>
          <a:bodyPr>
            <a:noAutofit/>
          </a:bodyPr>
          <a:lstStyle/>
          <a:p>
            <a:r>
              <a:rPr lang="el-GR" sz="1400" b="1" dirty="0"/>
              <a:t>Ταξινόμηση, διακρίνονται μοτίβα που περιγράφουν την ομάδα στην οποία ανήκει ένα είδος. Ο προσδιορισμός αυτών των μοτίβων γίνεται με την εξέταση των υφιστάμενων ειδών που έχουν ήδη ταξινομηθεί και τη συναγωγή ενός συνόλου κανόνων</a:t>
            </a:r>
            <a:r>
              <a:rPr lang="el-GR" sz="1400" dirty="0"/>
              <a:t>. </a:t>
            </a:r>
          </a:p>
          <a:p>
            <a:pPr lvl="1"/>
            <a:r>
              <a:rPr lang="el-GR" sz="1200" dirty="0"/>
              <a:t>Για παράδειγμα, οι εταιρείες πιστωτικών καρτών ή οι </a:t>
            </a:r>
            <a:r>
              <a:rPr lang="el-GR" sz="1200" dirty="0" err="1"/>
              <a:t>πάροχοι</a:t>
            </a:r>
            <a:r>
              <a:rPr lang="el-GR" sz="1200" dirty="0"/>
              <a:t> τηλεφωνικών υπηρεσιών ανησυχούν για την απώλεια τακτικών πελατών. Με την ταξινόμηση, μπορούν να ανακαλύψουν τα χαρακτηριστικά των πελατών που είναι πιθανό να τις εγκαταλείψουν και να δημιουργήσουν ένα μοντέλο που βοηθά τα στελέχη να προβλέπουν ποιοι είναι αυτοί, έτσι ώστε να σχεδιάζουν ειδικές εκστρατείες για να τους κρατήσουν. </a:t>
            </a:r>
          </a:p>
          <a:p>
            <a:r>
              <a:rPr lang="el-GR" sz="1400" b="1" dirty="0"/>
              <a:t>Ομαδοποίηση λειτουργεί παρόμοια με την ταξινόμηση όταν όμως δεν έχουν ακόμα καθοριστεί ομάδες ειδών. Τα εργαλεία εξόρυξης δεδομένων μπορούν να ανακαλύπτουν διαφορετικές ομαδοποιήσεις μέσα στα δεδομένα. </a:t>
            </a:r>
          </a:p>
          <a:p>
            <a:pPr lvl="1"/>
            <a:r>
              <a:rPr lang="el-GR" sz="1200" dirty="0"/>
              <a:t>Συγγενείς ομάδες για πιστωτικές κάρτες</a:t>
            </a:r>
          </a:p>
          <a:p>
            <a:pPr lvl="1"/>
            <a:r>
              <a:rPr lang="el-GR" sz="1200" dirty="0"/>
              <a:t>Διαμερισμός βάσης δεδομένων σε ομάδες πελατών ανάλογα με τα δημογραφικά στοιχεία τους και τους τύπους των προσωπικών επενδύσεών τους. </a:t>
            </a:r>
          </a:p>
          <a:p>
            <a:r>
              <a:rPr lang="el-GR" sz="1400" dirty="0"/>
              <a:t>Αν και όλες αυτές οι εφαρμογές προϋποθέτουν ένα είδος πρόγνωσης, η πρόβλεψη αξιοποιεί τις προγνώσεις με διαφορετικό τρόπο. Χρησιμοποιεί μια σειρά πραγματικών τιμών για να προβλέψει μελλοντικές τιμές. Για παράδειγμα, με την </a:t>
            </a:r>
            <a:r>
              <a:rPr lang="el-GR" sz="1400" dirty="0" err="1"/>
              <a:t>προβλεψη</a:t>
            </a:r>
            <a:r>
              <a:rPr lang="el-GR" sz="1400" dirty="0"/>
              <a:t> μπορούν να βρεθούν κάποια μοτίβα στα δεδομένα που θα βοηθήσουν τα στελέχη να εκτιμήσουν τη μελλοντική τιμή συνεχών μεταβλητών, όπως των πωλήσεων. </a:t>
            </a:r>
          </a:p>
          <a:p>
            <a:endParaRPr lang="el-GR" sz="1400" dirty="0"/>
          </a:p>
        </p:txBody>
      </p:sp>
    </p:spTree>
    <p:extLst>
      <p:ext uri="{BB962C8B-B14F-4D97-AF65-F5344CB8AC3E}">
        <p14:creationId xmlns:p14="http://schemas.microsoft.com/office/powerpoint/2010/main" val="33855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Εξόρυξη Δεδομένων Κειμένου #1</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Τα μη δομημένα δεδομένα έχουν στην πλειονότητά τους μορφή αρχείων κειμένου.</a:t>
            </a:r>
          </a:p>
          <a:p>
            <a:r>
              <a:rPr lang="el-GR" dirty="0"/>
              <a:t>Θεωρείται ότι αντιστοιχούν στο 80% των πληροφοριών που είναι εν δυνάμει χρήσιμες για ένα οργανισμό</a:t>
            </a:r>
          </a:p>
          <a:p>
            <a:r>
              <a:rPr lang="el-GR" dirty="0"/>
              <a:t>Αποτελούν μία από τις κύριες πηγές των </a:t>
            </a:r>
            <a:r>
              <a:rPr lang="el-GR" dirty="0" err="1"/>
              <a:t>μεγα</a:t>
            </a:r>
            <a:r>
              <a:rPr lang="el-GR" dirty="0"/>
              <a:t>-δεδομένων που θέλουν να αναλύουν για επιχειρήσεις</a:t>
            </a:r>
          </a:p>
        </p:txBody>
      </p:sp>
    </p:spTree>
    <p:extLst>
      <p:ext uri="{BB962C8B-B14F-4D97-AF65-F5344CB8AC3E}">
        <p14:creationId xmlns:p14="http://schemas.microsoft.com/office/powerpoint/2010/main" val="38249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Εξόρυξη Δεδομένων Κειμένου #2</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Μηνύματα ηλεκτρονικού ταχυδρομείου, ηλεκτρονικά υπομνήματα, απομαγνητοφωνήσεις συνομιλιών τηλεφωνικών κέντρων, αποκρίσεις σε έρευνες, νομικές υποθέσεις, περιγραφές ευρεσιτεχνιών και αναφορές εξυπηρέτησης είναι όλα χρήσιμα στην εύρεση μοτίβων και τάσεων που βοηθούν τους εργαζόμενους να λαμβάνουν καλύτερες επιχειρηματικές αποφάσεις. </a:t>
            </a:r>
          </a:p>
          <a:p>
            <a:pPr marL="0" indent="0">
              <a:buNone/>
            </a:pPr>
            <a:endParaRPr lang="el-GR" dirty="0"/>
          </a:p>
        </p:txBody>
      </p:sp>
    </p:spTree>
    <p:extLst>
      <p:ext uri="{BB962C8B-B14F-4D97-AF65-F5344CB8AC3E}">
        <p14:creationId xmlns:p14="http://schemas.microsoft.com/office/powerpoint/2010/main" val="17247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Εξόρυξη Δεδομένων Κειμένου #3</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Πλέον, υπάρχουν εργαλεία εξόρυξης κειμένου (</a:t>
            </a:r>
            <a:r>
              <a:rPr lang="en-US" dirty="0"/>
              <a:t>text mining</a:t>
            </a:r>
            <a:r>
              <a:rPr lang="el-GR" dirty="0"/>
              <a:t>) τα οποία βοηθούν τις επιχειρήσεις να αναλύουν τα δεδομένα αυτά. Τα συγκεκριμένα εργαλεία έχουν τη δυνατότητα να εξάγουν βασικά στοιχεία </a:t>
            </a:r>
            <a:r>
              <a:rPr lang="el-GR" dirty="0" err="1"/>
              <a:t>αό</a:t>
            </a:r>
            <a:r>
              <a:rPr lang="el-GR" dirty="0"/>
              <a:t> σύνολα μη δομημένων μέγα – δεδομένων, να ανακαλύπτουν μοτίβα και συσχετίσεις, και να συνοψίζουν τις πληροφορίες. </a:t>
            </a:r>
            <a:endParaRPr lang="en-US" dirty="0"/>
          </a:p>
          <a:p>
            <a:pPr marL="0" indent="0">
              <a:buNone/>
            </a:pPr>
            <a:endParaRPr lang="el-GR" dirty="0"/>
          </a:p>
        </p:txBody>
      </p:sp>
    </p:spTree>
    <p:extLst>
      <p:ext uri="{BB962C8B-B14F-4D97-AF65-F5344CB8AC3E}">
        <p14:creationId xmlns:p14="http://schemas.microsoft.com/office/powerpoint/2010/main" val="35007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Επιχειρηματική Ευφυΐα</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lnSpcReduction="10000"/>
          </a:bodyPr>
          <a:lstStyle/>
          <a:p>
            <a:r>
              <a:rPr lang="el-GR" dirty="0"/>
              <a:t>Στην επιχειρηματική ανάλυση περιλαμβάνονται η αναλυτική επεξεργασία άμεσης επικοινωνίας, η στατιστική ανάλυση, τα μοντέλα, η εξόρυξη δεδομένων. </a:t>
            </a:r>
            <a:endParaRPr lang="en-US" dirty="0"/>
          </a:p>
          <a:p>
            <a:r>
              <a:rPr lang="el-GR" dirty="0"/>
              <a:t>Ουσιαστικά λοιπόν είναι η ενοποίηση όλων των ροών πληροφοριών που παράγονται σε κάθε επιχείρηση και η σύνθεση ενός ενιαίου συνεκτικού συνόλου δεδομένων σε επίπεδο επιχείρησης και χρήση τεχνικών </a:t>
            </a:r>
            <a:r>
              <a:rPr lang="el-GR" dirty="0" err="1"/>
              <a:t>μοντελοποίησης</a:t>
            </a:r>
            <a:r>
              <a:rPr lang="el-GR" dirty="0"/>
              <a:t>, στατιστικής ανάλυσης και εργαλείων εξόρυξης δεδομένων ώστε να εξάγονται συμπεράσματα σε όλα αυτά τα στοιχεία που θα επιτρέπουν στα διοικητικά στελέχη να καταλήγουν σε καλύτερες αποφάσεις. </a:t>
            </a:r>
            <a:endParaRPr lang="en-US" dirty="0"/>
          </a:p>
          <a:p>
            <a:endParaRPr lang="el-GR" dirty="0"/>
          </a:p>
        </p:txBody>
      </p:sp>
    </p:spTree>
    <p:extLst>
      <p:ext uri="{BB962C8B-B14F-4D97-AF65-F5344CB8AC3E}">
        <p14:creationId xmlns:p14="http://schemas.microsoft.com/office/powerpoint/2010/main" val="29564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Έξυπνες Πόλεις #1</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92500" lnSpcReduction="20000"/>
          </a:bodyPr>
          <a:lstStyle/>
          <a:p>
            <a:r>
              <a:rPr lang="el-GR" dirty="0"/>
              <a:t>Στο </a:t>
            </a:r>
            <a:r>
              <a:rPr lang="el-GR" b="1" dirty="0"/>
              <a:t>δημόσιο</a:t>
            </a:r>
            <a:r>
              <a:rPr lang="el-GR" dirty="0"/>
              <a:t> τομέα η ανάλυση των μέγα δ. είναι ο καθοριστικός παράγοντας του εγχειρήματος των «έξυπνων» πόλεων, στις οποίες θα γίνεται εντατική χρήση της ψηφιακής τεχνολογίας και των αποθηκών δεδομένων προκειμένου να λαμβάνονται καλύτερες αποφάσεις σχετικά με τη διοίκηση, τη διαχείριση της πόλης την εξυπηρέτηση των πολιτών. </a:t>
            </a:r>
            <a:endParaRPr lang="en-US" dirty="0"/>
          </a:p>
          <a:p>
            <a:r>
              <a:rPr lang="el-GR" dirty="0"/>
              <a:t>Από τα 200 και πλέον χρόνια τήρησης δημόσιων αρχείων έχουν προκύψει αποθήκες γεμάτες με έγγραφα μεταβίβασης ακινήτων, αρχεία φορολογίας, φακέλους εταιρειών, έγγραφα ελέγχων συμμόρφωσης με την περιβαλλοντική νομοθεσία, επιθεωρήσεις χώρων εστίασης, συντήρηση κτιρίων, αξιολογήσεις μέσων μαζικής μεταφοράς, στοιχεία εγκληματικότητας, στοιχεία από το χώρο της υγείας, αρχεία του δημόσιου εκπαιδευτικού συστήματος και πολλά άλλα. </a:t>
            </a:r>
            <a:endParaRPr lang="en-US" dirty="0"/>
          </a:p>
          <a:p>
            <a:endParaRPr lang="el-GR" dirty="0"/>
          </a:p>
        </p:txBody>
      </p:sp>
    </p:spTree>
    <p:extLst>
      <p:ext uri="{BB962C8B-B14F-4D97-AF65-F5344CB8AC3E}">
        <p14:creationId xmlns:p14="http://schemas.microsoft.com/office/powerpoint/2010/main" val="31717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Για να παραχθούν δεδομένα</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Μηχανές </a:t>
            </a:r>
          </a:p>
          <a:p>
            <a:r>
              <a:rPr lang="el-GR" dirty="0"/>
              <a:t>Πειράματα </a:t>
            </a:r>
          </a:p>
          <a:p>
            <a:r>
              <a:rPr lang="el-GR" dirty="0"/>
              <a:t>Μοντέλα</a:t>
            </a:r>
          </a:p>
          <a:p>
            <a:r>
              <a:rPr lang="el-GR" dirty="0"/>
              <a:t>Ερωτηματολόγια – Έρευνες (πεδίου, τηλεφωνικές </a:t>
            </a:r>
            <a:r>
              <a:rPr lang="el-GR" dirty="0" err="1"/>
              <a:t>κλπ</a:t>
            </a:r>
            <a:r>
              <a:rPr lang="el-GR" dirty="0"/>
              <a:t>)</a:t>
            </a:r>
          </a:p>
          <a:p>
            <a:pPr marL="0" indent="0">
              <a:buNone/>
            </a:pPr>
            <a:endParaRPr lang="el-GR" dirty="0"/>
          </a:p>
        </p:txBody>
      </p:sp>
    </p:spTree>
    <p:extLst>
      <p:ext uri="{BB962C8B-B14F-4D97-AF65-F5344CB8AC3E}">
        <p14:creationId xmlns:p14="http://schemas.microsoft.com/office/powerpoint/2010/main" val="104349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Έξυπνες Πόλεις #2</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lnSpcReduction="10000"/>
          </a:bodyPr>
          <a:lstStyle/>
          <a:p>
            <a:r>
              <a:rPr lang="el-GR" dirty="0"/>
              <a:t>Το κίνημα των </a:t>
            </a:r>
            <a:r>
              <a:rPr lang="el-GR" dirty="0" err="1"/>
              <a:t>μεγα</a:t>
            </a:r>
            <a:r>
              <a:rPr lang="el-GR" dirty="0"/>
              <a:t> - δεδομένων δεν αξιοποιεί μόνο την υπάρχουσα πληροφορία αλλά ενισχύεται από τη χρήση αισθητήρων, δεδομένων τοποθεσίας από κινητά τηλέφωνα και </a:t>
            </a:r>
            <a:r>
              <a:rPr lang="el-GR" dirty="0" err="1"/>
              <a:t>στοχευμένων</a:t>
            </a:r>
            <a:r>
              <a:rPr lang="el-GR" dirty="0"/>
              <a:t> εφαρμογών για έξυπνα τηλέφωνα. </a:t>
            </a:r>
            <a:endParaRPr lang="en-US" dirty="0"/>
          </a:p>
          <a:p>
            <a:r>
              <a:rPr lang="el-GR" dirty="0"/>
              <a:t>Με τα προγράμματα προγνωστικής </a:t>
            </a:r>
            <a:r>
              <a:rPr lang="el-GR" dirty="0" err="1"/>
              <a:t>μοντελοποίησης</a:t>
            </a:r>
            <a:r>
              <a:rPr lang="el-GR" dirty="0"/>
              <a:t> οι υπεύθυνοι μπορούν να λαμβάνουν αποφάσεις σχετικά με τη διαχείριση των επιχειρήσεων κοινής ωφελείας, τη λειτουργία των συγκοινωνιών, την </a:t>
            </a:r>
            <a:r>
              <a:rPr lang="el-GR" dirty="0" err="1"/>
              <a:t>υγιειονομική</a:t>
            </a:r>
            <a:r>
              <a:rPr lang="el-GR" dirty="0"/>
              <a:t> περίθαλψη, τη δημόσια ασφάλεια, έχοντας πλήρη γνώση των καταστάσεων. </a:t>
            </a:r>
            <a:endParaRPr lang="en-US" dirty="0"/>
          </a:p>
          <a:p>
            <a:endParaRPr lang="el-GR" dirty="0"/>
          </a:p>
        </p:txBody>
      </p:sp>
    </p:spTree>
    <p:extLst>
      <p:ext uri="{BB962C8B-B14F-4D97-AF65-F5344CB8AC3E}">
        <p14:creationId xmlns:p14="http://schemas.microsoft.com/office/powerpoint/2010/main" val="36088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Ανάλυση Δεδομένων Τοποθεσίας</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fontScale="70000" lnSpcReduction="20000"/>
          </a:bodyPr>
          <a:lstStyle/>
          <a:p>
            <a:r>
              <a:rPr lang="el-GR" dirty="0"/>
              <a:t>Στην ανάλυση των </a:t>
            </a:r>
            <a:r>
              <a:rPr lang="el-GR" dirty="0" err="1"/>
              <a:t>μεγα</a:t>
            </a:r>
            <a:r>
              <a:rPr lang="el-GR" dirty="0"/>
              <a:t>-δεδομένων συγκαταλέγεται και η ανάλυση δεδομένων τοποθεσίας, δηλαδή η δυνατότητα </a:t>
            </a:r>
            <a:r>
              <a:rPr lang="el-GR" b="1" dirty="0"/>
              <a:t>συλλογής αναλυτικών στοιχείων </a:t>
            </a:r>
            <a:r>
              <a:rPr lang="el-GR" dirty="0"/>
              <a:t>που ενισχύουν την επιχειρηματική δραστηριότητα από τη </a:t>
            </a:r>
            <a:r>
              <a:rPr lang="el-GR" b="1" dirty="0"/>
              <a:t>γεωγραφική διάσταση των δεδομένων</a:t>
            </a:r>
            <a:r>
              <a:rPr lang="el-GR" dirty="0"/>
              <a:t>. </a:t>
            </a:r>
          </a:p>
          <a:p>
            <a:r>
              <a:rPr lang="el-GR" dirty="0"/>
              <a:t>Με την ανάλυση δεδομένων τοποθεσίας μια εταιρεία κοινής ωφέλειας μπορεί να προβάλλει και να μετρά τα διαστήματα διακοπής λειτουργίας και το σχετικό κόστος τους σε συνάρτηση με την τοποθεσία των πελατών της, ώστε να μπορεί να ορίζει την προτεραιότητα των ενεργειών μάρκετινγκ, της αναβάθμισης των συστημάτων, και της εξυπηρέτησης των πελατών. </a:t>
            </a:r>
          </a:p>
          <a:p>
            <a:r>
              <a:rPr lang="el-GR" b="1" dirty="0"/>
              <a:t>συστήματα παρακολούθησης δεμάτων </a:t>
            </a:r>
            <a:r>
              <a:rPr lang="el-GR" dirty="0"/>
              <a:t>και κατάρτισης δρομολογίων που χρησιμοποιεί η </a:t>
            </a:r>
            <a:r>
              <a:rPr lang="en-US" b="1" dirty="0"/>
              <a:t>UPS</a:t>
            </a:r>
            <a:r>
              <a:rPr lang="en-US" dirty="0"/>
              <a:t> </a:t>
            </a:r>
            <a:r>
              <a:rPr lang="el-GR" dirty="0"/>
              <a:t>χρησιμοποιούνται μέθοδοι ανάλυσης </a:t>
            </a:r>
            <a:r>
              <a:rPr lang="el-GR" b="1" dirty="0"/>
              <a:t>δεδομένων τοποθεσίας</a:t>
            </a:r>
            <a:r>
              <a:rPr lang="el-GR" dirty="0"/>
              <a:t>· το ίδιο και στην εφαρμογή που χρησιμοποιεί η αλυσίδα </a:t>
            </a:r>
            <a:r>
              <a:rPr lang="en-US" dirty="0"/>
              <a:t>STARBUCKS </a:t>
            </a:r>
            <a:r>
              <a:rPr lang="el-GR" dirty="0"/>
              <a:t>για να προσδιορίζει που θα ανοίγει νέα καταστήματα (το σύστημα βρίσκει γεωγραφικές τοποθεσίες με υψηλό δείκτη αναλογίας πωλήσεων/</a:t>
            </a:r>
            <a:r>
              <a:rPr lang="el-GR" dirty="0" err="1"/>
              <a:t>επενδεδυμένου</a:t>
            </a:r>
            <a:r>
              <a:rPr lang="el-GR" dirty="0"/>
              <a:t> κεφαλαίου και μεγάλο όγκο πωλήσεων ανά κατάστημα).</a:t>
            </a:r>
            <a:endParaRPr lang="en-US" dirty="0"/>
          </a:p>
          <a:p>
            <a:endParaRPr lang="en-US" dirty="0"/>
          </a:p>
          <a:p>
            <a:endParaRPr lang="el-GR" dirty="0"/>
          </a:p>
        </p:txBody>
      </p:sp>
    </p:spTree>
    <p:extLst>
      <p:ext uri="{BB962C8B-B14F-4D97-AF65-F5344CB8AC3E}">
        <p14:creationId xmlns:p14="http://schemas.microsoft.com/office/powerpoint/2010/main" val="16342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Μεγάλα Δεδομένα</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r>
              <a:rPr lang="el-GR" dirty="0"/>
              <a:t>Για να εκτιμήσεις πότε θα φτάσει ένα πλοίο σ’ ένα λιμάνι: ταχύτητα, καιρός, βλάβες, ωκεανογραφικά, στίγμα, χρειάζεσαι δηλαδή πάρα πολλά στοιχεία. </a:t>
            </a:r>
          </a:p>
          <a:p>
            <a:r>
              <a:rPr lang="en-US" dirty="0"/>
              <a:t>Veracity: </a:t>
            </a:r>
            <a:r>
              <a:rPr lang="el-GR" dirty="0"/>
              <a:t>πόσο ακριβή, αξιόπιστα, καθαρά είναι τα δεδομένα που χρησιμοποιούμε. </a:t>
            </a:r>
          </a:p>
        </p:txBody>
      </p:sp>
    </p:spTree>
    <p:extLst>
      <p:ext uri="{BB962C8B-B14F-4D97-AF65-F5344CB8AC3E}">
        <p14:creationId xmlns:p14="http://schemas.microsoft.com/office/powerpoint/2010/main" val="41709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val="19816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8C2D4-872A-4F89-B38B-7CE2812829A3}"/>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11E6EAC1-A160-4994-9413-0F9AA9C8ED38}"/>
              </a:ext>
            </a:extLst>
          </p:cNvPr>
          <p:cNvSpPr>
            <a:spLocks noGrp="1"/>
          </p:cNvSpPr>
          <p:nvPr>
            <p:ph idx="1"/>
          </p:nvPr>
        </p:nvSpPr>
        <p:spPr/>
        <p:txBody>
          <a:bodyPr>
            <a:normAutofit/>
          </a:bodyPr>
          <a:lstStyle/>
          <a:p>
            <a:r>
              <a:rPr lang="el-GR"/>
              <a:t>«Εξόρυξη </a:t>
            </a:r>
            <a:r>
              <a:rPr lang="el-GR" dirty="0"/>
              <a:t>και </a:t>
            </a:r>
            <a:r>
              <a:rPr lang="el-GR"/>
              <a:t>ανάλυση δεδομένων», </a:t>
            </a:r>
            <a:r>
              <a:rPr lang="en-US" dirty="0"/>
              <a:t>M. </a:t>
            </a:r>
            <a:r>
              <a:rPr lang="en-US" dirty="0" err="1"/>
              <a:t>Zaki</a:t>
            </a:r>
            <a:r>
              <a:rPr lang="en-US" dirty="0"/>
              <a:t>, W. </a:t>
            </a:r>
            <a:r>
              <a:rPr lang="en-US" dirty="0" err="1"/>
              <a:t>Meira</a:t>
            </a:r>
            <a:r>
              <a:rPr lang="en-US" dirty="0"/>
              <a:t>, </a:t>
            </a:r>
            <a:r>
              <a:rPr lang="el-GR" dirty="0"/>
              <a:t>Κλειδάριθμος </a:t>
            </a:r>
          </a:p>
          <a:p>
            <a:r>
              <a:rPr lang="en-US" dirty="0"/>
              <a:t>Context-Aware Computing, Learning, and Big Data in Internet of Things: A Survey</a:t>
            </a:r>
            <a:r>
              <a:rPr lang="el-GR" dirty="0"/>
              <a:t>, </a:t>
            </a:r>
            <a:r>
              <a:rPr lang="en-US" u="sng" dirty="0">
                <a:hlinkClick r:id="rId2"/>
              </a:rPr>
              <a:t>IEEE Internet of Things Journal</a:t>
            </a:r>
            <a:r>
              <a:rPr lang="en-US" dirty="0"/>
              <a:t> Volume: 5(Issue: 1):1-27</a:t>
            </a:r>
            <a:r>
              <a:rPr lang="el-GR" dirty="0"/>
              <a:t>, Ο.</a:t>
            </a:r>
            <a:r>
              <a:rPr lang="en-US" dirty="0"/>
              <a:t> </a:t>
            </a:r>
            <a:r>
              <a:rPr lang="en-US" dirty="0" err="1"/>
              <a:t>Berat</a:t>
            </a:r>
            <a:r>
              <a:rPr lang="el-GR" dirty="0"/>
              <a:t>,  Ε. </a:t>
            </a:r>
            <a:r>
              <a:rPr lang="en-US" dirty="0" err="1"/>
              <a:t>Dogdu</a:t>
            </a:r>
            <a:r>
              <a:rPr lang="el-GR" dirty="0"/>
              <a:t>, </a:t>
            </a:r>
            <a:r>
              <a:rPr lang="en-US" dirty="0"/>
              <a:t>M</a:t>
            </a:r>
            <a:r>
              <a:rPr lang="el-GR" dirty="0"/>
              <a:t>.</a:t>
            </a:r>
            <a:r>
              <a:rPr lang="en-US" dirty="0"/>
              <a:t> </a:t>
            </a:r>
            <a:r>
              <a:rPr lang="en-US" dirty="0" err="1"/>
              <a:t>Ozbayoglu</a:t>
            </a:r>
            <a:endParaRPr lang="el-GR" dirty="0"/>
          </a:p>
          <a:p>
            <a:r>
              <a:rPr lang="en-US" dirty="0"/>
              <a:t>"City Intelligent Energy and Transportation Network Policy«</a:t>
            </a:r>
            <a:r>
              <a:rPr lang="el-GR" dirty="0"/>
              <a:t> </a:t>
            </a:r>
            <a:r>
              <a:rPr lang="en-US" dirty="0" err="1"/>
              <a:t>Mingquan</a:t>
            </a:r>
            <a:r>
              <a:rPr lang="en-US" dirty="0"/>
              <a:t> </a:t>
            </a:r>
            <a:r>
              <a:rPr lang="en-US" dirty="0" err="1"/>
              <a:t>WANGa,b</a:t>
            </a:r>
            <a:r>
              <a:rPr lang="el-GR" dirty="0"/>
              <a:t>, </a:t>
            </a:r>
            <a:r>
              <a:rPr lang="en-US" dirty="0"/>
              <a:t>Jun </a:t>
            </a:r>
            <a:r>
              <a:rPr lang="en-US" dirty="0" err="1"/>
              <a:t>WANGa,b</a:t>
            </a:r>
            <a:r>
              <a:rPr lang="en-US" dirty="0"/>
              <a:t>,*, Feng </a:t>
            </a:r>
            <a:r>
              <a:rPr lang="en-US" dirty="0" err="1"/>
              <a:t>TIANa,b</a:t>
            </a:r>
            <a:endParaRPr lang="en-US" dirty="0"/>
          </a:p>
          <a:p>
            <a:endParaRPr lang="en-US" dirty="0"/>
          </a:p>
          <a:p>
            <a:endParaRPr lang="en-US" dirty="0"/>
          </a:p>
          <a:p>
            <a:endParaRPr lang="el-GR" dirty="0"/>
          </a:p>
        </p:txBody>
      </p:sp>
    </p:spTree>
    <p:extLst>
      <p:ext uri="{BB962C8B-B14F-4D97-AF65-F5344CB8AC3E}">
        <p14:creationId xmlns:p14="http://schemas.microsoft.com/office/powerpoint/2010/main" val="26414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BB59B3-9C4E-4A96-A182-DD9E5A5805F2}"/>
              </a:ext>
            </a:extLst>
          </p:cNvPr>
          <p:cNvSpPr>
            <a:spLocks noGrp="1"/>
          </p:cNvSpPr>
          <p:nvPr>
            <p:ph type="title"/>
          </p:nvPr>
        </p:nvSpPr>
        <p:spPr/>
        <p:txBody>
          <a:bodyPr>
            <a:normAutofit fontScale="90000"/>
          </a:bodyPr>
          <a:lstStyle/>
          <a:p>
            <a:r>
              <a:rPr lang="el-GR" dirty="0"/>
              <a:t>Τρόποι παραγωγής δεδομένων</a:t>
            </a:r>
            <a:br>
              <a:rPr lang="el-GR" dirty="0"/>
            </a:br>
            <a:r>
              <a:rPr lang="el-GR" dirty="0"/>
              <a:t>Παραδείγματα</a:t>
            </a:r>
          </a:p>
        </p:txBody>
      </p:sp>
      <p:sp>
        <p:nvSpPr>
          <p:cNvPr id="3" name="Θέση περιεχομένου 2">
            <a:extLst>
              <a:ext uri="{FF2B5EF4-FFF2-40B4-BE49-F238E27FC236}">
                <a16:creationId xmlns:a16="http://schemas.microsoft.com/office/drawing/2014/main" id="{E2268D9B-E567-4EF5-AA3E-ECAAA3B2A33E}"/>
              </a:ext>
            </a:extLst>
          </p:cNvPr>
          <p:cNvSpPr>
            <a:spLocks noGrp="1"/>
          </p:cNvSpPr>
          <p:nvPr>
            <p:ph idx="1"/>
          </p:nvPr>
        </p:nvSpPr>
        <p:spPr/>
        <p:txBody>
          <a:bodyPr>
            <a:normAutofit fontScale="92500" lnSpcReduction="20000"/>
          </a:bodyPr>
          <a:lstStyle/>
          <a:p>
            <a:r>
              <a:rPr lang="en-US" dirty="0"/>
              <a:t>The number of RFID tags are expected to reach 209 billion by 2021 [37]. </a:t>
            </a:r>
          </a:p>
          <a:p>
            <a:r>
              <a:rPr lang="en-US" dirty="0"/>
              <a:t>The number of connected IoT devices are estimated to be in the range of 50 to 100 billion in very near future [2], and </a:t>
            </a:r>
          </a:p>
          <a:p>
            <a:r>
              <a:rPr lang="en-US" dirty="0"/>
              <a:t>The total amount of data on Earth will reach 35 ZB soon </a:t>
            </a:r>
          </a:p>
          <a:p>
            <a:r>
              <a:rPr lang="en-US" dirty="0"/>
              <a:t>Social Media </a:t>
            </a:r>
          </a:p>
          <a:p>
            <a:r>
              <a:rPr lang="en-US" dirty="0"/>
              <a:t>Transactions</a:t>
            </a:r>
          </a:p>
          <a:p>
            <a:r>
              <a:rPr lang="en-US" dirty="0"/>
              <a:t>Technology Industry</a:t>
            </a:r>
          </a:p>
          <a:p>
            <a:r>
              <a:rPr lang="en-US" dirty="0"/>
              <a:t>Transportation</a:t>
            </a:r>
          </a:p>
          <a:p>
            <a:pPr marL="0" indent="0">
              <a:buNone/>
            </a:pPr>
            <a:endParaRPr lang="el-GR" dirty="0"/>
          </a:p>
        </p:txBody>
      </p:sp>
    </p:spTree>
    <p:extLst>
      <p:ext uri="{BB962C8B-B14F-4D97-AF65-F5344CB8AC3E}">
        <p14:creationId xmlns:p14="http://schemas.microsoft.com/office/powerpoint/2010/main" val="9773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E1B2D-E5FC-4802-9252-8E6BEF4EA6C8}"/>
              </a:ext>
            </a:extLst>
          </p:cNvPr>
          <p:cNvSpPr>
            <a:spLocks noGrp="1"/>
          </p:cNvSpPr>
          <p:nvPr>
            <p:ph type="title"/>
          </p:nvPr>
        </p:nvSpPr>
        <p:spPr/>
        <p:txBody>
          <a:bodyPr/>
          <a:lstStyle/>
          <a:p>
            <a:r>
              <a:rPr lang="el-GR" dirty="0"/>
              <a:t>Παραδείγματα</a:t>
            </a:r>
          </a:p>
        </p:txBody>
      </p:sp>
      <p:sp>
        <p:nvSpPr>
          <p:cNvPr id="3" name="Θέση περιεχομένου 2">
            <a:extLst>
              <a:ext uri="{FF2B5EF4-FFF2-40B4-BE49-F238E27FC236}">
                <a16:creationId xmlns:a16="http://schemas.microsoft.com/office/drawing/2014/main" id="{BF42BB5C-6C94-49CC-A846-5B59B16C7EED}"/>
              </a:ext>
            </a:extLst>
          </p:cNvPr>
          <p:cNvSpPr>
            <a:spLocks noGrp="1"/>
          </p:cNvSpPr>
          <p:nvPr>
            <p:ph idx="1"/>
          </p:nvPr>
        </p:nvSpPr>
        <p:spPr/>
        <p:txBody>
          <a:bodyPr/>
          <a:lstStyle/>
          <a:p>
            <a:r>
              <a:rPr lang="en-US" dirty="0"/>
              <a:t>Facebook: 32.2 million messages, 2.77 million videos </a:t>
            </a:r>
          </a:p>
          <a:p>
            <a:r>
              <a:rPr lang="en-US" dirty="0"/>
              <a:t>Google: 40.000 searches / sec </a:t>
            </a:r>
          </a:p>
          <a:p>
            <a:r>
              <a:rPr lang="en-US" dirty="0"/>
              <a:t>Viber: 55 Billion messages, 4.5 billion photos </a:t>
            </a:r>
          </a:p>
          <a:p>
            <a:endParaRPr lang="el-GR" dirty="0"/>
          </a:p>
        </p:txBody>
      </p:sp>
    </p:spTree>
    <p:extLst>
      <p:ext uri="{BB962C8B-B14F-4D97-AF65-F5344CB8AC3E}">
        <p14:creationId xmlns:p14="http://schemas.microsoft.com/office/powerpoint/2010/main" val="37458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E1B2D-E5FC-4802-9252-8E6BEF4EA6C8}"/>
              </a:ext>
            </a:extLst>
          </p:cNvPr>
          <p:cNvSpPr>
            <a:spLocks noGrp="1"/>
          </p:cNvSpPr>
          <p:nvPr>
            <p:ph type="title"/>
          </p:nvPr>
        </p:nvSpPr>
        <p:spPr/>
        <p:txBody>
          <a:bodyPr/>
          <a:lstStyle/>
          <a:p>
            <a:r>
              <a:rPr lang="el-GR" dirty="0"/>
              <a:t>Τι είναι τα Μέγα - Δεδομένα</a:t>
            </a:r>
          </a:p>
        </p:txBody>
      </p:sp>
      <p:sp>
        <p:nvSpPr>
          <p:cNvPr id="3" name="Θέση περιεχομένου 2">
            <a:extLst>
              <a:ext uri="{FF2B5EF4-FFF2-40B4-BE49-F238E27FC236}">
                <a16:creationId xmlns:a16="http://schemas.microsoft.com/office/drawing/2014/main" id="{BF42BB5C-6C94-49CC-A846-5B59B16C7EED}"/>
              </a:ext>
            </a:extLst>
          </p:cNvPr>
          <p:cNvSpPr>
            <a:spLocks noGrp="1"/>
          </p:cNvSpPr>
          <p:nvPr>
            <p:ph idx="1"/>
          </p:nvPr>
        </p:nvSpPr>
        <p:spPr/>
        <p:txBody>
          <a:bodyPr>
            <a:normAutofit fontScale="70000" lnSpcReduction="20000"/>
          </a:bodyPr>
          <a:lstStyle/>
          <a:p>
            <a:r>
              <a:rPr lang="el-GR" dirty="0"/>
              <a:t>επιχειρήσεις χρησιμοποιούν τις βάσεις δεδομένων τους για να παρακολουθούν τις βασικές συναλλαγές όπως: πληρωμή προμηθευτών, επεξεργασία των παραγγελιών, εξυπηρέτηση των πελατών και πληρωμή των εργαζομένων. </a:t>
            </a:r>
          </a:p>
          <a:p>
            <a:pPr lvl="1"/>
            <a:r>
              <a:rPr lang="el-GR" dirty="0"/>
              <a:t>Αν μια εταιρεία θέλει να ξέρει ποιο προϊόν είναι το πιο δημοφιλές ή ποιος είναι ο πιο επικερδής πελάτης της, η απάντηση βρίσκεται στα δεδομένα. </a:t>
            </a:r>
          </a:p>
          <a:p>
            <a:r>
              <a:rPr lang="el-GR" dirty="0"/>
              <a:t>περιγράφουμε σύνολα δεδομένων τα οποία έχουν μέγεθος που ξεφεύγει από τις δυνατότητες καταγραφής, αποθήκευσης και ανάλυσης των συνηθισμένων συστημάτων διαχείρισης βάσεων δεδομένων. Δεν μπορούν να τα διαχειριστούν τα παραδοσιακά συστήματα. </a:t>
            </a:r>
          </a:p>
          <a:p>
            <a:r>
              <a:rPr lang="el-GR" dirty="0"/>
              <a:t>δισεκατομμύρια έως τρισεκατομμύρια εγγραφών που προέρχονται από διαφορετικές πηγές. Παράγονται σε πολύ μεγαλύτερες ποσότητες και με πολύ ταχύτερο ρυθμό σε σχέση με την παραδοσιακή μορφή δεδομένων. Για παράδειγμα, ο κινητήρας ενός αεριωθούμενου μπορεί να παραγάγει ακόμα και 10 </a:t>
            </a:r>
            <a:r>
              <a:rPr lang="en-US" dirty="0"/>
              <a:t>terabyte </a:t>
            </a:r>
            <a:r>
              <a:rPr lang="el-GR" dirty="0"/>
              <a:t>στοιχείων σε μόλις 30 λεπτά, ενώ πραγματοποιούνται περισσότερες από 25.000 πτήσεις εμπορικών αερογραμμών καθημερινά. </a:t>
            </a:r>
            <a:endParaRPr lang="en-US" dirty="0"/>
          </a:p>
        </p:txBody>
      </p:sp>
    </p:spTree>
    <p:extLst>
      <p:ext uri="{BB962C8B-B14F-4D97-AF65-F5344CB8AC3E}">
        <p14:creationId xmlns:p14="http://schemas.microsoft.com/office/powerpoint/2010/main" val="39530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F9F6A-E41F-432B-A489-BE40B4B2D6DD}"/>
              </a:ext>
            </a:extLst>
          </p:cNvPr>
          <p:cNvSpPr>
            <a:spLocks noGrp="1"/>
          </p:cNvSpPr>
          <p:nvPr>
            <p:ph type="title"/>
          </p:nvPr>
        </p:nvSpPr>
        <p:spPr/>
        <p:txBody>
          <a:bodyPr/>
          <a:lstStyle/>
          <a:p>
            <a:r>
              <a:rPr lang="el-GR" dirty="0"/>
              <a:t>Χρήσεις</a:t>
            </a:r>
          </a:p>
        </p:txBody>
      </p:sp>
      <p:sp>
        <p:nvSpPr>
          <p:cNvPr id="3" name="Θέση περιεχομένου 2">
            <a:extLst>
              <a:ext uri="{FF2B5EF4-FFF2-40B4-BE49-F238E27FC236}">
                <a16:creationId xmlns:a16="http://schemas.microsoft.com/office/drawing/2014/main" id="{5DCF5FED-944F-4D3F-ABC9-9CFD29D32419}"/>
              </a:ext>
            </a:extLst>
          </p:cNvPr>
          <p:cNvSpPr>
            <a:spLocks noGrp="1"/>
          </p:cNvSpPr>
          <p:nvPr>
            <p:ph idx="1"/>
          </p:nvPr>
        </p:nvSpPr>
        <p:spPr/>
        <p:txBody>
          <a:bodyPr/>
          <a:lstStyle/>
          <a:p>
            <a:r>
              <a:rPr lang="el-GR" dirty="0"/>
              <a:t>Συλλογή</a:t>
            </a:r>
          </a:p>
          <a:p>
            <a:r>
              <a:rPr lang="el-GR" dirty="0"/>
              <a:t>Αποθήκευση </a:t>
            </a:r>
          </a:p>
          <a:p>
            <a:r>
              <a:rPr lang="el-GR" dirty="0"/>
              <a:t>Ανάλυση</a:t>
            </a:r>
          </a:p>
          <a:p>
            <a:r>
              <a:rPr lang="el-GR" dirty="0"/>
              <a:t>Διάγνωση τάσεων, διασταύρωση στοιχείων, συσχετισμοί </a:t>
            </a:r>
          </a:p>
        </p:txBody>
      </p:sp>
    </p:spTree>
    <p:extLst>
      <p:ext uri="{BB962C8B-B14F-4D97-AF65-F5344CB8AC3E}">
        <p14:creationId xmlns:p14="http://schemas.microsoft.com/office/powerpoint/2010/main" val="11964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5806C7-81C1-4E2D-9952-4750DB06552F}"/>
              </a:ext>
            </a:extLst>
          </p:cNvPr>
          <p:cNvSpPr>
            <a:spLocks noGrp="1"/>
          </p:cNvSpPr>
          <p:nvPr>
            <p:ph type="title"/>
          </p:nvPr>
        </p:nvSpPr>
        <p:spPr/>
        <p:txBody>
          <a:bodyPr/>
          <a:lstStyle/>
          <a:p>
            <a:r>
              <a:rPr lang="el-GR" dirty="0"/>
              <a:t>Νέα Χαρακτηριστικά</a:t>
            </a:r>
          </a:p>
        </p:txBody>
      </p:sp>
      <p:sp>
        <p:nvSpPr>
          <p:cNvPr id="3" name="Θέση περιεχομένου 2">
            <a:extLst>
              <a:ext uri="{FF2B5EF4-FFF2-40B4-BE49-F238E27FC236}">
                <a16:creationId xmlns:a16="http://schemas.microsoft.com/office/drawing/2014/main" id="{0EE29DC9-C4A2-4264-AE79-C9895DE8C9D3}"/>
              </a:ext>
            </a:extLst>
          </p:cNvPr>
          <p:cNvSpPr>
            <a:spLocks noGrp="1"/>
          </p:cNvSpPr>
          <p:nvPr>
            <p:ph idx="1"/>
          </p:nvPr>
        </p:nvSpPr>
        <p:spPr/>
        <p:txBody>
          <a:bodyPr>
            <a:normAutofit fontScale="70000" lnSpcReduction="20000"/>
          </a:bodyPr>
          <a:lstStyle/>
          <a:p>
            <a:r>
              <a:rPr lang="el-GR" dirty="0"/>
              <a:t>Τα ΜΔ διαφέρουν από τα Δ παραδοσιακής μορφής στα εξής:</a:t>
            </a:r>
          </a:p>
          <a:p>
            <a:r>
              <a:rPr lang="el-GR" dirty="0"/>
              <a:t>Μεγάλος όγκος και πώς θα συλλεγούν τα δεδομένα: </a:t>
            </a:r>
            <a:r>
              <a:rPr lang="en-US" dirty="0"/>
              <a:t>“</a:t>
            </a:r>
            <a:r>
              <a:rPr lang="en-US" b="1" dirty="0"/>
              <a:t>variety</a:t>
            </a:r>
            <a:r>
              <a:rPr lang="en-US" dirty="0"/>
              <a:t>” (various types of data, structured, semi, unstructured, please find some examples), </a:t>
            </a:r>
            <a:endParaRPr lang="el-GR" dirty="0"/>
          </a:p>
          <a:p>
            <a:r>
              <a:rPr lang="el-GR" dirty="0"/>
              <a:t>Η παραγωγή των δεδομένων είναι ταχύτατη: </a:t>
            </a:r>
            <a:r>
              <a:rPr lang="en-US" dirty="0"/>
              <a:t>“</a:t>
            </a:r>
            <a:r>
              <a:rPr lang="en-US" b="1" dirty="0"/>
              <a:t>velocity</a:t>
            </a:r>
            <a:r>
              <a:rPr lang="en-US" dirty="0"/>
              <a:t>” </a:t>
            </a:r>
            <a:endParaRPr lang="el-GR" dirty="0"/>
          </a:p>
          <a:p>
            <a:r>
              <a:rPr lang="el-GR" dirty="0"/>
              <a:t>Ποια είναι η αξία των δεδομένων που συνέλεξα: </a:t>
            </a:r>
            <a:r>
              <a:rPr lang="en-US" dirty="0"/>
              <a:t>“</a:t>
            </a:r>
            <a:r>
              <a:rPr lang="en-US" b="1" dirty="0"/>
              <a:t>value</a:t>
            </a:r>
            <a:r>
              <a:rPr lang="en-US" dirty="0"/>
              <a:t>” </a:t>
            </a:r>
            <a:endParaRPr lang="el-GR" dirty="0"/>
          </a:p>
          <a:p>
            <a:r>
              <a:rPr lang="el-GR" dirty="0"/>
              <a:t>Όταν τα δεδομένα δεν μπορούν να συσχετιστούν μεταξύ τους παρεμποδίζεται η επεξεργασία και διαχείρισή τους: </a:t>
            </a:r>
            <a:r>
              <a:rPr lang="en-US" dirty="0"/>
              <a:t>“</a:t>
            </a:r>
            <a:r>
              <a:rPr lang="en-US" b="1" dirty="0"/>
              <a:t>variability</a:t>
            </a:r>
            <a:r>
              <a:rPr lang="en-US" dirty="0"/>
              <a:t>”  </a:t>
            </a:r>
            <a:endParaRPr lang="el-GR" dirty="0"/>
          </a:p>
          <a:p>
            <a:r>
              <a:rPr lang="el-GR" dirty="0"/>
              <a:t>Ποια είναι η ποιότητα των δεδομένων τι μπορώ να διακρίνω σ’ αυτά: </a:t>
            </a:r>
            <a:r>
              <a:rPr lang="en-US" dirty="0"/>
              <a:t>“</a:t>
            </a:r>
            <a:r>
              <a:rPr lang="en-US" b="1" dirty="0"/>
              <a:t>veracity</a:t>
            </a:r>
            <a:r>
              <a:rPr lang="en-US" dirty="0"/>
              <a:t>” </a:t>
            </a:r>
            <a:endParaRPr lang="el-GR" dirty="0"/>
          </a:p>
          <a:p>
            <a:r>
              <a:rPr lang="el-GR" b="1" dirty="0"/>
              <a:t>Οι παραδοσιακοί υπολογιστές και οι παραδοσιακές βάσεις δεδομένων δεν επαρκούν για την επεξεργασία, ανάλυση και διαχείριση των ΜΔ όταν μεγάλοι οργανισμοί τεχνολογίας </a:t>
            </a:r>
            <a:r>
              <a:rPr lang="en-US" b="1" dirty="0"/>
              <a:t>Google, Yahoo, and Facebook, </a:t>
            </a:r>
            <a:r>
              <a:rPr lang="el-GR" b="1" dirty="0"/>
              <a:t>άρχισαν να συλλέγουν τεράστιο όγκο δεδομένων στις αρχές του 21</a:t>
            </a:r>
            <a:r>
              <a:rPr lang="el-GR" b="1" baseline="30000" dirty="0"/>
              <a:t>ου</a:t>
            </a:r>
            <a:r>
              <a:rPr lang="el-GR" b="1" dirty="0"/>
              <a:t> αιώνα</a:t>
            </a:r>
            <a:r>
              <a:rPr lang="el-GR" dirty="0"/>
              <a:t>. </a:t>
            </a:r>
          </a:p>
        </p:txBody>
      </p:sp>
    </p:spTree>
    <p:extLst>
      <p:ext uri="{BB962C8B-B14F-4D97-AF65-F5344CB8AC3E}">
        <p14:creationId xmlns:p14="http://schemas.microsoft.com/office/powerpoint/2010/main" val="10097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44B041-70CB-4017-A50F-D840BBE65C6F}"/>
              </a:ext>
            </a:extLst>
          </p:cNvPr>
          <p:cNvSpPr>
            <a:spLocks noGrp="1"/>
          </p:cNvSpPr>
          <p:nvPr>
            <p:ph type="title"/>
          </p:nvPr>
        </p:nvSpPr>
        <p:spPr/>
        <p:txBody>
          <a:bodyPr/>
          <a:lstStyle/>
          <a:p>
            <a:r>
              <a:rPr lang="en-US" dirty="0"/>
              <a:t>IoT Data</a:t>
            </a:r>
            <a:endParaRPr lang="el-GR" dirty="0"/>
          </a:p>
        </p:txBody>
      </p:sp>
      <p:sp>
        <p:nvSpPr>
          <p:cNvPr id="3" name="Θέση περιεχομένου 2">
            <a:extLst>
              <a:ext uri="{FF2B5EF4-FFF2-40B4-BE49-F238E27FC236}">
                <a16:creationId xmlns:a16="http://schemas.microsoft.com/office/drawing/2014/main" id="{9500F508-8C56-4111-BB6C-9B2865EF79A8}"/>
              </a:ext>
            </a:extLst>
          </p:cNvPr>
          <p:cNvSpPr>
            <a:spLocks noGrp="1"/>
          </p:cNvSpPr>
          <p:nvPr>
            <p:ph idx="1"/>
          </p:nvPr>
        </p:nvSpPr>
        <p:spPr/>
        <p:txBody>
          <a:bodyPr>
            <a:normAutofit fontScale="92500" lnSpcReduction="10000"/>
          </a:bodyPr>
          <a:lstStyle/>
          <a:p>
            <a:r>
              <a:rPr lang="en-US" dirty="0"/>
              <a:t>These characteristics can be classified into three categories: namely data generation, data quality, and data interoperability [32]. </a:t>
            </a:r>
          </a:p>
          <a:p>
            <a:r>
              <a:rPr lang="en-US" dirty="0"/>
              <a:t>In data generation, velocity (generation of data at different rates), scalability, dynamics (things are mostly mobile in IoT), and heterogeneity (different types of sensors) are specific characteristics that make IoT data different from others. </a:t>
            </a:r>
          </a:p>
          <a:p>
            <a:r>
              <a:rPr lang="en-US" dirty="0"/>
              <a:t>From data quality perspective, uncertainty, redundancy, ambiguity, and inconsistency are the specific characteristics differentiating IoT data. </a:t>
            </a:r>
          </a:p>
          <a:p>
            <a:r>
              <a:rPr lang="en-US" dirty="0"/>
              <a:t>Finally, in terms of data interoperability, semantics and incompleteness makes IoT data different</a:t>
            </a:r>
            <a:endParaRPr lang="el-GR" dirty="0"/>
          </a:p>
        </p:txBody>
      </p:sp>
    </p:spTree>
    <p:extLst>
      <p:ext uri="{BB962C8B-B14F-4D97-AF65-F5344CB8AC3E}">
        <p14:creationId xmlns:p14="http://schemas.microsoft.com/office/powerpoint/2010/main" val="37190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TotalTime>
  <Words>2669</Words>
  <Application>Microsoft Office PowerPoint</Application>
  <PresentationFormat>Ευρεία οθόνη</PresentationFormat>
  <Paragraphs>166</Paragraphs>
  <Slides>34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34</vt:i4>
      </vt:variant>
    </vt:vector>
  </HeadingPairs>
  <TitlesOfParts>
    <vt:vector size="37" baseType="lpstr">
      <vt:lpstr>Arial</vt:lpstr>
      <vt:lpstr>Calibri</vt:lpstr>
      <vt:lpstr>Οργανικό</vt:lpstr>
      <vt:lpstr>Big Data Μέγα – Δεδομένα</vt:lpstr>
      <vt:lpstr>Μέγα Δεδομένα</vt:lpstr>
      <vt:lpstr>Για να παραχθούν δεδομένα</vt:lpstr>
      <vt:lpstr>Τρόποι παραγωγής δεδομένων Παραδείγματα</vt:lpstr>
      <vt:lpstr>Παραδείγματα</vt:lpstr>
      <vt:lpstr>Τι είναι τα Μέγα - Δεδομένα</vt:lpstr>
      <vt:lpstr>Χρήσεις</vt:lpstr>
      <vt:lpstr>Νέα Χαρακτηριστικά</vt:lpstr>
      <vt:lpstr>IoT Data</vt:lpstr>
      <vt:lpstr>Τι είναι η Ανάλυση Μέγα-Δεδομένων;</vt:lpstr>
      <vt:lpstr>Εφαρμογές</vt:lpstr>
      <vt:lpstr>Λήψη Αποφάσεων</vt:lpstr>
      <vt:lpstr>Τεχνικές Ανάλυσης</vt:lpstr>
      <vt:lpstr>Παράδειγμα Προγνωστικής Ανάλυσης</vt:lpstr>
      <vt:lpstr>Πηγές Μέγα Δεδομένων</vt:lpstr>
      <vt:lpstr>Πηγές Μέγα-Δεδομένων</vt:lpstr>
      <vt:lpstr>Αποθήκευση Μέγα-Δεδομένων</vt:lpstr>
      <vt:lpstr>Κρίσιμοι παράγοντες αποθήκευσης</vt:lpstr>
      <vt:lpstr>Παραδείγματα Ανάλυσης Μέγα Δεδομένων</vt:lpstr>
      <vt:lpstr>Παραδείγματα μάθησης σε Μέγα-Δεδομένα</vt:lpstr>
      <vt:lpstr>Τι είναι το Hadoop</vt:lpstr>
      <vt:lpstr>Εξόρυξη Δεδομένων</vt:lpstr>
      <vt:lpstr>Τύποι πληροφοριών όπως προκύπτουν από την Εξόρυξη </vt:lpstr>
      <vt:lpstr>Τεχνικές: Ταξινόμηση - Ομαδοποίηση</vt:lpstr>
      <vt:lpstr>Εξόρυξη Δεδομένων Κειμένου #1</vt:lpstr>
      <vt:lpstr>Εξόρυξη Δεδομένων Κειμένου #2</vt:lpstr>
      <vt:lpstr>Εξόρυξη Δεδομένων Κειμένου #3</vt:lpstr>
      <vt:lpstr>Επιχειρηματική Ευφυΐα</vt:lpstr>
      <vt:lpstr>Έξυπνες Πόλεις #1</vt:lpstr>
      <vt:lpstr>Έξυπνες Πόλεις #2</vt:lpstr>
      <vt:lpstr>Ανάλυση Δεδομένων Τοποθεσίας</vt:lpstr>
      <vt:lpstr>Μεγάλα Δεδομένα</vt:lpstr>
      <vt:lpstr>Παρουσίαση του PowerPoint</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dc:title>
  <dc:creator>Mennis Vangelis</dc:creator>
  <cp:lastModifiedBy>Mennis Vangelis</cp:lastModifiedBy>
  <cp:revision>16</cp:revision>
  <dcterms:created xsi:type="dcterms:W3CDTF">2021-02-25T09:25:26Z</dcterms:created>
  <dcterms:modified xsi:type="dcterms:W3CDTF">2021-05-19T08:27:08Z</dcterms:modified>
</cp:coreProperties>
</file>