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7">
  <p:sldMasterIdLst>
    <p:sldMasterId id="2147483744" r:id="rId3"/>
  </p:sldMasterIdLst>
  <p:notesMasterIdLst>
    <p:notesMasterId r:id="rId27"/>
  </p:notesMasterIdLst>
  <p:sldIdLst>
    <p:sldId id="256" r:id="rId4"/>
    <p:sldId id="293" r:id="rId5"/>
    <p:sldId id="287" r:id="rId6"/>
    <p:sldId id="288" r:id="rId7"/>
    <p:sldId id="289" r:id="rId8"/>
    <p:sldId id="290" r:id="rId9"/>
    <p:sldId id="291" r:id="rId10"/>
    <p:sldId id="292" r:id="rId11"/>
    <p:sldId id="294" r:id="rId12"/>
    <p:sldId id="296" r:id="rId13"/>
    <p:sldId id="295"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ill Sans MT"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Gill Sans MT"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Gill Sans MT"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Gill Sans MT"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Gill Sans MT" pitchFamily="34" charset="0"/>
        <a:ea typeface="+mn-ea"/>
        <a:cs typeface="Arial" charset="0"/>
      </a:defRPr>
    </a:lvl5pPr>
    <a:lvl6pPr marL="2286000" algn="l" defTabSz="914400" rtl="0" eaLnBrk="1" latinLnBrk="0" hangingPunct="1">
      <a:defRPr kern="1200">
        <a:solidFill>
          <a:schemeClr val="tx1"/>
        </a:solidFill>
        <a:latin typeface="Gill Sans MT" pitchFamily="34" charset="0"/>
        <a:ea typeface="+mn-ea"/>
        <a:cs typeface="Arial" charset="0"/>
      </a:defRPr>
    </a:lvl6pPr>
    <a:lvl7pPr marL="2743200" algn="l" defTabSz="914400" rtl="0" eaLnBrk="1" latinLnBrk="0" hangingPunct="1">
      <a:defRPr kern="1200">
        <a:solidFill>
          <a:schemeClr val="tx1"/>
        </a:solidFill>
        <a:latin typeface="Gill Sans MT" pitchFamily="34" charset="0"/>
        <a:ea typeface="+mn-ea"/>
        <a:cs typeface="Arial" charset="0"/>
      </a:defRPr>
    </a:lvl7pPr>
    <a:lvl8pPr marL="3200400" algn="l" defTabSz="914400" rtl="0" eaLnBrk="1" latinLnBrk="0" hangingPunct="1">
      <a:defRPr kern="1200">
        <a:solidFill>
          <a:schemeClr val="tx1"/>
        </a:solidFill>
        <a:latin typeface="Gill Sans MT" pitchFamily="34" charset="0"/>
        <a:ea typeface="+mn-ea"/>
        <a:cs typeface="Arial" charset="0"/>
      </a:defRPr>
    </a:lvl8pPr>
    <a:lvl9pPr marL="3657600" algn="l" defTabSz="914400" rtl="0" eaLnBrk="1" latinLnBrk="0" hangingPunct="1">
      <a:defRPr kern="1200">
        <a:solidFill>
          <a:schemeClr val="tx1"/>
        </a:solidFill>
        <a:latin typeface="Gill Sans MT"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94610" autoAdjust="0"/>
  </p:normalViewPr>
  <p:slideViewPr>
    <p:cSldViewPr>
      <p:cViewPr varScale="1">
        <p:scale>
          <a:sx n="88" d="100"/>
          <a:sy n="88" d="100"/>
        </p:scale>
        <p:origin x="-978"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1CAD39D3-AC6D-4570-86A5-1346F6DC5012}" type="datetimeFigureOut">
              <a:rPr lang="en-US"/>
              <a:pPr>
                <a:defRPr/>
              </a:pPr>
              <a:t>9/25/2020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itchFamily="34" charset="0"/>
              </a:defRPr>
            </a:lvl1pPr>
          </a:lstStyle>
          <a:p>
            <a:pPr>
              <a:defRPr/>
            </a:pPr>
            <a:fld id="{E5AE4EE8-D7C4-410F-AE98-447474ED52CE}" type="slidenum">
              <a:rPr lang="en-US"/>
              <a:pPr>
                <a:defRPr/>
              </a:pPr>
              <a:t>‹#›</a:t>
            </a:fld>
            <a:endParaRPr lang="en-US"/>
          </a:p>
        </p:txBody>
      </p:sp>
    </p:spTree>
    <p:extLst>
      <p:ext uri="{BB962C8B-B14F-4D97-AF65-F5344CB8AC3E}">
        <p14:creationId xmlns:p14="http://schemas.microsoft.com/office/powerpoint/2010/main" xmlns="" val="20765796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a:p>
        </p:txBody>
      </p:sp>
      <p:sp>
        <p:nvSpPr>
          <p:cNvPr id="38916" name="Slide Number Placeholder 3"/>
          <p:cNvSpPr>
            <a:spLocks noGrp="1"/>
          </p:cNvSpPr>
          <p:nvPr>
            <p:ph type="sldNum" sz="quarter" idx="5"/>
          </p:nvPr>
        </p:nvSpPr>
        <p:spPr bwMode="auto">
          <a:noFill/>
          <a:ln>
            <a:miter lim="800000"/>
            <a:headEnd/>
            <a:tailEnd/>
          </a:ln>
        </p:spPr>
        <p:txBody>
          <a:bodyPr/>
          <a:lstStyle/>
          <a:p>
            <a:fld id="{69876720-9FE1-4CE8-916D-3991E53CB2E4}" type="slidenum">
              <a:rPr lang="en-US" altLang="el-GR"/>
              <a:pPr/>
              <a:t>1</a:t>
            </a:fld>
            <a:endParaRPr lang="en-US" alt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a:lstStyle/>
          <a:p>
            <a:fld id="{FCA32FCA-5AE1-42FD-9042-10753539F2C9}" type="slidenum">
              <a:rPr lang="en-GB" altLang="el-GR">
                <a:latin typeface="Arial" charset="0"/>
              </a:rPr>
              <a:pPr/>
              <a:t>10</a:t>
            </a:fld>
            <a:endParaRPr lang="en-GB" altLang="el-GR">
              <a:latin typeface="Arial"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alt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a:lstStyle/>
          <a:p>
            <a:fld id="{FCA32FCA-5AE1-42FD-9042-10753539F2C9}" type="slidenum">
              <a:rPr lang="en-GB" altLang="el-GR">
                <a:latin typeface="Arial" charset="0"/>
              </a:rPr>
              <a:pPr/>
              <a:t>11</a:t>
            </a:fld>
            <a:endParaRPr lang="en-GB" altLang="el-GR">
              <a:latin typeface="Arial"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alt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a:lstStyle/>
          <a:p>
            <a:fld id="{FCA32FCA-5AE1-42FD-9042-10753539F2C9}" type="slidenum">
              <a:rPr lang="en-GB" altLang="el-GR">
                <a:latin typeface="Arial" charset="0"/>
              </a:rPr>
              <a:pPr/>
              <a:t>12</a:t>
            </a:fld>
            <a:endParaRPr lang="en-GB" altLang="el-GR">
              <a:latin typeface="Arial"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alt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a:lstStyle/>
          <a:p>
            <a:fld id="{FCA32FCA-5AE1-42FD-9042-10753539F2C9}" type="slidenum">
              <a:rPr lang="en-GB" altLang="el-GR">
                <a:latin typeface="Arial" charset="0"/>
              </a:rPr>
              <a:pPr/>
              <a:t>13</a:t>
            </a:fld>
            <a:endParaRPr lang="en-GB" altLang="el-GR">
              <a:latin typeface="Arial"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alt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a:lstStyle/>
          <a:p>
            <a:fld id="{FCA32FCA-5AE1-42FD-9042-10753539F2C9}" type="slidenum">
              <a:rPr lang="en-GB" altLang="el-GR">
                <a:latin typeface="Arial" charset="0"/>
              </a:rPr>
              <a:pPr/>
              <a:t>14</a:t>
            </a:fld>
            <a:endParaRPr lang="en-GB" altLang="el-GR">
              <a:latin typeface="Arial"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alt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a:lstStyle/>
          <a:p>
            <a:fld id="{FCA32FCA-5AE1-42FD-9042-10753539F2C9}" type="slidenum">
              <a:rPr lang="en-GB" altLang="el-GR">
                <a:latin typeface="Arial" charset="0"/>
              </a:rPr>
              <a:pPr/>
              <a:t>15</a:t>
            </a:fld>
            <a:endParaRPr lang="en-GB" altLang="el-GR">
              <a:latin typeface="Arial"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alt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a:lstStyle/>
          <a:p>
            <a:fld id="{FCA32FCA-5AE1-42FD-9042-10753539F2C9}" type="slidenum">
              <a:rPr lang="en-GB" altLang="el-GR">
                <a:latin typeface="Arial" charset="0"/>
              </a:rPr>
              <a:pPr/>
              <a:t>16</a:t>
            </a:fld>
            <a:endParaRPr lang="en-GB" altLang="el-GR">
              <a:latin typeface="Arial"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alt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a:lstStyle/>
          <a:p>
            <a:fld id="{FCA32FCA-5AE1-42FD-9042-10753539F2C9}" type="slidenum">
              <a:rPr lang="en-GB" altLang="el-GR">
                <a:latin typeface="Arial" charset="0"/>
              </a:rPr>
              <a:pPr/>
              <a:t>17</a:t>
            </a:fld>
            <a:endParaRPr lang="en-GB" altLang="el-GR">
              <a:latin typeface="Arial"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alt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a:lstStyle/>
          <a:p>
            <a:fld id="{FCA32FCA-5AE1-42FD-9042-10753539F2C9}" type="slidenum">
              <a:rPr lang="en-GB" altLang="el-GR">
                <a:latin typeface="Arial" charset="0"/>
              </a:rPr>
              <a:pPr/>
              <a:t>18</a:t>
            </a:fld>
            <a:endParaRPr lang="en-GB" altLang="el-GR">
              <a:latin typeface="Arial"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alt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a:lstStyle/>
          <a:p>
            <a:fld id="{FCA32FCA-5AE1-42FD-9042-10753539F2C9}" type="slidenum">
              <a:rPr lang="en-GB" altLang="el-GR">
                <a:latin typeface="Arial" charset="0"/>
              </a:rPr>
              <a:pPr/>
              <a:t>19</a:t>
            </a:fld>
            <a:endParaRPr lang="en-GB" altLang="el-GR">
              <a:latin typeface="Arial"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alt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a:lstStyle/>
          <a:p>
            <a:fld id="{FCA32FCA-5AE1-42FD-9042-10753539F2C9}" type="slidenum">
              <a:rPr lang="en-GB" altLang="el-GR">
                <a:latin typeface="Arial" charset="0"/>
              </a:rPr>
              <a:pPr/>
              <a:t>2</a:t>
            </a:fld>
            <a:endParaRPr lang="en-GB" altLang="el-GR">
              <a:latin typeface="Arial"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alt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a:lstStyle/>
          <a:p>
            <a:fld id="{FCA32FCA-5AE1-42FD-9042-10753539F2C9}" type="slidenum">
              <a:rPr lang="en-GB" altLang="el-GR">
                <a:latin typeface="Arial" charset="0"/>
              </a:rPr>
              <a:pPr/>
              <a:t>20</a:t>
            </a:fld>
            <a:endParaRPr lang="en-GB" altLang="el-GR">
              <a:latin typeface="Arial"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alt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a:lstStyle/>
          <a:p>
            <a:fld id="{FCA32FCA-5AE1-42FD-9042-10753539F2C9}" type="slidenum">
              <a:rPr lang="en-GB" altLang="el-GR">
                <a:latin typeface="Arial" charset="0"/>
              </a:rPr>
              <a:pPr/>
              <a:t>21</a:t>
            </a:fld>
            <a:endParaRPr lang="en-GB" altLang="el-GR">
              <a:latin typeface="Arial"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alt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a:lstStyle/>
          <a:p>
            <a:fld id="{FCA32FCA-5AE1-42FD-9042-10753539F2C9}" type="slidenum">
              <a:rPr lang="en-GB" altLang="el-GR">
                <a:latin typeface="Arial" charset="0"/>
              </a:rPr>
              <a:pPr/>
              <a:t>22</a:t>
            </a:fld>
            <a:endParaRPr lang="en-GB" altLang="el-GR">
              <a:latin typeface="Arial"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alt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a:p>
        </p:txBody>
      </p:sp>
      <p:sp>
        <p:nvSpPr>
          <p:cNvPr id="38916" name="Slide Number Placeholder 3"/>
          <p:cNvSpPr>
            <a:spLocks noGrp="1"/>
          </p:cNvSpPr>
          <p:nvPr>
            <p:ph type="sldNum" sz="quarter" idx="5"/>
          </p:nvPr>
        </p:nvSpPr>
        <p:spPr bwMode="auto">
          <a:noFill/>
          <a:ln>
            <a:miter lim="800000"/>
            <a:headEnd/>
            <a:tailEnd/>
          </a:ln>
        </p:spPr>
        <p:txBody>
          <a:bodyPr/>
          <a:lstStyle/>
          <a:p>
            <a:fld id="{69876720-9FE1-4CE8-916D-3991E53CB2E4}" type="slidenum">
              <a:rPr lang="en-US" altLang="el-GR"/>
              <a:pPr/>
              <a:t>23</a:t>
            </a:fld>
            <a:endParaRPr lang="en-US" alt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a:lstStyle/>
          <a:p>
            <a:fld id="{FCA32FCA-5AE1-42FD-9042-10753539F2C9}" type="slidenum">
              <a:rPr lang="en-GB" altLang="el-GR">
                <a:latin typeface="Arial" charset="0"/>
              </a:rPr>
              <a:pPr/>
              <a:t>3</a:t>
            </a:fld>
            <a:endParaRPr lang="en-GB" altLang="el-GR">
              <a:latin typeface="Arial"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alt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a:lstStyle/>
          <a:p>
            <a:fld id="{FCA32FCA-5AE1-42FD-9042-10753539F2C9}" type="slidenum">
              <a:rPr lang="en-GB" altLang="el-GR">
                <a:latin typeface="Arial" charset="0"/>
              </a:rPr>
              <a:pPr/>
              <a:t>4</a:t>
            </a:fld>
            <a:endParaRPr lang="en-GB" altLang="el-GR">
              <a:latin typeface="Arial"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alt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a:lstStyle/>
          <a:p>
            <a:fld id="{FCA32FCA-5AE1-42FD-9042-10753539F2C9}" type="slidenum">
              <a:rPr lang="en-GB" altLang="el-GR">
                <a:latin typeface="Arial" charset="0"/>
              </a:rPr>
              <a:pPr/>
              <a:t>5</a:t>
            </a:fld>
            <a:endParaRPr lang="en-GB" altLang="el-GR">
              <a:latin typeface="Arial"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alt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a:lstStyle/>
          <a:p>
            <a:fld id="{FCA32FCA-5AE1-42FD-9042-10753539F2C9}" type="slidenum">
              <a:rPr lang="en-GB" altLang="el-GR">
                <a:latin typeface="Arial" charset="0"/>
              </a:rPr>
              <a:pPr/>
              <a:t>6</a:t>
            </a:fld>
            <a:endParaRPr lang="en-GB" altLang="el-GR">
              <a:latin typeface="Arial"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alt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a:lstStyle/>
          <a:p>
            <a:fld id="{FCA32FCA-5AE1-42FD-9042-10753539F2C9}" type="slidenum">
              <a:rPr lang="en-GB" altLang="el-GR">
                <a:latin typeface="Arial" charset="0"/>
              </a:rPr>
              <a:pPr/>
              <a:t>7</a:t>
            </a:fld>
            <a:endParaRPr lang="en-GB" altLang="el-GR">
              <a:latin typeface="Arial"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alt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a:lstStyle/>
          <a:p>
            <a:fld id="{FCA32FCA-5AE1-42FD-9042-10753539F2C9}" type="slidenum">
              <a:rPr lang="en-GB" altLang="el-GR">
                <a:latin typeface="Arial" charset="0"/>
              </a:rPr>
              <a:pPr/>
              <a:t>8</a:t>
            </a:fld>
            <a:endParaRPr lang="en-GB" altLang="el-GR">
              <a:latin typeface="Arial"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alt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a:lstStyle/>
          <a:p>
            <a:fld id="{FCA32FCA-5AE1-42FD-9042-10753539F2C9}" type="slidenum">
              <a:rPr lang="en-GB" altLang="el-GR">
                <a:latin typeface="Arial" charset="0"/>
              </a:rPr>
              <a:pPr/>
              <a:t>9</a:t>
            </a:fld>
            <a:endParaRPr lang="en-GB" altLang="el-GR">
              <a:latin typeface="Arial"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l-GR" alt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4"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5" name="Oval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14" name="Title 13"/>
          <p:cNvSpPr>
            <a:spLocks noGrp="1"/>
          </p:cNvSpPr>
          <p:nvPr>
            <p:ph type="ctrTitle"/>
          </p:nvPr>
        </p:nvSpPr>
        <p:spPr>
          <a:xfrm>
            <a:off x="1435608" y="435936"/>
            <a:ext cx="7406640" cy="1472184"/>
          </a:xfrm>
        </p:spPr>
        <p:txBody>
          <a:bodyPr anchor="b"/>
          <a:lstStyle>
            <a:lvl1pPr algn="l">
              <a:defRPr/>
            </a:lvl1pPr>
            <a:extLst/>
          </a:lstStyle>
          <a:p>
            <a:r>
              <a:rPr lang="el-GR" noProof="1"/>
              <a:t>Στυλ κύριου τίτλου</a:t>
            </a:r>
            <a:endParaRPr lang="en-US" dirty="0"/>
          </a:p>
        </p:txBody>
      </p:sp>
      <p:sp>
        <p:nvSpPr>
          <p:cNvPr id="22" name="Subtitle 21"/>
          <p:cNvSpPr>
            <a:spLocks noGrp="1"/>
          </p:cNvSpPr>
          <p:nvPr>
            <p:ph type="subTitle" idx="1"/>
          </p:nvPr>
        </p:nvSpPr>
        <p:spPr>
          <a:xfrm>
            <a:off x="1432560" y="1850064"/>
            <a:ext cx="7406640" cy="1752600"/>
          </a:xfrm>
        </p:spPr>
        <p:txBody>
          <a:bodyPr/>
          <a:lstStyle>
            <a:lvl1pPr marL="7315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l-GR" noProof="1"/>
              <a:t>Στυλ κύριου υπότιτλου</a:t>
            </a:r>
            <a:endParaRPr lang="en-US" dirty="0"/>
          </a:p>
        </p:txBody>
      </p:sp>
      <p:sp>
        <p:nvSpPr>
          <p:cNvPr id="6" name="Date Placeholder 6"/>
          <p:cNvSpPr>
            <a:spLocks noGrp="1"/>
          </p:cNvSpPr>
          <p:nvPr>
            <p:ph type="dt" sz="half" idx="10"/>
          </p:nvPr>
        </p:nvSpPr>
        <p:spPr/>
        <p:txBody>
          <a:bodyPr/>
          <a:lstStyle>
            <a:lvl1pPr>
              <a:defRPr/>
            </a:lvl1pPr>
            <a:extLst/>
          </a:lstStyle>
          <a:p>
            <a:pPr>
              <a:defRPr/>
            </a:pPr>
            <a:fld id="{37CE13A1-AC58-4047-AA7D-C624E5757FD2}" type="datetime1">
              <a:rPr lang="el-GR"/>
              <a:pPr>
                <a:defRPr/>
              </a:pPr>
              <a:t>25/09/2020</a:t>
            </a:fld>
            <a:endParaRPr lang="en-US"/>
          </a:p>
        </p:txBody>
      </p:sp>
      <p:sp>
        <p:nvSpPr>
          <p:cNvPr id="7" name="Footer Placeholder 19"/>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1η ΟΣΣ - ΠΛΗ37 </a:t>
            </a:r>
            <a:endParaRPr lang="en-US"/>
          </a:p>
        </p:txBody>
      </p:sp>
      <p:sp>
        <p:nvSpPr>
          <p:cNvPr id="8" name="Slide Number Placeholder 9"/>
          <p:cNvSpPr>
            <a:spLocks noGrp="1"/>
          </p:cNvSpPr>
          <p:nvPr>
            <p:ph type="sldNum" sz="quarter" idx="12"/>
          </p:nvPr>
        </p:nvSpPr>
        <p:spPr/>
        <p:txBody>
          <a:bodyPr/>
          <a:lstStyle>
            <a:lvl1pPr>
              <a:defRPr smtClean="0"/>
            </a:lvl1pPr>
          </a:lstStyle>
          <a:p>
            <a:pPr>
              <a:defRPr/>
            </a:pPr>
            <a:fld id="{8F68F447-5C33-42D6-9E41-60F3616763D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lvl1pPr>
              <a:defRPr/>
            </a:lvl1pPr>
            <a:extLst/>
          </a:lstStyle>
          <a:p>
            <a:pPr>
              <a:defRPr/>
            </a:pPr>
            <a:fld id="{C9C8E888-A91D-43FB-B6EA-D98A61BA03D4}" type="datetime1">
              <a:rPr lang="el-GR"/>
              <a:pPr>
                <a:defRPr/>
              </a:pPr>
              <a:t>25/09/2020</a:t>
            </a:fld>
            <a:endParaRPr lang="en-US"/>
          </a:p>
        </p:txBody>
      </p:sp>
      <p:sp>
        <p:nvSpPr>
          <p:cNvPr id="5" name="Footer Placeholder 4"/>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1η ΟΣΣ - ΠΛΗ37 </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CD6A54C3-0A02-4951-8A3C-FA7FED1AF2B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l-GR"/>
              <a:t>Στυλ κύριου τίτλου</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lvl1pPr>
              <a:defRPr/>
            </a:lvl1pPr>
            <a:extLst/>
          </a:lstStyle>
          <a:p>
            <a:pPr>
              <a:defRPr/>
            </a:pPr>
            <a:fld id="{B217EA10-0254-4078-A17B-A21D13FA7309}" type="datetime1">
              <a:rPr lang="el-GR"/>
              <a:pPr>
                <a:defRPr/>
              </a:pPr>
              <a:t>25/09/2020</a:t>
            </a:fld>
            <a:endParaRPr lang="en-US"/>
          </a:p>
        </p:txBody>
      </p:sp>
      <p:sp>
        <p:nvSpPr>
          <p:cNvPr id="5" name="Footer Placeholder 4"/>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1η ΟΣΣ - ΠΛΗ37 </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57F1E0B2-56FD-40FB-8A73-15D665C5F28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a:t>Click to edit Master title style</a:t>
            </a:r>
            <a:endParaRPr lang="en-GB"/>
          </a:p>
        </p:txBody>
      </p:sp>
      <p:sp>
        <p:nvSpPr>
          <p:cNvPr id="3" name="Table Placeholder 2"/>
          <p:cNvSpPr>
            <a:spLocks noGrp="1"/>
          </p:cNvSpPr>
          <p:nvPr>
            <p:ph type="tbl" idx="1"/>
          </p:nvPr>
        </p:nvSpPr>
        <p:spPr>
          <a:xfrm>
            <a:off x="1182688" y="2017713"/>
            <a:ext cx="7772400" cy="4114800"/>
          </a:xfrm>
        </p:spPr>
        <p:txBody>
          <a:bodyPr/>
          <a:lstStyle/>
          <a:p>
            <a:pPr lvl="0"/>
            <a:endParaRPr lang="en-GB" noProof="0"/>
          </a:p>
        </p:txBody>
      </p:sp>
      <p:sp>
        <p:nvSpPr>
          <p:cNvPr id="4" name="Rectangle 11"/>
          <p:cNvSpPr>
            <a:spLocks noGrp="1" noChangeArrowheads="1"/>
          </p:cNvSpPr>
          <p:nvPr>
            <p:ph type="dt" sz="half" idx="10"/>
          </p:nvPr>
        </p:nvSpPr>
        <p:spPr/>
        <p:txBody>
          <a:bodyPr/>
          <a:lstStyle>
            <a:lvl1pPr>
              <a:defRPr/>
            </a:lvl1pPr>
          </a:lstStyle>
          <a:p>
            <a:pPr>
              <a:defRPr/>
            </a:pPr>
            <a:fld id="{5CAEA601-F561-48B2-8016-526629AC21FA}" type="datetime1">
              <a:rPr lang="el-GR"/>
              <a:pPr>
                <a:defRPr/>
              </a:pPr>
              <a:t>25/09/2020</a:t>
            </a:fld>
            <a:endParaRPr lang="en-GB"/>
          </a:p>
        </p:txBody>
      </p:sp>
      <p:sp>
        <p:nvSpPr>
          <p:cNvPr id="5" name="Rectangle 12"/>
          <p:cNvSpPr>
            <a:spLocks noGrp="1" noChangeArrowheads="1"/>
          </p:cNvSpPr>
          <p:nvPr>
            <p:ph type="ftr" sz="quarter" idx="11"/>
          </p:nvPr>
        </p:nvSpPr>
        <p:spPr/>
        <p:txBody>
          <a:bodyPr/>
          <a:lstStyle>
            <a:lvl1pPr>
              <a:defRPr/>
            </a:lvl1pPr>
          </a:lstStyle>
          <a:p>
            <a:pPr>
              <a:defRPr/>
            </a:pPr>
            <a:r>
              <a:rPr lang="el-GR"/>
              <a:t>1η ΟΣΣ - ΠΛΗ37 </a:t>
            </a:r>
            <a:endParaRPr lang="en-GB"/>
          </a:p>
        </p:txBody>
      </p:sp>
      <p:sp>
        <p:nvSpPr>
          <p:cNvPr id="6" name="Rectangle 13"/>
          <p:cNvSpPr>
            <a:spLocks noGrp="1" noChangeArrowheads="1"/>
          </p:cNvSpPr>
          <p:nvPr>
            <p:ph type="sldNum" sz="quarter" idx="12"/>
          </p:nvPr>
        </p:nvSpPr>
        <p:spPr/>
        <p:txBody>
          <a:bodyPr/>
          <a:lstStyle>
            <a:lvl1pPr>
              <a:defRPr smtClean="0"/>
            </a:lvl1pPr>
          </a:lstStyle>
          <a:p>
            <a:pPr>
              <a:defRPr/>
            </a:pPr>
            <a:fld id="{17D513B5-968E-4CDE-A274-AF81136B9906}"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lvl1pPr>
              <a:defRPr/>
            </a:lvl1pPr>
            <a:extLst/>
          </a:lstStyle>
          <a:p>
            <a:pPr>
              <a:defRPr/>
            </a:pPr>
            <a:fld id="{6F456781-EDA4-404C-B500-1C01F8F6D603}" type="datetime1">
              <a:rPr lang="el-GR"/>
              <a:pPr>
                <a:defRPr/>
              </a:pPr>
              <a:t>25/09/2020</a:t>
            </a:fld>
            <a:endParaRPr lang="en-US"/>
          </a:p>
        </p:txBody>
      </p:sp>
      <p:sp>
        <p:nvSpPr>
          <p:cNvPr id="5" name="Footer Placeholder 4"/>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1η ΟΣΣ - ΠΛΗ37 </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6FA73B43-8E3F-4EC1-8FE2-5215A5620F2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l-GR"/>
              <a:t>Στυλ κύριου τίτλου</a:t>
            </a:r>
            <a:endParaRPr lang="en-US" dirty="0"/>
          </a:p>
        </p:txBody>
      </p:sp>
      <p:sp>
        <p:nvSpPr>
          <p:cNvPr id="3" name="Text Placeholder 2"/>
          <p:cNvSpPr>
            <a:spLocks noGrp="1"/>
          </p:cNvSpPr>
          <p:nvPr>
            <p:ph type="body" idx="1"/>
          </p:nvPr>
        </p:nvSpPr>
        <p:spPr>
          <a:xfrm>
            <a:off x="2578392" y="1100138"/>
            <a:ext cx="6400800" cy="1509712"/>
          </a:xfrm>
        </p:spPr>
        <p:txBody>
          <a:bodyPr anchor="b"/>
          <a:lstStyle>
            <a:lvl1pPr marL="27432"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l-GR"/>
              <a:t>Στυλ υποδείγματος κειμένου</a:t>
            </a:r>
          </a:p>
        </p:txBody>
      </p:sp>
      <p:sp>
        <p:nvSpPr>
          <p:cNvPr id="8" name="Date Placeholder 3"/>
          <p:cNvSpPr>
            <a:spLocks noGrp="1"/>
          </p:cNvSpPr>
          <p:nvPr>
            <p:ph type="dt" sz="half" idx="10"/>
          </p:nvPr>
        </p:nvSpPr>
        <p:spPr/>
        <p:txBody>
          <a:bodyPr/>
          <a:lstStyle>
            <a:lvl1pPr>
              <a:defRPr/>
            </a:lvl1pPr>
            <a:extLst/>
          </a:lstStyle>
          <a:p>
            <a:pPr>
              <a:defRPr/>
            </a:pPr>
            <a:fld id="{96D7B773-DC7A-467E-A2B5-DDEE3E5D17DD}" type="datetime1">
              <a:rPr lang="el-GR"/>
              <a:pPr>
                <a:defRPr/>
              </a:pPr>
              <a:t>25/09/2020</a:t>
            </a:fld>
            <a:endParaRPr lang="en-US"/>
          </a:p>
        </p:txBody>
      </p:sp>
      <p:sp>
        <p:nvSpPr>
          <p:cNvPr id="9" name="Footer Placeholder 4"/>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1η ΟΣΣ - ΠΛΗ37 </a:t>
            </a:r>
            <a:endParaRPr lang="en-US"/>
          </a:p>
        </p:txBody>
      </p:sp>
      <p:sp>
        <p:nvSpPr>
          <p:cNvPr id="10" name="Slide Number Placeholder 5"/>
          <p:cNvSpPr>
            <a:spLocks noGrp="1"/>
          </p:cNvSpPr>
          <p:nvPr>
            <p:ph type="sldNum" sz="quarter" idx="12"/>
          </p:nvPr>
        </p:nvSpPr>
        <p:spPr/>
        <p:txBody>
          <a:bodyPr/>
          <a:lstStyle>
            <a:lvl1pPr>
              <a:defRPr smtClean="0"/>
            </a:lvl1pPr>
          </a:lstStyle>
          <a:p>
            <a:pPr>
              <a:defRPr/>
            </a:pPr>
            <a:fld id="{2F05A2D8-B90B-4861-B128-084480847BA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5" name="Pie 8"/>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Oval 9"/>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11"/>
          <p:cNvSpPr/>
          <p:nvPr/>
        </p:nvSpPr>
        <p:spPr>
          <a:xfrm>
            <a:off x="1033463" y="0"/>
            <a:ext cx="813117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1435608" y="274320"/>
            <a:ext cx="7498080" cy="1143000"/>
          </a:xfrm>
        </p:spPr>
        <p:txBody>
          <a:bodyPr/>
          <a:lstStyle/>
          <a:p>
            <a:r>
              <a:rPr lang="el-GR"/>
              <a:t>Στυλ κύριου τίτλου</a:t>
            </a:r>
            <a:endParaRPr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9" name="Date Placeholder 4"/>
          <p:cNvSpPr>
            <a:spLocks noGrp="1"/>
          </p:cNvSpPr>
          <p:nvPr>
            <p:ph type="dt" sz="half" idx="10"/>
          </p:nvPr>
        </p:nvSpPr>
        <p:spPr/>
        <p:txBody>
          <a:bodyPr/>
          <a:lstStyle>
            <a:lvl1pPr>
              <a:defRPr/>
            </a:lvl1pPr>
            <a:extLst/>
          </a:lstStyle>
          <a:p>
            <a:pPr>
              <a:defRPr/>
            </a:pPr>
            <a:fld id="{47C4C018-B070-4446-B6E9-179AF4D799AD}" type="datetime1">
              <a:rPr lang="el-GR"/>
              <a:pPr>
                <a:defRPr/>
              </a:pPr>
              <a:t>25/09/2020</a:t>
            </a:fld>
            <a:endParaRPr lang="en-US"/>
          </a:p>
        </p:txBody>
      </p:sp>
      <p:sp>
        <p:nvSpPr>
          <p:cNvPr id="10" name="Footer Placeholder 5"/>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1η ΟΣΣ - ΠΛΗ37 </a:t>
            </a:r>
            <a:endParaRPr lang="en-US"/>
          </a:p>
        </p:txBody>
      </p:sp>
      <p:sp>
        <p:nvSpPr>
          <p:cNvPr id="11" name="Slide Number Placeholder 6"/>
          <p:cNvSpPr>
            <a:spLocks noGrp="1"/>
          </p:cNvSpPr>
          <p:nvPr>
            <p:ph type="sldNum" sz="quarter" idx="12"/>
          </p:nvPr>
        </p:nvSpPr>
        <p:spPr/>
        <p:txBody>
          <a:bodyPr/>
          <a:lstStyle>
            <a:lvl1pPr>
              <a:defRPr smtClean="0"/>
            </a:lvl1pPr>
          </a:lstStyle>
          <a:p>
            <a:pPr>
              <a:defRPr/>
            </a:pPr>
            <a:fld id="{9AB6317A-9010-4148-81A8-9FD907D8689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l-GR"/>
              <a:t>Στυλ κύριου τίτλου</a:t>
            </a:r>
            <a:endParaRPr lang="en-US" dirty="0"/>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l-GR"/>
              <a:t>Στυλ υποδείγματος κειμένου</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l-GR"/>
              <a:t>Στυλ υποδείγματος κειμένου</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lvl1pPr>
              <a:defRPr/>
            </a:lvl1pPr>
            <a:extLst/>
          </a:lstStyle>
          <a:p>
            <a:pPr>
              <a:defRPr/>
            </a:pPr>
            <a:fld id="{BC41276F-03FC-43F3-982B-C16DB9B8C7A5}" type="datetime1">
              <a:rPr lang="el-GR"/>
              <a:pPr>
                <a:defRPr/>
              </a:pPr>
              <a:t>25/09/2020</a:t>
            </a:fld>
            <a:endParaRPr lang="en-US"/>
          </a:p>
        </p:txBody>
      </p:sp>
      <p:sp>
        <p:nvSpPr>
          <p:cNvPr id="8" name="Footer Placeholder 7"/>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1η ΟΣΣ - ΠΛΗ37 </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EC845BA9-146E-4DB3-B1E2-60FE3DDFB26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lvl1pPr>
              <a:defRPr/>
            </a:lvl1pPr>
            <a:extLst/>
          </a:lstStyle>
          <a:p>
            <a:pPr>
              <a:defRPr/>
            </a:pPr>
            <a:fld id="{75EB9CD7-8FDE-46E2-B92B-D90348C06CDF}" type="datetime1">
              <a:rPr lang="el-GR"/>
              <a:pPr>
                <a:defRPr/>
              </a:pPr>
              <a:t>25/09/2020</a:t>
            </a:fld>
            <a:endParaRPr lang="en-US"/>
          </a:p>
        </p:txBody>
      </p:sp>
      <p:sp>
        <p:nvSpPr>
          <p:cNvPr id="4" name="Footer Placeholder 3"/>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1η ΟΣΣ - ΠΛΗ37 </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D19E0647-B6A5-4395-BAD5-5363C48A4C6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3CF70BE5-B270-422F-95F0-AFFC49BA3862}" type="datetime1">
              <a:rPr lang="el-GR"/>
              <a:pPr>
                <a:defRPr/>
              </a:pPr>
              <a:t>25/09/2020</a:t>
            </a:fld>
            <a:endParaRPr lang="en-US"/>
          </a:p>
        </p:txBody>
      </p:sp>
      <p:sp>
        <p:nvSpPr>
          <p:cNvPr id="5" name="Footer Placeholder 2"/>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1η ΟΣΣ - ΠΛΗ37 </a:t>
            </a:r>
            <a:endParaRPr lang="en-US"/>
          </a:p>
        </p:txBody>
      </p:sp>
      <p:sp>
        <p:nvSpPr>
          <p:cNvPr id="6" name="Slide Number Placeholder 3"/>
          <p:cNvSpPr>
            <a:spLocks noGrp="1"/>
          </p:cNvSpPr>
          <p:nvPr>
            <p:ph type="sldNum" sz="quarter" idx="12"/>
          </p:nvPr>
        </p:nvSpPr>
        <p:spPr/>
        <p:txBody>
          <a:bodyPr/>
          <a:lstStyle>
            <a:lvl1pPr>
              <a:defRPr smtClean="0"/>
            </a:lvl1pPr>
          </a:lstStyle>
          <a:p>
            <a:pPr>
              <a:defRPr/>
            </a:pPr>
            <a:fld id="{823009EA-F0AD-4636-B79B-2D36D44B277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810000" cy="1162050"/>
          </a:xfrm>
          <a:ln>
            <a:noFill/>
          </a:ln>
        </p:spPr>
        <p:txBody>
          <a:bodyPr anchor="b"/>
          <a:lstStyle>
            <a:lvl1pPr algn="l">
              <a:lnSpc>
                <a:spcPts val="2000"/>
              </a:lnSpc>
              <a:buNone/>
              <a:defRPr sz="2200" b="1" cap="all" baseline="0"/>
            </a:lvl1pPr>
            <a:extLst/>
          </a:lstStyle>
          <a:p>
            <a:r>
              <a:rPr lang="el-GR"/>
              <a:t>Στυλ κύριου τίτλου</a:t>
            </a:r>
            <a:endParaRPr lang="en-US" dirty="0"/>
          </a:p>
        </p:txBody>
      </p:sp>
      <p:sp>
        <p:nvSpPr>
          <p:cNvPr id="3" name="Text Placeholder 2"/>
          <p:cNvSpPr>
            <a:spLocks noGrp="1"/>
          </p:cNvSpPr>
          <p:nvPr>
            <p:ph type="body" idx="2"/>
          </p:nvPr>
        </p:nvSpPr>
        <p:spPr>
          <a:xfrm>
            <a:off x="457200" y="1435100"/>
            <a:ext cx="3810000" cy="698500"/>
          </a:xfrm>
        </p:spPr>
        <p:txBody>
          <a:bodyPr/>
          <a:lstStyle>
            <a:lvl1pPr marL="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l-GR"/>
              <a:t>Στυλ υποδείγματος κειμένου</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lvl1pPr>
              <a:defRPr/>
            </a:lvl1pPr>
            <a:extLst/>
          </a:lstStyle>
          <a:p>
            <a:pPr>
              <a:defRPr/>
            </a:pPr>
            <a:fld id="{86DFA69B-EE7F-41E7-BCA5-CE119B871C42}" type="datetime1">
              <a:rPr lang="el-GR"/>
              <a:pPr>
                <a:defRPr/>
              </a:pPr>
              <a:t>25/09/2020</a:t>
            </a:fld>
            <a:endParaRPr lang="en-US"/>
          </a:p>
        </p:txBody>
      </p:sp>
      <p:sp>
        <p:nvSpPr>
          <p:cNvPr id="6" name="Footer Placeholder 5"/>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1η ΟΣΣ - ΠΛΗ37 </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7A68B384-9B91-4326-9B65-7F91CF7FADC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0">
            <a:bevelT w="25400" h="19050"/>
            <a:contourClr>
              <a:srgbClr val="969696"/>
            </a:contourClr>
          </a:sp3d>
        </p:spPr>
        <p:txBody>
          <a:bodyPr tIns="274320">
            <a:normAutofit/>
          </a:bodyPr>
          <a:lstStyle/>
          <a:p>
            <a:pPr indent="-283464" eaLnBrk="1" fontAlgn="auto" hangingPunct="1">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l-GR"/>
              <a:t>Στυλ κύριου τίτλου</a:t>
            </a:r>
            <a:endParaRPr lang="en-US" dirty="0"/>
          </a:p>
        </p:txBody>
      </p:sp>
      <p:sp>
        <p:nvSpPr>
          <p:cNvPr id="3" name="Shap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l-GR" noProof="0"/>
              <a:t>Κάντε κλικ στο εικονίδιο για να προσθέσετε μια εικόνα</a:t>
            </a:r>
            <a:endParaRPr lang="en-US" noProof="0" dirty="0"/>
          </a:p>
        </p:txBody>
      </p:sp>
      <p:sp>
        <p:nvSpPr>
          <p:cNvPr id="4" name="Text Placeholder 3"/>
          <p:cNvSpPr>
            <a:spLocks noGrp="1"/>
          </p:cNvSpPr>
          <p:nvPr>
            <p:ph type="body" sz="half" idx="2"/>
          </p:nvPr>
        </p:nvSpPr>
        <p:spPr>
          <a:xfrm>
            <a:off x="838200" y="4800600"/>
            <a:ext cx="4419600" cy="762000"/>
          </a:xfrm>
        </p:spPr>
        <p:txBody>
          <a:bodyP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l-GR"/>
              <a:t>Στυλ υποδείγματος κειμένου</a:t>
            </a:r>
          </a:p>
        </p:txBody>
      </p:sp>
      <p:sp>
        <p:nvSpPr>
          <p:cNvPr id="8" name="Date Placeholder 4"/>
          <p:cNvSpPr>
            <a:spLocks noGrp="1"/>
          </p:cNvSpPr>
          <p:nvPr>
            <p:ph type="dt" sz="half" idx="10"/>
          </p:nvPr>
        </p:nvSpPr>
        <p:spPr/>
        <p:txBody>
          <a:bodyPr/>
          <a:lstStyle>
            <a:lvl1pPr>
              <a:defRPr/>
            </a:lvl1pPr>
            <a:extLst/>
          </a:lstStyle>
          <a:p>
            <a:pPr>
              <a:defRPr/>
            </a:pPr>
            <a:fld id="{83AA5F32-A6FB-4642-9724-C630EE78B1A6}" type="datetime1">
              <a:rPr lang="el-GR"/>
              <a:pPr>
                <a:defRPr/>
              </a:pPr>
              <a:t>25/09/2020</a:t>
            </a:fld>
            <a:endParaRPr lang="en-US"/>
          </a:p>
        </p:txBody>
      </p:sp>
      <p:sp>
        <p:nvSpPr>
          <p:cNvPr id="9" name="Footer Placeholder 5"/>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1η ΟΣΣ - ΠΛΗ37 </a:t>
            </a:r>
            <a:endParaRPr lang="en-US"/>
          </a:p>
        </p:txBody>
      </p:sp>
      <p:sp>
        <p:nvSpPr>
          <p:cNvPr id="10" name="Slide Number Placeholder 6"/>
          <p:cNvSpPr>
            <a:spLocks noGrp="1"/>
          </p:cNvSpPr>
          <p:nvPr>
            <p:ph type="sldNum" sz="quarter" idx="12"/>
          </p:nvPr>
        </p:nvSpPr>
        <p:spPr/>
        <p:txBody>
          <a:bodyPr/>
          <a:lstStyle>
            <a:lvl1pPr>
              <a:defRPr smtClean="0"/>
            </a:lvl1pPr>
          </a:lstStyle>
          <a:p>
            <a:pPr>
              <a:defRPr/>
            </a:pPr>
            <a:fld id="{05583803-6A92-40BF-BB45-7C17661AD2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l-GR" noProof="1"/>
              <a:t>Στυλ κύριου τίτλου</a:t>
            </a:r>
            <a:endParaRPr lang="en-US" dirty="0"/>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altLang="el-GR" noProof="1"/>
              <a:t>Στυλ υποδείγματος κειμένου</a:t>
            </a:r>
          </a:p>
          <a:p>
            <a:pPr lvl="1"/>
            <a:r>
              <a:rPr lang="el-GR" altLang="el-GR" noProof="1"/>
              <a:t>Δεύτερου επιπέδου</a:t>
            </a:r>
          </a:p>
          <a:p>
            <a:pPr lvl="2"/>
            <a:r>
              <a:rPr lang="el-GR" altLang="el-GR" noProof="1"/>
              <a:t>Τρίτου επιπέδου</a:t>
            </a:r>
          </a:p>
          <a:p>
            <a:pPr lvl="3"/>
            <a:r>
              <a:rPr lang="el-GR" altLang="el-GR" noProof="1"/>
              <a:t>Τέταρτου επιπέδου</a:t>
            </a:r>
          </a:p>
          <a:p>
            <a:pPr lvl="4"/>
            <a:r>
              <a:rPr lang="el-GR" altLang="el-GR" noProof="1"/>
              <a:t>Πέμπτου επιπέδου</a:t>
            </a:r>
            <a:endParaRPr lang="en-US" altLang="el-G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hangingPunct="1">
              <a:spcBef>
                <a:spcPts val="0"/>
              </a:spcBef>
              <a:spcAft>
                <a:spcPts val="0"/>
              </a:spcAft>
              <a:defRPr sz="1200">
                <a:solidFill>
                  <a:schemeClr val="bg2">
                    <a:shade val="50000"/>
                    <a:satMod val="200000"/>
                  </a:schemeClr>
                </a:solidFill>
                <a:latin typeface="+mn-lt"/>
                <a:cs typeface="+mn-cs"/>
              </a:defRPr>
            </a:lvl1pPr>
            <a:extLst/>
          </a:lstStyle>
          <a:p>
            <a:pPr>
              <a:defRPr/>
            </a:pPr>
            <a:fld id="{99D2DAC9-9E6D-4964-B5D1-18BC2BD638A6}" type="datetime1">
              <a:rPr lang="el-GR"/>
              <a:pPr>
                <a:defRPr/>
              </a:pPr>
              <a:t>25/09/2020</a:t>
            </a:fld>
            <a:endParaRPr lang="en-US">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hangingPunct="1">
              <a:spcBef>
                <a:spcPts val="0"/>
              </a:spcBef>
              <a:spcAft>
                <a:spcPts val="0"/>
              </a:spcAft>
              <a:defRPr sz="1200">
                <a:solidFill>
                  <a:schemeClr val="bg2">
                    <a:shade val="50000"/>
                  </a:schemeClr>
                </a:solidFill>
                <a:effectLst/>
                <a:latin typeface="+mn-lt"/>
                <a:cs typeface="+mn-cs"/>
              </a:defRPr>
            </a:lvl1pPr>
            <a:extLst/>
          </a:lstStyle>
          <a:p>
            <a:pPr>
              <a:defRPr/>
            </a:pPr>
            <a:r>
              <a:rPr lang="el-GR"/>
              <a:t>1η ΟΣΣ - ΠΛΗ37 </a:t>
            </a: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defRPr sz="1200" smtClean="0">
                <a:solidFill>
                  <a:srgbClr val="B5A788"/>
                </a:solidFill>
              </a:defRPr>
            </a:lvl1pPr>
          </a:lstStyle>
          <a:p>
            <a:pPr>
              <a:defRPr/>
            </a:pPr>
            <a:fld id="{53D49DD2-07A7-494D-A197-5A437833C8E9}" type="slidenum">
              <a:rPr lang="en-US"/>
              <a:pPr>
                <a:defRPr/>
              </a:pPr>
              <a:t>‹#›</a:t>
            </a:fld>
            <a:endParaRPr lang="en-US">
              <a:solidFill>
                <a:srgbClr val="AAA393"/>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4223" r:id="rId1"/>
    <p:sldLayoutId id="2147484224" r:id="rId2"/>
    <p:sldLayoutId id="2147484225" r:id="rId3"/>
    <p:sldLayoutId id="2147484226" r:id="rId4"/>
    <p:sldLayoutId id="2147484227" r:id="rId5"/>
    <p:sldLayoutId id="2147484228" r:id="rId6"/>
    <p:sldLayoutId id="2147484229" r:id="rId7"/>
    <p:sldLayoutId id="2147484230" r:id="rId8"/>
    <p:sldLayoutId id="2147484231" r:id="rId9"/>
    <p:sldLayoutId id="2147484232" r:id="rId10"/>
    <p:sldLayoutId id="2147484233" r:id="rId11"/>
    <p:sldLayoutId id="2147484234" r:id="rId12"/>
  </p:sldLayoutIdLst>
  <p:hf hdr="0"/>
  <p:txStyles>
    <p:titleStyle>
      <a:lvl1pPr algn="l" rtl="0" eaLnBrk="0" fontAlgn="base" hangingPunct="0">
        <a:spcBef>
          <a:spcPct val="0"/>
        </a:spcBef>
        <a:spcAft>
          <a:spcPct val="0"/>
        </a:spcAft>
        <a:defRPr sz="44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400">
          <a:solidFill>
            <a:srgbClr val="572314"/>
          </a:solidFill>
          <a:latin typeface="Gill Sans MT" pitchFamily="34" charset="0"/>
        </a:defRPr>
      </a:lvl2pPr>
      <a:lvl3pPr algn="l" rtl="0" eaLnBrk="0" fontAlgn="base" hangingPunct="0">
        <a:spcBef>
          <a:spcPct val="0"/>
        </a:spcBef>
        <a:spcAft>
          <a:spcPct val="0"/>
        </a:spcAft>
        <a:defRPr sz="4400">
          <a:solidFill>
            <a:srgbClr val="572314"/>
          </a:solidFill>
          <a:latin typeface="Gill Sans MT" pitchFamily="34" charset="0"/>
        </a:defRPr>
      </a:lvl3pPr>
      <a:lvl4pPr algn="l" rtl="0" eaLnBrk="0" fontAlgn="base" hangingPunct="0">
        <a:spcBef>
          <a:spcPct val="0"/>
        </a:spcBef>
        <a:spcAft>
          <a:spcPct val="0"/>
        </a:spcAft>
        <a:defRPr sz="4400">
          <a:solidFill>
            <a:srgbClr val="572314"/>
          </a:solidFill>
          <a:latin typeface="Gill Sans MT" pitchFamily="34" charset="0"/>
        </a:defRPr>
      </a:lvl4pPr>
      <a:lvl5pPr algn="l" rtl="0" eaLnBrk="0" fontAlgn="base" hangingPunct="0">
        <a:spcBef>
          <a:spcPct val="0"/>
        </a:spcBef>
        <a:spcAft>
          <a:spcPct val="0"/>
        </a:spcAft>
        <a:defRPr sz="4400">
          <a:solidFill>
            <a:srgbClr val="572314"/>
          </a:solidFill>
          <a:latin typeface="Gill Sans MT" pitchFamily="34" charset="0"/>
        </a:defRPr>
      </a:lvl5pPr>
      <a:lvl6pPr marL="457200" algn="l" rtl="0" eaLnBrk="1" fontAlgn="base" hangingPunct="1">
        <a:spcBef>
          <a:spcPct val="0"/>
        </a:spcBef>
        <a:spcAft>
          <a:spcPct val="0"/>
        </a:spcAft>
        <a:defRPr sz="4400">
          <a:solidFill>
            <a:srgbClr val="572314"/>
          </a:solidFill>
          <a:latin typeface="Gill Sans MT" pitchFamily="34" charset="0"/>
        </a:defRPr>
      </a:lvl6pPr>
      <a:lvl7pPr marL="914400" algn="l" rtl="0" eaLnBrk="1" fontAlgn="base" hangingPunct="1">
        <a:spcBef>
          <a:spcPct val="0"/>
        </a:spcBef>
        <a:spcAft>
          <a:spcPct val="0"/>
        </a:spcAft>
        <a:defRPr sz="4400">
          <a:solidFill>
            <a:srgbClr val="572314"/>
          </a:solidFill>
          <a:latin typeface="Gill Sans MT" pitchFamily="34" charset="0"/>
        </a:defRPr>
      </a:lvl7pPr>
      <a:lvl8pPr marL="1371600" algn="l" rtl="0" eaLnBrk="1" fontAlgn="base" hangingPunct="1">
        <a:spcBef>
          <a:spcPct val="0"/>
        </a:spcBef>
        <a:spcAft>
          <a:spcPct val="0"/>
        </a:spcAft>
        <a:defRPr sz="4400">
          <a:solidFill>
            <a:srgbClr val="572314"/>
          </a:solidFill>
          <a:latin typeface="Gill Sans MT" pitchFamily="34" charset="0"/>
        </a:defRPr>
      </a:lvl8pPr>
      <a:lvl9pPr marL="1828800" algn="l" rtl="0" eaLnBrk="1" fontAlgn="base" hangingPunct="1">
        <a:spcBef>
          <a:spcPct val="0"/>
        </a:spcBef>
        <a:spcAft>
          <a:spcPct val="0"/>
        </a:spcAft>
        <a:defRPr sz="4400">
          <a:solidFill>
            <a:srgbClr val="572314"/>
          </a:solidFill>
          <a:latin typeface="Gill Sans MT" pitchFamily="34" charset="0"/>
        </a:defRPr>
      </a:lvl9pPr>
      <a:extLst/>
    </p:titleStyle>
    <p:bodyStyle>
      <a:lvl1pPr marL="365125" indent="-282575" algn="l" rtl="0" eaLnBrk="0" fontAlgn="base" hangingPunct="0">
        <a:lnSpc>
          <a:spcPts val="3000"/>
        </a:lnSpc>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lnSpc>
          <a:spcPts val="3000"/>
        </a:lnSpc>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lnSpc>
          <a:spcPts val="2800"/>
        </a:lnSpc>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learn.aegean.g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aegeanmoodle.aegean.gr/course/view.php?id=229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hyperlink" Target="https://elearn.aegean.gr/"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hyperlink" Target="https://aegeanmoodle.aegean.gr/course/view.php?id=229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1600" y="3357563"/>
            <a:ext cx="8172399" cy="1752600"/>
          </a:xfrm>
        </p:spPr>
        <p:txBody>
          <a:bodyPr>
            <a:noAutofit/>
          </a:bodyPr>
          <a:lstStyle/>
          <a:p>
            <a:pPr eaLnBrk="1" hangingPunct="1">
              <a:defRPr/>
            </a:pPr>
            <a:r>
              <a:rPr lang="el-GR" sz="1800" b="1" dirty="0"/>
              <a:t> </a:t>
            </a:r>
            <a:r>
              <a:rPr lang="el-GR" sz="1800" b="1" dirty="0" smtClean="0"/>
              <a:t>Βασισμένο στο Ταχύρρυθμο Επιμορφωτικό Πρόγραμμα </a:t>
            </a:r>
            <a:r>
              <a:rPr lang="el-GR" sz="1800" b="1" dirty="0" smtClean="0"/>
              <a:t>για Εκπαιδευτικούς:</a:t>
            </a:r>
          </a:p>
          <a:p>
            <a:pPr eaLnBrk="1" hangingPunct="1">
              <a:defRPr/>
            </a:pPr>
            <a:r>
              <a:rPr lang="en-US" sz="1800" dirty="0" smtClean="0">
                <a:hlinkClick r:id="rId3"/>
              </a:rPr>
              <a:t>https://elearn.aegean.gr</a:t>
            </a:r>
            <a:r>
              <a:rPr lang="en-US" sz="1800" dirty="0" smtClean="0">
                <a:hlinkClick r:id="rId3"/>
              </a:rPr>
              <a:t>/</a:t>
            </a:r>
            <a:r>
              <a:rPr lang="el-GR" sz="1800" dirty="0" smtClean="0"/>
              <a:t> (με εγγραφή)</a:t>
            </a:r>
          </a:p>
          <a:p>
            <a:pPr eaLnBrk="1" hangingPunct="1">
              <a:defRPr/>
            </a:pPr>
            <a:r>
              <a:rPr lang="en-US" sz="1800" dirty="0" smtClean="0">
                <a:hlinkClick r:id="rId4"/>
              </a:rPr>
              <a:t>https://</a:t>
            </a:r>
            <a:r>
              <a:rPr lang="en-US" sz="1800" dirty="0" smtClean="0">
                <a:hlinkClick r:id="rId4"/>
              </a:rPr>
              <a:t>aegeanmoodle.aegean.gr/course/view.php?id=2290</a:t>
            </a:r>
            <a:r>
              <a:rPr lang="el-GR" sz="1800" dirty="0" smtClean="0"/>
              <a:t> (μέσω του </a:t>
            </a:r>
            <a:r>
              <a:rPr lang="en-US" sz="1800" dirty="0" smtClean="0"/>
              <a:t>Aegean Moodle)</a:t>
            </a:r>
            <a:endParaRPr lang="el-GR" sz="1800" dirty="0"/>
          </a:p>
        </p:txBody>
      </p:sp>
      <p:sp>
        <p:nvSpPr>
          <p:cNvPr id="5" name="Rectangle 2"/>
          <p:cNvSpPr txBox="1">
            <a:spLocks noChangeArrowheads="1"/>
          </p:cNvSpPr>
          <p:nvPr/>
        </p:nvSpPr>
        <p:spPr>
          <a:xfrm>
            <a:off x="827584" y="620688"/>
            <a:ext cx="8077200" cy="2209800"/>
          </a:xfrm>
          <a:prstGeom prst="rect">
            <a:avLst/>
          </a:prstGeom>
        </p:spPr>
        <p:txBody>
          <a:bodyPr anchor="b">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l-GR" sz="4000" b="0" i="0" u="none" strike="noStrike" kern="1200" cap="none" spc="0" normalizeH="0" baseline="0" noProof="0" dirty="0" smtClean="0">
                <a:ln>
                  <a:noFill/>
                </a:ln>
                <a:solidFill>
                  <a:srgbClr val="572314"/>
                </a:solidFill>
                <a:effectLst>
                  <a:outerShdw blurRad="50000" dist="30000" dir="5400000" algn="tl" rotWithShape="0">
                    <a:srgbClr val="000000">
                      <a:alpha val="30000"/>
                    </a:srgbClr>
                  </a:outerShdw>
                </a:effectLst>
                <a:uLnTx/>
                <a:uFillTx/>
                <a:latin typeface="+mj-lt"/>
                <a:ea typeface="+mj-ea"/>
                <a:cs typeface="+mj-cs"/>
              </a:rPr>
              <a:t>Εξ Αποστάσεως </a:t>
            </a:r>
            <a:r>
              <a:rPr kumimoji="0" lang="el-GR" sz="4000" b="0" i="0" u="none" strike="noStrike" kern="1200" cap="none" spc="0" normalizeH="0" baseline="0" noProof="0" dirty="0" smtClean="0">
                <a:ln>
                  <a:noFill/>
                </a:ln>
                <a:solidFill>
                  <a:srgbClr val="572314"/>
                </a:solidFill>
                <a:effectLst>
                  <a:outerShdw blurRad="50000" dist="30000" dir="5400000" algn="tl" rotWithShape="0">
                    <a:srgbClr val="000000">
                      <a:alpha val="30000"/>
                    </a:srgbClr>
                  </a:outerShdw>
                </a:effectLst>
                <a:uLnTx/>
                <a:uFillTx/>
                <a:latin typeface="+mj-lt"/>
                <a:ea typeface="+mj-ea"/>
                <a:cs typeface="+mj-cs"/>
              </a:rPr>
              <a:t>Εκπαίδευση</a:t>
            </a:r>
            <a:br>
              <a:rPr kumimoji="0" lang="el-GR" sz="4000" b="0" i="0" u="none" strike="noStrike" kern="1200" cap="none" spc="0" normalizeH="0" baseline="0" noProof="0" dirty="0" smtClean="0">
                <a:ln>
                  <a:noFill/>
                </a:ln>
                <a:solidFill>
                  <a:srgbClr val="572314"/>
                </a:solidFill>
                <a:effectLst>
                  <a:outerShdw blurRad="50000" dist="30000" dir="5400000" algn="tl" rotWithShape="0">
                    <a:srgbClr val="000000">
                      <a:alpha val="30000"/>
                    </a:srgbClr>
                  </a:outerShdw>
                </a:effectLst>
                <a:uLnTx/>
                <a:uFillTx/>
                <a:latin typeface="+mj-lt"/>
                <a:ea typeface="+mj-ea"/>
                <a:cs typeface="+mj-cs"/>
              </a:rPr>
            </a:br>
            <a:r>
              <a:rPr kumimoji="0" lang="el-GR" sz="1600" b="0" i="0" u="none" strike="noStrike" kern="1200" cap="none" spc="0" normalizeH="0" baseline="0" noProof="0" dirty="0" smtClean="0">
                <a:ln>
                  <a:noFill/>
                </a:ln>
                <a:solidFill>
                  <a:srgbClr val="572314"/>
                </a:solidFill>
                <a:effectLst>
                  <a:outerShdw blurRad="50000" dist="30000" dir="5400000" algn="tl" rotWithShape="0">
                    <a:srgbClr val="000000">
                      <a:alpha val="30000"/>
                    </a:srgbClr>
                  </a:outerShdw>
                </a:effectLst>
                <a:uLnTx/>
                <a:uFillTx/>
                <a:latin typeface="+mj-lt"/>
                <a:ea typeface="+mj-ea"/>
                <a:cs typeface="+mj-cs"/>
              </a:rPr>
              <a:t/>
            </a:r>
            <a:br>
              <a:rPr kumimoji="0" lang="el-GR" sz="1600" b="0" i="0" u="none" strike="noStrike" kern="1200" cap="none" spc="0" normalizeH="0" baseline="0" noProof="0" dirty="0" smtClean="0">
                <a:ln>
                  <a:noFill/>
                </a:ln>
                <a:solidFill>
                  <a:srgbClr val="572314"/>
                </a:solidFill>
                <a:effectLst>
                  <a:outerShdw blurRad="50000" dist="30000" dir="5400000" algn="tl" rotWithShape="0">
                    <a:srgbClr val="000000">
                      <a:alpha val="30000"/>
                    </a:srgbClr>
                  </a:outerShdw>
                </a:effectLst>
                <a:uLnTx/>
                <a:uFillTx/>
                <a:latin typeface="+mj-lt"/>
                <a:ea typeface="+mj-ea"/>
                <a:cs typeface="+mj-cs"/>
              </a:rPr>
            </a:br>
            <a:r>
              <a:rPr kumimoji="0" lang="en-US" sz="1600" b="0" i="0" u="none" strike="noStrike" kern="1200" cap="none" spc="0" normalizeH="0" baseline="0" noProof="0" dirty="0" smtClean="0">
                <a:ln>
                  <a:noFill/>
                </a:ln>
                <a:solidFill>
                  <a:srgbClr val="572314"/>
                </a:solidFill>
                <a:effectLst>
                  <a:outerShdw blurRad="50000" dist="30000" dir="5400000" algn="tl" rotWithShape="0">
                    <a:srgbClr val="000000">
                      <a:alpha val="30000"/>
                    </a:srgbClr>
                  </a:outerShdw>
                </a:effectLst>
                <a:uLnTx/>
                <a:uFillTx/>
                <a:latin typeface="+mj-lt"/>
                <a:ea typeface="+mj-ea"/>
                <a:cs typeface="+mj-cs"/>
              </a:rPr>
              <a:t/>
            </a:r>
            <a:br>
              <a:rPr kumimoji="0" lang="en-US" sz="1600" b="0" i="0" u="none" strike="noStrike" kern="1200" cap="none" spc="0" normalizeH="0" baseline="0" noProof="0" dirty="0" smtClean="0">
                <a:ln>
                  <a:noFill/>
                </a:ln>
                <a:solidFill>
                  <a:srgbClr val="572314"/>
                </a:solidFill>
                <a:effectLst>
                  <a:outerShdw blurRad="50000" dist="30000" dir="5400000" algn="tl" rotWithShape="0">
                    <a:srgbClr val="000000">
                      <a:alpha val="30000"/>
                    </a:srgbClr>
                  </a:outerShdw>
                </a:effectLst>
                <a:uLnTx/>
                <a:uFillTx/>
                <a:latin typeface="+mj-lt"/>
                <a:ea typeface="+mj-ea"/>
                <a:cs typeface="+mj-cs"/>
              </a:rPr>
            </a:br>
            <a:r>
              <a:rPr kumimoji="0" lang="el-GR" sz="2800" b="0" i="0" u="none" strike="noStrike" kern="1200" cap="none" spc="0" normalizeH="0" baseline="0" noProof="0" dirty="0" smtClean="0">
                <a:ln>
                  <a:noFill/>
                </a:ln>
                <a:solidFill>
                  <a:srgbClr val="572314"/>
                </a:solidFill>
                <a:effectLst>
                  <a:outerShdw blurRad="50000" dist="30000" dir="5400000" algn="tl" rotWithShape="0">
                    <a:srgbClr val="000000">
                      <a:alpha val="30000"/>
                    </a:srgbClr>
                  </a:outerShdw>
                </a:effectLst>
                <a:uLnTx/>
                <a:uFillTx/>
                <a:latin typeface="+mj-lt"/>
                <a:ea typeface="+mj-ea"/>
                <a:cs typeface="+mj-cs"/>
              </a:rPr>
              <a:t>Πρακτικές προτάσεις</a:t>
            </a:r>
            <a:endParaRPr kumimoji="0" lang="en-GB" sz="2800" b="0" i="0" u="none" strike="noStrike" kern="1200" cap="none" spc="0" normalizeH="0" baseline="0" noProof="0" dirty="0" smtClean="0">
              <a:ln>
                <a:noFill/>
              </a:ln>
              <a:solidFill>
                <a:srgbClr val="572314"/>
              </a:solidFill>
              <a:effectLst>
                <a:outerShdw blurRad="50000" dist="30000" dir="5400000" algn="tl" rotWithShape="0">
                  <a:srgbClr val="000000">
                    <a:alpha val="30000"/>
                  </a:srgbClr>
                </a:outerShdw>
              </a:effectLst>
              <a:uLnTx/>
              <a:uFillTx/>
              <a:latin typeface="+mj-lt"/>
              <a:ea typeface="+mj-ea"/>
              <a:cs typeface="+mj-cs"/>
            </a:endParaRPr>
          </a:p>
        </p:txBody>
      </p:sp>
      <p:sp>
        <p:nvSpPr>
          <p:cNvPr id="6" name="Rectangle 3"/>
          <p:cNvSpPr txBox="1">
            <a:spLocks noChangeArrowheads="1"/>
          </p:cNvSpPr>
          <p:nvPr/>
        </p:nvSpPr>
        <p:spPr bwMode="auto">
          <a:xfrm>
            <a:off x="1331640" y="5229200"/>
            <a:ext cx="6400800" cy="1104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73152" marR="0" lvl="0" indent="0" algn="ctr" defTabSz="914400" rtl="0" eaLnBrk="1" fontAlgn="base" latinLnBrk="0" hangingPunct="1">
              <a:lnSpc>
                <a:spcPts val="3000"/>
              </a:lnSpc>
              <a:spcBef>
                <a:spcPts val="600"/>
              </a:spcBef>
              <a:spcAft>
                <a:spcPct val="0"/>
              </a:spcAft>
              <a:buClr>
                <a:schemeClr val="accent1"/>
              </a:buClr>
              <a:buSzPct val="80000"/>
              <a:buFont typeface="Wingdings 2" pitchFamily="18" charset="2"/>
              <a:buNone/>
              <a:tabLst/>
              <a:defRPr/>
            </a:pPr>
            <a:r>
              <a:rPr kumimoji="0" lang="el-GR" sz="2600" b="0" i="0" u="none" strike="noStrike" kern="1200" cap="none" spc="0" normalizeH="0" baseline="0" noProof="0" dirty="0" smtClean="0">
                <a:ln>
                  <a:noFill/>
                </a:ln>
                <a:solidFill>
                  <a:schemeClr val="tx1"/>
                </a:solidFill>
                <a:effectLst/>
                <a:uLnTx/>
                <a:uFillTx/>
                <a:latin typeface="+mn-lt"/>
                <a:ea typeface="+mn-ea"/>
                <a:cs typeface="+mn-cs"/>
              </a:rPr>
              <a:t>Θανάσης Νταραντούμης</a:t>
            </a: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73152" marR="0" lvl="0" indent="0" algn="ctr" defTabSz="914400" rtl="0" eaLnBrk="1" fontAlgn="base" latinLnBrk="0" hangingPunct="1">
              <a:lnSpc>
                <a:spcPts val="3000"/>
              </a:lnSpc>
              <a:spcBef>
                <a:spcPct val="50000"/>
              </a:spcBef>
              <a:spcAft>
                <a:spcPct val="0"/>
              </a:spcAft>
              <a:buClr>
                <a:schemeClr val="accent1"/>
              </a:buClr>
              <a:buSzPct val="80000"/>
              <a:buFont typeface="Wingdings 2" pitchFamily="18" charset="2"/>
              <a:buNone/>
              <a:tabLst/>
              <a:defRPr/>
            </a:pPr>
            <a:r>
              <a:rPr kumimoji="0" lang="en-US" sz="1800" b="0" i="0" u="sng" strike="noStrike" kern="1200" cap="none" spc="0" normalizeH="0" baseline="0" noProof="0" dirty="0" smtClean="0">
                <a:ln>
                  <a:noFill/>
                </a:ln>
                <a:solidFill>
                  <a:schemeClr val="tx1"/>
                </a:solidFill>
                <a:effectLst/>
                <a:uLnTx/>
                <a:uFillTx/>
                <a:latin typeface="+mn-lt"/>
                <a:ea typeface="+mn-ea"/>
                <a:cs typeface="+mn-cs"/>
              </a:rPr>
              <a:t>daradoumis@aegean.gr</a:t>
            </a:r>
            <a:endParaRPr kumimoji="0" lang="en-GB" sz="1800" b="0" i="0" u="sng"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1115616" y="0"/>
            <a:ext cx="7567612" cy="1007839"/>
          </a:xfrm>
        </p:spPr>
        <p:txBody>
          <a:bodyPr>
            <a:normAutofit/>
          </a:bodyPr>
          <a:lstStyle/>
          <a:p>
            <a:r>
              <a:rPr lang="el-GR" b="1" dirty="0" smtClean="0"/>
              <a:t>1. Ο </a:t>
            </a:r>
            <a:r>
              <a:rPr lang="el-GR" b="1" dirty="0" smtClean="0"/>
              <a:t>άξονας της Επικοινωνίας</a:t>
            </a:r>
            <a:endParaRPr lang="el-GR" dirty="0"/>
          </a:p>
        </p:txBody>
      </p:sp>
      <p:sp>
        <p:nvSpPr>
          <p:cNvPr id="2" name="Θέση ημερομηνίας 1"/>
          <p:cNvSpPr>
            <a:spLocks noGrp="1"/>
          </p:cNvSpPr>
          <p:nvPr>
            <p:ph type="dt" sz="quarter" idx="10"/>
          </p:nvPr>
        </p:nvSpPr>
        <p:spPr/>
        <p:txBody>
          <a:bodyPr/>
          <a:lstStyle/>
          <a:p>
            <a:pPr>
              <a:defRPr/>
            </a:pPr>
            <a:fld id="{89AF2330-BC29-4175-9B7D-96A408FAED01}" type="datetime1">
              <a:rPr lang="el-GR"/>
              <a:pPr>
                <a:defRPr/>
              </a:pPr>
              <a:t>25/09/2020</a:t>
            </a:fld>
            <a:endParaRPr lang="en-GB" dirty="0"/>
          </a:p>
        </p:txBody>
      </p:sp>
      <p:sp>
        <p:nvSpPr>
          <p:cNvPr id="15365" name="Θέση αριθμού διαφάνειας 2"/>
          <p:cNvSpPr>
            <a:spLocks noGrp="1"/>
          </p:cNvSpPr>
          <p:nvPr>
            <p:ph type="sldNum" sz="quarter" idx="12"/>
          </p:nvPr>
        </p:nvSpPr>
        <p:spPr bwMode="auto">
          <a:noFill/>
          <a:ln>
            <a:miter lim="800000"/>
            <a:headEnd/>
            <a:tailEnd/>
          </a:ln>
        </p:spPr>
        <p:txBody>
          <a:bodyPr/>
          <a:lstStyle/>
          <a:p>
            <a:fld id="{908F483B-949B-4A21-BCD8-6B3D9D7E8C20}" type="slidenum">
              <a:rPr lang="en-GB" altLang="el-GR"/>
              <a:pPr/>
              <a:t>10</a:t>
            </a:fld>
            <a:endParaRPr lang="en-GB" altLang="el-GR"/>
          </a:p>
        </p:txBody>
      </p:sp>
      <p:sp>
        <p:nvSpPr>
          <p:cNvPr id="15367" name="Rectangle 3"/>
          <p:cNvSpPr txBox="1">
            <a:spLocks noChangeArrowheads="1"/>
          </p:cNvSpPr>
          <p:nvPr/>
        </p:nvSpPr>
        <p:spPr bwMode="auto">
          <a:xfrm>
            <a:off x="251520" y="6093296"/>
            <a:ext cx="8892480" cy="432048"/>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gn="ctr"/>
            <a:r>
              <a:rPr lang="el-GR" sz="2400" dirty="0" smtClean="0">
                <a:latin typeface="Corbel" panose="020B0503020204020204" pitchFamily="34" charset="0"/>
              </a:rPr>
              <a:t>(</a:t>
            </a:r>
            <a:r>
              <a:rPr lang="el-GR" sz="2400" dirty="0" smtClean="0">
                <a:latin typeface="Corbel" panose="020B0503020204020204" pitchFamily="34" charset="0"/>
              </a:rPr>
              <a:t>Ενότητα </a:t>
            </a:r>
            <a:r>
              <a:rPr lang="el-GR" sz="2400" dirty="0" smtClean="0">
                <a:latin typeface="Corbel" panose="020B0503020204020204" pitchFamily="34" charset="0"/>
              </a:rPr>
              <a:t>3 </a:t>
            </a:r>
            <a:r>
              <a:rPr lang="el-GR" sz="2400" dirty="0" smtClean="0">
                <a:latin typeface="Corbel" panose="020B0503020204020204" pitchFamily="34" charset="0"/>
              </a:rPr>
              <a:t>Επιμορφωτικού Προγράμματος)</a:t>
            </a:r>
            <a:endParaRPr lang="el-GR" sz="2400" dirty="0">
              <a:latin typeface="Corbel" panose="020B0503020204020204" pitchFamily="34" charset="0"/>
            </a:endParaRPr>
          </a:p>
        </p:txBody>
      </p:sp>
      <p:sp>
        <p:nvSpPr>
          <p:cNvPr id="7" name="Rectangle 3"/>
          <p:cNvSpPr txBox="1">
            <a:spLocks noChangeArrowheads="1"/>
          </p:cNvSpPr>
          <p:nvPr/>
        </p:nvSpPr>
        <p:spPr bwMode="auto">
          <a:xfrm>
            <a:off x="827584" y="836712"/>
            <a:ext cx="7920880" cy="1080120"/>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r>
              <a:rPr lang="el-GR" sz="2400" b="1" dirty="0" smtClean="0"/>
              <a:t>Τεχνικές προώθησης ενεργητικής συμμετοχής των μαθητών στην επικοινωνία στα πλαίσια της σύγχρονης εξ αποστάσεως εκπαίδευσης</a:t>
            </a:r>
          </a:p>
          <a:p>
            <a:pPr algn="ctr"/>
            <a:endParaRPr lang="el-GR" sz="800" b="1" dirty="0" smtClean="0"/>
          </a:p>
          <a:p>
            <a:pPr algn="ctr"/>
            <a:endParaRPr lang="el-GR" sz="2400" b="1" dirty="0" smtClean="0">
              <a:solidFill>
                <a:srgbClr val="FF0000"/>
              </a:solidFill>
            </a:endParaRPr>
          </a:p>
        </p:txBody>
      </p:sp>
      <p:sp>
        <p:nvSpPr>
          <p:cNvPr id="8" name="7 - Ορθογώνιο"/>
          <p:cNvSpPr/>
          <p:nvPr/>
        </p:nvSpPr>
        <p:spPr>
          <a:xfrm>
            <a:off x="539552" y="1988841"/>
            <a:ext cx="8352928" cy="4524315"/>
          </a:xfrm>
          <a:prstGeom prst="rect">
            <a:avLst/>
          </a:prstGeom>
        </p:spPr>
        <p:txBody>
          <a:bodyPr wrap="square">
            <a:spAutoFit/>
          </a:bodyPr>
          <a:lstStyle/>
          <a:p>
            <a:pPr marL="358775" indent="-358775">
              <a:buFont typeface="Wingdings" pitchFamily="2" charset="2"/>
              <a:buChar char="v"/>
            </a:pPr>
            <a:r>
              <a:rPr lang="el-GR" dirty="0" smtClean="0"/>
              <a:t>Στο κυρίως μάθημα, η κινητοποίηση και η συμμετοχή των εκπαιδευόμενων σε αυτό θα μπορούσε να </a:t>
            </a:r>
            <a:r>
              <a:rPr lang="el-GR" dirty="0" smtClean="0"/>
              <a:t>γίνει μέσω της </a:t>
            </a:r>
            <a:r>
              <a:rPr lang="el-GR" dirty="0" smtClean="0"/>
              <a:t>εκπαιδευτικής προσέγγισης </a:t>
            </a:r>
            <a:r>
              <a:rPr lang="el-GR" dirty="0" smtClean="0"/>
              <a:t>της </a:t>
            </a:r>
            <a:r>
              <a:rPr lang="el-GR" b="1" dirty="0" smtClean="0"/>
              <a:t>Αντεστραμμένης Τάξης (</a:t>
            </a:r>
            <a:r>
              <a:rPr lang="el-GR" b="1" dirty="0" err="1" smtClean="0"/>
              <a:t>Flipped</a:t>
            </a:r>
            <a:r>
              <a:rPr lang="el-GR" b="1" dirty="0" smtClean="0"/>
              <a:t> </a:t>
            </a:r>
            <a:r>
              <a:rPr lang="el-GR" b="1" dirty="0" err="1" smtClean="0"/>
              <a:t>Classroom</a:t>
            </a:r>
            <a:r>
              <a:rPr lang="el-GR" b="1" dirty="0" smtClean="0"/>
              <a:t>)</a:t>
            </a:r>
            <a:r>
              <a:rPr lang="el-GR" dirty="0" smtClean="0"/>
              <a:t>:</a:t>
            </a:r>
            <a:endParaRPr lang="el-GR" dirty="0" smtClean="0"/>
          </a:p>
          <a:p>
            <a:pPr marL="358775" indent="-358775">
              <a:buFont typeface="Wingdings" pitchFamily="2" charset="2"/>
              <a:buChar char="v"/>
            </a:pPr>
            <a:r>
              <a:rPr lang="el-GR" dirty="0" smtClean="0"/>
              <a:t>Ο/Η εκπαιδευτικός στέλνει </a:t>
            </a:r>
            <a:r>
              <a:rPr lang="el-GR" dirty="0" smtClean="0"/>
              <a:t>στους φοιτητές/</a:t>
            </a:r>
            <a:r>
              <a:rPr lang="el-GR" dirty="0" err="1" smtClean="0"/>
              <a:t>τριες </a:t>
            </a:r>
            <a:r>
              <a:rPr lang="el-GR" dirty="0" smtClean="0"/>
              <a:t>το νέο μαθησιακό υλικό που πρέπει να διδαχτούν </a:t>
            </a:r>
            <a:r>
              <a:rPr lang="el-GR" u="sng" dirty="0" smtClean="0"/>
              <a:t>εκτός της </a:t>
            </a:r>
            <a:r>
              <a:rPr lang="el-GR" u="sng" dirty="0" smtClean="0"/>
              <a:t>τάξης</a:t>
            </a:r>
            <a:r>
              <a:rPr lang="el-GR" dirty="0" smtClean="0"/>
              <a:t>, αρκετές μέρες πριν το </a:t>
            </a:r>
            <a:r>
              <a:rPr lang="en-US" dirty="0" smtClean="0"/>
              <a:t>online </a:t>
            </a:r>
            <a:r>
              <a:rPr lang="el-GR" dirty="0" smtClean="0"/>
              <a:t>μάθημα), σε μορφή έντυπου ή ψηφιακού πολυμεσικού </a:t>
            </a:r>
            <a:r>
              <a:rPr lang="el-GR" dirty="0" smtClean="0"/>
              <a:t>υλικό όπως </a:t>
            </a:r>
            <a:r>
              <a:rPr lang="el-GR" dirty="0" smtClean="0"/>
              <a:t>βίντεο (ντοκιμαντέρ, ταινία, βιντεοσκοπημένη διάλεξη, κλπ), πρόσβαση σε εκπαιδευτικό λογισμικό με διαδραστικές μαθησιακές δραστηριότητες, προσομοιώσεις, και άλλα.</a:t>
            </a:r>
          </a:p>
          <a:p>
            <a:pPr marL="358775" indent="-358775">
              <a:buFont typeface="Wingdings" pitchFamily="2" charset="2"/>
              <a:buChar char="v"/>
            </a:pPr>
            <a:endParaRPr lang="el-GR" dirty="0" smtClean="0"/>
          </a:p>
          <a:p>
            <a:pPr marL="358775" indent="-358775">
              <a:buFont typeface="Wingdings" pitchFamily="2" charset="2"/>
              <a:buChar char="v"/>
            </a:pPr>
            <a:r>
              <a:rPr lang="el-GR" dirty="0" smtClean="0"/>
              <a:t>Ο διδακτικός χρόνος εντός της τάξης </a:t>
            </a:r>
            <a:r>
              <a:rPr lang="el-GR" dirty="0" smtClean="0"/>
              <a:t>αφιερώνεται </a:t>
            </a:r>
            <a:r>
              <a:rPr lang="el-GR" dirty="0" smtClean="0"/>
              <a:t>αφενός στη συζήτηση και την επίλυση αποριών πάνω σε αυτά που μελέτησαν και ανακάλυψαν οι </a:t>
            </a:r>
            <a:r>
              <a:rPr lang="el-GR" dirty="0" smtClean="0"/>
              <a:t>φοιτητές/</a:t>
            </a:r>
            <a:r>
              <a:rPr lang="el-GR" dirty="0" err="1" smtClean="0"/>
              <a:t>τριες </a:t>
            </a:r>
            <a:r>
              <a:rPr lang="el-GR" dirty="0" smtClean="0"/>
              <a:t>ήδη μόνοι τους εκτός τάξης, και αφετέρου στην εξάσκηση των </a:t>
            </a:r>
            <a:r>
              <a:rPr lang="el-GR" dirty="0" smtClean="0"/>
              <a:t>φοιτητών </a:t>
            </a:r>
            <a:r>
              <a:rPr lang="el-GR" dirty="0" smtClean="0"/>
              <a:t>μέσω </a:t>
            </a:r>
            <a:r>
              <a:rPr lang="el-GR" dirty="0" err="1" smtClean="0"/>
              <a:t>ομαδο</a:t>
            </a:r>
            <a:r>
              <a:rPr lang="el-GR" dirty="0" smtClean="0"/>
              <a:t>-συνεργατικών </a:t>
            </a:r>
            <a:r>
              <a:rPr lang="el-GR" dirty="0" smtClean="0"/>
              <a:t>δραστηριοτήτων (π.χ. </a:t>
            </a:r>
            <a:r>
              <a:rPr lang="en-US" dirty="0" smtClean="0"/>
              <a:t>Debates)</a:t>
            </a:r>
            <a:r>
              <a:rPr lang="el-GR" dirty="0" smtClean="0"/>
              <a:t>, ή με ατομικές παρεμβάσεις (σε συγκεκριμένες απορίες), καλύπτοντας </a:t>
            </a:r>
            <a:r>
              <a:rPr lang="el-GR" dirty="0" smtClean="0"/>
              <a:t>με αυτόν τον τρόπο εξατομικευμένα τις ανάγκες κάθε </a:t>
            </a:r>
            <a:r>
              <a:rPr lang="el-GR" dirty="0" smtClean="0"/>
              <a:t>εκπαιδευόμενου ξεχωριστά.</a:t>
            </a:r>
            <a:endParaRPr lang="el-GR" dirty="0" smtClean="0"/>
          </a:p>
          <a:p>
            <a:pPr marL="358775" indent="-358775">
              <a:buFont typeface="Wingdings" pitchFamily="2" charset="2"/>
              <a:buChar char="v"/>
            </a:pP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1115616" y="0"/>
            <a:ext cx="7567612" cy="1007839"/>
          </a:xfrm>
        </p:spPr>
        <p:txBody>
          <a:bodyPr>
            <a:normAutofit/>
          </a:bodyPr>
          <a:lstStyle/>
          <a:p>
            <a:r>
              <a:rPr lang="el-GR" b="1" dirty="0" smtClean="0"/>
              <a:t>1. Ο </a:t>
            </a:r>
            <a:r>
              <a:rPr lang="el-GR" b="1" dirty="0" smtClean="0"/>
              <a:t>άξονας της Επικοινωνίας</a:t>
            </a:r>
            <a:endParaRPr lang="el-GR" dirty="0"/>
          </a:p>
        </p:txBody>
      </p:sp>
      <p:sp>
        <p:nvSpPr>
          <p:cNvPr id="2" name="Θέση ημερομηνίας 1"/>
          <p:cNvSpPr>
            <a:spLocks noGrp="1"/>
          </p:cNvSpPr>
          <p:nvPr>
            <p:ph type="dt" sz="quarter" idx="10"/>
          </p:nvPr>
        </p:nvSpPr>
        <p:spPr/>
        <p:txBody>
          <a:bodyPr/>
          <a:lstStyle/>
          <a:p>
            <a:pPr>
              <a:defRPr/>
            </a:pPr>
            <a:fld id="{89AF2330-BC29-4175-9B7D-96A408FAED01}" type="datetime1">
              <a:rPr lang="el-GR"/>
              <a:pPr>
                <a:defRPr/>
              </a:pPr>
              <a:t>25/09/2020</a:t>
            </a:fld>
            <a:endParaRPr lang="en-GB" dirty="0"/>
          </a:p>
        </p:txBody>
      </p:sp>
      <p:sp>
        <p:nvSpPr>
          <p:cNvPr id="15365" name="Θέση αριθμού διαφάνειας 2"/>
          <p:cNvSpPr>
            <a:spLocks noGrp="1"/>
          </p:cNvSpPr>
          <p:nvPr>
            <p:ph type="sldNum" sz="quarter" idx="12"/>
          </p:nvPr>
        </p:nvSpPr>
        <p:spPr bwMode="auto">
          <a:noFill/>
          <a:ln>
            <a:miter lim="800000"/>
            <a:headEnd/>
            <a:tailEnd/>
          </a:ln>
        </p:spPr>
        <p:txBody>
          <a:bodyPr/>
          <a:lstStyle/>
          <a:p>
            <a:fld id="{908F483B-949B-4A21-BCD8-6B3D9D7E8C20}" type="slidenum">
              <a:rPr lang="en-GB" altLang="el-GR"/>
              <a:pPr/>
              <a:t>11</a:t>
            </a:fld>
            <a:endParaRPr lang="en-GB" altLang="el-GR"/>
          </a:p>
        </p:txBody>
      </p:sp>
      <p:sp>
        <p:nvSpPr>
          <p:cNvPr id="15367" name="Rectangle 3"/>
          <p:cNvSpPr txBox="1">
            <a:spLocks noChangeArrowheads="1"/>
          </p:cNvSpPr>
          <p:nvPr/>
        </p:nvSpPr>
        <p:spPr bwMode="auto">
          <a:xfrm>
            <a:off x="251520" y="5805264"/>
            <a:ext cx="8892480" cy="432048"/>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gn="ctr"/>
            <a:r>
              <a:rPr lang="el-GR" sz="2400" dirty="0" smtClean="0">
                <a:latin typeface="Corbel" panose="020B0503020204020204" pitchFamily="34" charset="0"/>
              </a:rPr>
              <a:t>(</a:t>
            </a:r>
            <a:r>
              <a:rPr lang="el-GR" sz="2400" dirty="0" smtClean="0">
                <a:latin typeface="Corbel" panose="020B0503020204020204" pitchFamily="34" charset="0"/>
              </a:rPr>
              <a:t>Ενότητα </a:t>
            </a:r>
            <a:r>
              <a:rPr lang="el-GR" sz="2400" dirty="0" smtClean="0">
                <a:latin typeface="Corbel" panose="020B0503020204020204" pitchFamily="34" charset="0"/>
              </a:rPr>
              <a:t>3 </a:t>
            </a:r>
            <a:r>
              <a:rPr lang="el-GR" sz="2400" dirty="0" smtClean="0">
                <a:latin typeface="Corbel" panose="020B0503020204020204" pitchFamily="34" charset="0"/>
              </a:rPr>
              <a:t>Επιμορφωτικού Προγράμματος)</a:t>
            </a:r>
            <a:endParaRPr lang="el-GR" sz="2400" dirty="0">
              <a:latin typeface="Corbel" panose="020B0503020204020204" pitchFamily="34" charset="0"/>
            </a:endParaRPr>
          </a:p>
        </p:txBody>
      </p:sp>
      <p:sp>
        <p:nvSpPr>
          <p:cNvPr id="7" name="Rectangle 3"/>
          <p:cNvSpPr txBox="1">
            <a:spLocks noChangeArrowheads="1"/>
          </p:cNvSpPr>
          <p:nvPr/>
        </p:nvSpPr>
        <p:spPr bwMode="auto">
          <a:xfrm>
            <a:off x="827584" y="1196752"/>
            <a:ext cx="7920880" cy="504056"/>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gn="ctr"/>
            <a:r>
              <a:rPr lang="el-GR" sz="2400" b="1" dirty="0" smtClean="0"/>
              <a:t>Ασύγχρονη </a:t>
            </a:r>
            <a:r>
              <a:rPr lang="el-GR" sz="2400" b="1" dirty="0" smtClean="0"/>
              <a:t>επικοινωνία</a:t>
            </a:r>
            <a:endParaRPr lang="el-GR" sz="2400" b="1" dirty="0" smtClean="0"/>
          </a:p>
          <a:p>
            <a:pPr algn="ctr"/>
            <a:endParaRPr lang="el-GR" sz="800" b="1" dirty="0" smtClean="0"/>
          </a:p>
          <a:p>
            <a:pPr algn="ctr"/>
            <a:endParaRPr lang="el-GR" sz="2400" b="1" dirty="0" smtClean="0">
              <a:solidFill>
                <a:srgbClr val="FF0000"/>
              </a:solidFill>
            </a:endParaRPr>
          </a:p>
        </p:txBody>
      </p:sp>
      <p:sp>
        <p:nvSpPr>
          <p:cNvPr id="8" name="7 - Ορθογώνιο"/>
          <p:cNvSpPr/>
          <p:nvPr/>
        </p:nvSpPr>
        <p:spPr>
          <a:xfrm>
            <a:off x="611560" y="1916832"/>
            <a:ext cx="8352928" cy="3416320"/>
          </a:xfrm>
          <a:prstGeom prst="rect">
            <a:avLst/>
          </a:prstGeom>
        </p:spPr>
        <p:txBody>
          <a:bodyPr wrap="square">
            <a:spAutoFit/>
          </a:bodyPr>
          <a:lstStyle/>
          <a:p>
            <a:pPr marL="358775" indent="-358775">
              <a:buFont typeface="Wingdings" pitchFamily="2" charset="2"/>
              <a:buChar char="v"/>
            </a:pPr>
            <a:r>
              <a:rPr lang="el-GR" dirty="0" smtClean="0"/>
              <a:t>Υλοποιείται βασικά μέσω του εργαλείου </a:t>
            </a:r>
            <a:r>
              <a:rPr lang="en-US" dirty="0" smtClean="0"/>
              <a:t>Forum </a:t>
            </a:r>
            <a:r>
              <a:rPr lang="el-GR" dirty="0" smtClean="0"/>
              <a:t>του συστήματος διαχείρισης μάθησης (</a:t>
            </a:r>
            <a:r>
              <a:rPr lang="en-US" dirty="0" smtClean="0"/>
              <a:t>e-Class, Moodle, </a:t>
            </a:r>
            <a:r>
              <a:rPr lang="el-GR" dirty="0" smtClean="0"/>
              <a:t>κλπ), καθώς και μέσω παραδοσιακών καναλιών επικοινωνίας, όπως το </a:t>
            </a:r>
            <a:r>
              <a:rPr lang="en-US" dirty="0" smtClean="0"/>
              <a:t>email.</a:t>
            </a:r>
            <a:endParaRPr lang="el-GR" dirty="0" smtClean="0"/>
          </a:p>
          <a:p>
            <a:pPr marL="358775" indent="-358775">
              <a:buFont typeface="Wingdings" pitchFamily="2" charset="2"/>
              <a:buChar char="v"/>
            </a:pPr>
            <a:endParaRPr lang="en-US" dirty="0" smtClean="0"/>
          </a:p>
          <a:p>
            <a:pPr marL="358775" indent="-358775">
              <a:buFont typeface="Wingdings" pitchFamily="2" charset="2"/>
              <a:buChar char="v"/>
            </a:pPr>
            <a:r>
              <a:rPr lang="el-GR" dirty="0" smtClean="0"/>
              <a:t>Προτείνεται να παρακινήσουμε </a:t>
            </a:r>
            <a:r>
              <a:rPr lang="el-GR" dirty="0" smtClean="0"/>
              <a:t>τους φοιτητές και τις φοιτήτριες να </a:t>
            </a:r>
            <a:r>
              <a:rPr lang="el-GR" dirty="0" smtClean="0"/>
              <a:t>χρησιμοποιούν το </a:t>
            </a:r>
            <a:r>
              <a:rPr lang="en-US" dirty="0" smtClean="0"/>
              <a:t>Forum</a:t>
            </a:r>
            <a:r>
              <a:rPr lang="el-GR" dirty="0" smtClean="0"/>
              <a:t> της τάξης για </a:t>
            </a:r>
            <a:r>
              <a:rPr lang="el-GR" dirty="0" smtClean="0"/>
              <a:t>να θέτουν ότι ερωτήσεις ή απορίες έχουν για το μάθημα (αντί να τις στέλνουν σε προσωπικό email). Με αυτόν τον τρόπο, όλοι και όλες θα βλέπουν τις ερωτήσεις και τις απαντήσεις που μπορεί να δίνει όχι μόνο ο/η διδάσκοντας/</a:t>
            </a:r>
            <a:r>
              <a:rPr lang="el-GR" dirty="0" err="1" smtClean="0"/>
              <a:t>ουσα </a:t>
            </a:r>
            <a:r>
              <a:rPr lang="el-GR" dirty="0" smtClean="0"/>
              <a:t>αλλά και οι ίδιοι/ες </a:t>
            </a:r>
            <a:r>
              <a:rPr lang="el-GR" dirty="0" smtClean="0"/>
              <a:t>φοιτητές/</a:t>
            </a:r>
            <a:r>
              <a:rPr lang="el-GR" dirty="0" err="1" smtClean="0"/>
              <a:t>τριες.</a:t>
            </a:r>
            <a:endParaRPr lang="el-GR" dirty="0" smtClean="0"/>
          </a:p>
          <a:p>
            <a:pPr marL="358775" indent="-358775">
              <a:buFont typeface="Wingdings" pitchFamily="2" charset="2"/>
              <a:buChar char="v"/>
            </a:pPr>
            <a:endParaRPr lang="el-GR" dirty="0"/>
          </a:p>
          <a:p>
            <a:pPr marL="358775" indent="-358775">
              <a:buFont typeface="Wingdings" pitchFamily="2" charset="2"/>
              <a:buChar char="v"/>
            </a:pPr>
            <a:r>
              <a:rPr lang="el-GR" dirty="0" smtClean="0"/>
              <a:t>Δείτε τον Πίνακα 1 (Πλεονεκτήματα &amp; μειονεκτήματα καναλιών επικοινωνίας για την ασύγχρονη εξ αποστάσεως εκπαίδευση), σελ. 11-13, της Ενότητας 3.</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1115616" y="0"/>
            <a:ext cx="7567612" cy="1007839"/>
          </a:xfrm>
        </p:spPr>
        <p:txBody>
          <a:bodyPr>
            <a:normAutofit/>
          </a:bodyPr>
          <a:lstStyle/>
          <a:p>
            <a:r>
              <a:rPr lang="el-GR" b="1" dirty="0" smtClean="0"/>
              <a:t>1. Ο </a:t>
            </a:r>
            <a:r>
              <a:rPr lang="el-GR" b="1" dirty="0" smtClean="0"/>
              <a:t>άξονας της Επικοινωνίας</a:t>
            </a:r>
            <a:endParaRPr lang="el-GR" dirty="0"/>
          </a:p>
        </p:txBody>
      </p:sp>
      <p:sp>
        <p:nvSpPr>
          <p:cNvPr id="2" name="Θέση ημερομηνίας 1"/>
          <p:cNvSpPr>
            <a:spLocks noGrp="1"/>
          </p:cNvSpPr>
          <p:nvPr>
            <p:ph type="dt" sz="quarter" idx="10"/>
          </p:nvPr>
        </p:nvSpPr>
        <p:spPr/>
        <p:txBody>
          <a:bodyPr/>
          <a:lstStyle/>
          <a:p>
            <a:pPr>
              <a:defRPr/>
            </a:pPr>
            <a:fld id="{89AF2330-BC29-4175-9B7D-96A408FAED01}" type="datetime1">
              <a:rPr lang="el-GR"/>
              <a:pPr>
                <a:defRPr/>
              </a:pPr>
              <a:t>25/09/2020</a:t>
            </a:fld>
            <a:endParaRPr lang="en-GB" dirty="0"/>
          </a:p>
        </p:txBody>
      </p:sp>
      <p:sp>
        <p:nvSpPr>
          <p:cNvPr id="15365" name="Θέση αριθμού διαφάνειας 2"/>
          <p:cNvSpPr>
            <a:spLocks noGrp="1"/>
          </p:cNvSpPr>
          <p:nvPr>
            <p:ph type="sldNum" sz="quarter" idx="12"/>
          </p:nvPr>
        </p:nvSpPr>
        <p:spPr bwMode="auto">
          <a:noFill/>
          <a:ln>
            <a:miter lim="800000"/>
            <a:headEnd/>
            <a:tailEnd/>
          </a:ln>
        </p:spPr>
        <p:txBody>
          <a:bodyPr/>
          <a:lstStyle/>
          <a:p>
            <a:fld id="{908F483B-949B-4A21-BCD8-6B3D9D7E8C20}" type="slidenum">
              <a:rPr lang="en-GB" altLang="el-GR"/>
              <a:pPr/>
              <a:t>12</a:t>
            </a:fld>
            <a:endParaRPr lang="en-GB" altLang="el-GR"/>
          </a:p>
        </p:txBody>
      </p:sp>
      <p:sp>
        <p:nvSpPr>
          <p:cNvPr id="15367" name="Rectangle 3"/>
          <p:cNvSpPr txBox="1">
            <a:spLocks noChangeArrowheads="1"/>
          </p:cNvSpPr>
          <p:nvPr/>
        </p:nvSpPr>
        <p:spPr bwMode="auto">
          <a:xfrm>
            <a:off x="251520" y="5805264"/>
            <a:ext cx="8892480" cy="432048"/>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gn="ctr"/>
            <a:r>
              <a:rPr lang="el-GR" sz="2400" dirty="0" smtClean="0">
                <a:latin typeface="Corbel" panose="020B0503020204020204" pitchFamily="34" charset="0"/>
              </a:rPr>
              <a:t>(</a:t>
            </a:r>
            <a:r>
              <a:rPr lang="el-GR" sz="2400" dirty="0" smtClean="0">
                <a:latin typeface="Corbel" panose="020B0503020204020204" pitchFamily="34" charset="0"/>
              </a:rPr>
              <a:t>Ενότητα </a:t>
            </a:r>
            <a:r>
              <a:rPr lang="el-GR" sz="2400" dirty="0" smtClean="0">
                <a:latin typeface="Corbel" panose="020B0503020204020204" pitchFamily="34" charset="0"/>
              </a:rPr>
              <a:t>4 </a:t>
            </a:r>
            <a:r>
              <a:rPr lang="el-GR" sz="2400" dirty="0" smtClean="0">
                <a:latin typeface="Corbel" panose="020B0503020204020204" pitchFamily="34" charset="0"/>
              </a:rPr>
              <a:t>Επιμορφωτικού Προγράμματος)</a:t>
            </a:r>
            <a:endParaRPr lang="el-GR" sz="2400" dirty="0">
              <a:latin typeface="Corbel" panose="020B0503020204020204" pitchFamily="34" charset="0"/>
            </a:endParaRPr>
          </a:p>
        </p:txBody>
      </p:sp>
      <p:sp>
        <p:nvSpPr>
          <p:cNvPr id="7" name="Rectangle 3"/>
          <p:cNvSpPr txBox="1">
            <a:spLocks noChangeArrowheads="1"/>
          </p:cNvSpPr>
          <p:nvPr/>
        </p:nvSpPr>
        <p:spPr bwMode="auto">
          <a:xfrm>
            <a:off x="827584" y="1196752"/>
            <a:ext cx="7920880" cy="1224136"/>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gn="ctr"/>
            <a:r>
              <a:rPr lang="el-GR" sz="2400" b="1" dirty="0" smtClean="0"/>
              <a:t>&amp;</a:t>
            </a:r>
          </a:p>
          <a:p>
            <a:pPr algn="ctr"/>
            <a:r>
              <a:rPr lang="el-GR" sz="2400" b="1" dirty="0" smtClean="0"/>
              <a:t>Διδακτικές προσεγγίσεις στην Online Εξ Αποστάσεως Εκπαίδευση</a:t>
            </a:r>
            <a:endParaRPr lang="el-GR" sz="2400" b="1" dirty="0" smtClean="0"/>
          </a:p>
          <a:p>
            <a:pPr algn="ctr"/>
            <a:endParaRPr lang="el-GR" sz="800" b="1" dirty="0" smtClean="0"/>
          </a:p>
          <a:p>
            <a:pPr algn="ctr"/>
            <a:endParaRPr lang="el-GR" sz="2400" b="1" dirty="0" smtClean="0">
              <a:solidFill>
                <a:srgbClr val="FF0000"/>
              </a:solidFill>
            </a:endParaRPr>
          </a:p>
        </p:txBody>
      </p:sp>
      <p:sp>
        <p:nvSpPr>
          <p:cNvPr id="8" name="7 - Ορθογώνιο"/>
          <p:cNvSpPr/>
          <p:nvPr/>
        </p:nvSpPr>
        <p:spPr>
          <a:xfrm>
            <a:off x="539552" y="3212976"/>
            <a:ext cx="8352928" cy="1200329"/>
          </a:xfrm>
          <a:prstGeom prst="rect">
            <a:avLst/>
          </a:prstGeom>
        </p:spPr>
        <p:txBody>
          <a:bodyPr wrap="square">
            <a:spAutoFit/>
          </a:bodyPr>
          <a:lstStyle/>
          <a:p>
            <a:pPr marL="358775" indent="-358775">
              <a:buFont typeface="Wingdings" pitchFamily="2" charset="2"/>
              <a:buChar char="v"/>
            </a:pPr>
            <a:r>
              <a:rPr lang="el-GR" dirty="0" smtClean="0"/>
              <a:t>Δείτε τον Πίνακα </a:t>
            </a:r>
            <a:r>
              <a:rPr lang="el-GR" dirty="0" smtClean="0"/>
              <a:t>1 (</a:t>
            </a:r>
            <a:r>
              <a:rPr lang="el-GR" dirty="0" smtClean="0"/>
              <a:t>σελ. </a:t>
            </a:r>
            <a:r>
              <a:rPr lang="el-GR" dirty="0" smtClean="0"/>
              <a:t>18 </a:t>
            </a:r>
            <a:r>
              <a:rPr lang="el-GR" dirty="0" smtClean="0"/>
              <a:t>της Ενότητας </a:t>
            </a:r>
            <a:r>
              <a:rPr lang="el-GR" dirty="0" smtClean="0"/>
              <a:t>4), </a:t>
            </a:r>
            <a:r>
              <a:rPr lang="el-GR" dirty="0" smtClean="0"/>
              <a:t>όπου προτείνονται διάφορες διδακτικές </a:t>
            </a:r>
            <a:r>
              <a:rPr lang="el-GR" dirty="0" smtClean="0"/>
              <a:t>προσεγγίσεις στην </a:t>
            </a:r>
            <a:r>
              <a:rPr lang="el-GR" dirty="0" smtClean="0"/>
              <a:t>Online Εξ Αποστάσεως Εκπαίδευση, οι οποίες σχετίζονται άμεσα με </a:t>
            </a:r>
            <a:r>
              <a:rPr lang="el-GR" dirty="0" smtClean="0"/>
              <a:t>τον </a:t>
            </a:r>
            <a:r>
              <a:rPr lang="el-GR" dirty="0" smtClean="0"/>
              <a:t>τύπο της </a:t>
            </a:r>
            <a:r>
              <a:rPr lang="el-GR" dirty="0" smtClean="0"/>
              <a:t>επικοινωνίας </a:t>
            </a:r>
            <a:r>
              <a:rPr lang="el-GR" dirty="0" smtClean="0"/>
              <a:t>(σύγχρονη, ασύγχρονη</a:t>
            </a:r>
            <a:r>
              <a:rPr lang="el-GR" dirty="0" smtClean="0"/>
              <a:t>), κι όχι μόνο.</a:t>
            </a:r>
            <a:endParaRPr lang="el-G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395536" y="0"/>
            <a:ext cx="9001000" cy="1007839"/>
          </a:xfrm>
        </p:spPr>
        <p:txBody>
          <a:bodyPr>
            <a:normAutofit fontScale="90000"/>
          </a:bodyPr>
          <a:lstStyle/>
          <a:p>
            <a:r>
              <a:rPr lang="el-GR" b="1" dirty="0" smtClean="0"/>
              <a:t>2. Συνεχής διαμορφωτική </a:t>
            </a:r>
            <a:r>
              <a:rPr lang="el-GR" b="1" dirty="0" smtClean="0"/>
              <a:t>αξιολόγηση</a:t>
            </a:r>
            <a:endParaRPr lang="el-GR" dirty="0"/>
          </a:p>
        </p:txBody>
      </p:sp>
      <p:sp>
        <p:nvSpPr>
          <p:cNvPr id="2" name="Θέση ημερομηνίας 1"/>
          <p:cNvSpPr>
            <a:spLocks noGrp="1"/>
          </p:cNvSpPr>
          <p:nvPr>
            <p:ph type="dt" sz="quarter" idx="10"/>
          </p:nvPr>
        </p:nvSpPr>
        <p:spPr/>
        <p:txBody>
          <a:bodyPr/>
          <a:lstStyle/>
          <a:p>
            <a:pPr>
              <a:defRPr/>
            </a:pPr>
            <a:fld id="{89AF2330-BC29-4175-9B7D-96A408FAED01}" type="datetime1">
              <a:rPr lang="el-GR"/>
              <a:pPr>
                <a:defRPr/>
              </a:pPr>
              <a:t>25/09/2020</a:t>
            </a:fld>
            <a:endParaRPr lang="en-GB" dirty="0"/>
          </a:p>
        </p:txBody>
      </p:sp>
      <p:sp>
        <p:nvSpPr>
          <p:cNvPr id="15365" name="Θέση αριθμού διαφάνειας 2"/>
          <p:cNvSpPr>
            <a:spLocks noGrp="1"/>
          </p:cNvSpPr>
          <p:nvPr>
            <p:ph type="sldNum" sz="quarter" idx="12"/>
          </p:nvPr>
        </p:nvSpPr>
        <p:spPr bwMode="auto">
          <a:noFill/>
          <a:ln>
            <a:miter lim="800000"/>
            <a:headEnd/>
            <a:tailEnd/>
          </a:ln>
        </p:spPr>
        <p:txBody>
          <a:bodyPr/>
          <a:lstStyle/>
          <a:p>
            <a:fld id="{908F483B-949B-4A21-BCD8-6B3D9D7E8C20}" type="slidenum">
              <a:rPr lang="en-GB" altLang="el-GR"/>
              <a:pPr/>
              <a:t>13</a:t>
            </a:fld>
            <a:endParaRPr lang="en-GB" altLang="el-GR"/>
          </a:p>
        </p:txBody>
      </p:sp>
      <p:pic>
        <p:nvPicPr>
          <p:cNvPr id="6" name="6 - Εικόνα" descr="Ρόλος αξιολόγησης στην κοινωνία μάθησης.jpg"/>
          <p:cNvPicPr/>
          <p:nvPr/>
        </p:nvPicPr>
        <p:blipFill>
          <a:blip r:embed="rId3" cstate="print"/>
          <a:stretch>
            <a:fillRect/>
          </a:stretch>
        </p:blipFill>
        <p:spPr>
          <a:xfrm>
            <a:off x="971600" y="1196752"/>
            <a:ext cx="7992887" cy="5040560"/>
          </a:xfrm>
          <a:prstGeom prst="rect">
            <a:avLst/>
          </a:prstGeom>
        </p:spPr>
      </p:pic>
      <p:sp>
        <p:nvSpPr>
          <p:cNvPr id="7" name="Rectangle 3"/>
          <p:cNvSpPr txBox="1">
            <a:spLocks noChangeArrowheads="1"/>
          </p:cNvSpPr>
          <p:nvPr/>
        </p:nvSpPr>
        <p:spPr bwMode="auto">
          <a:xfrm>
            <a:off x="251520" y="6165304"/>
            <a:ext cx="8892480" cy="432048"/>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gn="ctr"/>
            <a:r>
              <a:rPr lang="el-GR" sz="2400" dirty="0" smtClean="0">
                <a:latin typeface="Corbel" panose="020B0503020204020204" pitchFamily="34" charset="0"/>
              </a:rPr>
              <a:t>(</a:t>
            </a:r>
            <a:r>
              <a:rPr lang="el-GR" sz="2400" dirty="0" smtClean="0">
                <a:latin typeface="Corbel" panose="020B0503020204020204" pitchFamily="34" charset="0"/>
              </a:rPr>
              <a:t>Ενότητα </a:t>
            </a:r>
            <a:r>
              <a:rPr lang="el-GR" sz="2400" dirty="0" smtClean="0">
                <a:latin typeface="Corbel" panose="020B0503020204020204" pitchFamily="34" charset="0"/>
              </a:rPr>
              <a:t>7</a:t>
            </a:r>
            <a:r>
              <a:rPr lang="el-GR" sz="2400" dirty="0" smtClean="0">
                <a:latin typeface="Corbel" panose="020B0503020204020204" pitchFamily="34" charset="0"/>
              </a:rPr>
              <a:t> </a:t>
            </a:r>
            <a:r>
              <a:rPr lang="el-GR" sz="2400" dirty="0" smtClean="0">
                <a:latin typeface="Corbel" panose="020B0503020204020204" pitchFamily="34" charset="0"/>
              </a:rPr>
              <a:t>Επιμορφωτικού Προγράμματος)</a:t>
            </a:r>
            <a:endParaRPr lang="el-GR" sz="2400" dirty="0">
              <a:latin typeface="Corbel" panose="020B050302020402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395536" y="0"/>
            <a:ext cx="9001000" cy="1007839"/>
          </a:xfrm>
        </p:spPr>
        <p:txBody>
          <a:bodyPr>
            <a:normAutofit fontScale="90000"/>
          </a:bodyPr>
          <a:lstStyle/>
          <a:p>
            <a:r>
              <a:rPr lang="el-GR" b="1" dirty="0" smtClean="0"/>
              <a:t>2. Συνεχής διαμορφωτική </a:t>
            </a:r>
            <a:r>
              <a:rPr lang="el-GR" b="1" dirty="0" smtClean="0"/>
              <a:t>αξιολόγηση</a:t>
            </a:r>
            <a:endParaRPr lang="el-GR" dirty="0"/>
          </a:p>
        </p:txBody>
      </p:sp>
      <p:sp>
        <p:nvSpPr>
          <p:cNvPr id="2" name="Θέση ημερομηνίας 1"/>
          <p:cNvSpPr>
            <a:spLocks noGrp="1"/>
          </p:cNvSpPr>
          <p:nvPr>
            <p:ph type="dt" sz="quarter" idx="10"/>
          </p:nvPr>
        </p:nvSpPr>
        <p:spPr/>
        <p:txBody>
          <a:bodyPr/>
          <a:lstStyle/>
          <a:p>
            <a:pPr>
              <a:defRPr/>
            </a:pPr>
            <a:fld id="{89AF2330-BC29-4175-9B7D-96A408FAED01}" type="datetime1">
              <a:rPr lang="el-GR"/>
              <a:pPr>
                <a:defRPr/>
              </a:pPr>
              <a:t>25/09/2020</a:t>
            </a:fld>
            <a:endParaRPr lang="en-GB" dirty="0"/>
          </a:p>
        </p:txBody>
      </p:sp>
      <p:sp>
        <p:nvSpPr>
          <p:cNvPr id="15365" name="Θέση αριθμού διαφάνειας 2"/>
          <p:cNvSpPr>
            <a:spLocks noGrp="1"/>
          </p:cNvSpPr>
          <p:nvPr>
            <p:ph type="sldNum" sz="quarter" idx="12"/>
          </p:nvPr>
        </p:nvSpPr>
        <p:spPr bwMode="auto">
          <a:noFill/>
          <a:ln>
            <a:miter lim="800000"/>
            <a:headEnd/>
            <a:tailEnd/>
          </a:ln>
        </p:spPr>
        <p:txBody>
          <a:bodyPr/>
          <a:lstStyle/>
          <a:p>
            <a:fld id="{908F483B-949B-4A21-BCD8-6B3D9D7E8C20}" type="slidenum">
              <a:rPr lang="en-GB" altLang="el-GR"/>
              <a:pPr/>
              <a:t>14</a:t>
            </a:fld>
            <a:endParaRPr lang="en-GB" altLang="el-GR"/>
          </a:p>
        </p:txBody>
      </p:sp>
      <p:sp>
        <p:nvSpPr>
          <p:cNvPr id="15367" name="Rectangle 3"/>
          <p:cNvSpPr txBox="1">
            <a:spLocks noChangeArrowheads="1"/>
          </p:cNvSpPr>
          <p:nvPr/>
        </p:nvSpPr>
        <p:spPr bwMode="auto">
          <a:xfrm>
            <a:off x="755576" y="1268760"/>
            <a:ext cx="8604448" cy="792088"/>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r>
              <a:rPr lang="el-GR" sz="2400" b="1" dirty="0" smtClean="0"/>
              <a:t>Η σημασία της αυτοαξιολόγησης και ανατροφοδότησης</a:t>
            </a:r>
          </a:p>
          <a:p>
            <a:r>
              <a:rPr lang="en-US" sz="2400" b="1" dirty="0" smtClean="0"/>
              <a:t>(feedback)</a:t>
            </a:r>
            <a:endParaRPr lang="el-GR" sz="2400" b="1" dirty="0" smtClean="0"/>
          </a:p>
        </p:txBody>
      </p:sp>
      <p:sp>
        <p:nvSpPr>
          <p:cNvPr id="3075" name="Rectangle 3"/>
          <p:cNvSpPr>
            <a:spLocks noChangeArrowheads="1"/>
          </p:cNvSpPr>
          <p:nvPr/>
        </p:nvSpPr>
        <p:spPr bwMode="auto">
          <a:xfrm>
            <a:off x="1115616" y="2420888"/>
            <a:ext cx="7776864" cy="3170099"/>
          </a:xfrm>
          <a:prstGeom prst="rect">
            <a:avLst/>
          </a:prstGeom>
          <a:solidFill>
            <a:srgbClr val="DBE5F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Η</a:t>
            </a:r>
            <a:r>
              <a:rPr kumimoji="0" lang="el-GR" sz="2000" b="0" i="0" u="none" strike="noStrike" cap="none" normalizeH="0" baseline="0" dirty="0" smtClean="0" bmk="">
                <a:ln>
                  <a:noFill/>
                </a:ln>
                <a:solidFill>
                  <a:schemeClr val="tx1"/>
                </a:solidFill>
                <a:effectLst/>
                <a:latin typeface="Arial" pitchFamily="34" charset="0"/>
                <a:ea typeface="Calibri" pitchFamily="34" charset="0"/>
                <a:cs typeface="Calibri" pitchFamily="34" charset="0"/>
              </a:rPr>
              <a:t> </a:t>
            </a:r>
            <a:r>
              <a:rPr kumimoji="0" lang="el-GR" sz="2000" b="0" i="0" u="sng" strike="noStrike" cap="none" normalizeH="0" baseline="0" dirty="0" smtClean="0" bmk="">
                <a:ln>
                  <a:noFill/>
                </a:ln>
                <a:solidFill>
                  <a:schemeClr val="tx1"/>
                </a:solidFill>
                <a:effectLst/>
                <a:latin typeface="Arial" pitchFamily="34" charset="0"/>
                <a:ea typeface="Calibri" pitchFamily="34" charset="0"/>
                <a:cs typeface="Calibri" pitchFamily="34" charset="0"/>
              </a:rPr>
              <a:t>αυτοαξιολόγηση (</a:t>
            </a:r>
            <a:r>
              <a:rPr kumimoji="0" lang="el-GR" sz="2000" b="0" i="0" u="sng" strike="noStrike" cap="none" normalizeH="0" baseline="0" dirty="0" err="1" smtClean="0" bmk="">
                <a:ln>
                  <a:noFill/>
                </a:ln>
                <a:solidFill>
                  <a:schemeClr val="tx1"/>
                </a:solidFill>
                <a:effectLst/>
                <a:latin typeface="Arial" pitchFamily="34" charset="0"/>
                <a:ea typeface="Calibri" pitchFamily="34" charset="0"/>
                <a:cs typeface="Calibri" pitchFamily="34" charset="0"/>
              </a:rPr>
              <a:t>self‐assessment</a:t>
            </a:r>
            <a:r>
              <a:rPr kumimoji="0" lang="el-GR" sz="2000" b="0" i="0" u="sng" strike="noStrike" cap="none" normalizeH="0" baseline="0" dirty="0" smtClean="0" bmk="">
                <a:ln>
                  <a:noFill/>
                </a:ln>
                <a:solidFill>
                  <a:schemeClr val="tx1"/>
                </a:solidFill>
                <a:effectLst/>
                <a:latin typeface="Arial" pitchFamily="34" charset="0"/>
                <a:ea typeface="Calibri" pitchFamily="34" charset="0"/>
                <a:cs typeface="Calibri" pitchFamily="34" charset="0"/>
              </a:rPr>
              <a:t>)</a:t>
            </a:r>
            <a:r>
              <a:rPr kumimoji="0" lang="el-GR" sz="2000" b="0" i="0" u="none" strike="noStrike" cap="none" normalizeH="0" baseline="0" dirty="0" smtClean="0" bmk="">
                <a:ln>
                  <a:noFill/>
                </a:ln>
                <a:solidFill>
                  <a:schemeClr val="tx1"/>
                </a:solidFill>
                <a:effectLst/>
                <a:latin typeface="Arial" pitchFamily="34" charset="0"/>
                <a:ea typeface="Calibri" pitchFamily="34" charset="0"/>
                <a:cs typeface="Calibri" pitchFamily="34" charset="0"/>
              </a:rPr>
              <a:t> μπορεί να ορισθεί ως μια δυναμική διαδικασία κατά την οποία οι εκπαιδευόμενοι:</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bmk="">
                <a:ln>
                  <a:noFill/>
                </a:ln>
                <a:solidFill>
                  <a:schemeClr val="tx1"/>
                </a:solidFill>
                <a:effectLst/>
                <a:latin typeface="Arial" pitchFamily="34" charset="0"/>
                <a:ea typeface="Calibri" pitchFamily="34" charset="0"/>
                <a:cs typeface="Calibri" pitchFamily="34" charset="0"/>
              </a:rPr>
              <a:t> </a:t>
            </a:r>
          </a:p>
          <a:p>
            <a:pPr marL="177800" marR="0" lvl="0" indent="-177800" algn="just" defTabSz="914400" rtl="0" eaLnBrk="0" fontAlgn="base" latinLnBrk="0" hangingPunct="0">
              <a:lnSpc>
                <a:spcPct val="100000"/>
              </a:lnSpc>
              <a:spcBef>
                <a:spcPct val="0"/>
              </a:spcBef>
              <a:spcAft>
                <a:spcPct val="0"/>
              </a:spcAft>
              <a:buClrTx/>
              <a:buSzTx/>
              <a:buFont typeface="Arial" pitchFamily="34" charset="0"/>
              <a:buChar char="•"/>
              <a:tabLst/>
            </a:pPr>
            <a:r>
              <a:rPr lang="el-GR" sz="2000" dirty="0" smtClean="0" bmk="">
                <a:latin typeface="Arial" pitchFamily="34" charset="0"/>
                <a:ea typeface="Calibri" pitchFamily="34" charset="0"/>
                <a:cs typeface="Calibri" pitchFamily="34" charset="0"/>
              </a:rPr>
              <a:t>Ε</a:t>
            </a:r>
            <a:r>
              <a:rPr kumimoji="0" lang="el-GR" sz="2000" b="0" i="0" u="none" strike="noStrike" cap="none" normalizeH="0" baseline="0" dirty="0" smtClean="0" bmk="">
                <a:ln>
                  <a:noFill/>
                </a:ln>
                <a:solidFill>
                  <a:schemeClr val="tx1"/>
                </a:solidFill>
                <a:effectLst/>
                <a:latin typeface="Arial" pitchFamily="34" charset="0"/>
                <a:ea typeface="Calibri" pitchFamily="34" charset="0"/>
                <a:cs typeface="Calibri" pitchFamily="34" charset="0"/>
              </a:rPr>
              <a:t>λέγχουν, αξιολογούν τον εαυτό τους και αναγνωρίζουν σωστούς τρόπους μάθησης. </a:t>
            </a:r>
          </a:p>
          <a:p>
            <a:pPr marL="177800" marR="0" lvl="0" indent="-177800" algn="just" defTabSz="914400" rtl="0" eaLnBrk="0" fontAlgn="base" latinLnBrk="0" hangingPunct="0">
              <a:lnSpc>
                <a:spcPct val="100000"/>
              </a:lnSpc>
              <a:spcBef>
                <a:spcPct val="0"/>
              </a:spcBef>
              <a:spcAft>
                <a:spcPct val="0"/>
              </a:spcAft>
              <a:buClrTx/>
              <a:buSzTx/>
              <a:buFont typeface="Arial" pitchFamily="34" charset="0"/>
              <a:buChar char="•"/>
              <a:tabLst/>
            </a:pPr>
            <a:endParaRPr kumimoji="0" lang="el-GR" sz="2000" b="0" i="0" u="none" strike="noStrike" cap="none" normalizeH="0" baseline="0" dirty="0" smtClean="0" bmk="">
              <a:ln>
                <a:noFill/>
              </a:ln>
              <a:solidFill>
                <a:schemeClr val="tx1"/>
              </a:solidFill>
              <a:effectLst/>
              <a:latin typeface="Arial" pitchFamily="34" charset="0"/>
              <a:ea typeface="Calibri" pitchFamily="34" charset="0"/>
              <a:cs typeface="Calibri" pitchFamily="34" charset="0"/>
            </a:endParaRPr>
          </a:p>
          <a:p>
            <a:pPr marL="177800" lvl="0" indent="-177800" algn="just">
              <a:buFont typeface="Arial" pitchFamily="34" charset="0"/>
              <a:buChar char="•"/>
            </a:pPr>
            <a:r>
              <a:rPr kumimoji="0" lang="el-GR" sz="2000" b="0" i="0" u="none" strike="noStrike" cap="none" normalizeH="0" baseline="0" dirty="0" smtClean="0" bmk="">
                <a:ln>
                  <a:noFill/>
                </a:ln>
                <a:solidFill>
                  <a:schemeClr val="tx1"/>
                </a:solidFill>
                <a:effectLst/>
                <a:latin typeface="Arial" pitchFamily="34" charset="0"/>
                <a:ea typeface="Calibri" pitchFamily="34" charset="0"/>
                <a:cs typeface="Calibri" pitchFamily="34" charset="0"/>
              </a:rPr>
              <a:t>Κατά συνέπεια μέσω της αυτοαξιολόγησης οι </a:t>
            </a:r>
            <a:r>
              <a:rPr lang="el-GR" sz="2000" dirty="0" smtClean="0" bmk="">
                <a:latin typeface="Arial" pitchFamily="34" charset="0"/>
                <a:ea typeface="Calibri" pitchFamily="34" charset="0"/>
                <a:cs typeface="Calibri" pitchFamily="34" charset="0"/>
              </a:rPr>
              <a:t>εκπαιδευόμενοι</a:t>
            </a:r>
            <a:r>
              <a:rPr kumimoji="0" lang="el-GR" sz="2000" b="0" i="0" u="none" strike="noStrike" cap="none" normalizeH="0" baseline="0" dirty="0" smtClean="0" bmk="">
                <a:ln>
                  <a:noFill/>
                </a:ln>
                <a:solidFill>
                  <a:schemeClr val="tx1"/>
                </a:solidFill>
                <a:effectLst/>
                <a:latin typeface="Arial" pitchFamily="34" charset="0"/>
                <a:ea typeface="Calibri" pitchFamily="34" charset="0"/>
                <a:cs typeface="Calibri" pitchFamily="34" charset="0"/>
              </a:rPr>
              <a:t> αυξάνουν την κριτική τους ικανότητα, αποκτούν περισσότερα κίνητρα για μάθηση ενώ ταυτόχρονα αυξάνουν και την πιθανότητα επιτυχίας τους.</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3"/>
          <p:cNvSpPr txBox="1">
            <a:spLocks noChangeArrowheads="1"/>
          </p:cNvSpPr>
          <p:nvPr/>
        </p:nvSpPr>
        <p:spPr bwMode="auto">
          <a:xfrm>
            <a:off x="251520" y="5805264"/>
            <a:ext cx="8892480" cy="432048"/>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gn="ctr"/>
            <a:r>
              <a:rPr lang="el-GR" sz="2400" dirty="0" smtClean="0">
                <a:latin typeface="Corbel" panose="020B0503020204020204" pitchFamily="34" charset="0"/>
              </a:rPr>
              <a:t>(</a:t>
            </a:r>
            <a:r>
              <a:rPr lang="el-GR" sz="2400" dirty="0" smtClean="0">
                <a:latin typeface="Corbel" panose="020B0503020204020204" pitchFamily="34" charset="0"/>
              </a:rPr>
              <a:t>Ενότητα </a:t>
            </a:r>
            <a:r>
              <a:rPr lang="el-GR" sz="2400" dirty="0" smtClean="0">
                <a:latin typeface="Corbel" panose="020B0503020204020204" pitchFamily="34" charset="0"/>
              </a:rPr>
              <a:t>7</a:t>
            </a:r>
            <a:r>
              <a:rPr lang="el-GR" sz="2400" dirty="0" smtClean="0">
                <a:latin typeface="Corbel" panose="020B0503020204020204" pitchFamily="34" charset="0"/>
              </a:rPr>
              <a:t> </a:t>
            </a:r>
            <a:r>
              <a:rPr lang="el-GR" sz="2400" dirty="0" smtClean="0">
                <a:latin typeface="Corbel" panose="020B0503020204020204" pitchFamily="34" charset="0"/>
              </a:rPr>
              <a:t>Επιμορφωτικού Προγράμματος)</a:t>
            </a:r>
            <a:endParaRPr lang="el-GR" sz="2400" dirty="0">
              <a:latin typeface="Corbel" panose="020B0503020204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395536" y="0"/>
            <a:ext cx="9001000" cy="1007839"/>
          </a:xfrm>
        </p:spPr>
        <p:txBody>
          <a:bodyPr>
            <a:normAutofit fontScale="90000"/>
          </a:bodyPr>
          <a:lstStyle/>
          <a:p>
            <a:r>
              <a:rPr lang="el-GR" b="1" dirty="0" smtClean="0"/>
              <a:t>2. Συνεχής διαμορφωτική </a:t>
            </a:r>
            <a:r>
              <a:rPr lang="el-GR" b="1" dirty="0" smtClean="0"/>
              <a:t>αξιολόγηση</a:t>
            </a:r>
            <a:endParaRPr lang="el-GR" dirty="0"/>
          </a:p>
        </p:txBody>
      </p:sp>
      <p:sp>
        <p:nvSpPr>
          <p:cNvPr id="2" name="Θέση ημερομηνίας 1"/>
          <p:cNvSpPr>
            <a:spLocks noGrp="1"/>
          </p:cNvSpPr>
          <p:nvPr>
            <p:ph type="dt" sz="quarter" idx="10"/>
          </p:nvPr>
        </p:nvSpPr>
        <p:spPr/>
        <p:txBody>
          <a:bodyPr/>
          <a:lstStyle/>
          <a:p>
            <a:pPr>
              <a:defRPr/>
            </a:pPr>
            <a:fld id="{89AF2330-BC29-4175-9B7D-96A408FAED01}" type="datetime1">
              <a:rPr lang="el-GR"/>
              <a:pPr>
                <a:defRPr/>
              </a:pPr>
              <a:t>25/09/2020</a:t>
            </a:fld>
            <a:endParaRPr lang="en-GB" dirty="0"/>
          </a:p>
        </p:txBody>
      </p:sp>
      <p:sp>
        <p:nvSpPr>
          <p:cNvPr id="15365" name="Θέση αριθμού διαφάνειας 2"/>
          <p:cNvSpPr>
            <a:spLocks noGrp="1"/>
          </p:cNvSpPr>
          <p:nvPr>
            <p:ph type="sldNum" sz="quarter" idx="12"/>
          </p:nvPr>
        </p:nvSpPr>
        <p:spPr bwMode="auto">
          <a:noFill/>
          <a:ln>
            <a:miter lim="800000"/>
            <a:headEnd/>
            <a:tailEnd/>
          </a:ln>
        </p:spPr>
        <p:txBody>
          <a:bodyPr/>
          <a:lstStyle/>
          <a:p>
            <a:fld id="{908F483B-949B-4A21-BCD8-6B3D9D7E8C20}" type="slidenum">
              <a:rPr lang="en-GB" altLang="el-GR"/>
              <a:pPr/>
              <a:t>15</a:t>
            </a:fld>
            <a:endParaRPr lang="en-GB" altLang="el-GR"/>
          </a:p>
        </p:txBody>
      </p:sp>
      <p:sp>
        <p:nvSpPr>
          <p:cNvPr id="15367" name="Rectangle 3"/>
          <p:cNvSpPr txBox="1">
            <a:spLocks noChangeArrowheads="1"/>
          </p:cNvSpPr>
          <p:nvPr/>
        </p:nvSpPr>
        <p:spPr bwMode="auto">
          <a:xfrm>
            <a:off x="755576" y="1052736"/>
            <a:ext cx="8604448" cy="792088"/>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r>
              <a:rPr lang="el-GR" sz="2400" b="1" dirty="0" smtClean="0"/>
              <a:t>Η σημασία της αυτοαξιολόγησης και ανατροφοδότησης</a:t>
            </a:r>
          </a:p>
          <a:p>
            <a:r>
              <a:rPr lang="en-US" sz="2400" b="1" dirty="0" smtClean="0"/>
              <a:t>(feedback)</a:t>
            </a:r>
            <a:endParaRPr lang="el-GR" sz="2400" b="1" dirty="0" smtClean="0"/>
          </a:p>
        </p:txBody>
      </p:sp>
      <p:sp>
        <p:nvSpPr>
          <p:cNvPr id="3075" name="Rectangle 3"/>
          <p:cNvSpPr>
            <a:spLocks noChangeArrowheads="1"/>
          </p:cNvSpPr>
          <p:nvPr/>
        </p:nvSpPr>
        <p:spPr bwMode="auto">
          <a:xfrm>
            <a:off x="1043608" y="2060848"/>
            <a:ext cx="7776864" cy="4093428"/>
          </a:xfrm>
          <a:prstGeom prst="rect">
            <a:avLst/>
          </a:prstGeom>
          <a:solidFill>
            <a:srgbClr val="DBE5F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Η</a:t>
            </a:r>
            <a:r>
              <a:rPr kumimoji="0" lang="el-GR" sz="2000" b="0" i="0" u="none" strike="noStrike" cap="none" normalizeH="0" baseline="0" dirty="0" smtClean="0" bmk="">
                <a:ln>
                  <a:noFill/>
                </a:ln>
                <a:solidFill>
                  <a:schemeClr val="tx1"/>
                </a:solidFill>
                <a:effectLst/>
                <a:latin typeface="Arial" pitchFamily="34" charset="0"/>
                <a:ea typeface="Calibri" pitchFamily="34" charset="0"/>
                <a:cs typeface="Calibri" pitchFamily="34" charset="0"/>
              </a:rPr>
              <a:t> </a:t>
            </a:r>
            <a:r>
              <a:rPr kumimoji="0" lang="el-GR" sz="2000" b="0" i="0" u="sng" strike="noStrike" cap="none" normalizeH="0" baseline="0" dirty="0" smtClean="0" bmk="">
                <a:ln>
                  <a:noFill/>
                </a:ln>
                <a:solidFill>
                  <a:schemeClr val="tx1"/>
                </a:solidFill>
                <a:effectLst/>
                <a:latin typeface="Arial" pitchFamily="34" charset="0"/>
                <a:ea typeface="Calibri" pitchFamily="34" charset="0"/>
                <a:cs typeface="Calibri" pitchFamily="34" charset="0"/>
              </a:rPr>
              <a:t>αυτοαξιολόγηση (</a:t>
            </a:r>
            <a:r>
              <a:rPr kumimoji="0" lang="el-GR" sz="2000" b="0" i="0" u="sng" strike="noStrike" cap="none" normalizeH="0" baseline="0" dirty="0" err="1" smtClean="0" bmk="">
                <a:ln>
                  <a:noFill/>
                </a:ln>
                <a:solidFill>
                  <a:schemeClr val="tx1"/>
                </a:solidFill>
                <a:effectLst/>
                <a:latin typeface="Arial" pitchFamily="34" charset="0"/>
                <a:ea typeface="Calibri" pitchFamily="34" charset="0"/>
                <a:cs typeface="Calibri" pitchFamily="34" charset="0"/>
              </a:rPr>
              <a:t>self‐assessment</a:t>
            </a:r>
            <a:r>
              <a:rPr kumimoji="0" lang="el-GR" sz="2000" b="0" i="0" u="sng" strike="noStrike" cap="none" normalizeH="0" baseline="0" dirty="0" smtClean="0" bmk="">
                <a:ln>
                  <a:noFill/>
                </a:ln>
                <a:solidFill>
                  <a:schemeClr val="tx1"/>
                </a:solidFill>
                <a:effectLst/>
                <a:latin typeface="Arial" pitchFamily="34" charset="0"/>
                <a:ea typeface="Calibri" pitchFamily="34" charset="0"/>
                <a:cs typeface="Calibri" pitchFamily="34" charset="0"/>
              </a:rPr>
              <a:t>)</a:t>
            </a:r>
            <a:r>
              <a:rPr kumimoji="0" lang="el-GR" sz="2000" b="0" i="0" u="none" strike="noStrike" cap="none" normalizeH="0" baseline="0" dirty="0" smtClean="0" bmk="">
                <a:ln>
                  <a:noFill/>
                </a:ln>
                <a:solidFill>
                  <a:schemeClr val="tx1"/>
                </a:solidFill>
                <a:effectLst/>
                <a:latin typeface="Arial" pitchFamily="34" charset="0"/>
                <a:ea typeface="Calibri" pitchFamily="34" charset="0"/>
                <a:cs typeface="Calibri" pitchFamily="34" charset="0"/>
              </a:rPr>
              <a:t> μπορεί να ορισθεί ως μια δυναμική διαδικασία κατά την οποία οι εκπαιδευόμενοι:</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bmk="">
                <a:ln>
                  <a:noFill/>
                </a:ln>
                <a:solidFill>
                  <a:schemeClr val="tx1"/>
                </a:solidFill>
                <a:effectLst/>
                <a:latin typeface="Arial" pitchFamily="34" charset="0"/>
                <a:ea typeface="Calibri" pitchFamily="34" charset="0"/>
                <a:cs typeface="Calibri" pitchFamily="34" charset="0"/>
              </a:rPr>
              <a:t> </a:t>
            </a:r>
          </a:p>
          <a:p>
            <a:pPr marL="177800" lvl="0" indent="-177800" algn="just">
              <a:buFont typeface="Arial" pitchFamily="34" charset="0"/>
              <a:buChar char="•"/>
            </a:pPr>
            <a:r>
              <a:rPr lang="el-GR" sz="2000" dirty="0" smtClean="0" bmk="">
                <a:latin typeface="Arial" pitchFamily="34" charset="0"/>
                <a:ea typeface="Calibri" pitchFamily="34" charset="0"/>
                <a:cs typeface="Calibri" pitchFamily="34" charset="0"/>
              </a:rPr>
              <a:t>Ε</a:t>
            </a:r>
            <a:r>
              <a:rPr kumimoji="0" lang="el-GR" sz="2000" b="0" i="0" u="none" strike="noStrike" cap="none" normalizeH="0" baseline="0" dirty="0" smtClean="0" bmk="">
                <a:ln>
                  <a:noFill/>
                </a:ln>
                <a:solidFill>
                  <a:schemeClr val="tx1"/>
                </a:solidFill>
                <a:effectLst/>
                <a:latin typeface="Arial" pitchFamily="34" charset="0"/>
                <a:ea typeface="Calibri" pitchFamily="34" charset="0"/>
                <a:cs typeface="Calibri" pitchFamily="34" charset="0"/>
              </a:rPr>
              <a:t>λέγχουν, αξιολογούν τον εαυτό τους και αναγνωρίζουν σωστούς τρόπους μάθησης. </a:t>
            </a:r>
            <a:endParaRPr kumimoji="0" lang="el-GR" sz="2000" b="0" i="0" u="none" strike="noStrike" cap="none" normalizeH="0" baseline="0" dirty="0" smtClean="0" bmk="">
              <a:ln>
                <a:noFill/>
              </a:ln>
              <a:solidFill>
                <a:srgbClr val="FF0000"/>
              </a:solidFill>
              <a:effectLst/>
              <a:latin typeface="Arial" pitchFamily="34" charset="0"/>
              <a:ea typeface="Calibri" pitchFamily="34" charset="0"/>
              <a:cs typeface="Calibri" pitchFamily="34" charset="0"/>
            </a:endParaRPr>
          </a:p>
          <a:p>
            <a:pPr marL="177800" marR="0" lvl="0" indent="-177800" algn="just" defTabSz="914400" rtl="0" eaLnBrk="0" fontAlgn="base" latinLnBrk="0" hangingPunct="0">
              <a:lnSpc>
                <a:spcPct val="100000"/>
              </a:lnSpc>
              <a:spcBef>
                <a:spcPct val="0"/>
              </a:spcBef>
              <a:spcAft>
                <a:spcPct val="0"/>
              </a:spcAft>
              <a:buClrTx/>
              <a:buSzTx/>
              <a:buFont typeface="Arial" pitchFamily="34" charset="0"/>
              <a:buChar char="•"/>
              <a:tabLst/>
            </a:pPr>
            <a:endParaRPr kumimoji="0" lang="el-GR" sz="2000" b="0" i="0" u="none" strike="noStrike" cap="none" normalizeH="0" baseline="0" dirty="0" smtClean="0" bmk="">
              <a:ln>
                <a:noFill/>
              </a:ln>
              <a:solidFill>
                <a:schemeClr val="tx1"/>
              </a:solidFill>
              <a:effectLst/>
              <a:latin typeface="Arial" pitchFamily="34" charset="0"/>
              <a:ea typeface="Calibri" pitchFamily="34" charset="0"/>
              <a:cs typeface="Calibri" pitchFamily="34" charset="0"/>
            </a:endParaRPr>
          </a:p>
          <a:p>
            <a:pPr marL="177800" lvl="0" indent="-177800" algn="just">
              <a:buFont typeface="Arial" pitchFamily="34" charset="0"/>
              <a:buChar char="•"/>
            </a:pPr>
            <a:r>
              <a:rPr kumimoji="0" lang="el-GR" sz="2000" b="0" i="0" u="none" strike="noStrike" cap="none" normalizeH="0" baseline="0" dirty="0" smtClean="0" bmk="">
                <a:ln>
                  <a:noFill/>
                </a:ln>
                <a:solidFill>
                  <a:schemeClr val="tx1"/>
                </a:solidFill>
                <a:effectLst/>
                <a:latin typeface="Arial" pitchFamily="34" charset="0"/>
                <a:ea typeface="Calibri" pitchFamily="34" charset="0"/>
                <a:cs typeface="Calibri" pitchFamily="34" charset="0"/>
              </a:rPr>
              <a:t>Κατά συνέπεια μέσω της αυτοαξιολόγησης οι </a:t>
            </a:r>
            <a:r>
              <a:rPr lang="el-GR" sz="2000" dirty="0" smtClean="0" bmk="">
                <a:latin typeface="Arial" pitchFamily="34" charset="0"/>
                <a:ea typeface="Calibri" pitchFamily="34" charset="0"/>
                <a:cs typeface="Calibri" pitchFamily="34" charset="0"/>
              </a:rPr>
              <a:t>εκπαιδευόμενοι</a:t>
            </a:r>
            <a:r>
              <a:rPr kumimoji="0" lang="el-GR" sz="2000" b="0" i="0" u="none" strike="noStrike" cap="none" normalizeH="0" baseline="0" dirty="0" smtClean="0" bmk="">
                <a:ln>
                  <a:noFill/>
                </a:ln>
                <a:solidFill>
                  <a:schemeClr val="tx1"/>
                </a:solidFill>
                <a:effectLst/>
                <a:latin typeface="Arial" pitchFamily="34" charset="0"/>
                <a:ea typeface="Calibri" pitchFamily="34" charset="0"/>
                <a:cs typeface="Calibri" pitchFamily="34" charset="0"/>
              </a:rPr>
              <a:t> αυξάνουν την κριτική τους ικανότητα, αποκτούν περισσότερα κίνητρα για μάθηση ενώ ταυτόχρονα αυξάνουν και την πιθανότητα επιτυχίας τους.</a:t>
            </a:r>
          </a:p>
          <a:p>
            <a:pPr marL="177800" lvl="0" indent="-177800" algn="just"/>
            <a:endParaRPr kumimoji="0" lang="el-GR" sz="2000" b="0" i="0" u="none" strike="noStrike" cap="none" normalizeH="0" baseline="0" dirty="0" smtClean="0" bmk="">
              <a:ln>
                <a:noFill/>
              </a:ln>
              <a:solidFill>
                <a:schemeClr val="tx1"/>
              </a:solidFill>
              <a:effectLst/>
              <a:latin typeface="Arial" pitchFamily="34" charset="0"/>
              <a:ea typeface="Calibri" pitchFamily="34" charset="0"/>
              <a:cs typeface="Calibri" pitchFamily="34" charset="0"/>
            </a:endParaRPr>
          </a:p>
          <a:p>
            <a:pPr marL="177800" lvl="0" indent="-177800" algn="just">
              <a:buFont typeface="Arial" pitchFamily="34" charset="0"/>
              <a:buChar char="•"/>
            </a:pPr>
            <a:r>
              <a:rPr lang="el-GR" sz="2000" dirty="0" smtClean="0" bmk="">
                <a:latin typeface="Arial" pitchFamily="34" charset="0"/>
                <a:ea typeface="Calibri" pitchFamily="34" charset="0"/>
                <a:cs typeface="Calibri" pitchFamily="34" charset="0"/>
              </a:rPr>
              <a:t>---------&gt; </a:t>
            </a:r>
            <a:r>
              <a:rPr lang="el-GR" sz="2000" dirty="0" smtClean="0" bmk="">
                <a:solidFill>
                  <a:srgbClr val="FF0000"/>
                </a:solidFill>
                <a:latin typeface="Arial" pitchFamily="34" charset="0"/>
                <a:ea typeface="Calibri" pitchFamily="34" charset="0"/>
                <a:cs typeface="Calibri" pitchFamily="34" charset="0"/>
              </a:rPr>
              <a:t>κινητοποίηση</a:t>
            </a:r>
            <a:r>
              <a:rPr lang="el-GR" sz="2000" dirty="0" smtClean="0" bmk="">
                <a:solidFill>
                  <a:srgbClr val="FF0000"/>
                </a:solidFill>
                <a:latin typeface="Arial" pitchFamily="34" charset="0"/>
                <a:ea typeface="Calibri" pitchFamily="34" charset="0"/>
                <a:cs typeface="Calibri" pitchFamily="34" charset="0"/>
              </a:rPr>
              <a:t>, </a:t>
            </a:r>
            <a:r>
              <a:rPr lang="el-GR" sz="2000" dirty="0" smtClean="0" bmk="">
                <a:solidFill>
                  <a:srgbClr val="FF0000"/>
                </a:solidFill>
                <a:latin typeface="Arial" pitchFamily="34" charset="0"/>
                <a:ea typeface="Calibri" pitchFamily="34" charset="0"/>
                <a:cs typeface="Calibri" pitchFamily="34" charset="0"/>
              </a:rPr>
              <a:t>παρακολούθηση προόδου, ανίχνευση αδυναμιών </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3"/>
          <p:cNvSpPr txBox="1">
            <a:spLocks noChangeArrowheads="1"/>
          </p:cNvSpPr>
          <p:nvPr/>
        </p:nvSpPr>
        <p:spPr bwMode="auto">
          <a:xfrm>
            <a:off x="251520" y="6165304"/>
            <a:ext cx="8892480" cy="432048"/>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gn="ctr"/>
            <a:r>
              <a:rPr lang="el-GR" sz="2400" dirty="0" smtClean="0">
                <a:latin typeface="Corbel" panose="020B0503020204020204" pitchFamily="34" charset="0"/>
              </a:rPr>
              <a:t>(</a:t>
            </a:r>
            <a:r>
              <a:rPr lang="el-GR" sz="2400" dirty="0" smtClean="0">
                <a:latin typeface="Corbel" panose="020B0503020204020204" pitchFamily="34" charset="0"/>
              </a:rPr>
              <a:t>Ενότητα </a:t>
            </a:r>
            <a:r>
              <a:rPr lang="el-GR" sz="2400" dirty="0" smtClean="0">
                <a:latin typeface="Corbel" panose="020B0503020204020204" pitchFamily="34" charset="0"/>
              </a:rPr>
              <a:t>7</a:t>
            </a:r>
            <a:r>
              <a:rPr lang="el-GR" sz="2400" dirty="0" smtClean="0">
                <a:latin typeface="Corbel" panose="020B0503020204020204" pitchFamily="34" charset="0"/>
              </a:rPr>
              <a:t> </a:t>
            </a:r>
            <a:r>
              <a:rPr lang="el-GR" sz="2400" dirty="0" smtClean="0">
                <a:latin typeface="Corbel" panose="020B0503020204020204" pitchFamily="34" charset="0"/>
              </a:rPr>
              <a:t>Επιμορφωτικού Προγράμματος)</a:t>
            </a:r>
            <a:endParaRPr lang="el-GR" sz="2400" dirty="0">
              <a:latin typeface="Corbel" panose="020B0503020204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395536" y="0"/>
            <a:ext cx="9001000" cy="1007839"/>
          </a:xfrm>
        </p:spPr>
        <p:txBody>
          <a:bodyPr>
            <a:normAutofit fontScale="90000"/>
          </a:bodyPr>
          <a:lstStyle/>
          <a:p>
            <a:r>
              <a:rPr lang="el-GR" b="1" dirty="0" smtClean="0"/>
              <a:t>2. Συνεχής διαμορφωτική </a:t>
            </a:r>
            <a:r>
              <a:rPr lang="el-GR" b="1" dirty="0" smtClean="0"/>
              <a:t>αξιολόγηση</a:t>
            </a:r>
            <a:endParaRPr lang="el-GR" dirty="0"/>
          </a:p>
        </p:txBody>
      </p:sp>
      <p:sp>
        <p:nvSpPr>
          <p:cNvPr id="2" name="Θέση ημερομηνίας 1"/>
          <p:cNvSpPr>
            <a:spLocks noGrp="1"/>
          </p:cNvSpPr>
          <p:nvPr>
            <p:ph type="dt" sz="quarter" idx="10"/>
          </p:nvPr>
        </p:nvSpPr>
        <p:spPr/>
        <p:txBody>
          <a:bodyPr/>
          <a:lstStyle/>
          <a:p>
            <a:pPr>
              <a:defRPr/>
            </a:pPr>
            <a:fld id="{89AF2330-BC29-4175-9B7D-96A408FAED01}" type="datetime1">
              <a:rPr lang="el-GR"/>
              <a:pPr>
                <a:defRPr/>
              </a:pPr>
              <a:t>25/09/2020</a:t>
            </a:fld>
            <a:endParaRPr lang="en-GB" dirty="0"/>
          </a:p>
        </p:txBody>
      </p:sp>
      <p:sp>
        <p:nvSpPr>
          <p:cNvPr id="15365" name="Θέση αριθμού διαφάνειας 2"/>
          <p:cNvSpPr>
            <a:spLocks noGrp="1"/>
          </p:cNvSpPr>
          <p:nvPr>
            <p:ph type="sldNum" sz="quarter" idx="12"/>
          </p:nvPr>
        </p:nvSpPr>
        <p:spPr bwMode="auto">
          <a:noFill/>
          <a:ln>
            <a:miter lim="800000"/>
            <a:headEnd/>
            <a:tailEnd/>
          </a:ln>
        </p:spPr>
        <p:txBody>
          <a:bodyPr/>
          <a:lstStyle/>
          <a:p>
            <a:fld id="{908F483B-949B-4A21-BCD8-6B3D9D7E8C20}" type="slidenum">
              <a:rPr lang="en-GB" altLang="el-GR"/>
              <a:pPr/>
              <a:t>16</a:t>
            </a:fld>
            <a:endParaRPr lang="en-GB" altLang="el-GR"/>
          </a:p>
        </p:txBody>
      </p:sp>
      <p:sp>
        <p:nvSpPr>
          <p:cNvPr id="15367" name="Rectangle 3"/>
          <p:cNvSpPr txBox="1">
            <a:spLocks noChangeArrowheads="1"/>
          </p:cNvSpPr>
          <p:nvPr/>
        </p:nvSpPr>
        <p:spPr bwMode="auto">
          <a:xfrm>
            <a:off x="755576" y="1052736"/>
            <a:ext cx="8604448" cy="792088"/>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r>
              <a:rPr lang="el-GR" sz="2400" b="1" dirty="0" smtClean="0"/>
              <a:t>Η σημασία της αυτοαξιολόγησης και ανατροφοδότησης</a:t>
            </a:r>
          </a:p>
          <a:p>
            <a:r>
              <a:rPr lang="en-US" sz="2400" b="1" dirty="0" smtClean="0"/>
              <a:t>(feedback)</a:t>
            </a:r>
            <a:endParaRPr lang="el-GR" sz="2400" b="1" dirty="0" smtClean="0"/>
          </a:p>
        </p:txBody>
      </p:sp>
      <p:sp>
        <p:nvSpPr>
          <p:cNvPr id="3075" name="Rectangle 3"/>
          <p:cNvSpPr>
            <a:spLocks noChangeArrowheads="1"/>
          </p:cNvSpPr>
          <p:nvPr/>
        </p:nvSpPr>
        <p:spPr bwMode="auto">
          <a:xfrm>
            <a:off x="1115616" y="1886343"/>
            <a:ext cx="7776864" cy="4093428"/>
          </a:xfrm>
          <a:prstGeom prst="rect">
            <a:avLst/>
          </a:prstGeom>
          <a:solidFill>
            <a:srgbClr val="DBE5F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l-GR" sz="2000" b="1" cap="small" dirty="0" err="1" smtClean="0"/>
              <a:t>Aνατροφοδότηση</a:t>
            </a:r>
            <a:r>
              <a:rPr lang="el-GR" sz="2000" b="1" cap="small" dirty="0" smtClean="0"/>
              <a:t> (</a:t>
            </a:r>
            <a:r>
              <a:rPr lang="el-GR" sz="2000" b="1" cap="small" dirty="0" err="1" smtClean="0"/>
              <a:t>feedback</a:t>
            </a:r>
            <a:r>
              <a:rPr lang="el-GR" sz="2000" b="1" cap="small" dirty="0" smtClean="0"/>
              <a:t>)</a:t>
            </a:r>
            <a:endParaRPr lang="el-GR" sz="2000" dirty="0" smtClean="0"/>
          </a:p>
          <a:p>
            <a:pPr marL="358775" indent="-358775">
              <a:buFont typeface="Arial" pitchFamily="34" charset="0"/>
              <a:buChar char="•"/>
            </a:pPr>
            <a:r>
              <a:rPr lang="el-GR" sz="2000" dirty="0" smtClean="0"/>
              <a:t>Η παροχή ανατροφοδότησης θεωρείται αναπόσπαστο μέρος της διαδικασίας της αξιολόγησης </a:t>
            </a:r>
            <a:endParaRPr lang="el-GR" sz="2000" dirty="0" smtClean="0"/>
          </a:p>
          <a:p>
            <a:pPr marL="358775" indent="-358775">
              <a:buFont typeface="Arial" pitchFamily="34" charset="0"/>
              <a:buChar char="•"/>
            </a:pPr>
            <a:r>
              <a:rPr lang="el-GR" sz="2000" dirty="0" smtClean="0"/>
              <a:t>Βοηθά </a:t>
            </a:r>
            <a:r>
              <a:rPr lang="el-GR" sz="2000" dirty="0" smtClean="0"/>
              <a:t>τους εκπαιδευόμενους να κρίνουν το επίπεδο μάθησης, να διαπιστώσουν ενδεχόμενες παρανοήσεις και να καθορίσουν το επίπεδο επίδοσης στο οποίο στοχεύουν. </a:t>
            </a:r>
            <a:endParaRPr lang="el-GR" sz="2000" dirty="0" smtClean="0"/>
          </a:p>
          <a:p>
            <a:pPr marL="358775" indent="-358775">
              <a:buFont typeface="Arial" pitchFamily="34" charset="0"/>
              <a:buChar char="•"/>
            </a:pPr>
            <a:r>
              <a:rPr lang="el-GR" sz="2000" dirty="0" smtClean="0"/>
              <a:t>Η ανατροφοδότηση είναι αποτελεσματική (</a:t>
            </a:r>
            <a:r>
              <a:rPr lang="el-GR" sz="2000" dirty="0" err="1" smtClean="0"/>
              <a:t>effective</a:t>
            </a:r>
            <a:r>
              <a:rPr lang="el-GR" sz="2000" dirty="0" smtClean="0"/>
              <a:t> </a:t>
            </a:r>
            <a:r>
              <a:rPr lang="el-GR" sz="2000" dirty="0" err="1" smtClean="0"/>
              <a:t>feedback</a:t>
            </a:r>
            <a:r>
              <a:rPr lang="el-GR" sz="2000" dirty="0" smtClean="0"/>
              <a:t>) όταν προκύπτει μετά την αυτό-αξιολόγηση, ώστε οι μαθητές θυμούνται τις λεπτομέρειες που τους απασχόλησαν κατά τη διάρκεια της εξέτασής τους. </a:t>
            </a:r>
            <a:endParaRPr lang="el-GR" sz="2000" dirty="0" smtClean="0"/>
          </a:p>
          <a:p>
            <a:pPr marL="358775" indent="-358775">
              <a:buFont typeface="Arial" pitchFamily="34" charset="0"/>
              <a:buChar char="•"/>
            </a:pPr>
            <a:r>
              <a:rPr lang="el-GR" sz="2000" dirty="0" smtClean="0"/>
              <a:t>Η </a:t>
            </a:r>
            <a:r>
              <a:rPr lang="el-GR" sz="2000" dirty="0" smtClean="0"/>
              <a:t>ταχεία ανατροφοδότηση - θετική ή αρνητική, αποτελεί και το κύριο χαρακτηριστικό των μοντέλων μάθησης βασισμένων στο </a:t>
            </a:r>
            <a:r>
              <a:rPr lang="el-GR" sz="2000" i="1" dirty="0" smtClean="0"/>
              <a:t>Συμπεριφορισμό</a:t>
            </a:r>
            <a:r>
              <a:rPr kumimoji="0" lang="el-GR" sz="2000" b="0" i="0" u="none" strike="noStrike" cap="none" normalizeH="0" baseline="0" dirty="0" smtClean="0" bmk="">
                <a:ln>
                  <a:noFill/>
                </a:ln>
                <a:solidFill>
                  <a:schemeClr val="tx1"/>
                </a:solidFill>
                <a:effectLst/>
                <a:latin typeface="Arial" pitchFamily="34" charset="0"/>
                <a:ea typeface="Calibri" pitchFamily="34" charset="0"/>
                <a:cs typeface="Calibri" pitchFamily="34" charset="0"/>
              </a:rPr>
              <a:t>.</a:t>
            </a:r>
          </a:p>
        </p:txBody>
      </p:sp>
      <p:sp>
        <p:nvSpPr>
          <p:cNvPr id="10" name="Rectangle 3"/>
          <p:cNvSpPr txBox="1">
            <a:spLocks noChangeArrowheads="1"/>
          </p:cNvSpPr>
          <p:nvPr/>
        </p:nvSpPr>
        <p:spPr bwMode="auto">
          <a:xfrm>
            <a:off x="251520" y="6165304"/>
            <a:ext cx="8892480" cy="432048"/>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gn="ctr"/>
            <a:r>
              <a:rPr lang="el-GR" sz="2400" dirty="0" smtClean="0">
                <a:latin typeface="Corbel" panose="020B0503020204020204" pitchFamily="34" charset="0"/>
              </a:rPr>
              <a:t>(</a:t>
            </a:r>
            <a:r>
              <a:rPr lang="el-GR" sz="2400" dirty="0" smtClean="0">
                <a:latin typeface="Corbel" panose="020B0503020204020204" pitchFamily="34" charset="0"/>
              </a:rPr>
              <a:t>Ενότητα </a:t>
            </a:r>
            <a:r>
              <a:rPr lang="el-GR" sz="2400" dirty="0" smtClean="0">
                <a:latin typeface="Corbel" panose="020B0503020204020204" pitchFamily="34" charset="0"/>
              </a:rPr>
              <a:t>7</a:t>
            </a:r>
            <a:r>
              <a:rPr lang="el-GR" sz="2400" dirty="0" smtClean="0">
                <a:latin typeface="Corbel" panose="020B0503020204020204" pitchFamily="34" charset="0"/>
              </a:rPr>
              <a:t> </a:t>
            </a:r>
            <a:r>
              <a:rPr lang="el-GR" sz="2400" dirty="0" smtClean="0">
                <a:latin typeface="Corbel" panose="020B0503020204020204" pitchFamily="34" charset="0"/>
              </a:rPr>
              <a:t>Επιμορφωτικού Προγράμματος)</a:t>
            </a:r>
            <a:endParaRPr lang="el-GR" sz="2400" dirty="0">
              <a:latin typeface="Corbel" panose="020B050302020402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395536" y="0"/>
            <a:ext cx="9001000" cy="1007839"/>
          </a:xfrm>
        </p:spPr>
        <p:txBody>
          <a:bodyPr>
            <a:normAutofit fontScale="90000"/>
          </a:bodyPr>
          <a:lstStyle/>
          <a:p>
            <a:r>
              <a:rPr lang="el-GR" b="1" dirty="0" smtClean="0"/>
              <a:t>2. Συνεχής διαμορφωτική </a:t>
            </a:r>
            <a:r>
              <a:rPr lang="el-GR" b="1" dirty="0" smtClean="0"/>
              <a:t>αξιολόγηση</a:t>
            </a:r>
            <a:endParaRPr lang="el-GR" dirty="0"/>
          </a:p>
        </p:txBody>
      </p:sp>
      <p:sp>
        <p:nvSpPr>
          <p:cNvPr id="2" name="Θέση ημερομηνίας 1"/>
          <p:cNvSpPr>
            <a:spLocks noGrp="1"/>
          </p:cNvSpPr>
          <p:nvPr>
            <p:ph type="dt" sz="quarter" idx="10"/>
          </p:nvPr>
        </p:nvSpPr>
        <p:spPr/>
        <p:txBody>
          <a:bodyPr/>
          <a:lstStyle/>
          <a:p>
            <a:pPr>
              <a:defRPr/>
            </a:pPr>
            <a:fld id="{89AF2330-BC29-4175-9B7D-96A408FAED01}" type="datetime1">
              <a:rPr lang="el-GR"/>
              <a:pPr>
                <a:defRPr/>
              </a:pPr>
              <a:t>25/09/2020</a:t>
            </a:fld>
            <a:endParaRPr lang="en-GB" dirty="0"/>
          </a:p>
        </p:txBody>
      </p:sp>
      <p:sp>
        <p:nvSpPr>
          <p:cNvPr id="15365" name="Θέση αριθμού διαφάνειας 2"/>
          <p:cNvSpPr>
            <a:spLocks noGrp="1"/>
          </p:cNvSpPr>
          <p:nvPr>
            <p:ph type="sldNum" sz="quarter" idx="12"/>
          </p:nvPr>
        </p:nvSpPr>
        <p:spPr bwMode="auto">
          <a:noFill/>
          <a:ln>
            <a:miter lim="800000"/>
            <a:headEnd/>
            <a:tailEnd/>
          </a:ln>
        </p:spPr>
        <p:txBody>
          <a:bodyPr/>
          <a:lstStyle/>
          <a:p>
            <a:fld id="{908F483B-949B-4A21-BCD8-6B3D9D7E8C20}" type="slidenum">
              <a:rPr lang="en-GB" altLang="el-GR"/>
              <a:pPr/>
              <a:t>17</a:t>
            </a:fld>
            <a:endParaRPr lang="en-GB" altLang="el-GR"/>
          </a:p>
        </p:txBody>
      </p:sp>
      <p:sp>
        <p:nvSpPr>
          <p:cNvPr id="15367" name="Rectangle 3"/>
          <p:cNvSpPr txBox="1">
            <a:spLocks noChangeArrowheads="1"/>
          </p:cNvSpPr>
          <p:nvPr/>
        </p:nvSpPr>
        <p:spPr bwMode="auto">
          <a:xfrm>
            <a:off x="755576" y="1052736"/>
            <a:ext cx="8604448" cy="792088"/>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gn="ctr"/>
            <a:r>
              <a:rPr lang="el-GR" sz="2400" b="1" dirty="0" smtClean="0"/>
              <a:t>Η σημασία της </a:t>
            </a:r>
            <a:r>
              <a:rPr lang="el-GR" sz="2400" b="1" dirty="0" smtClean="0"/>
              <a:t>στη </a:t>
            </a:r>
            <a:r>
              <a:rPr lang="el-GR" sz="2400" b="1" dirty="0" smtClean="0"/>
              <a:t>διαδικασία μάθησης</a:t>
            </a:r>
            <a:endParaRPr lang="el-GR" sz="2400" b="1" dirty="0" smtClean="0"/>
          </a:p>
        </p:txBody>
      </p:sp>
      <p:sp>
        <p:nvSpPr>
          <p:cNvPr id="3075" name="Rectangle 3"/>
          <p:cNvSpPr>
            <a:spLocks noChangeArrowheads="1"/>
          </p:cNvSpPr>
          <p:nvPr/>
        </p:nvSpPr>
        <p:spPr bwMode="auto">
          <a:xfrm>
            <a:off x="1187624" y="1484784"/>
            <a:ext cx="7956376" cy="4708981"/>
          </a:xfrm>
          <a:prstGeom prst="rect">
            <a:avLst/>
          </a:prstGeom>
          <a:solidFill>
            <a:srgbClr val="DBE5F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58775" indent="-358775">
              <a:buFont typeface="Arial" pitchFamily="34" charset="0"/>
              <a:buChar char="•"/>
            </a:pPr>
            <a:r>
              <a:rPr lang="el-GR" sz="2000" dirty="0" smtClean="0"/>
              <a:t>έγκειται στο ότι οι </a:t>
            </a:r>
            <a:r>
              <a:rPr lang="el-GR" sz="2000" dirty="0" smtClean="0"/>
              <a:t>εκπαιδευόμενοι </a:t>
            </a:r>
            <a:r>
              <a:rPr lang="el-GR" sz="2000" dirty="0" smtClean="0"/>
              <a:t>μπορούν να διδαχθούν ακόμη και από τα λάθη τους</a:t>
            </a:r>
            <a:r>
              <a:rPr lang="el-GR" sz="2000" dirty="0" smtClean="0"/>
              <a:t>.</a:t>
            </a:r>
            <a:endParaRPr lang="el-GR" sz="2000" dirty="0" smtClean="0" bmk="">
              <a:latin typeface="Arial" pitchFamily="34" charset="0"/>
            </a:endParaRPr>
          </a:p>
          <a:p>
            <a:pPr marL="358775" indent="-358775">
              <a:buFont typeface="Arial" pitchFamily="34" charset="0"/>
              <a:buChar char="•"/>
            </a:pPr>
            <a:endParaRPr kumimoji="0" lang="el-GR" sz="2000" b="0" i="0" u="none" strike="noStrike" cap="none" normalizeH="0" baseline="0" dirty="0" smtClean="0" bmk="">
              <a:ln>
                <a:noFill/>
              </a:ln>
              <a:solidFill>
                <a:schemeClr val="tx1"/>
              </a:solidFill>
              <a:effectLst/>
              <a:latin typeface="Arial" pitchFamily="34" charset="0"/>
              <a:ea typeface="Calibri" pitchFamily="34" charset="0"/>
              <a:cs typeface="Calibri" pitchFamily="34" charset="0"/>
            </a:endParaRPr>
          </a:p>
          <a:p>
            <a:pPr marL="358775" indent="-358775">
              <a:buFont typeface="Arial" pitchFamily="34" charset="0"/>
              <a:buChar char="•"/>
            </a:pPr>
            <a:r>
              <a:rPr lang="el-GR" sz="2000" dirty="0" smtClean="0"/>
              <a:t>Αποτελείται από </a:t>
            </a:r>
            <a:r>
              <a:rPr lang="el-GR" sz="2000" b="1" dirty="0" smtClean="0"/>
              <a:t>διαφορετικές δοκιμασίες</a:t>
            </a:r>
            <a:r>
              <a:rPr lang="el-GR" sz="2000" dirty="0" smtClean="0"/>
              <a:t> σε τακτά χρονικά διαστήματα σε όλη τη διάρκεια της διδασκαλίας και σκοπός της είναι η συνεχής παρακολούθηση της προόδου του </a:t>
            </a:r>
            <a:r>
              <a:rPr lang="el-GR" sz="2000" dirty="0" smtClean="0"/>
              <a:t>εκπαιδευόμενου </a:t>
            </a:r>
            <a:r>
              <a:rPr lang="el-GR" sz="2000" dirty="0" smtClean="0"/>
              <a:t>και η δυνατότητα παρακολούθησης της προόδου </a:t>
            </a:r>
            <a:r>
              <a:rPr lang="el-GR" sz="2000" dirty="0" smtClean="0"/>
              <a:t>κι από </a:t>
            </a:r>
            <a:r>
              <a:rPr lang="el-GR" sz="2000" dirty="0" smtClean="0"/>
              <a:t>τους ίδιους  τους </a:t>
            </a:r>
            <a:r>
              <a:rPr lang="el-GR" sz="2000" dirty="0" smtClean="0"/>
              <a:t>εκπαιδευόμενους </a:t>
            </a:r>
            <a:r>
              <a:rPr lang="el-GR" sz="2000" dirty="0" smtClean="0"/>
              <a:t>ώστε να καταλάβουν τις αδυναμίες και τα λάθη </a:t>
            </a:r>
            <a:r>
              <a:rPr lang="el-GR" sz="2000" dirty="0" smtClean="0"/>
              <a:t>τους.</a:t>
            </a:r>
          </a:p>
          <a:p>
            <a:pPr marL="358775" indent="-358775">
              <a:buFont typeface="Arial" pitchFamily="34" charset="0"/>
              <a:buChar char="•"/>
            </a:pPr>
            <a:endParaRPr kumimoji="0" lang="el-GR" sz="2000" b="0" i="0" u="none" strike="noStrike" cap="none" normalizeH="0" baseline="0" dirty="0" smtClean="0" bmk="">
              <a:ln>
                <a:noFill/>
              </a:ln>
              <a:solidFill>
                <a:schemeClr val="tx1"/>
              </a:solidFill>
              <a:effectLst/>
              <a:latin typeface="Arial" pitchFamily="34" charset="0"/>
              <a:ea typeface="Calibri" pitchFamily="34" charset="0"/>
              <a:cs typeface="Calibri" pitchFamily="34" charset="0"/>
            </a:endParaRPr>
          </a:p>
          <a:p>
            <a:pPr marL="358775" indent="-358775">
              <a:buFont typeface="Arial" pitchFamily="34" charset="0"/>
              <a:buChar char="•"/>
            </a:pPr>
            <a:r>
              <a:rPr lang="el-GR" sz="2000" dirty="0" smtClean="0"/>
              <a:t>Ιδιαίτερα σημαντική είναι η αλληλεπίδρασης των εκπαιδευόμενων με </a:t>
            </a:r>
            <a:r>
              <a:rPr lang="el-GR" sz="2000" dirty="0" smtClean="0"/>
              <a:t>τους εκπαιδευτικούς αλλά και η ενεργητική συμμετοχή τους με στόχο την καλύτερη εμπέδωση της μάθησης καθώς και </a:t>
            </a:r>
            <a:r>
              <a:rPr lang="el-GR" sz="2000" dirty="0" smtClean="0"/>
              <a:t>η </a:t>
            </a:r>
            <a:r>
              <a:rPr lang="el-GR" sz="2000" dirty="0" smtClean="0"/>
              <a:t>ανάδειξη των </a:t>
            </a:r>
            <a:r>
              <a:rPr lang="el-GR" sz="2000" b="1" dirty="0" smtClean="0"/>
              <a:t>αδυναμιών</a:t>
            </a:r>
            <a:r>
              <a:rPr lang="el-GR" sz="2000" dirty="0" smtClean="0"/>
              <a:t> </a:t>
            </a:r>
            <a:r>
              <a:rPr lang="el-GR" sz="2000" b="1" dirty="0" smtClean="0"/>
              <a:t>της μαθησιακής διαδικασίας</a:t>
            </a:r>
            <a:r>
              <a:rPr lang="el-GR" sz="2000" dirty="0" smtClean="0"/>
              <a:t> έτσι ώστε να μπορούν αυτές να αντιμετωπιστούν </a:t>
            </a:r>
            <a:r>
              <a:rPr lang="el-GR" sz="2000" dirty="0" smtClean="0"/>
              <a:t>κατάλληλα.</a:t>
            </a:r>
            <a:endParaRPr kumimoji="0" lang="el-GR" sz="2000" b="0" i="0" u="none" strike="noStrike" cap="none" normalizeH="0" baseline="0" dirty="0" smtClean="0" bmk="">
              <a:ln>
                <a:noFill/>
              </a:ln>
              <a:solidFill>
                <a:schemeClr val="tx1"/>
              </a:solidFill>
              <a:effectLst/>
              <a:latin typeface="Arial" pitchFamily="34" charset="0"/>
              <a:ea typeface="Calibri" pitchFamily="34" charset="0"/>
              <a:cs typeface="Calibri" pitchFamily="34" charset="0"/>
            </a:endParaRPr>
          </a:p>
        </p:txBody>
      </p:sp>
      <p:sp>
        <p:nvSpPr>
          <p:cNvPr id="10" name="Rectangle 3"/>
          <p:cNvSpPr txBox="1">
            <a:spLocks noChangeArrowheads="1"/>
          </p:cNvSpPr>
          <p:nvPr/>
        </p:nvSpPr>
        <p:spPr bwMode="auto">
          <a:xfrm>
            <a:off x="251520" y="6165304"/>
            <a:ext cx="8892480" cy="432048"/>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gn="ctr"/>
            <a:r>
              <a:rPr lang="el-GR" sz="2400" dirty="0" smtClean="0">
                <a:latin typeface="Corbel" panose="020B0503020204020204" pitchFamily="34" charset="0"/>
              </a:rPr>
              <a:t>(</a:t>
            </a:r>
            <a:r>
              <a:rPr lang="el-GR" sz="2400" dirty="0" smtClean="0">
                <a:latin typeface="Corbel" panose="020B0503020204020204" pitchFamily="34" charset="0"/>
              </a:rPr>
              <a:t>Ενότητα </a:t>
            </a:r>
            <a:r>
              <a:rPr lang="el-GR" sz="2400" dirty="0" smtClean="0">
                <a:latin typeface="Corbel" panose="020B0503020204020204" pitchFamily="34" charset="0"/>
              </a:rPr>
              <a:t>7</a:t>
            </a:r>
            <a:r>
              <a:rPr lang="el-GR" sz="2400" dirty="0" smtClean="0">
                <a:latin typeface="Corbel" panose="020B0503020204020204" pitchFamily="34" charset="0"/>
              </a:rPr>
              <a:t> </a:t>
            </a:r>
            <a:r>
              <a:rPr lang="el-GR" sz="2400" dirty="0" smtClean="0">
                <a:latin typeface="Corbel" panose="020B0503020204020204" pitchFamily="34" charset="0"/>
              </a:rPr>
              <a:t>Επιμορφωτικού Προγράμματος)</a:t>
            </a:r>
            <a:endParaRPr lang="el-GR" sz="2400" dirty="0">
              <a:latin typeface="Corbel" panose="020B050302020402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395536" y="0"/>
            <a:ext cx="9001000" cy="1007839"/>
          </a:xfrm>
        </p:spPr>
        <p:txBody>
          <a:bodyPr>
            <a:normAutofit fontScale="90000"/>
          </a:bodyPr>
          <a:lstStyle/>
          <a:p>
            <a:r>
              <a:rPr lang="el-GR" b="1" dirty="0" smtClean="0"/>
              <a:t>2. Συνεχής διαμορφωτική </a:t>
            </a:r>
            <a:r>
              <a:rPr lang="el-GR" b="1" dirty="0" smtClean="0"/>
              <a:t>αξιολόγηση</a:t>
            </a:r>
            <a:endParaRPr lang="el-GR" dirty="0"/>
          </a:p>
        </p:txBody>
      </p:sp>
      <p:sp>
        <p:nvSpPr>
          <p:cNvPr id="2" name="Θέση ημερομηνίας 1"/>
          <p:cNvSpPr>
            <a:spLocks noGrp="1"/>
          </p:cNvSpPr>
          <p:nvPr>
            <p:ph type="dt" sz="quarter" idx="10"/>
          </p:nvPr>
        </p:nvSpPr>
        <p:spPr/>
        <p:txBody>
          <a:bodyPr/>
          <a:lstStyle/>
          <a:p>
            <a:pPr>
              <a:defRPr/>
            </a:pPr>
            <a:fld id="{89AF2330-BC29-4175-9B7D-96A408FAED01}" type="datetime1">
              <a:rPr lang="el-GR"/>
              <a:pPr>
                <a:defRPr/>
              </a:pPr>
              <a:t>25/09/2020</a:t>
            </a:fld>
            <a:endParaRPr lang="en-GB" dirty="0"/>
          </a:p>
        </p:txBody>
      </p:sp>
      <p:sp>
        <p:nvSpPr>
          <p:cNvPr id="15365" name="Θέση αριθμού διαφάνειας 2"/>
          <p:cNvSpPr>
            <a:spLocks noGrp="1"/>
          </p:cNvSpPr>
          <p:nvPr>
            <p:ph type="sldNum" sz="quarter" idx="12"/>
          </p:nvPr>
        </p:nvSpPr>
        <p:spPr bwMode="auto">
          <a:noFill/>
          <a:ln>
            <a:miter lim="800000"/>
            <a:headEnd/>
            <a:tailEnd/>
          </a:ln>
        </p:spPr>
        <p:txBody>
          <a:bodyPr/>
          <a:lstStyle/>
          <a:p>
            <a:fld id="{908F483B-949B-4A21-BCD8-6B3D9D7E8C20}" type="slidenum">
              <a:rPr lang="en-GB" altLang="el-GR"/>
              <a:pPr/>
              <a:t>18</a:t>
            </a:fld>
            <a:endParaRPr lang="en-GB" altLang="el-GR"/>
          </a:p>
        </p:txBody>
      </p:sp>
      <p:sp>
        <p:nvSpPr>
          <p:cNvPr id="15367" name="Rectangle 3"/>
          <p:cNvSpPr txBox="1">
            <a:spLocks noChangeArrowheads="1"/>
          </p:cNvSpPr>
          <p:nvPr/>
        </p:nvSpPr>
        <p:spPr bwMode="auto">
          <a:xfrm>
            <a:off x="539552" y="908720"/>
            <a:ext cx="8604448" cy="792088"/>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gn="ctr"/>
            <a:r>
              <a:rPr lang="el-GR" sz="2400" b="1" dirty="0" smtClean="0"/>
              <a:t>Σχεδιασμός αξιολόγησης για </a:t>
            </a:r>
            <a:r>
              <a:rPr lang="el-GR" sz="2400" b="1" dirty="0" smtClean="0"/>
              <a:t>την εξ </a:t>
            </a:r>
            <a:r>
              <a:rPr lang="el-GR" sz="2400" b="1" dirty="0" smtClean="0"/>
              <a:t>αποστάσεως εκπαίδευση</a:t>
            </a:r>
            <a:endParaRPr lang="el-GR" sz="2400" b="1" dirty="0" smtClean="0"/>
          </a:p>
        </p:txBody>
      </p:sp>
      <p:sp>
        <p:nvSpPr>
          <p:cNvPr id="3075" name="Rectangle 3"/>
          <p:cNvSpPr>
            <a:spLocks noChangeArrowheads="1"/>
          </p:cNvSpPr>
          <p:nvPr/>
        </p:nvSpPr>
        <p:spPr bwMode="auto">
          <a:xfrm>
            <a:off x="1187624" y="1700808"/>
            <a:ext cx="7956376" cy="4801314"/>
          </a:xfrm>
          <a:prstGeom prst="rect">
            <a:avLst/>
          </a:prstGeom>
          <a:solidFill>
            <a:srgbClr val="DBE5F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58775" indent="-358775">
              <a:buFont typeface="Arial" pitchFamily="34" charset="0"/>
              <a:buChar char="•"/>
            </a:pPr>
            <a:r>
              <a:rPr lang="el-GR" sz="2000" dirty="0" smtClean="0"/>
              <a:t>Ο </a:t>
            </a:r>
            <a:r>
              <a:rPr lang="el-GR" sz="2000" dirty="0" smtClean="0"/>
              <a:t>εκπαιδευτικός μπορεί να αξιοποιήσει τα </a:t>
            </a:r>
            <a:r>
              <a:rPr lang="el-GR" sz="2000" b="1" dirty="0" smtClean="0"/>
              <a:t>εργαλεία αξιολόγησης </a:t>
            </a:r>
            <a:r>
              <a:rPr lang="el-GR" sz="2000" dirty="0" smtClean="0"/>
              <a:t>τα οποία είναι ενσωματωμένα στις διάφορες πλατφόρμες διαχείρισης της μάθησης (</a:t>
            </a:r>
            <a:r>
              <a:rPr lang="en-US" sz="2000" dirty="0" smtClean="0"/>
              <a:t>E</a:t>
            </a:r>
            <a:r>
              <a:rPr lang="el-GR" sz="2000" dirty="0" smtClean="0"/>
              <a:t>-</a:t>
            </a:r>
            <a:r>
              <a:rPr lang="en-US" sz="2000" dirty="0" smtClean="0"/>
              <a:t>Class</a:t>
            </a:r>
            <a:r>
              <a:rPr lang="el-GR" sz="2000" dirty="0" smtClean="0"/>
              <a:t>, </a:t>
            </a:r>
            <a:r>
              <a:rPr lang="en-US" sz="2000" dirty="0" smtClean="0"/>
              <a:t>Moodle</a:t>
            </a:r>
            <a:r>
              <a:rPr lang="el-GR" sz="2000" dirty="0" smtClean="0"/>
              <a:t>, </a:t>
            </a:r>
            <a:r>
              <a:rPr lang="el-GR" sz="2000" dirty="0" smtClean="0"/>
              <a:t>κ.α</a:t>
            </a:r>
            <a:r>
              <a:rPr lang="el-GR" sz="2000" dirty="0" smtClean="0"/>
              <a:t>.) ή να χρησιμοποιήσει </a:t>
            </a:r>
            <a:r>
              <a:rPr lang="el-GR" sz="2000" b="1" dirty="0" smtClean="0"/>
              <a:t>εξωτερικές εφαρμογές </a:t>
            </a:r>
            <a:r>
              <a:rPr lang="el-GR" sz="2000" dirty="0" smtClean="0"/>
              <a:t>και υπηρεσίες με τις οποίες μπορούν να αναπτυχθούν δραστηριότητες αξιολόγησης (</a:t>
            </a:r>
            <a:r>
              <a:rPr lang="en-US" sz="2000" dirty="0" err="1" smtClean="0"/>
              <a:t>Quizizz</a:t>
            </a:r>
            <a:r>
              <a:rPr lang="el-GR" sz="2000" dirty="0" smtClean="0"/>
              <a:t>, </a:t>
            </a:r>
            <a:r>
              <a:rPr lang="en-US" sz="2000" dirty="0" err="1" smtClean="0"/>
              <a:t>Worldwall</a:t>
            </a:r>
            <a:r>
              <a:rPr lang="en-US" sz="2000" dirty="0" smtClean="0"/>
              <a:t> </a:t>
            </a:r>
            <a:r>
              <a:rPr lang="el-GR" sz="2000" dirty="0" smtClean="0"/>
              <a:t>κ.α</a:t>
            </a:r>
            <a:r>
              <a:rPr lang="el-GR" sz="2000" dirty="0" smtClean="0"/>
              <a:t>.).</a:t>
            </a:r>
          </a:p>
          <a:p>
            <a:pPr marL="358775" indent="-358775">
              <a:buFont typeface="Arial" pitchFamily="34" charset="0"/>
              <a:buChar char="•"/>
            </a:pPr>
            <a:endParaRPr lang="el-GR" sz="2000" dirty="0" smtClean="0"/>
          </a:p>
          <a:p>
            <a:pPr marL="358775" indent="-358775">
              <a:buFont typeface="Arial" pitchFamily="34" charset="0"/>
              <a:buChar char="•"/>
            </a:pPr>
            <a:r>
              <a:rPr lang="el-GR" sz="2000" dirty="0" smtClean="0"/>
              <a:t>Ε</a:t>
            </a:r>
            <a:r>
              <a:rPr lang="el-GR" sz="2000" dirty="0" smtClean="0"/>
              <a:t>ίναι </a:t>
            </a:r>
            <a:r>
              <a:rPr lang="el-GR" sz="2000" dirty="0" smtClean="0"/>
              <a:t>καίριας σημασίας για την κάθε δραστηριότητα αξιολόγησης που θα χρησιμοποιηθεί να :</a:t>
            </a:r>
          </a:p>
          <a:p>
            <a:pPr marL="719138" lvl="1" indent="-261938">
              <a:buFont typeface="Arial" pitchFamily="34" charset="0"/>
              <a:buChar char="•"/>
            </a:pPr>
            <a:r>
              <a:rPr lang="el-GR" dirty="0" smtClean="0"/>
              <a:t>Ανταποκρίνεται στους μαθησιακούς στόχους που έχουν τεθεί</a:t>
            </a:r>
          </a:p>
          <a:p>
            <a:pPr marL="719138" lvl="1" indent="-261938">
              <a:buFont typeface="Arial" pitchFamily="34" charset="0"/>
              <a:buChar char="•"/>
            </a:pPr>
            <a:r>
              <a:rPr lang="el-GR" dirty="0" smtClean="0"/>
              <a:t>Έχει </a:t>
            </a:r>
            <a:r>
              <a:rPr lang="el-GR" dirty="0" err="1" smtClean="0"/>
              <a:t>διαβαθισμένη</a:t>
            </a:r>
            <a:r>
              <a:rPr lang="el-GR" dirty="0" smtClean="0"/>
              <a:t> δυσκολία</a:t>
            </a:r>
          </a:p>
          <a:p>
            <a:pPr marL="719138" lvl="1" indent="-261938">
              <a:buFont typeface="Arial" pitchFamily="34" charset="0"/>
              <a:buChar char="•"/>
            </a:pPr>
            <a:r>
              <a:rPr lang="el-GR" dirty="0" smtClean="0"/>
              <a:t>Να παρέχει την κατά το δυνατόν περισσότερο ολοκληρωμένη ανατροφοδότηση που χρειάζεται ο </a:t>
            </a:r>
            <a:r>
              <a:rPr lang="el-GR" dirty="0" smtClean="0"/>
              <a:t>εκπαιδευόμενος</a:t>
            </a:r>
            <a:endParaRPr lang="el-GR" dirty="0" smtClean="0"/>
          </a:p>
          <a:p>
            <a:pPr marL="719138" lvl="1" indent="-261938">
              <a:buFont typeface="Arial" pitchFamily="34" charset="0"/>
              <a:buChar char="•"/>
            </a:pPr>
            <a:r>
              <a:rPr lang="el-GR" dirty="0" smtClean="0"/>
              <a:t>Να προωθεί τον αναστοχασμό του </a:t>
            </a:r>
            <a:r>
              <a:rPr lang="el-GR" dirty="0" smtClean="0"/>
              <a:t>εκπαιδευόμενου</a:t>
            </a:r>
            <a:endParaRPr lang="el-GR" dirty="0" smtClean="0"/>
          </a:p>
          <a:p>
            <a:pPr marL="719138" lvl="1" indent="-261938">
              <a:buFont typeface="Arial" pitchFamily="34" charset="0"/>
              <a:buChar char="•"/>
            </a:pPr>
            <a:r>
              <a:rPr lang="el-GR" dirty="0" smtClean="0"/>
              <a:t>Να μην αποθαρρύνει τους </a:t>
            </a:r>
            <a:r>
              <a:rPr lang="el-GR" dirty="0" smtClean="0"/>
              <a:t>εκπαιδευόμενους</a:t>
            </a:r>
            <a:endParaRPr lang="el-GR" dirty="0" smtClean="0"/>
          </a:p>
          <a:p>
            <a:pPr marL="719138" lvl="1" indent="-261938">
              <a:buFont typeface="Arial" pitchFamily="34" charset="0"/>
              <a:buChar char="•"/>
            </a:pPr>
            <a:r>
              <a:rPr lang="el-GR" dirty="0" smtClean="0"/>
              <a:t>Να προωθεί την ολοκληρωμένη επεξεργασία του εκπαιδευτικού </a:t>
            </a:r>
            <a:r>
              <a:rPr lang="el-GR" dirty="0" smtClean="0"/>
              <a:t>υλικού</a:t>
            </a:r>
            <a:endParaRPr lang="el-GR" dirty="0" smtClean="0"/>
          </a:p>
        </p:txBody>
      </p:sp>
      <p:sp>
        <p:nvSpPr>
          <p:cNvPr id="10" name="Rectangle 3"/>
          <p:cNvSpPr txBox="1">
            <a:spLocks noChangeArrowheads="1"/>
          </p:cNvSpPr>
          <p:nvPr/>
        </p:nvSpPr>
        <p:spPr bwMode="auto">
          <a:xfrm>
            <a:off x="251520" y="6425952"/>
            <a:ext cx="8892480" cy="432048"/>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gn="ctr"/>
            <a:r>
              <a:rPr lang="el-GR" sz="2400" dirty="0" smtClean="0">
                <a:latin typeface="Corbel" panose="020B0503020204020204" pitchFamily="34" charset="0"/>
              </a:rPr>
              <a:t>(</a:t>
            </a:r>
            <a:r>
              <a:rPr lang="el-GR" sz="2400" dirty="0" smtClean="0">
                <a:latin typeface="Corbel" panose="020B0503020204020204" pitchFamily="34" charset="0"/>
              </a:rPr>
              <a:t>Ενότητα </a:t>
            </a:r>
            <a:r>
              <a:rPr lang="el-GR" sz="2400" dirty="0" smtClean="0">
                <a:latin typeface="Corbel" panose="020B0503020204020204" pitchFamily="34" charset="0"/>
              </a:rPr>
              <a:t>7</a:t>
            </a:r>
            <a:r>
              <a:rPr lang="el-GR" sz="2400" dirty="0" smtClean="0">
                <a:latin typeface="Corbel" panose="020B0503020204020204" pitchFamily="34" charset="0"/>
              </a:rPr>
              <a:t> </a:t>
            </a:r>
            <a:r>
              <a:rPr lang="el-GR" sz="2400" dirty="0" smtClean="0">
                <a:latin typeface="Corbel" panose="020B0503020204020204" pitchFamily="34" charset="0"/>
              </a:rPr>
              <a:t>Επιμορφωτικού Προγράμματος)</a:t>
            </a:r>
            <a:endParaRPr lang="el-GR" sz="2400" dirty="0">
              <a:latin typeface="Corbel" panose="020B050302020402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395536" y="0"/>
            <a:ext cx="9001000" cy="1007839"/>
          </a:xfrm>
        </p:spPr>
        <p:txBody>
          <a:bodyPr>
            <a:normAutofit fontScale="90000"/>
          </a:bodyPr>
          <a:lstStyle/>
          <a:p>
            <a:r>
              <a:rPr lang="el-GR" b="1" dirty="0" smtClean="0"/>
              <a:t>2. Συνεχής διαμορφωτική </a:t>
            </a:r>
            <a:r>
              <a:rPr lang="el-GR" b="1" dirty="0" smtClean="0"/>
              <a:t>αξιολόγηση</a:t>
            </a:r>
            <a:endParaRPr lang="el-GR" dirty="0"/>
          </a:p>
        </p:txBody>
      </p:sp>
      <p:sp>
        <p:nvSpPr>
          <p:cNvPr id="2" name="Θέση ημερομηνίας 1"/>
          <p:cNvSpPr>
            <a:spLocks noGrp="1"/>
          </p:cNvSpPr>
          <p:nvPr>
            <p:ph type="dt" sz="quarter" idx="10"/>
          </p:nvPr>
        </p:nvSpPr>
        <p:spPr/>
        <p:txBody>
          <a:bodyPr/>
          <a:lstStyle/>
          <a:p>
            <a:pPr>
              <a:defRPr/>
            </a:pPr>
            <a:fld id="{89AF2330-BC29-4175-9B7D-96A408FAED01}" type="datetime1">
              <a:rPr lang="el-GR"/>
              <a:pPr>
                <a:defRPr/>
              </a:pPr>
              <a:t>25/09/2020</a:t>
            </a:fld>
            <a:endParaRPr lang="en-GB" dirty="0"/>
          </a:p>
        </p:txBody>
      </p:sp>
      <p:sp>
        <p:nvSpPr>
          <p:cNvPr id="15365" name="Θέση αριθμού διαφάνειας 2"/>
          <p:cNvSpPr>
            <a:spLocks noGrp="1"/>
          </p:cNvSpPr>
          <p:nvPr>
            <p:ph type="sldNum" sz="quarter" idx="12"/>
          </p:nvPr>
        </p:nvSpPr>
        <p:spPr bwMode="auto">
          <a:noFill/>
          <a:ln>
            <a:miter lim="800000"/>
            <a:headEnd/>
            <a:tailEnd/>
          </a:ln>
        </p:spPr>
        <p:txBody>
          <a:bodyPr/>
          <a:lstStyle/>
          <a:p>
            <a:fld id="{908F483B-949B-4A21-BCD8-6B3D9D7E8C20}" type="slidenum">
              <a:rPr lang="en-GB" altLang="el-GR"/>
              <a:pPr/>
              <a:t>19</a:t>
            </a:fld>
            <a:endParaRPr lang="en-GB" altLang="el-GR"/>
          </a:p>
        </p:txBody>
      </p:sp>
      <p:sp>
        <p:nvSpPr>
          <p:cNvPr id="15367" name="Rectangle 3"/>
          <p:cNvSpPr txBox="1">
            <a:spLocks noChangeArrowheads="1"/>
          </p:cNvSpPr>
          <p:nvPr/>
        </p:nvSpPr>
        <p:spPr bwMode="auto">
          <a:xfrm>
            <a:off x="683568" y="908720"/>
            <a:ext cx="8604448" cy="504056"/>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gn="ctr"/>
            <a:r>
              <a:rPr lang="el-GR" sz="2400" b="1" dirty="0" smtClean="0"/>
              <a:t>Σχεδιασμός αξιολόγησης για την </a:t>
            </a:r>
            <a:r>
              <a:rPr lang="el-GR" sz="2400" b="1" dirty="0" err="1" smtClean="0"/>
              <a:t>εξΑΕ</a:t>
            </a:r>
            <a:endParaRPr lang="el-GR" sz="2400" b="1" dirty="0" smtClean="0"/>
          </a:p>
        </p:txBody>
      </p:sp>
      <p:sp>
        <p:nvSpPr>
          <p:cNvPr id="10" name="Rectangle 3"/>
          <p:cNvSpPr txBox="1">
            <a:spLocks noChangeArrowheads="1"/>
          </p:cNvSpPr>
          <p:nvPr/>
        </p:nvSpPr>
        <p:spPr bwMode="auto">
          <a:xfrm>
            <a:off x="251520" y="6165304"/>
            <a:ext cx="8892480" cy="432048"/>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gn="ctr"/>
            <a:r>
              <a:rPr lang="el-GR" sz="2400" dirty="0" smtClean="0">
                <a:latin typeface="Corbel" panose="020B0503020204020204" pitchFamily="34" charset="0"/>
              </a:rPr>
              <a:t>(</a:t>
            </a:r>
            <a:r>
              <a:rPr lang="el-GR" sz="2400" dirty="0" smtClean="0">
                <a:latin typeface="Corbel" panose="020B0503020204020204" pitchFamily="34" charset="0"/>
              </a:rPr>
              <a:t>Ενότητα </a:t>
            </a:r>
            <a:r>
              <a:rPr lang="el-GR" sz="2400" dirty="0" smtClean="0">
                <a:latin typeface="Corbel" panose="020B0503020204020204" pitchFamily="34" charset="0"/>
              </a:rPr>
              <a:t>7</a:t>
            </a:r>
            <a:r>
              <a:rPr lang="el-GR" sz="2400" dirty="0" smtClean="0">
                <a:latin typeface="Corbel" panose="020B0503020204020204" pitchFamily="34" charset="0"/>
              </a:rPr>
              <a:t> </a:t>
            </a:r>
            <a:r>
              <a:rPr lang="el-GR" sz="2400" dirty="0" smtClean="0">
                <a:latin typeface="Corbel" panose="020B0503020204020204" pitchFamily="34" charset="0"/>
              </a:rPr>
              <a:t>Επιμορφωτικού Προγράμματος)</a:t>
            </a:r>
            <a:endParaRPr lang="el-GR" sz="2400" dirty="0">
              <a:latin typeface="Corbel" panose="020B0503020204020204" pitchFamily="34" charset="0"/>
            </a:endParaRPr>
          </a:p>
        </p:txBody>
      </p:sp>
      <p:graphicFrame>
        <p:nvGraphicFramePr>
          <p:cNvPr id="8" name="7 - Πίνακας"/>
          <p:cNvGraphicFramePr>
            <a:graphicFrameLocks noGrp="1"/>
          </p:cNvGraphicFramePr>
          <p:nvPr/>
        </p:nvGraphicFramePr>
        <p:xfrm>
          <a:off x="1043608" y="1412777"/>
          <a:ext cx="7992888" cy="4772890"/>
        </p:xfrm>
        <a:graphic>
          <a:graphicData uri="http://schemas.openxmlformats.org/drawingml/2006/table">
            <a:tbl>
              <a:tblPr/>
              <a:tblGrid>
                <a:gridCol w="3024336"/>
                <a:gridCol w="4968552"/>
              </a:tblGrid>
              <a:tr h="268371">
                <a:tc>
                  <a:txBody>
                    <a:bodyPr/>
                    <a:lstStyle/>
                    <a:p>
                      <a:pPr algn="ctr">
                        <a:lnSpc>
                          <a:spcPct val="150000"/>
                        </a:lnSpc>
                        <a:spcAft>
                          <a:spcPts val="600"/>
                        </a:spcAft>
                      </a:pPr>
                      <a:r>
                        <a:rPr lang="el-GR" sz="1400" dirty="0">
                          <a:latin typeface="Calibri"/>
                          <a:ea typeface="Calibri"/>
                          <a:cs typeface="Calibri"/>
                        </a:rPr>
                        <a:t>Τρόπος διενέργειας</a:t>
                      </a: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5B2F6"/>
                    </a:solidFill>
                  </a:tcPr>
                </a:tc>
                <a:tc>
                  <a:txBody>
                    <a:bodyPr/>
                    <a:lstStyle/>
                    <a:p>
                      <a:pPr algn="ctr">
                        <a:lnSpc>
                          <a:spcPct val="150000"/>
                        </a:lnSpc>
                        <a:spcAft>
                          <a:spcPts val="600"/>
                        </a:spcAft>
                      </a:pPr>
                      <a:r>
                        <a:rPr lang="el-GR" sz="1400" dirty="0">
                          <a:latin typeface="Calibri"/>
                          <a:ea typeface="Calibri"/>
                          <a:cs typeface="Calibri"/>
                        </a:rPr>
                        <a:t>Σενάρια για τη δραστηριότητα αξιολόγησης</a:t>
                      </a: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5B2F6"/>
                    </a:solidFill>
                  </a:tcPr>
                </a:tc>
              </a:tr>
              <a:tr h="1885380">
                <a:tc>
                  <a:txBody>
                    <a:bodyPr/>
                    <a:lstStyle/>
                    <a:p>
                      <a:pPr algn="just">
                        <a:lnSpc>
                          <a:spcPct val="150000"/>
                        </a:lnSpc>
                        <a:spcAft>
                          <a:spcPts val="600"/>
                        </a:spcAft>
                      </a:pPr>
                      <a:r>
                        <a:rPr lang="el-GR" sz="1200" dirty="0">
                          <a:latin typeface="Calibri"/>
                          <a:ea typeface="Calibri"/>
                          <a:cs typeface="Calibri"/>
                        </a:rPr>
                        <a:t>Διενέργεια δραστηριότητας αξιολόγησης ασύγχρονα και ανατροφοδότηση συγχρονικά</a:t>
                      </a: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600"/>
                        </a:spcAft>
                      </a:pPr>
                      <a:r>
                        <a:rPr lang="el-GR" sz="1400" dirty="0">
                          <a:latin typeface="Calibri"/>
                          <a:ea typeface="Calibri"/>
                          <a:cs typeface="Calibri"/>
                        </a:rPr>
                        <a:t>Εργασίες πρακτικής εξάσκησης ή εφαρμογής γνώσεων για τις οποίες ο εκπαιδευτικός μπορεί να παρέχει ανατροφοδότηση σε όλους τους </a:t>
                      </a:r>
                      <a:r>
                        <a:rPr lang="el-GR" sz="1400" dirty="0" smtClean="0">
                          <a:latin typeface="Calibri"/>
                          <a:ea typeface="Calibri"/>
                          <a:cs typeface="Calibri"/>
                        </a:rPr>
                        <a:t>φοιτητές </a:t>
                      </a:r>
                      <a:r>
                        <a:rPr lang="el-GR" sz="1400" dirty="0">
                          <a:latin typeface="Calibri"/>
                          <a:ea typeface="Calibri"/>
                          <a:cs typeface="Calibri"/>
                        </a:rPr>
                        <a:t>ταυτόχρονα βάσει των αποτελεσμάτων, για παράδειγμα επαναλαμβάνοντας μέρος της ύλης στο οποίο διαπιστώθηκαν οι περισσότερες αδυναμίες ή επισημαίνοντας κάποια καίρια σημεία.</a:t>
                      </a: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41856">
                <a:tc>
                  <a:txBody>
                    <a:bodyPr/>
                    <a:lstStyle/>
                    <a:p>
                      <a:pPr algn="just">
                        <a:lnSpc>
                          <a:spcPct val="150000"/>
                        </a:lnSpc>
                        <a:spcAft>
                          <a:spcPts val="600"/>
                        </a:spcAft>
                      </a:pPr>
                      <a:r>
                        <a:rPr lang="el-GR" sz="1200" dirty="0">
                          <a:latin typeface="Calibri"/>
                          <a:ea typeface="Calibri"/>
                          <a:cs typeface="Calibri"/>
                        </a:rPr>
                        <a:t>Διενέργεια δραστηριότητας αξιολόγησης συγχρονικά και ανατροφοδότηση ασύγχρονα</a:t>
                      </a: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600"/>
                        </a:spcAft>
                      </a:pPr>
                      <a:r>
                        <a:rPr lang="el-GR" sz="1400" dirty="0">
                          <a:latin typeface="Calibri"/>
                          <a:ea typeface="Calibri"/>
                          <a:cs typeface="Calibri"/>
                        </a:rPr>
                        <a:t>Ομαδικές ή ατομικές εργασίες οι οποίες διεξάγονται συγχρονικά </a:t>
                      </a:r>
                      <a:r>
                        <a:rPr lang="el-GR" sz="1400" dirty="0" smtClean="0">
                          <a:latin typeface="Calibri"/>
                          <a:ea typeface="Calibri"/>
                          <a:cs typeface="Calibri"/>
                        </a:rPr>
                        <a:t>(ίσως και με </a:t>
                      </a:r>
                      <a:r>
                        <a:rPr lang="en-US" sz="1400" dirty="0" smtClean="0">
                          <a:latin typeface="Calibri"/>
                          <a:ea typeface="Calibri"/>
                          <a:cs typeface="Calibri"/>
                        </a:rPr>
                        <a:t>peer </a:t>
                      </a:r>
                      <a:r>
                        <a:rPr lang="en-US" sz="1400" dirty="0" err="1" smtClean="0">
                          <a:latin typeface="Calibri"/>
                          <a:ea typeface="Calibri"/>
                          <a:cs typeface="Calibri"/>
                        </a:rPr>
                        <a:t>assessement</a:t>
                      </a:r>
                      <a:r>
                        <a:rPr lang="el-GR" sz="1400" dirty="0" smtClean="0">
                          <a:latin typeface="Calibri"/>
                          <a:ea typeface="Calibri"/>
                          <a:cs typeface="Calibri"/>
                        </a:rPr>
                        <a:t>) και </a:t>
                      </a:r>
                      <a:r>
                        <a:rPr lang="el-GR" sz="1400" dirty="0">
                          <a:latin typeface="Calibri"/>
                          <a:ea typeface="Calibri"/>
                          <a:cs typeface="Calibri"/>
                        </a:rPr>
                        <a:t>για τις οποίες ο εκπαιδευτικός </a:t>
                      </a:r>
                      <a:r>
                        <a:rPr lang="el-GR" sz="1400" dirty="0" smtClean="0">
                          <a:latin typeface="Calibri"/>
                          <a:ea typeface="Calibri"/>
                          <a:cs typeface="Calibri"/>
                        </a:rPr>
                        <a:t>ατομικά (ή στο</a:t>
                      </a:r>
                      <a:r>
                        <a:rPr lang="el-GR" sz="1400" baseline="0" dirty="0" smtClean="0">
                          <a:latin typeface="Calibri"/>
                          <a:ea typeface="Calibri"/>
                          <a:cs typeface="Calibri"/>
                        </a:rPr>
                        <a:t> </a:t>
                      </a:r>
                      <a:r>
                        <a:rPr lang="en-US" sz="1400" baseline="0" dirty="0" smtClean="0">
                          <a:latin typeface="Calibri"/>
                          <a:ea typeface="Calibri"/>
                          <a:cs typeface="Calibri"/>
                        </a:rPr>
                        <a:t>forum </a:t>
                      </a:r>
                      <a:r>
                        <a:rPr lang="el-GR" sz="1400" baseline="0" dirty="0" smtClean="0">
                          <a:latin typeface="Calibri"/>
                          <a:ea typeface="Calibri"/>
                          <a:cs typeface="Calibri"/>
                        </a:rPr>
                        <a:t>της τάξης)</a:t>
                      </a:r>
                      <a:r>
                        <a:rPr lang="el-GR" sz="1400" dirty="0" smtClean="0">
                          <a:latin typeface="Calibri"/>
                          <a:ea typeface="Calibri"/>
                          <a:cs typeface="Calibri"/>
                        </a:rPr>
                        <a:t> </a:t>
                      </a:r>
                      <a:r>
                        <a:rPr lang="el-GR" sz="1400" dirty="0">
                          <a:latin typeface="Calibri"/>
                          <a:ea typeface="Calibri"/>
                          <a:cs typeface="Calibri"/>
                        </a:rPr>
                        <a:t>παρέχει ανατροφοδότηση στους </a:t>
                      </a:r>
                      <a:r>
                        <a:rPr lang="el-GR" sz="1400" dirty="0" smtClean="0">
                          <a:latin typeface="Calibri"/>
                          <a:ea typeface="Calibri"/>
                          <a:cs typeface="Calibri"/>
                        </a:rPr>
                        <a:t>φοιτητές </a:t>
                      </a:r>
                      <a:r>
                        <a:rPr lang="el-GR" sz="1400" dirty="0">
                          <a:latin typeface="Calibri"/>
                          <a:ea typeface="Calibri"/>
                          <a:cs typeface="Calibri"/>
                        </a:rPr>
                        <a:t>για την επίδοση ή τον τρόπο εργασίας </a:t>
                      </a:r>
                      <a:r>
                        <a:rPr lang="el-GR" sz="1400" dirty="0" smtClean="0">
                          <a:latin typeface="Calibri"/>
                          <a:ea typeface="Calibri"/>
                          <a:cs typeface="Calibri"/>
                        </a:rPr>
                        <a:t>τους.</a:t>
                      </a:r>
                      <a:endParaRPr lang="el-GR" sz="1400" dirty="0">
                        <a:latin typeface="Calibri"/>
                        <a:ea typeface="Calibri"/>
                        <a:cs typeface="Calibri"/>
                      </a:endParaRP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6920">
                <a:tc>
                  <a:txBody>
                    <a:bodyPr/>
                    <a:lstStyle/>
                    <a:p>
                      <a:pPr algn="just">
                        <a:lnSpc>
                          <a:spcPct val="150000"/>
                        </a:lnSpc>
                        <a:spcAft>
                          <a:spcPts val="600"/>
                        </a:spcAft>
                      </a:pPr>
                      <a:r>
                        <a:rPr lang="el-GR" sz="1200" dirty="0">
                          <a:latin typeface="Calibri"/>
                          <a:ea typeface="Calibri"/>
                          <a:cs typeface="Calibri"/>
                        </a:rPr>
                        <a:t>Διενέργεια δραστηριότητας αξιολόγησης συγχρονικά και ανατροφοδότηση συγχρονικά</a:t>
                      </a: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600"/>
                        </a:spcAft>
                      </a:pPr>
                      <a:r>
                        <a:rPr lang="el-GR" sz="1400" dirty="0">
                          <a:latin typeface="Calibri"/>
                          <a:ea typeface="Calibri"/>
                          <a:cs typeface="Calibri"/>
                        </a:rPr>
                        <a:t>Κυρίως στην περίπτωση σύντομων ομαδικών δραστηριοτήτων αξιολόγησης όπου ο εκπαιδευτικός μπορεί να παρέχει άμεσα ανατροφοδότηση στις ομάδες ή ακόμη και κάθε ομάδα να αξιολογεί την </a:t>
                      </a:r>
                      <a:r>
                        <a:rPr lang="el-GR" sz="1400" dirty="0" smtClean="0">
                          <a:latin typeface="Calibri"/>
                          <a:ea typeface="Calibri"/>
                          <a:cs typeface="Calibri"/>
                        </a:rPr>
                        <a:t>εργασία </a:t>
                      </a:r>
                      <a:r>
                        <a:rPr lang="el-GR" sz="1400" dirty="0">
                          <a:latin typeface="Calibri"/>
                          <a:ea typeface="Calibri"/>
                          <a:cs typeface="Calibri"/>
                        </a:rPr>
                        <a:t>των άλλων </a:t>
                      </a:r>
                      <a:r>
                        <a:rPr lang="el-GR" sz="1400" dirty="0" smtClean="0">
                          <a:latin typeface="Calibri"/>
                          <a:ea typeface="Calibri"/>
                          <a:cs typeface="Calibri"/>
                        </a:rPr>
                        <a:t>ομάδων (</a:t>
                      </a:r>
                      <a:r>
                        <a:rPr lang="en-US" sz="1400" dirty="0" smtClean="0">
                          <a:latin typeface="Calibri"/>
                          <a:ea typeface="Calibri"/>
                          <a:cs typeface="Calibri"/>
                        </a:rPr>
                        <a:t>peer </a:t>
                      </a:r>
                      <a:r>
                        <a:rPr lang="en-US" sz="1400" dirty="0" err="1" smtClean="0">
                          <a:latin typeface="Calibri"/>
                          <a:ea typeface="Calibri"/>
                          <a:cs typeface="Calibri"/>
                        </a:rPr>
                        <a:t>assessement</a:t>
                      </a:r>
                      <a:r>
                        <a:rPr lang="el-GR" sz="1400" dirty="0" smtClean="0">
                          <a:latin typeface="Calibri"/>
                          <a:ea typeface="Calibri"/>
                          <a:cs typeface="Calibri"/>
                        </a:rPr>
                        <a:t>)</a:t>
                      </a:r>
                      <a:r>
                        <a:rPr lang="el-GR" sz="1400" dirty="0" smtClean="0">
                          <a:latin typeface="Calibri"/>
                          <a:ea typeface="Calibri"/>
                          <a:cs typeface="Calibri"/>
                        </a:rPr>
                        <a:t>.</a:t>
                      </a:r>
                      <a:endParaRPr lang="el-GR" sz="1400" dirty="0">
                        <a:latin typeface="Calibri"/>
                        <a:ea typeface="Calibri"/>
                        <a:cs typeface="Calibri"/>
                      </a:endParaRP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608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1" i="0" u="none" strike="noStrike" cap="none" normalizeH="0" baseline="0" smtClean="0" bmk="_Hlk38883950">
                <a:ln>
                  <a:noFill/>
                </a:ln>
                <a:solidFill>
                  <a:srgbClr val="498CF1"/>
                </a:solidFill>
                <a:effectLst/>
                <a:latin typeface="Times New Roman" pitchFamily="18" charset="0"/>
                <a:ea typeface="MS Mincho" pitchFamily="49" charset="-128"/>
                <a:cs typeface="Times New Roman" pitchFamily="18" charset="0"/>
              </a:rPr>
              <a:t>Πίνακας 1 Περιπτώσεις οργάνωσης δραστηριοτήτων αξιολόγησης</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1042988" y="188912"/>
            <a:ext cx="7567612" cy="1007839"/>
          </a:xfrm>
        </p:spPr>
        <p:txBody>
          <a:bodyPr>
            <a:normAutofit/>
          </a:bodyPr>
          <a:lstStyle/>
          <a:p>
            <a:r>
              <a:rPr lang="el-GR" b="1" dirty="0" smtClean="0"/>
              <a:t>Τρεις σημαντικοί άξονες</a:t>
            </a:r>
            <a:endParaRPr lang="el-GR" dirty="0"/>
          </a:p>
        </p:txBody>
      </p:sp>
      <p:sp>
        <p:nvSpPr>
          <p:cNvPr id="2" name="Θέση ημερομηνίας 1"/>
          <p:cNvSpPr>
            <a:spLocks noGrp="1"/>
          </p:cNvSpPr>
          <p:nvPr>
            <p:ph type="dt" sz="quarter" idx="10"/>
          </p:nvPr>
        </p:nvSpPr>
        <p:spPr/>
        <p:txBody>
          <a:bodyPr/>
          <a:lstStyle/>
          <a:p>
            <a:pPr>
              <a:defRPr/>
            </a:pPr>
            <a:fld id="{89AF2330-BC29-4175-9B7D-96A408FAED01}" type="datetime1">
              <a:rPr lang="el-GR"/>
              <a:pPr>
                <a:defRPr/>
              </a:pPr>
              <a:t>25/09/2020</a:t>
            </a:fld>
            <a:endParaRPr lang="en-GB" dirty="0"/>
          </a:p>
        </p:txBody>
      </p:sp>
      <p:sp>
        <p:nvSpPr>
          <p:cNvPr id="15365" name="Θέση αριθμού διαφάνειας 2"/>
          <p:cNvSpPr>
            <a:spLocks noGrp="1"/>
          </p:cNvSpPr>
          <p:nvPr>
            <p:ph type="sldNum" sz="quarter" idx="12"/>
          </p:nvPr>
        </p:nvSpPr>
        <p:spPr bwMode="auto">
          <a:noFill/>
          <a:ln>
            <a:miter lim="800000"/>
            <a:headEnd/>
            <a:tailEnd/>
          </a:ln>
        </p:spPr>
        <p:txBody>
          <a:bodyPr/>
          <a:lstStyle/>
          <a:p>
            <a:fld id="{908F483B-949B-4A21-BCD8-6B3D9D7E8C20}" type="slidenum">
              <a:rPr lang="en-GB" altLang="el-GR"/>
              <a:pPr/>
              <a:t>2</a:t>
            </a:fld>
            <a:endParaRPr lang="en-GB" altLang="el-GR"/>
          </a:p>
        </p:txBody>
      </p:sp>
      <p:sp>
        <p:nvSpPr>
          <p:cNvPr id="15367" name="Rectangle 3"/>
          <p:cNvSpPr txBox="1">
            <a:spLocks noChangeArrowheads="1"/>
          </p:cNvSpPr>
          <p:nvPr/>
        </p:nvSpPr>
        <p:spPr bwMode="auto">
          <a:xfrm>
            <a:off x="1043608" y="1412777"/>
            <a:ext cx="8100392" cy="4104456"/>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marL="539750" indent="-457200">
              <a:buFont typeface="+mj-lt"/>
              <a:buAutoNum type="arabicPeriod"/>
            </a:pPr>
            <a:r>
              <a:rPr lang="el-GR" sz="2400" b="1" dirty="0" smtClean="0"/>
              <a:t>Η επικοινωνία</a:t>
            </a:r>
            <a:r>
              <a:rPr lang="el-GR" sz="2400" dirty="0" smtClean="0"/>
              <a:t> </a:t>
            </a:r>
            <a:r>
              <a:rPr lang="el-GR" sz="2400" dirty="0" smtClean="0"/>
              <a:t>διδάσκοντα/</a:t>
            </a:r>
            <a:r>
              <a:rPr lang="el-GR" sz="2400" dirty="0" err="1" smtClean="0"/>
              <a:t>ουσας-</a:t>
            </a:r>
            <a:r>
              <a:rPr lang="el-GR" sz="2400" dirty="0" smtClean="0"/>
              <a:t> φοιτητή/</a:t>
            </a:r>
            <a:r>
              <a:rPr lang="el-GR" sz="2400" dirty="0" err="1" smtClean="0"/>
              <a:t>τριας </a:t>
            </a:r>
            <a:r>
              <a:rPr lang="el-GR" sz="2400" dirty="0" smtClean="0"/>
              <a:t>και μεταξύ των φοιτητών και φοιτητριών</a:t>
            </a:r>
            <a:r>
              <a:rPr lang="el-GR" sz="2400" dirty="0" smtClean="0"/>
              <a:t>.</a:t>
            </a:r>
          </a:p>
          <a:p>
            <a:pPr marL="539750" indent="-457200">
              <a:buFont typeface="+mj-lt"/>
              <a:buAutoNum type="arabicPeriod"/>
            </a:pPr>
            <a:endParaRPr lang="el-GR" sz="2400" b="1" dirty="0" smtClean="0"/>
          </a:p>
          <a:p>
            <a:pPr marL="539750" indent="-457200">
              <a:buFont typeface="+mj-lt"/>
              <a:buAutoNum type="arabicPeriod"/>
            </a:pPr>
            <a:r>
              <a:rPr lang="el-GR" sz="2400" b="1" dirty="0" smtClean="0"/>
              <a:t>Συνεχής διαμορφωτική </a:t>
            </a:r>
            <a:r>
              <a:rPr lang="el-GR" sz="2400" b="1" dirty="0" smtClean="0"/>
              <a:t>αξιολόγηση</a:t>
            </a:r>
            <a:r>
              <a:rPr lang="el-GR" sz="2400" dirty="0" smtClean="0"/>
              <a:t>, παρέχοντας μαθησιακές δραστηριότητες σε τακτά διαστήματα, έτσι ώστε οι φοιτητές/</a:t>
            </a:r>
            <a:r>
              <a:rPr lang="el-GR" sz="2400" dirty="0" err="1" smtClean="0"/>
              <a:t>τριες </a:t>
            </a:r>
            <a:r>
              <a:rPr lang="el-GR" sz="2400" dirty="0" smtClean="0"/>
              <a:t>να μπορούν να εφαρμόζουν τις γνώσεις και δεξιότητες που απέκτησαν, να λαμβάνουν </a:t>
            </a:r>
            <a:r>
              <a:rPr lang="el-GR" sz="2400" b="1" dirty="0" smtClean="0"/>
              <a:t>ανατροφοδότηση</a:t>
            </a:r>
            <a:r>
              <a:rPr lang="el-GR" sz="2400" dirty="0" smtClean="0"/>
              <a:t> και να μπορούν να αξιολογούν την πορεία τους. </a:t>
            </a:r>
            <a:endParaRPr lang="el-GR" sz="2400" dirty="0" smtClean="0"/>
          </a:p>
          <a:p>
            <a:pPr marL="539750" indent="-457200"/>
            <a:endParaRPr lang="el-GR" sz="2400" dirty="0" smtClean="0"/>
          </a:p>
          <a:p>
            <a:pPr marL="539750" indent="-457200"/>
            <a:r>
              <a:rPr lang="el-GR" sz="2400" b="1" dirty="0" smtClean="0"/>
              <a:t>3. 	Μαθησιακό υλικό</a:t>
            </a:r>
          </a:p>
          <a:p>
            <a:pPr marL="539750" indent="-457200"/>
            <a:endParaRPr lang="el-GR" sz="2400" dirty="0" smtClean="0"/>
          </a:p>
          <a:p>
            <a:pPr marL="539750" indent="-457200"/>
            <a:r>
              <a:rPr lang="el-GR" sz="2400" dirty="0" smtClean="0"/>
              <a:t>Θα επικεντρωθούμε στους 2 πρώτους άξονες.</a:t>
            </a:r>
            <a:endParaRPr lang="el-GR" sz="2400" dirty="0" smtClean="0"/>
          </a:p>
          <a:p>
            <a:pPr marL="539750" indent="-457200">
              <a:buFont typeface="+mj-lt"/>
              <a:buAutoNum type="arabicPeriod"/>
            </a:pPr>
            <a:endParaRPr lang="el-GR" sz="2400" dirty="0">
              <a:latin typeface="Corbel" panose="020B0503020204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395536" y="1"/>
            <a:ext cx="9001000" cy="620687"/>
          </a:xfrm>
        </p:spPr>
        <p:txBody>
          <a:bodyPr>
            <a:normAutofit fontScale="90000"/>
          </a:bodyPr>
          <a:lstStyle/>
          <a:p>
            <a:r>
              <a:rPr lang="el-GR" b="1" dirty="0" smtClean="0"/>
              <a:t>2. Συνεχής διαμορφωτική </a:t>
            </a:r>
            <a:r>
              <a:rPr lang="el-GR" b="1" dirty="0" smtClean="0"/>
              <a:t>αξιολόγηση</a:t>
            </a:r>
            <a:endParaRPr lang="el-GR" dirty="0"/>
          </a:p>
        </p:txBody>
      </p:sp>
      <p:sp>
        <p:nvSpPr>
          <p:cNvPr id="2" name="Θέση ημερομηνίας 1"/>
          <p:cNvSpPr>
            <a:spLocks noGrp="1"/>
          </p:cNvSpPr>
          <p:nvPr>
            <p:ph type="dt" sz="quarter" idx="10"/>
          </p:nvPr>
        </p:nvSpPr>
        <p:spPr/>
        <p:txBody>
          <a:bodyPr/>
          <a:lstStyle/>
          <a:p>
            <a:pPr>
              <a:defRPr/>
            </a:pPr>
            <a:fld id="{89AF2330-BC29-4175-9B7D-96A408FAED01}" type="datetime1">
              <a:rPr lang="el-GR"/>
              <a:pPr>
                <a:defRPr/>
              </a:pPr>
              <a:t>25/09/2020</a:t>
            </a:fld>
            <a:endParaRPr lang="en-GB" dirty="0"/>
          </a:p>
        </p:txBody>
      </p:sp>
      <p:sp>
        <p:nvSpPr>
          <p:cNvPr id="15365" name="Θέση αριθμού διαφάνειας 2"/>
          <p:cNvSpPr>
            <a:spLocks noGrp="1"/>
          </p:cNvSpPr>
          <p:nvPr>
            <p:ph type="sldNum" sz="quarter" idx="12"/>
          </p:nvPr>
        </p:nvSpPr>
        <p:spPr bwMode="auto">
          <a:noFill/>
          <a:ln>
            <a:miter lim="800000"/>
            <a:headEnd/>
            <a:tailEnd/>
          </a:ln>
        </p:spPr>
        <p:txBody>
          <a:bodyPr/>
          <a:lstStyle/>
          <a:p>
            <a:fld id="{908F483B-949B-4A21-BCD8-6B3D9D7E8C20}" type="slidenum">
              <a:rPr lang="en-GB" altLang="el-GR"/>
              <a:pPr/>
              <a:t>20</a:t>
            </a:fld>
            <a:endParaRPr lang="en-GB" altLang="el-GR"/>
          </a:p>
        </p:txBody>
      </p:sp>
      <p:sp>
        <p:nvSpPr>
          <p:cNvPr id="15367" name="Rectangle 3"/>
          <p:cNvSpPr txBox="1">
            <a:spLocks noChangeArrowheads="1"/>
          </p:cNvSpPr>
          <p:nvPr/>
        </p:nvSpPr>
        <p:spPr bwMode="auto">
          <a:xfrm>
            <a:off x="683568" y="692696"/>
            <a:ext cx="8604448" cy="288032"/>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gn="ctr"/>
            <a:r>
              <a:rPr lang="el-GR" sz="2400" b="1" dirty="0" smtClean="0"/>
              <a:t>Εργαλεία </a:t>
            </a:r>
            <a:r>
              <a:rPr lang="el-GR" sz="2400" b="1" dirty="0" smtClean="0"/>
              <a:t>για την αξιολόγηση </a:t>
            </a:r>
            <a:r>
              <a:rPr lang="el-GR" sz="2400" b="1" dirty="0" smtClean="0"/>
              <a:t>στο </a:t>
            </a:r>
            <a:r>
              <a:rPr lang="en-US" sz="2400" b="1" dirty="0" smtClean="0"/>
              <a:t>e</a:t>
            </a:r>
            <a:r>
              <a:rPr lang="el-GR" sz="2400" b="1" dirty="0" smtClean="0"/>
              <a:t>-</a:t>
            </a:r>
            <a:r>
              <a:rPr lang="el-GR" sz="2400" b="1" dirty="0" err="1" smtClean="0"/>
              <a:t>Class</a:t>
            </a:r>
            <a:endParaRPr lang="el-GR" sz="2400" b="1" dirty="0" smtClean="0"/>
          </a:p>
        </p:txBody>
      </p:sp>
      <p:sp>
        <p:nvSpPr>
          <p:cNvPr id="10" name="Rectangle 3"/>
          <p:cNvSpPr txBox="1">
            <a:spLocks noChangeArrowheads="1"/>
          </p:cNvSpPr>
          <p:nvPr/>
        </p:nvSpPr>
        <p:spPr bwMode="auto">
          <a:xfrm>
            <a:off x="251520" y="6425952"/>
            <a:ext cx="8892480" cy="432048"/>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gn="ctr"/>
            <a:r>
              <a:rPr lang="el-GR" sz="2400" dirty="0" smtClean="0">
                <a:latin typeface="Corbel" panose="020B0503020204020204" pitchFamily="34" charset="0"/>
              </a:rPr>
              <a:t>(</a:t>
            </a:r>
            <a:r>
              <a:rPr lang="el-GR" sz="2400" dirty="0" smtClean="0">
                <a:latin typeface="Corbel" panose="020B0503020204020204" pitchFamily="34" charset="0"/>
              </a:rPr>
              <a:t>Ενότητα </a:t>
            </a:r>
            <a:r>
              <a:rPr lang="el-GR" sz="2400" dirty="0" smtClean="0">
                <a:latin typeface="Corbel" panose="020B0503020204020204" pitchFamily="34" charset="0"/>
              </a:rPr>
              <a:t>7</a:t>
            </a:r>
            <a:r>
              <a:rPr lang="el-GR" sz="2400" dirty="0" smtClean="0">
                <a:latin typeface="Corbel" panose="020B0503020204020204" pitchFamily="34" charset="0"/>
              </a:rPr>
              <a:t> </a:t>
            </a:r>
            <a:r>
              <a:rPr lang="el-GR" sz="2400" dirty="0" smtClean="0">
                <a:latin typeface="Corbel" panose="020B0503020204020204" pitchFamily="34" charset="0"/>
              </a:rPr>
              <a:t>Επιμορφωτικού Προγράμματος)</a:t>
            </a:r>
            <a:endParaRPr lang="el-GR" sz="2400" dirty="0">
              <a:latin typeface="Corbel" panose="020B0503020204020204" pitchFamily="34" charset="0"/>
            </a:endParaRPr>
          </a:p>
        </p:txBody>
      </p:sp>
      <p:graphicFrame>
        <p:nvGraphicFramePr>
          <p:cNvPr id="9" name="8 - Πίνακας"/>
          <p:cNvGraphicFramePr>
            <a:graphicFrameLocks noGrp="1"/>
          </p:cNvGraphicFramePr>
          <p:nvPr/>
        </p:nvGraphicFramePr>
        <p:xfrm>
          <a:off x="1115616" y="1124744"/>
          <a:ext cx="7848872" cy="5263894"/>
        </p:xfrm>
        <a:graphic>
          <a:graphicData uri="http://schemas.openxmlformats.org/drawingml/2006/table">
            <a:tbl>
              <a:tblPr/>
              <a:tblGrid>
                <a:gridCol w="1808589"/>
                <a:gridCol w="3986230"/>
                <a:gridCol w="2054053"/>
              </a:tblGrid>
              <a:tr h="189523">
                <a:tc>
                  <a:txBody>
                    <a:bodyPr/>
                    <a:lstStyle/>
                    <a:p>
                      <a:pPr algn="ctr">
                        <a:lnSpc>
                          <a:spcPct val="150000"/>
                        </a:lnSpc>
                        <a:spcAft>
                          <a:spcPts val="0"/>
                        </a:spcAft>
                      </a:pPr>
                      <a:r>
                        <a:rPr lang="el-GR" sz="1200" dirty="0" smtClean="0">
                          <a:latin typeface="Calibri"/>
                          <a:ea typeface="Calibri"/>
                          <a:cs typeface="Calibri"/>
                        </a:rPr>
                        <a:t>Εργαλεία</a:t>
                      </a:r>
                      <a:endParaRPr lang="el-GR" sz="1200" dirty="0">
                        <a:latin typeface="Calibri"/>
                        <a:ea typeface="Calibri"/>
                        <a:cs typeface="Calibri"/>
                      </a:endParaRPr>
                    </a:p>
                  </a:txBody>
                  <a:tcPr marL="41051" marR="41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5B2F6"/>
                    </a:solidFill>
                  </a:tcPr>
                </a:tc>
                <a:tc>
                  <a:txBody>
                    <a:bodyPr/>
                    <a:lstStyle/>
                    <a:p>
                      <a:pPr algn="ctr">
                        <a:lnSpc>
                          <a:spcPct val="150000"/>
                        </a:lnSpc>
                        <a:spcAft>
                          <a:spcPts val="0"/>
                        </a:spcAft>
                      </a:pPr>
                      <a:r>
                        <a:rPr lang="el-GR" sz="1200" dirty="0">
                          <a:latin typeface="Calibri"/>
                          <a:ea typeface="Calibri"/>
                          <a:cs typeface="Calibri"/>
                        </a:rPr>
                        <a:t>Χρήση</a:t>
                      </a:r>
                    </a:p>
                  </a:txBody>
                  <a:tcPr marL="41051" marR="41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5B2F6"/>
                    </a:solidFill>
                  </a:tcPr>
                </a:tc>
                <a:tc>
                  <a:txBody>
                    <a:bodyPr/>
                    <a:lstStyle/>
                    <a:p>
                      <a:pPr algn="ctr">
                        <a:lnSpc>
                          <a:spcPct val="150000"/>
                        </a:lnSpc>
                        <a:spcAft>
                          <a:spcPts val="0"/>
                        </a:spcAft>
                      </a:pPr>
                      <a:r>
                        <a:rPr lang="el-GR" sz="1200">
                          <a:latin typeface="Calibri"/>
                          <a:ea typeface="Calibri"/>
                          <a:cs typeface="Calibri"/>
                        </a:rPr>
                        <a:t>Ανατροφοδότηση</a:t>
                      </a:r>
                    </a:p>
                  </a:txBody>
                  <a:tcPr marL="41051" marR="41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5B2F6"/>
                    </a:solidFill>
                  </a:tcPr>
                </a:tc>
              </a:tr>
              <a:tr h="1247888">
                <a:tc>
                  <a:txBody>
                    <a:bodyPr/>
                    <a:lstStyle/>
                    <a:p>
                      <a:pPr algn="ctr">
                        <a:lnSpc>
                          <a:spcPct val="150000"/>
                        </a:lnSpc>
                        <a:spcAft>
                          <a:spcPts val="0"/>
                        </a:spcAft>
                      </a:pPr>
                      <a:r>
                        <a:rPr lang="el-GR" sz="1200" dirty="0">
                          <a:latin typeface="Calibri"/>
                          <a:ea typeface="Calibri"/>
                          <a:cs typeface="Calibri"/>
                        </a:rPr>
                        <a:t>Εργασίες</a:t>
                      </a:r>
                    </a:p>
                  </a:txBody>
                  <a:tcPr marL="41051" marR="41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dirty="0">
                          <a:latin typeface="Calibri"/>
                          <a:ea typeface="Calibri"/>
                          <a:cs typeface="Calibri"/>
                        </a:rPr>
                        <a:t>Ανάθεση ομαδικών και ατομικών εργασιών στους </a:t>
                      </a:r>
                      <a:r>
                        <a:rPr lang="el-GR" sz="1200" dirty="0" smtClean="0">
                          <a:latin typeface="Calibri"/>
                          <a:ea typeface="Calibri"/>
                          <a:cs typeface="Calibri"/>
                        </a:rPr>
                        <a:t>φοιτητές </a:t>
                      </a:r>
                      <a:r>
                        <a:rPr lang="el-GR" sz="1200" dirty="0">
                          <a:latin typeface="Calibri"/>
                          <a:ea typeface="Calibri"/>
                          <a:cs typeface="Calibri"/>
                        </a:rPr>
                        <a:t>στις οποίες μπορούν να απαντήσουν μέσω υποβολής αρχείων ή μέσω της υποβολής πολυμεσικού περιεχομένου που δημιουργείται απευθείας στην πλατφόρμα στο χώρο της εργασίας</a:t>
                      </a:r>
                    </a:p>
                  </a:txBody>
                  <a:tcPr marL="41051" marR="41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a:latin typeface="Calibri"/>
                          <a:ea typeface="Calibri"/>
                          <a:cs typeface="Calibri"/>
                        </a:rPr>
                        <a:t>Βαθμολόγηση εργασίας και παροχή ανατροφοδότησης μέσω γραπτού σχολιασμού ή επισυναπτόμενου αρχείου</a:t>
                      </a:r>
                    </a:p>
                  </a:txBody>
                  <a:tcPr marL="41051" marR="41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2697">
                <a:tc>
                  <a:txBody>
                    <a:bodyPr/>
                    <a:lstStyle/>
                    <a:p>
                      <a:pPr algn="ctr">
                        <a:lnSpc>
                          <a:spcPct val="150000"/>
                        </a:lnSpc>
                        <a:spcAft>
                          <a:spcPts val="0"/>
                        </a:spcAft>
                      </a:pPr>
                      <a:r>
                        <a:rPr lang="el-GR" sz="1200">
                          <a:latin typeface="Calibri"/>
                          <a:ea typeface="Calibri"/>
                          <a:cs typeface="Calibri"/>
                        </a:rPr>
                        <a:t>Ασκήσεις</a:t>
                      </a:r>
                    </a:p>
                  </a:txBody>
                  <a:tcPr marL="41051" marR="41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dirty="0">
                          <a:latin typeface="Calibri"/>
                          <a:ea typeface="Calibri"/>
                          <a:cs typeface="Calibri"/>
                        </a:rPr>
                        <a:t>Ανάθεση ασκήσεων με ερωτήσεις κλειστού τύπου ή ελεύθερου κειμένου ατομικά ή και σε ομάδες </a:t>
                      </a:r>
                      <a:r>
                        <a:rPr lang="el-GR" sz="1200" dirty="0" smtClean="0">
                          <a:latin typeface="Calibri"/>
                          <a:ea typeface="Calibri"/>
                          <a:cs typeface="Calibri"/>
                        </a:rPr>
                        <a:t>φοιτητών</a:t>
                      </a:r>
                      <a:r>
                        <a:rPr lang="el-GR" sz="1200" dirty="0">
                          <a:latin typeface="Calibri"/>
                          <a:ea typeface="Calibri"/>
                          <a:cs typeface="Calibri"/>
                        </a:rPr>
                        <a:t>. Οι διαθέσιμες μορφές ερωτήσεων είναι:</a:t>
                      </a:r>
                    </a:p>
                    <a:p>
                      <a:pPr algn="just">
                        <a:lnSpc>
                          <a:spcPct val="150000"/>
                        </a:lnSpc>
                        <a:spcAft>
                          <a:spcPts val="0"/>
                        </a:spcAft>
                      </a:pPr>
                      <a:r>
                        <a:rPr lang="el-GR" sz="1200" dirty="0">
                          <a:latin typeface="Calibri"/>
                          <a:ea typeface="Calibri"/>
                          <a:cs typeface="Calibri"/>
                        </a:rPr>
                        <a:t>Πολλαπλής επιλογής με </a:t>
                      </a:r>
                      <a:r>
                        <a:rPr lang="el-GR" sz="1200" dirty="0" smtClean="0">
                          <a:latin typeface="Calibri"/>
                          <a:ea typeface="Calibri"/>
                          <a:cs typeface="Calibri"/>
                        </a:rPr>
                        <a:t>μοναδική/ </a:t>
                      </a:r>
                      <a:r>
                        <a:rPr lang="el-GR" sz="1200" dirty="0" smtClean="0">
                          <a:latin typeface="Calibri"/>
                          <a:ea typeface="Calibri"/>
                          <a:cs typeface="Calibri"/>
                        </a:rPr>
                        <a:t>πολλαπλές </a:t>
                      </a:r>
                      <a:r>
                        <a:rPr lang="el-GR" sz="1200" dirty="0" smtClean="0">
                          <a:latin typeface="Calibri"/>
                          <a:ea typeface="Calibri"/>
                          <a:cs typeface="Calibri"/>
                        </a:rPr>
                        <a:t>απαντήσεις</a:t>
                      </a:r>
                      <a:endParaRPr lang="el-GR" sz="1200" dirty="0">
                        <a:latin typeface="Calibri"/>
                        <a:ea typeface="Calibri"/>
                        <a:cs typeface="Calibri"/>
                      </a:endParaRPr>
                    </a:p>
                    <a:p>
                      <a:pPr algn="just">
                        <a:lnSpc>
                          <a:spcPct val="150000"/>
                        </a:lnSpc>
                        <a:spcAft>
                          <a:spcPts val="0"/>
                        </a:spcAft>
                      </a:pPr>
                      <a:r>
                        <a:rPr lang="el-GR" sz="1200" dirty="0" smtClean="0">
                          <a:latin typeface="Calibri"/>
                          <a:ea typeface="Calibri"/>
                          <a:cs typeface="Calibri"/>
                        </a:rPr>
                        <a:t>Συμπλήρωση κενών</a:t>
                      </a:r>
                      <a:r>
                        <a:rPr lang="el-GR" sz="1200" baseline="0" dirty="0" smtClean="0">
                          <a:latin typeface="Calibri"/>
                          <a:ea typeface="Calibri"/>
                          <a:cs typeface="Calibri"/>
                        </a:rPr>
                        <a:t> / </a:t>
                      </a:r>
                      <a:r>
                        <a:rPr lang="el-GR" sz="1200" dirty="0" smtClean="0">
                          <a:latin typeface="Calibri"/>
                          <a:ea typeface="Calibri"/>
                          <a:cs typeface="Calibri"/>
                        </a:rPr>
                        <a:t>Αντιστοίχιση</a:t>
                      </a:r>
                      <a:endParaRPr lang="el-GR" sz="1200" dirty="0">
                        <a:latin typeface="Calibri"/>
                        <a:ea typeface="Calibri"/>
                        <a:cs typeface="Calibri"/>
                      </a:endParaRPr>
                    </a:p>
                    <a:p>
                      <a:pPr algn="just">
                        <a:lnSpc>
                          <a:spcPct val="150000"/>
                        </a:lnSpc>
                        <a:spcAft>
                          <a:spcPts val="0"/>
                        </a:spcAft>
                      </a:pPr>
                      <a:r>
                        <a:rPr lang="el-GR" sz="1200" dirty="0">
                          <a:latin typeface="Calibri"/>
                          <a:ea typeface="Calibri"/>
                          <a:cs typeface="Calibri"/>
                        </a:rPr>
                        <a:t>Ερωτήσεις </a:t>
                      </a:r>
                      <a:r>
                        <a:rPr lang="el-GR" sz="1200" dirty="0" smtClean="0">
                          <a:latin typeface="Calibri"/>
                          <a:ea typeface="Calibri"/>
                          <a:cs typeface="Calibri"/>
                        </a:rPr>
                        <a:t>Σωστού/Λάθους  / </a:t>
                      </a:r>
                      <a:r>
                        <a:rPr lang="el-GR" sz="1200" baseline="0" dirty="0" smtClean="0">
                          <a:latin typeface="Calibri"/>
                          <a:ea typeface="Calibri"/>
                          <a:cs typeface="Calibri"/>
                        </a:rPr>
                        <a:t>   </a:t>
                      </a:r>
                      <a:r>
                        <a:rPr lang="el-GR" sz="1200" dirty="0" smtClean="0">
                          <a:latin typeface="Calibri"/>
                          <a:ea typeface="Calibri"/>
                          <a:cs typeface="Calibri"/>
                        </a:rPr>
                        <a:t>Ελεύθερο </a:t>
                      </a:r>
                      <a:r>
                        <a:rPr lang="el-GR" sz="1200" dirty="0">
                          <a:latin typeface="Calibri"/>
                          <a:ea typeface="Calibri"/>
                          <a:cs typeface="Calibri"/>
                        </a:rPr>
                        <a:t>κείμενο</a:t>
                      </a:r>
                    </a:p>
                  </a:txBody>
                  <a:tcPr marL="41051" marR="41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dirty="0">
                          <a:latin typeface="Calibri"/>
                          <a:ea typeface="Calibri"/>
                          <a:cs typeface="Calibri"/>
                        </a:rPr>
                        <a:t>Ανατροφοδότηση μέσω βαθμολογίας που καθορίζεται από τον εκπαιδευτικό</a:t>
                      </a:r>
                    </a:p>
                  </a:txBody>
                  <a:tcPr marL="41051" marR="41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4427">
                <a:tc>
                  <a:txBody>
                    <a:bodyPr/>
                    <a:lstStyle/>
                    <a:p>
                      <a:pPr algn="ctr">
                        <a:lnSpc>
                          <a:spcPct val="150000"/>
                        </a:lnSpc>
                        <a:spcAft>
                          <a:spcPts val="0"/>
                        </a:spcAft>
                      </a:pPr>
                      <a:r>
                        <a:rPr lang="el-GR" sz="1200">
                          <a:latin typeface="Calibri"/>
                          <a:ea typeface="Calibri"/>
                          <a:cs typeface="Calibri"/>
                        </a:rPr>
                        <a:t>Ερωτηματολόγια</a:t>
                      </a:r>
                    </a:p>
                  </a:txBody>
                  <a:tcPr marL="41051" marR="41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dirty="0">
                          <a:latin typeface="Calibri"/>
                          <a:ea typeface="Calibri"/>
                          <a:cs typeface="Calibri"/>
                        </a:rPr>
                        <a:t>Δημιουργία και αποστολή ερωτηματολογίων προς τους </a:t>
                      </a:r>
                      <a:r>
                        <a:rPr lang="el-GR" sz="1200" dirty="0" smtClean="0">
                          <a:latin typeface="Calibri"/>
                          <a:ea typeface="Calibri"/>
                          <a:cs typeface="Calibri"/>
                        </a:rPr>
                        <a:t>φοιτητές</a:t>
                      </a:r>
                      <a:r>
                        <a:rPr lang="el-GR" sz="1200" dirty="0">
                          <a:latin typeface="Calibri"/>
                          <a:ea typeface="Calibri"/>
                          <a:cs typeface="Calibri"/>
                        </a:rPr>
                        <a:t>. Αν και δεν είναι η πρωταρχική </a:t>
                      </a:r>
                      <a:r>
                        <a:rPr lang="el-GR" sz="1200" dirty="0" smtClean="0">
                          <a:latin typeface="Calibri"/>
                          <a:ea typeface="Calibri"/>
                          <a:cs typeface="Calibri"/>
                        </a:rPr>
                        <a:t>χρήση, </a:t>
                      </a:r>
                      <a:r>
                        <a:rPr lang="el-GR" sz="1200" dirty="0">
                          <a:latin typeface="Calibri"/>
                          <a:ea typeface="Calibri"/>
                          <a:cs typeface="Calibri"/>
                        </a:rPr>
                        <a:t>μπορεί να χρησιμοποιηθεί για τη δημιουργία ασκήσεων. Οι διαθέσιμες μορφές ερωτήσεων είναι:</a:t>
                      </a:r>
                    </a:p>
                    <a:p>
                      <a:pPr algn="just">
                        <a:lnSpc>
                          <a:spcPct val="150000"/>
                        </a:lnSpc>
                        <a:spcAft>
                          <a:spcPts val="0"/>
                        </a:spcAft>
                      </a:pPr>
                      <a:r>
                        <a:rPr lang="el-GR" sz="1200" dirty="0" smtClean="0">
                          <a:latin typeface="Calibri"/>
                          <a:ea typeface="Calibri"/>
                          <a:cs typeface="Calibri"/>
                        </a:rPr>
                        <a:t>Πολλαπλής επιλογής με μοναδική/ πολλαπλές απαντήσεις</a:t>
                      </a:r>
                      <a:endParaRPr lang="el-GR" sz="1200" dirty="0">
                        <a:latin typeface="Calibri"/>
                        <a:ea typeface="Calibri"/>
                        <a:cs typeface="Calibri"/>
                      </a:endParaRPr>
                    </a:p>
                    <a:p>
                      <a:pPr algn="just">
                        <a:lnSpc>
                          <a:spcPct val="150000"/>
                        </a:lnSpc>
                        <a:spcAft>
                          <a:spcPts val="0"/>
                        </a:spcAft>
                      </a:pPr>
                      <a:r>
                        <a:rPr lang="el-GR" sz="1200" dirty="0" smtClean="0">
                          <a:latin typeface="Calibri"/>
                          <a:ea typeface="Calibri"/>
                          <a:cs typeface="Calibri"/>
                        </a:rPr>
                        <a:t>Ελεύθερο </a:t>
                      </a:r>
                      <a:r>
                        <a:rPr lang="el-GR" sz="1200" dirty="0">
                          <a:latin typeface="Calibri"/>
                          <a:ea typeface="Calibri"/>
                          <a:cs typeface="Calibri"/>
                        </a:rPr>
                        <a:t>κείμενο</a:t>
                      </a:r>
                    </a:p>
                    <a:p>
                      <a:pPr algn="just">
                        <a:lnSpc>
                          <a:spcPct val="150000"/>
                        </a:lnSpc>
                        <a:spcAft>
                          <a:spcPts val="0"/>
                        </a:spcAft>
                      </a:pPr>
                      <a:r>
                        <a:rPr lang="el-GR" sz="1200" dirty="0">
                          <a:latin typeface="Calibri"/>
                          <a:ea typeface="Calibri"/>
                          <a:cs typeface="Calibri"/>
                        </a:rPr>
                        <a:t>Κλίμακα (πχ 1-10)</a:t>
                      </a:r>
                    </a:p>
                  </a:txBody>
                  <a:tcPr marL="41051" marR="41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dirty="0">
                          <a:latin typeface="Calibri"/>
                          <a:ea typeface="Calibri"/>
                          <a:cs typeface="Calibri"/>
                        </a:rPr>
                        <a:t>Κυρίως μεταχρονολογημένα με πρωτοβουλία του εκπαιδευτικού.</a:t>
                      </a:r>
                    </a:p>
                    <a:p>
                      <a:pPr algn="just">
                        <a:lnSpc>
                          <a:spcPct val="150000"/>
                        </a:lnSpc>
                        <a:spcAft>
                          <a:spcPts val="0"/>
                        </a:spcAft>
                      </a:pPr>
                      <a:r>
                        <a:rPr lang="el-GR" sz="1200" dirty="0">
                          <a:latin typeface="Calibri"/>
                          <a:ea typeface="Calibri"/>
                          <a:cs typeface="Calibri"/>
                        </a:rPr>
                        <a:t>Παρέχεται η δυνατότητα εμφάνισης των αποτελεσμάτων συγκεντρωτικά στους </a:t>
                      </a:r>
                      <a:r>
                        <a:rPr lang="el-GR" sz="1200" dirty="0" smtClean="0">
                          <a:latin typeface="Calibri"/>
                          <a:ea typeface="Calibri"/>
                          <a:cs typeface="Calibri"/>
                        </a:rPr>
                        <a:t>φοιτητές</a:t>
                      </a:r>
                      <a:endParaRPr lang="el-GR" sz="1200" dirty="0">
                        <a:latin typeface="Calibri"/>
                        <a:ea typeface="Calibri"/>
                        <a:cs typeface="Calibri"/>
                      </a:endParaRPr>
                    </a:p>
                  </a:txBody>
                  <a:tcPr marL="41051" marR="41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395536" y="1"/>
            <a:ext cx="9001000" cy="620687"/>
          </a:xfrm>
        </p:spPr>
        <p:txBody>
          <a:bodyPr>
            <a:normAutofit fontScale="90000"/>
          </a:bodyPr>
          <a:lstStyle/>
          <a:p>
            <a:r>
              <a:rPr lang="el-GR" b="1" dirty="0" smtClean="0"/>
              <a:t>2. Συνεχής διαμορφωτική </a:t>
            </a:r>
            <a:r>
              <a:rPr lang="el-GR" b="1" dirty="0" smtClean="0"/>
              <a:t>αξιολόγηση</a:t>
            </a:r>
            <a:endParaRPr lang="el-GR" dirty="0"/>
          </a:p>
        </p:txBody>
      </p:sp>
      <p:sp>
        <p:nvSpPr>
          <p:cNvPr id="2" name="Θέση ημερομηνίας 1"/>
          <p:cNvSpPr>
            <a:spLocks noGrp="1"/>
          </p:cNvSpPr>
          <p:nvPr>
            <p:ph type="dt" sz="quarter" idx="10"/>
          </p:nvPr>
        </p:nvSpPr>
        <p:spPr/>
        <p:txBody>
          <a:bodyPr/>
          <a:lstStyle/>
          <a:p>
            <a:pPr>
              <a:defRPr/>
            </a:pPr>
            <a:fld id="{89AF2330-BC29-4175-9B7D-96A408FAED01}" type="datetime1">
              <a:rPr lang="el-GR"/>
              <a:pPr>
                <a:defRPr/>
              </a:pPr>
              <a:t>25/09/2020</a:t>
            </a:fld>
            <a:endParaRPr lang="en-GB" dirty="0"/>
          </a:p>
        </p:txBody>
      </p:sp>
      <p:sp>
        <p:nvSpPr>
          <p:cNvPr id="15365" name="Θέση αριθμού διαφάνειας 2"/>
          <p:cNvSpPr>
            <a:spLocks noGrp="1"/>
          </p:cNvSpPr>
          <p:nvPr>
            <p:ph type="sldNum" sz="quarter" idx="12"/>
          </p:nvPr>
        </p:nvSpPr>
        <p:spPr bwMode="auto">
          <a:noFill/>
          <a:ln>
            <a:miter lim="800000"/>
            <a:headEnd/>
            <a:tailEnd/>
          </a:ln>
        </p:spPr>
        <p:txBody>
          <a:bodyPr/>
          <a:lstStyle/>
          <a:p>
            <a:fld id="{908F483B-949B-4A21-BCD8-6B3D9D7E8C20}" type="slidenum">
              <a:rPr lang="en-GB" altLang="el-GR"/>
              <a:pPr/>
              <a:t>21</a:t>
            </a:fld>
            <a:endParaRPr lang="en-GB" altLang="el-GR"/>
          </a:p>
        </p:txBody>
      </p:sp>
      <p:sp>
        <p:nvSpPr>
          <p:cNvPr id="15367" name="Rectangle 3"/>
          <p:cNvSpPr txBox="1">
            <a:spLocks noChangeArrowheads="1"/>
          </p:cNvSpPr>
          <p:nvPr/>
        </p:nvSpPr>
        <p:spPr bwMode="auto">
          <a:xfrm>
            <a:off x="683568" y="692696"/>
            <a:ext cx="8604448" cy="288032"/>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gn="ctr"/>
            <a:r>
              <a:rPr lang="el-GR" sz="2400" b="1" dirty="0" smtClean="0"/>
              <a:t>Εργαλεία </a:t>
            </a:r>
            <a:r>
              <a:rPr lang="el-GR" sz="2400" b="1" dirty="0" smtClean="0"/>
              <a:t>για την αξιολόγηση </a:t>
            </a:r>
            <a:r>
              <a:rPr lang="el-GR" sz="2400" b="1" dirty="0" smtClean="0"/>
              <a:t>στο </a:t>
            </a:r>
            <a:r>
              <a:rPr lang="en-US" sz="2400" b="1" dirty="0" smtClean="0"/>
              <a:t>e</a:t>
            </a:r>
            <a:r>
              <a:rPr lang="el-GR" sz="2400" b="1" dirty="0" smtClean="0"/>
              <a:t>-</a:t>
            </a:r>
            <a:r>
              <a:rPr lang="el-GR" sz="2400" b="1" dirty="0" err="1" smtClean="0"/>
              <a:t>Class</a:t>
            </a:r>
            <a:endParaRPr lang="el-GR" sz="2400" b="1" dirty="0" smtClean="0"/>
          </a:p>
        </p:txBody>
      </p:sp>
      <p:sp>
        <p:nvSpPr>
          <p:cNvPr id="10" name="Rectangle 3"/>
          <p:cNvSpPr txBox="1">
            <a:spLocks noChangeArrowheads="1"/>
          </p:cNvSpPr>
          <p:nvPr/>
        </p:nvSpPr>
        <p:spPr bwMode="auto">
          <a:xfrm>
            <a:off x="251520" y="5877272"/>
            <a:ext cx="8892480" cy="432048"/>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gn="ctr"/>
            <a:r>
              <a:rPr lang="el-GR" sz="2400" dirty="0" smtClean="0">
                <a:latin typeface="Corbel" panose="020B0503020204020204" pitchFamily="34" charset="0"/>
              </a:rPr>
              <a:t>(</a:t>
            </a:r>
            <a:r>
              <a:rPr lang="el-GR" sz="2400" dirty="0" smtClean="0">
                <a:latin typeface="Corbel" panose="020B0503020204020204" pitchFamily="34" charset="0"/>
              </a:rPr>
              <a:t>Ενότητα </a:t>
            </a:r>
            <a:r>
              <a:rPr lang="el-GR" sz="2400" dirty="0" smtClean="0">
                <a:latin typeface="Corbel" panose="020B0503020204020204" pitchFamily="34" charset="0"/>
              </a:rPr>
              <a:t>7</a:t>
            </a:r>
            <a:r>
              <a:rPr lang="el-GR" sz="2400" dirty="0" smtClean="0">
                <a:latin typeface="Corbel" panose="020B0503020204020204" pitchFamily="34" charset="0"/>
              </a:rPr>
              <a:t> </a:t>
            </a:r>
            <a:r>
              <a:rPr lang="el-GR" sz="2400" dirty="0" smtClean="0">
                <a:latin typeface="Corbel" panose="020B0503020204020204" pitchFamily="34" charset="0"/>
              </a:rPr>
              <a:t>Επιμορφωτικού Προγράμματος)</a:t>
            </a:r>
            <a:endParaRPr lang="el-GR" sz="2400" dirty="0">
              <a:latin typeface="Corbel" panose="020B0503020204020204" pitchFamily="34" charset="0"/>
            </a:endParaRPr>
          </a:p>
        </p:txBody>
      </p:sp>
      <p:sp>
        <p:nvSpPr>
          <p:cNvPr id="8" name="7 - Ορθογώνιο"/>
          <p:cNvSpPr/>
          <p:nvPr/>
        </p:nvSpPr>
        <p:spPr>
          <a:xfrm>
            <a:off x="1403648" y="1484784"/>
            <a:ext cx="7488832" cy="2677656"/>
          </a:xfrm>
          <a:prstGeom prst="rect">
            <a:avLst/>
          </a:prstGeom>
        </p:spPr>
        <p:txBody>
          <a:bodyPr wrap="square">
            <a:spAutoFit/>
          </a:bodyPr>
          <a:lstStyle/>
          <a:p>
            <a:r>
              <a:rPr lang="el-GR" sz="2400" dirty="0" smtClean="0"/>
              <a:t>Σε κάθε περίπτωση το </a:t>
            </a:r>
            <a:r>
              <a:rPr lang="en-US" sz="2400" dirty="0" smtClean="0"/>
              <a:t>e</a:t>
            </a:r>
            <a:r>
              <a:rPr lang="el-GR" sz="2400" dirty="0" smtClean="0"/>
              <a:t>-</a:t>
            </a:r>
            <a:r>
              <a:rPr lang="en-US" sz="2400" dirty="0" smtClean="0"/>
              <a:t>Class </a:t>
            </a:r>
            <a:r>
              <a:rPr lang="el-GR" sz="2400" dirty="0" smtClean="0"/>
              <a:t>παρέχει επίσης τη δυνατότητα στον εκπαιδευτικό να ενσωματώσει στο μάθημα και δραστηριότητες αξιολόγησης οι οποίες έχουν δημιουργηθεί από κάποια εξωτερική εφαρμογή ή υπηρεσία όπως το </a:t>
            </a:r>
            <a:r>
              <a:rPr lang="en-US" sz="2400" dirty="0" smtClean="0"/>
              <a:t>e</a:t>
            </a:r>
            <a:r>
              <a:rPr lang="el-GR" sz="2400" dirty="0" smtClean="0"/>
              <a:t>-</a:t>
            </a:r>
            <a:r>
              <a:rPr lang="en-US" sz="2400" dirty="0" smtClean="0"/>
              <a:t>me content</a:t>
            </a:r>
            <a:r>
              <a:rPr lang="el-GR" sz="2400" dirty="0" smtClean="0"/>
              <a:t>, το </a:t>
            </a:r>
            <a:r>
              <a:rPr lang="en-US" sz="2400" dirty="0" err="1" smtClean="0"/>
              <a:t>Quizizz</a:t>
            </a:r>
            <a:r>
              <a:rPr lang="en-US" sz="2400" dirty="0" smtClean="0"/>
              <a:t> </a:t>
            </a:r>
            <a:r>
              <a:rPr lang="el-GR" sz="2400" dirty="0" smtClean="0"/>
              <a:t>κ.λπ., αξιοποιώντας </a:t>
            </a:r>
            <a:r>
              <a:rPr lang="el-GR" sz="2400" dirty="0" smtClean="0"/>
              <a:t>το εργαλείο των </a:t>
            </a:r>
            <a:r>
              <a:rPr lang="el-GR" sz="2400" dirty="0" err="1" smtClean="0"/>
              <a:t>υπερσυνδέσμων</a:t>
            </a:r>
            <a:r>
              <a:rPr lang="el-GR" sz="2400" dirty="0" smtClean="0"/>
              <a:t> για την κατεύθυνση των μαθητών προς τη </a:t>
            </a:r>
            <a:r>
              <a:rPr lang="el-GR" sz="2400" dirty="0" smtClean="0"/>
              <a:t>δραστηριότητα. </a:t>
            </a:r>
            <a:endParaRPr lang="el-GR" sz="2400" dirty="0"/>
          </a:p>
        </p:txBody>
      </p:sp>
      <p:sp>
        <p:nvSpPr>
          <p:cNvPr id="11" name="10 - Ορθογώνιο"/>
          <p:cNvSpPr/>
          <p:nvPr/>
        </p:nvSpPr>
        <p:spPr>
          <a:xfrm>
            <a:off x="1547664" y="4509120"/>
            <a:ext cx="7272808" cy="1200329"/>
          </a:xfrm>
          <a:prstGeom prst="rect">
            <a:avLst/>
          </a:prstGeom>
          <a:solidFill>
            <a:schemeClr val="accent1">
              <a:lumMod val="60000"/>
              <a:lumOff val="40000"/>
            </a:schemeClr>
          </a:solidFill>
        </p:spPr>
        <p:txBody>
          <a:bodyPr wrap="square">
            <a:spAutoFit/>
          </a:bodyPr>
          <a:lstStyle/>
          <a:p>
            <a:r>
              <a:rPr lang="el-GR" dirty="0" smtClean="0"/>
              <a:t>Για τις δυνατότητες που δίνει το σύστημα </a:t>
            </a:r>
            <a:r>
              <a:rPr lang="en-US" dirty="0" smtClean="0"/>
              <a:t>e</a:t>
            </a:r>
            <a:r>
              <a:rPr lang="el-GR" dirty="0" smtClean="0"/>
              <a:t>-</a:t>
            </a:r>
            <a:r>
              <a:rPr lang="en-US" dirty="0" smtClean="0"/>
              <a:t>me </a:t>
            </a:r>
            <a:r>
              <a:rPr lang="en-US" dirty="0" smtClean="0"/>
              <a:t>content</a:t>
            </a:r>
            <a:r>
              <a:rPr lang="el-GR" dirty="0" smtClean="0"/>
              <a:t> στους </a:t>
            </a:r>
            <a:r>
              <a:rPr lang="el-GR" dirty="0" smtClean="0"/>
              <a:t>εκπαιδευτικούς να δημιουργήσουν ένα πλήθος διαφορετικών δραστηριοτήτων </a:t>
            </a:r>
            <a:r>
              <a:rPr lang="el-GR" dirty="0" smtClean="0"/>
              <a:t>αξιολόγησης, με ανατροφοδότηση δείτε τον Πίνακα 3, σελ. 14-16, Ενότητα 7</a:t>
            </a:r>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395536" y="1"/>
            <a:ext cx="9001000" cy="620687"/>
          </a:xfrm>
        </p:spPr>
        <p:txBody>
          <a:bodyPr>
            <a:normAutofit fontScale="90000"/>
          </a:bodyPr>
          <a:lstStyle/>
          <a:p>
            <a:r>
              <a:rPr lang="el-GR" b="1" dirty="0" smtClean="0"/>
              <a:t>2. Συνεχής διαμορφωτική </a:t>
            </a:r>
            <a:r>
              <a:rPr lang="el-GR" b="1" dirty="0" smtClean="0"/>
              <a:t>αξιολόγηση</a:t>
            </a:r>
            <a:endParaRPr lang="el-GR" dirty="0"/>
          </a:p>
        </p:txBody>
      </p:sp>
      <p:sp>
        <p:nvSpPr>
          <p:cNvPr id="2" name="Θέση ημερομηνίας 1"/>
          <p:cNvSpPr>
            <a:spLocks noGrp="1"/>
          </p:cNvSpPr>
          <p:nvPr>
            <p:ph type="dt" sz="quarter" idx="10"/>
          </p:nvPr>
        </p:nvSpPr>
        <p:spPr/>
        <p:txBody>
          <a:bodyPr/>
          <a:lstStyle/>
          <a:p>
            <a:pPr>
              <a:defRPr/>
            </a:pPr>
            <a:fld id="{89AF2330-BC29-4175-9B7D-96A408FAED01}" type="datetime1">
              <a:rPr lang="el-GR"/>
              <a:pPr>
                <a:defRPr/>
              </a:pPr>
              <a:t>25/09/2020</a:t>
            </a:fld>
            <a:endParaRPr lang="en-GB" dirty="0"/>
          </a:p>
        </p:txBody>
      </p:sp>
      <p:sp>
        <p:nvSpPr>
          <p:cNvPr id="15365" name="Θέση αριθμού διαφάνειας 2"/>
          <p:cNvSpPr>
            <a:spLocks noGrp="1"/>
          </p:cNvSpPr>
          <p:nvPr>
            <p:ph type="sldNum" sz="quarter" idx="12"/>
          </p:nvPr>
        </p:nvSpPr>
        <p:spPr bwMode="auto">
          <a:noFill/>
          <a:ln>
            <a:miter lim="800000"/>
            <a:headEnd/>
            <a:tailEnd/>
          </a:ln>
        </p:spPr>
        <p:txBody>
          <a:bodyPr/>
          <a:lstStyle/>
          <a:p>
            <a:fld id="{908F483B-949B-4A21-BCD8-6B3D9D7E8C20}" type="slidenum">
              <a:rPr lang="en-GB" altLang="el-GR"/>
              <a:pPr/>
              <a:t>22</a:t>
            </a:fld>
            <a:endParaRPr lang="en-GB" altLang="el-GR"/>
          </a:p>
        </p:txBody>
      </p:sp>
      <p:sp>
        <p:nvSpPr>
          <p:cNvPr id="15367" name="Rectangle 3"/>
          <p:cNvSpPr txBox="1">
            <a:spLocks noChangeArrowheads="1"/>
          </p:cNvSpPr>
          <p:nvPr/>
        </p:nvSpPr>
        <p:spPr bwMode="auto">
          <a:xfrm>
            <a:off x="827584" y="1340768"/>
            <a:ext cx="8604448" cy="288032"/>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gn="ctr"/>
            <a:r>
              <a:rPr lang="el-GR" sz="2400" b="1" dirty="0" smtClean="0"/>
              <a:t>Εξωτερικά εργαλεία </a:t>
            </a:r>
            <a:r>
              <a:rPr lang="el-GR" sz="2400" b="1" dirty="0" smtClean="0"/>
              <a:t>για την </a:t>
            </a:r>
            <a:r>
              <a:rPr lang="el-GR" sz="2400" b="1" dirty="0" smtClean="0"/>
              <a:t>αξιολόγηση</a:t>
            </a:r>
            <a:endParaRPr lang="el-GR" sz="2400" b="1" dirty="0" smtClean="0"/>
          </a:p>
        </p:txBody>
      </p:sp>
      <p:sp>
        <p:nvSpPr>
          <p:cNvPr id="10" name="Rectangle 3"/>
          <p:cNvSpPr txBox="1">
            <a:spLocks noChangeArrowheads="1"/>
          </p:cNvSpPr>
          <p:nvPr/>
        </p:nvSpPr>
        <p:spPr bwMode="auto">
          <a:xfrm>
            <a:off x="251520" y="5877272"/>
            <a:ext cx="8892480" cy="432048"/>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gn="ctr"/>
            <a:r>
              <a:rPr lang="el-GR" sz="2400" dirty="0" smtClean="0">
                <a:latin typeface="Corbel" panose="020B0503020204020204" pitchFamily="34" charset="0"/>
              </a:rPr>
              <a:t>(</a:t>
            </a:r>
            <a:r>
              <a:rPr lang="el-GR" sz="2400" dirty="0" smtClean="0">
                <a:latin typeface="Corbel" panose="020B0503020204020204" pitchFamily="34" charset="0"/>
              </a:rPr>
              <a:t>Ενότητα </a:t>
            </a:r>
            <a:r>
              <a:rPr lang="el-GR" sz="2400" dirty="0" smtClean="0">
                <a:latin typeface="Corbel" panose="020B0503020204020204" pitchFamily="34" charset="0"/>
              </a:rPr>
              <a:t>7</a:t>
            </a:r>
            <a:r>
              <a:rPr lang="el-GR" sz="2400" dirty="0" smtClean="0">
                <a:latin typeface="Corbel" panose="020B0503020204020204" pitchFamily="34" charset="0"/>
              </a:rPr>
              <a:t> </a:t>
            </a:r>
            <a:r>
              <a:rPr lang="el-GR" sz="2400" dirty="0" smtClean="0">
                <a:latin typeface="Corbel" panose="020B0503020204020204" pitchFamily="34" charset="0"/>
              </a:rPr>
              <a:t>Επιμορφωτικού Προγράμματος)</a:t>
            </a:r>
            <a:endParaRPr lang="el-GR" sz="2400" dirty="0">
              <a:latin typeface="Corbel" panose="020B0503020204020204" pitchFamily="34" charset="0"/>
            </a:endParaRPr>
          </a:p>
        </p:txBody>
      </p:sp>
      <p:sp>
        <p:nvSpPr>
          <p:cNvPr id="11" name="10 - Ορθογώνιο"/>
          <p:cNvSpPr/>
          <p:nvPr/>
        </p:nvSpPr>
        <p:spPr>
          <a:xfrm>
            <a:off x="1259632" y="2204864"/>
            <a:ext cx="7272808" cy="1200329"/>
          </a:xfrm>
          <a:prstGeom prst="rect">
            <a:avLst/>
          </a:prstGeom>
          <a:solidFill>
            <a:schemeClr val="accent1">
              <a:lumMod val="20000"/>
              <a:lumOff val="80000"/>
            </a:schemeClr>
          </a:solidFill>
        </p:spPr>
        <p:txBody>
          <a:bodyPr wrap="square">
            <a:spAutoFit/>
          </a:bodyPr>
          <a:lstStyle/>
          <a:p>
            <a:r>
              <a:rPr lang="el-GR" dirty="0" smtClean="0"/>
              <a:t>Για μια </a:t>
            </a:r>
            <a:r>
              <a:rPr lang="el-GR" dirty="0" smtClean="0"/>
              <a:t>λίστα </a:t>
            </a:r>
            <a:r>
              <a:rPr lang="el-GR" dirty="0" smtClean="0"/>
              <a:t>από άλλες </a:t>
            </a:r>
            <a:r>
              <a:rPr lang="el-GR" dirty="0" smtClean="0"/>
              <a:t>υπηρεσίες και εργαλεία τρίτων τα οποία μπορούν να αξιοποιήσουν οι εκπαιδευτικοί για την ανάπτυξη των </a:t>
            </a:r>
            <a:r>
              <a:rPr lang="el-GR" dirty="0" smtClean="0"/>
              <a:t>διαφόρων ειδών δραστηριοτήτων, δείτε τον Πίνακα 4, σελ. 17, Ενότητα 7.</a:t>
            </a:r>
            <a:endParaRPr lang="el-GR" dirty="0"/>
          </a:p>
        </p:txBody>
      </p:sp>
      <p:sp>
        <p:nvSpPr>
          <p:cNvPr id="9" name="8 - Ορθογώνιο"/>
          <p:cNvSpPr/>
          <p:nvPr/>
        </p:nvSpPr>
        <p:spPr>
          <a:xfrm>
            <a:off x="1187624" y="4005064"/>
            <a:ext cx="7272808" cy="646331"/>
          </a:xfrm>
          <a:prstGeom prst="rect">
            <a:avLst/>
          </a:prstGeom>
          <a:solidFill>
            <a:schemeClr val="accent1">
              <a:lumMod val="20000"/>
              <a:lumOff val="80000"/>
            </a:schemeClr>
          </a:solidFill>
        </p:spPr>
        <p:txBody>
          <a:bodyPr wrap="square">
            <a:spAutoFit/>
          </a:bodyPr>
          <a:lstStyle/>
          <a:p>
            <a:r>
              <a:rPr lang="el-GR" dirty="0" smtClean="0"/>
              <a:t>Γενικά, μια </a:t>
            </a:r>
            <a:r>
              <a:rPr lang="el-GR" dirty="0" smtClean="0"/>
              <a:t>ιδέα που συνδυάζει αξιολόγηση και επικοινωνία (δημιουργία κοινότητας, ψηφιακής συλλογικότητας κτλ.) είναι </a:t>
            </a:r>
            <a:r>
              <a:rPr lang="el-GR" dirty="0" smtClean="0"/>
              <a:t>το </a:t>
            </a:r>
            <a:r>
              <a:rPr lang="el-GR" b="1" dirty="0" err="1" smtClean="0"/>
              <a:t>peer</a:t>
            </a:r>
            <a:r>
              <a:rPr lang="el-GR" b="1" dirty="0" smtClean="0"/>
              <a:t> </a:t>
            </a:r>
            <a:r>
              <a:rPr lang="el-GR" b="1" dirty="0" err="1" smtClean="0"/>
              <a:t>assessement</a:t>
            </a:r>
            <a:r>
              <a:rPr lang="el-GR" b="1" dirty="0" smtClean="0"/>
              <a:t>.</a:t>
            </a:r>
            <a:endParaRPr lang="el-GR"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1601" y="3140968"/>
            <a:ext cx="8172399" cy="1752600"/>
          </a:xfrm>
          <a:solidFill>
            <a:schemeClr val="accent2">
              <a:lumMod val="20000"/>
              <a:lumOff val="80000"/>
            </a:schemeClr>
          </a:solidFill>
        </p:spPr>
        <p:txBody>
          <a:bodyPr>
            <a:noAutofit/>
          </a:bodyPr>
          <a:lstStyle/>
          <a:p>
            <a:pPr eaLnBrk="1" hangingPunct="1">
              <a:defRPr/>
            </a:pPr>
            <a:r>
              <a:rPr lang="el-GR" sz="1800" b="1" dirty="0" smtClean="0"/>
              <a:t>Περισσότερα στο… </a:t>
            </a:r>
          </a:p>
          <a:p>
            <a:pPr eaLnBrk="1" hangingPunct="1">
              <a:defRPr/>
            </a:pPr>
            <a:r>
              <a:rPr lang="el-GR" sz="1800" b="1" dirty="0" smtClean="0"/>
              <a:t>Βασισμένο </a:t>
            </a:r>
            <a:r>
              <a:rPr lang="el-GR" sz="1800" b="1" dirty="0" smtClean="0"/>
              <a:t>στο Ταχύρρυθμο Επιμορφωτικό Πρόγραμμα </a:t>
            </a:r>
            <a:r>
              <a:rPr lang="el-GR" sz="1800" b="1" dirty="0" smtClean="0"/>
              <a:t>για Εκπαιδευτικούς:</a:t>
            </a:r>
          </a:p>
          <a:p>
            <a:pPr eaLnBrk="1" hangingPunct="1">
              <a:defRPr/>
            </a:pPr>
            <a:r>
              <a:rPr lang="en-US" sz="1800" dirty="0" smtClean="0">
                <a:hlinkClick r:id="rId3"/>
              </a:rPr>
              <a:t>https://elearn.aegean.gr</a:t>
            </a:r>
            <a:r>
              <a:rPr lang="en-US" sz="1800" dirty="0" smtClean="0">
                <a:hlinkClick r:id="rId3"/>
              </a:rPr>
              <a:t>/</a:t>
            </a:r>
            <a:r>
              <a:rPr lang="el-GR" sz="1800" dirty="0" smtClean="0"/>
              <a:t> (με εγγραφή)</a:t>
            </a:r>
          </a:p>
          <a:p>
            <a:pPr eaLnBrk="1" hangingPunct="1">
              <a:defRPr/>
            </a:pPr>
            <a:r>
              <a:rPr lang="en-US" sz="1800" dirty="0" smtClean="0">
                <a:hlinkClick r:id="rId4"/>
              </a:rPr>
              <a:t>https://</a:t>
            </a:r>
            <a:r>
              <a:rPr lang="en-US" sz="1800" dirty="0" smtClean="0">
                <a:hlinkClick r:id="rId4"/>
              </a:rPr>
              <a:t>aegeanmoodle.aegean.gr/course/view.php?id=2290</a:t>
            </a:r>
            <a:r>
              <a:rPr lang="el-GR" sz="1800" dirty="0" smtClean="0"/>
              <a:t> (μέσω του </a:t>
            </a:r>
            <a:r>
              <a:rPr lang="en-US" sz="1800" dirty="0" smtClean="0"/>
              <a:t>Aegean Moodle)</a:t>
            </a:r>
            <a:endParaRPr lang="el-GR" sz="1800" dirty="0"/>
          </a:p>
        </p:txBody>
      </p:sp>
      <p:sp>
        <p:nvSpPr>
          <p:cNvPr id="5" name="Rectangle 2"/>
          <p:cNvSpPr txBox="1">
            <a:spLocks noChangeArrowheads="1"/>
          </p:cNvSpPr>
          <p:nvPr/>
        </p:nvSpPr>
        <p:spPr>
          <a:xfrm>
            <a:off x="827584" y="620688"/>
            <a:ext cx="8077200" cy="2209800"/>
          </a:xfrm>
          <a:prstGeom prst="rect">
            <a:avLst/>
          </a:prstGeom>
        </p:spPr>
        <p:txBody>
          <a:bodyPr anchor="b">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l-GR" sz="4000" b="0" i="0" u="none" strike="noStrike" kern="1200" cap="none" spc="0" normalizeH="0" baseline="0" noProof="0" dirty="0" smtClean="0">
                <a:ln>
                  <a:noFill/>
                </a:ln>
                <a:solidFill>
                  <a:srgbClr val="572314"/>
                </a:solidFill>
                <a:effectLst>
                  <a:outerShdw blurRad="50000" dist="30000" dir="5400000" algn="tl" rotWithShape="0">
                    <a:srgbClr val="000000">
                      <a:alpha val="30000"/>
                    </a:srgbClr>
                  </a:outerShdw>
                </a:effectLst>
                <a:uLnTx/>
                <a:uFillTx/>
                <a:latin typeface="+mj-lt"/>
                <a:ea typeface="+mj-ea"/>
                <a:cs typeface="+mj-cs"/>
              </a:rPr>
              <a:t>Εξ Αποστάσεως </a:t>
            </a:r>
            <a:r>
              <a:rPr kumimoji="0" lang="el-GR" sz="4000" b="0" i="0" u="none" strike="noStrike" kern="1200" cap="none" spc="0" normalizeH="0" baseline="0" noProof="0" dirty="0" smtClean="0">
                <a:ln>
                  <a:noFill/>
                </a:ln>
                <a:solidFill>
                  <a:srgbClr val="572314"/>
                </a:solidFill>
                <a:effectLst>
                  <a:outerShdw blurRad="50000" dist="30000" dir="5400000" algn="tl" rotWithShape="0">
                    <a:srgbClr val="000000">
                      <a:alpha val="30000"/>
                    </a:srgbClr>
                  </a:outerShdw>
                </a:effectLst>
                <a:uLnTx/>
                <a:uFillTx/>
                <a:latin typeface="+mj-lt"/>
                <a:ea typeface="+mj-ea"/>
                <a:cs typeface="+mj-cs"/>
              </a:rPr>
              <a:t>Εκπαίδευση</a:t>
            </a:r>
            <a:br>
              <a:rPr kumimoji="0" lang="el-GR" sz="4000" b="0" i="0" u="none" strike="noStrike" kern="1200" cap="none" spc="0" normalizeH="0" baseline="0" noProof="0" dirty="0" smtClean="0">
                <a:ln>
                  <a:noFill/>
                </a:ln>
                <a:solidFill>
                  <a:srgbClr val="572314"/>
                </a:solidFill>
                <a:effectLst>
                  <a:outerShdw blurRad="50000" dist="30000" dir="5400000" algn="tl" rotWithShape="0">
                    <a:srgbClr val="000000">
                      <a:alpha val="30000"/>
                    </a:srgbClr>
                  </a:outerShdw>
                </a:effectLst>
                <a:uLnTx/>
                <a:uFillTx/>
                <a:latin typeface="+mj-lt"/>
                <a:ea typeface="+mj-ea"/>
                <a:cs typeface="+mj-cs"/>
              </a:rPr>
            </a:br>
            <a:r>
              <a:rPr kumimoji="0" lang="el-GR" sz="1600" b="0" i="0" u="none" strike="noStrike" kern="1200" cap="none" spc="0" normalizeH="0" baseline="0" noProof="0" dirty="0" smtClean="0">
                <a:ln>
                  <a:noFill/>
                </a:ln>
                <a:solidFill>
                  <a:srgbClr val="572314"/>
                </a:solidFill>
                <a:effectLst>
                  <a:outerShdw blurRad="50000" dist="30000" dir="5400000" algn="tl" rotWithShape="0">
                    <a:srgbClr val="000000">
                      <a:alpha val="30000"/>
                    </a:srgbClr>
                  </a:outerShdw>
                </a:effectLst>
                <a:uLnTx/>
                <a:uFillTx/>
                <a:latin typeface="+mj-lt"/>
                <a:ea typeface="+mj-ea"/>
                <a:cs typeface="+mj-cs"/>
              </a:rPr>
              <a:t/>
            </a:r>
            <a:br>
              <a:rPr kumimoji="0" lang="el-GR" sz="1600" b="0" i="0" u="none" strike="noStrike" kern="1200" cap="none" spc="0" normalizeH="0" baseline="0" noProof="0" dirty="0" smtClean="0">
                <a:ln>
                  <a:noFill/>
                </a:ln>
                <a:solidFill>
                  <a:srgbClr val="572314"/>
                </a:solidFill>
                <a:effectLst>
                  <a:outerShdw blurRad="50000" dist="30000" dir="5400000" algn="tl" rotWithShape="0">
                    <a:srgbClr val="000000">
                      <a:alpha val="30000"/>
                    </a:srgbClr>
                  </a:outerShdw>
                </a:effectLst>
                <a:uLnTx/>
                <a:uFillTx/>
                <a:latin typeface="+mj-lt"/>
                <a:ea typeface="+mj-ea"/>
                <a:cs typeface="+mj-cs"/>
              </a:rPr>
            </a:br>
            <a:r>
              <a:rPr kumimoji="0" lang="en-US" sz="1600" b="0" i="0" u="none" strike="noStrike" kern="1200" cap="none" spc="0" normalizeH="0" baseline="0" noProof="0" dirty="0" smtClean="0">
                <a:ln>
                  <a:noFill/>
                </a:ln>
                <a:solidFill>
                  <a:srgbClr val="572314"/>
                </a:solidFill>
                <a:effectLst>
                  <a:outerShdw blurRad="50000" dist="30000" dir="5400000" algn="tl" rotWithShape="0">
                    <a:srgbClr val="000000">
                      <a:alpha val="30000"/>
                    </a:srgbClr>
                  </a:outerShdw>
                </a:effectLst>
                <a:uLnTx/>
                <a:uFillTx/>
                <a:latin typeface="+mj-lt"/>
                <a:ea typeface="+mj-ea"/>
                <a:cs typeface="+mj-cs"/>
              </a:rPr>
              <a:t/>
            </a:r>
            <a:br>
              <a:rPr kumimoji="0" lang="en-US" sz="1600" b="0" i="0" u="none" strike="noStrike" kern="1200" cap="none" spc="0" normalizeH="0" baseline="0" noProof="0" dirty="0" smtClean="0">
                <a:ln>
                  <a:noFill/>
                </a:ln>
                <a:solidFill>
                  <a:srgbClr val="572314"/>
                </a:solidFill>
                <a:effectLst>
                  <a:outerShdw blurRad="50000" dist="30000" dir="5400000" algn="tl" rotWithShape="0">
                    <a:srgbClr val="000000">
                      <a:alpha val="30000"/>
                    </a:srgbClr>
                  </a:outerShdw>
                </a:effectLst>
                <a:uLnTx/>
                <a:uFillTx/>
                <a:latin typeface="+mj-lt"/>
                <a:ea typeface="+mj-ea"/>
                <a:cs typeface="+mj-cs"/>
              </a:rPr>
            </a:br>
            <a:r>
              <a:rPr kumimoji="0" lang="el-GR" sz="2800" b="0" i="0" u="none" strike="noStrike" kern="1200" cap="none" spc="0" normalizeH="0" baseline="0" noProof="0" dirty="0" smtClean="0">
                <a:ln>
                  <a:noFill/>
                </a:ln>
                <a:solidFill>
                  <a:srgbClr val="572314"/>
                </a:solidFill>
                <a:effectLst>
                  <a:outerShdw blurRad="50000" dist="30000" dir="5400000" algn="tl" rotWithShape="0">
                    <a:srgbClr val="000000">
                      <a:alpha val="30000"/>
                    </a:srgbClr>
                  </a:outerShdw>
                </a:effectLst>
                <a:uLnTx/>
                <a:uFillTx/>
                <a:latin typeface="+mj-lt"/>
                <a:ea typeface="+mj-ea"/>
                <a:cs typeface="+mj-cs"/>
              </a:rPr>
              <a:t>Πρακτικές προτάσεις</a:t>
            </a:r>
            <a:endParaRPr kumimoji="0" lang="en-GB" sz="2800" b="0" i="0" u="none" strike="noStrike" kern="1200" cap="none" spc="0" normalizeH="0" baseline="0" noProof="0" dirty="0" smtClean="0">
              <a:ln>
                <a:noFill/>
              </a:ln>
              <a:solidFill>
                <a:srgbClr val="572314"/>
              </a:solidFill>
              <a:effectLst>
                <a:outerShdw blurRad="50000" dist="30000" dir="5400000" algn="tl" rotWithShape="0">
                  <a:srgbClr val="000000">
                    <a:alpha val="30000"/>
                  </a:srgbClr>
                </a:outerShdw>
              </a:effectLst>
              <a:uLnTx/>
              <a:uFillTx/>
              <a:latin typeface="+mj-lt"/>
              <a:ea typeface="+mj-ea"/>
              <a:cs typeface="+mj-cs"/>
            </a:endParaRPr>
          </a:p>
        </p:txBody>
      </p:sp>
      <p:sp>
        <p:nvSpPr>
          <p:cNvPr id="6" name="Rectangle 3"/>
          <p:cNvSpPr txBox="1">
            <a:spLocks noChangeArrowheads="1"/>
          </p:cNvSpPr>
          <p:nvPr/>
        </p:nvSpPr>
        <p:spPr bwMode="auto">
          <a:xfrm>
            <a:off x="1331640" y="5229200"/>
            <a:ext cx="6400800" cy="1104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73152" marR="0" lvl="0" indent="0" algn="ctr" defTabSz="914400" rtl="0" eaLnBrk="1" fontAlgn="base" latinLnBrk="0" hangingPunct="1">
              <a:lnSpc>
                <a:spcPts val="3000"/>
              </a:lnSpc>
              <a:spcBef>
                <a:spcPts val="600"/>
              </a:spcBef>
              <a:spcAft>
                <a:spcPct val="0"/>
              </a:spcAft>
              <a:buClr>
                <a:schemeClr val="accent1"/>
              </a:buClr>
              <a:buSzPct val="80000"/>
              <a:buFont typeface="Wingdings 2" pitchFamily="18" charset="2"/>
              <a:buNone/>
              <a:tabLst/>
              <a:defRPr/>
            </a:pPr>
            <a:r>
              <a:rPr kumimoji="0" lang="el-GR" sz="2600" b="0" i="0" u="none" strike="noStrike" kern="1200" cap="none" spc="0" normalizeH="0" baseline="0" noProof="0" dirty="0" smtClean="0">
                <a:ln>
                  <a:noFill/>
                </a:ln>
                <a:solidFill>
                  <a:schemeClr val="tx1"/>
                </a:solidFill>
                <a:effectLst/>
                <a:uLnTx/>
                <a:uFillTx/>
                <a:latin typeface="+mn-lt"/>
                <a:ea typeface="+mn-ea"/>
                <a:cs typeface="+mn-cs"/>
              </a:rPr>
              <a:t>Θανάσης Νταραντούμης</a:t>
            </a: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73152" marR="0" lvl="0" indent="0" algn="ctr" defTabSz="914400" rtl="0" eaLnBrk="1" fontAlgn="base" latinLnBrk="0" hangingPunct="1">
              <a:lnSpc>
                <a:spcPts val="3000"/>
              </a:lnSpc>
              <a:spcBef>
                <a:spcPct val="50000"/>
              </a:spcBef>
              <a:spcAft>
                <a:spcPct val="0"/>
              </a:spcAft>
              <a:buClr>
                <a:schemeClr val="accent1"/>
              </a:buClr>
              <a:buSzPct val="80000"/>
              <a:buFont typeface="Wingdings 2" pitchFamily="18" charset="2"/>
              <a:buNone/>
              <a:tabLst/>
              <a:defRPr/>
            </a:pPr>
            <a:r>
              <a:rPr kumimoji="0" lang="en-US" sz="1800" b="0" i="0" u="sng" strike="noStrike" kern="1200" cap="none" spc="0" normalizeH="0" baseline="0" noProof="0" dirty="0" smtClean="0">
                <a:ln>
                  <a:noFill/>
                </a:ln>
                <a:solidFill>
                  <a:schemeClr val="tx1"/>
                </a:solidFill>
                <a:effectLst/>
                <a:uLnTx/>
                <a:uFillTx/>
                <a:latin typeface="+mn-lt"/>
                <a:ea typeface="+mn-ea"/>
                <a:cs typeface="+mn-cs"/>
              </a:rPr>
              <a:t>daradoumis@aegean.gr</a:t>
            </a:r>
            <a:endParaRPr kumimoji="0" lang="en-GB" sz="1800" b="0" i="0" u="sng"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1042988" y="188912"/>
            <a:ext cx="7567612" cy="1007839"/>
          </a:xfrm>
        </p:spPr>
        <p:txBody>
          <a:bodyPr>
            <a:normAutofit/>
          </a:bodyPr>
          <a:lstStyle/>
          <a:p>
            <a:r>
              <a:rPr lang="el-GR" b="1" dirty="0" smtClean="0"/>
              <a:t>1. Ο </a:t>
            </a:r>
            <a:r>
              <a:rPr lang="el-GR" b="1" dirty="0" smtClean="0"/>
              <a:t>άξονας της Επικοινωνίας</a:t>
            </a:r>
            <a:endParaRPr lang="el-GR" dirty="0"/>
          </a:p>
        </p:txBody>
      </p:sp>
      <p:sp>
        <p:nvSpPr>
          <p:cNvPr id="2" name="Θέση ημερομηνίας 1"/>
          <p:cNvSpPr>
            <a:spLocks noGrp="1"/>
          </p:cNvSpPr>
          <p:nvPr>
            <p:ph type="dt" sz="quarter" idx="10"/>
          </p:nvPr>
        </p:nvSpPr>
        <p:spPr/>
        <p:txBody>
          <a:bodyPr/>
          <a:lstStyle/>
          <a:p>
            <a:pPr>
              <a:defRPr/>
            </a:pPr>
            <a:fld id="{89AF2330-BC29-4175-9B7D-96A408FAED01}" type="datetime1">
              <a:rPr lang="el-GR"/>
              <a:pPr>
                <a:defRPr/>
              </a:pPr>
              <a:t>25/09/2020</a:t>
            </a:fld>
            <a:endParaRPr lang="en-GB" dirty="0"/>
          </a:p>
        </p:txBody>
      </p:sp>
      <p:sp>
        <p:nvSpPr>
          <p:cNvPr id="15365" name="Θέση αριθμού διαφάνειας 2"/>
          <p:cNvSpPr>
            <a:spLocks noGrp="1"/>
          </p:cNvSpPr>
          <p:nvPr>
            <p:ph type="sldNum" sz="quarter" idx="12"/>
          </p:nvPr>
        </p:nvSpPr>
        <p:spPr bwMode="auto">
          <a:noFill/>
          <a:ln>
            <a:miter lim="800000"/>
            <a:headEnd/>
            <a:tailEnd/>
          </a:ln>
        </p:spPr>
        <p:txBody>
          <a:bodyPr/>
          <a:lstStyle/>
          <a:p>
            <a:fld id="{908F483B-949B-4A21-BCD8-6B3D9D7E8C20}" type="slidenum">
              <a:rPr lang="en-GB" altLang="el-GR"/>
              <a:pPr/>
              <a:t>3</a:t>
            </a:fld>
            <a:endParaRPr lang="en-GB" altLang="el-GR"/>
          </a:p>
        </p:txBody>
      </p:sp>
      <p:sp>
        <p:nvSpPr>
          <p:cNvPr id="15367" name="Rectangle 3"/>
          <p:cNvSpPr txBox="1">
            <a:spLocks noChangeArrowheads="1"/>
          </p:cNvSpPr>
          <p:nvPr/>
        </p:nvSpPr>
        <p:spPr bwMode="auto">
          <a:xfrm>
            <a:off x="539552" y="1196752"/>
            <a:ext cx="8604448" cy="5112568"/>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buFont typeface="Arial" pitchFamily="34" charset="0"/>
              <a:buChar char="•"/>
            </a:pPr>
            <a:r>
              <a:rPr lang="el-GR" sz="2400" dirty="0" smtClean="0"/>
              <a:t>Ανάγκη για την όσο το δυνατό μεγαλύτερη επικοινωνία του εκπαιδευτή με τον εκπαιδευόμενο με σκοπό την παροχή καθοδήγησης και υποστήριξης.</a:t>
            </a:r>
          </a:p>
          <a:p>
            <a:endParaRPr lang="el-GR" sz="2400" dirty="0" smtClean="0"/>
          </a:p>
          <a:p>
            <a:pPr>
              <a:buFont typeface="Arial" pitchFamily="34" charset="0"/>
              <a:buChar char="•"/>
            </a:pPr>
            <a:r>
              <a:rPr lang="el-GR" sz="2400" dirty="0" smtClean="0"/>
              <a:t>Χρήση των νέων τεχνολογιών για την εξασφάλιση συνθηκών αμφίδρομης επικοινωνίας εκπαιδευτή – εκπαιδευόμενου &amp; εκπαιδευόμενου - εκπαιδευόμενου</a:t>
            </a:r>
            <a:r>
              <a:rPr lang="el-GR" sz="2400" dirty="0" smtClean="0"/>
              <a:t>.</a:t>
            </a:r>
          </a:p>
          <a:p>
            <a:pPr>
              <a:buFont typeface="Arial" pitchFamily="34" charset="0"/>
              <a:buChar char="•"/>
            </a:pPr>
            <a:endParaRPr lang="el-GR" sz="2400" dirty="0" smtClean="0"/>
          </a:p>
          <a:p>
            <a:pPr>
              <a:buFont typeface="Arial" pitchFamily="34" charset="0"/>
              <a:buChar char="•"/>
            </a:pPr>
            <a:r>
              <a:rPr lang="el-GR" sz="2400" u="sng" dirty="0" smtClean="0"/>
              <a:t>σύγχρονη επικοινωνία</a:t>
            </a:r>
            <a:r>
              <a:rPr lang="el-GR" sz="2400" dirty="0" smtClean="0"/>
              <a:t> με τις κλασσικές 3ωρες διαλέξεις μας (μέσω του ΒΒΒ), καθώς και ειδικών </a:t>
            </a:r>
            <a:r>
              <a:rPr lang="el-GR" sz="2400" dirty="0" smtClean="0"/>
              <a:t>διαλέξεων.</a:t>
            </a:r>
          </a:p>
          <a:p>
            <a:pPr>
              <a:buFont typeface="Arial" pitchFamily="34" charset="0"/>
              <a:buChar char="•"/>
            </a:pPr>
            <a:endParaRPr lang="el-GR" sz="2400" dirty="0" smtClean="0"/>
          </a:p>
          <a:p>
            <a:pPr>
              <a:buFont typeface="Arial" pitchFamily="34" charset="0"/>
              <a:buChar char="•"/>
            </a:pPr>
            <a:r>
              <a:rPr lang="el-GR" sz="2400" u="sng" dirty="0" smtClean="0"/>
              <a:t>ασύγχρονη επικοινωνία  </a:t>
            </a:r>
            <a:r>
              <a:rPr lang="el-GR" sz="2400" dirty="0" smtClean="0"/>
              <a:t>που μπορεί να υλοποιηθεί μέσω ενός Φόρουμ συζητήσεων (στο </a:t>
            </a:r>
            <a:r>
              <a:rPr lang="en-US" sz="2400" dirty="0" err="1" smtClean="0"/>
              <a:t>eclass</a:t>
            </a:r>
            <a:r>
              <a:rPr lang="el-GR" sz="2400" dirty="0" smtClean="0"/>
              <a:t>, </a:t>
            </a:r>
            <a:r>
              <a:rPr lang="en-US" sz="2400" dirty="0" smtClean="0"/>
              <a:t>Moodle</a:t>
            </a:r>
            <a:r>
              <a:rPr lang="el-GR" sz="2400" dirty="0" smtClean="0"/>
              <a:t>, </a:t>
            </a:r>
            <a:r>
              <a:rPr lang="el-GR" sz="2400" dirty="0" smtClean="0"/>
              <a:t>κλπ).</a:t>
            </a:r>
            <a:endParaRPr lang="el-GR" sz="2400" dirty="0">
              <a:latin typeface="Corbel" panose="020B0503020204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1042988" y="188912"/>
            <a:ext cx="7567612" cy="1007839"/>
          </a:xfrm>
        </p:spPr>
        <p:txBody>
          <a:bodyPr>
            <a:normAutofit/>
          </a:bodyPr>
          <a:lstStyle/>
          <a:p>
            <a:r>
              <a:rPr lang="el-GR" b="1" dirty="0" smtClean="0"/>
              <a:t>1. Ο </a:t>
            </a:r>
            <a:r>
              <a:rPr lang="el-GR" b="1" dirty="0" smtClean="0"/>
              <a:t>άξονας της Επικοινωνίας</a:t>
            </a:r>
            <a:endParaRPr lang="el-GR" dirty="0"/>
          </a:p>
        </p:txBody>
      </p:sp>
      <p:sp>
        <p:nvSpPr>
          <p:cNvPr id="2" name="Θέση ημερομηνίας 1"/>
          <p:cNvSpPr>
            <a:spLocks noGrp="1"/>
          </p:cNvSpPr>
          <p:nvPr>
            <p:ph type="dt" sz="quarter" idx="10"/>
          </p:nvPr>
        </p:nvSpPr>
        <p:spPr/>
        <p:txBody>
          <a:bodyPr/>
          <a:lstStyle/>
          <a:p>
            <a:pPr>
              <a:defRPr/>
            </a:pPr>
            <a:fld id="{89AF2330-BC29-4175-9B7D-96A408FAED01}" type="datetime1">
              <a:rPr lang="el-GR"/>
              <a:pPr>
                <a:defRPr/>
              </a:pPr>
              <a:t>25/09/2020</a:t>
            </a:fld>
            <a:endParaRPr lang="en-GB" dirty="0"/>
          </a:p>
        </p:txBody>
      </p:sp>
      <p:sp>
        <p:nvSpPr>
          <p:cNvPr id="15365" name="Θέση αριθμού διαφάνειας 2"/>
          <p:cNvSpPr>
            <a:spLocks noGrp="1"/>
          </p:cNvSpPr>
          <p:nvPr>
            <p:ph type="sldNum" sz="quarter" idx="12"/>
          </p:nvPr>
        </p:nvSpPr>
        <p:spPr bwMode="auto">
          <a:noFill/>
          <a:ln>
            <a:miter lim="800000"/>
            <a:headEnd/>
            <a:tailEnd/>
          </a:ln>
        </p:spPr>
        <p:txBody>
          <a:bodyPr/>
          <a:lstStyle/>
          <a:p>
            <a:fld id="{908F483B-949B-4A21-BCD8-6B3D9D7E8C20}" type="slidenum">
              <a:rPr lang="en-GB" altLang="el-GR"/>
              <a:pPr/>
              <a:t>4</a:t>
            </a:fld>
            <a:endParaRPr lang="en-GB" altLang="el-GR"/>
          </a:p>
        </p:txBody>
      </p:sp>
      <p:sp>
        <p:nvSpPr>
          <p:cNvPr id="15367" name="Rectangle 3"/>
          <p:cNvSpPr txBox="1">
            <a:spLocks noChangeArrowheads="1"/>
          </p:cNvSpPr>
          <p:nvPr/>
        </p:nvSpPr>
        <p:spPr bwMode="auto">
          <a:xfrm>
            <a:off x="251520" y="2996952"/>
            <a:ext cx="8892480" cy="2808311"/>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r>
              <a:rPr lang="el-GR" sz="2400" dirty="0" smtClean="0"/>
              <a:t>• Η </a:t>
            </a:r>
            <a:r>
              <a:rPr lang="el-GR" sz="2400" dirty="0" err="1" smtClean="0"/>
              <a:t>συνεπεξεργασία</a:t>
            </a:r>
            <a:r>
              <a:rPr lang="el-GR" sz="2400" dirty="0" smtClean="0"/>
              <a:t> κειμένων, εικόνων (</a:t>
            </a:r>
            <a:r>
              <a:rPr lang="el-GR" sz="2400" dirty="0" err="1" smtClean="0"/>
              <a:t>co</a:t>
            </a:r>
            <a:r>
              <a:rPr lang="el-GR" sz="2400" dirty="0" smtClean="0"/>
              <a:t>-</a:t>
            </a:r>
            <a:r>
              <a:rPr lang="el-GR" sz="2400" dirty="0" err="1" smtClean="0"/>
              <a:t>authoring</a:t>
            </a:r>
            <a:r>
              <a:rPr lang="el-GR" sz="2400" dirty="0" smtClean="0"/>
              <a:t>, </a:t>
            </a:r>
            <a:r>
              <a:rPr lang="el-GR" sz="2400" dirty="0" err="1" smtClean="0"/>
              <a:t>co</a:t>
            </a:r>
            <a:r>
              <a:rPr lang="el-GR" sz="2400" dirty="0" smtClean="0"/>
              <a:t>-</a:t>
            </a:r>
            <a:r>
              <a:rPr lang="el-GR" sz="2400" dirty="0" err="1" smtClean="0"/>
              <a:t>editing</a:t>
            </a:r>
            <a:r>
              <a:rPr lang="el-GR" sz="2400" dirty="0" smtClean="0"/>
              <a:t>).</a:t>
            </a:r>
          </a:p>
          <a:p>
            <a:endParaRPr lang="el-GR" sz="800" dirty="0" smtClean="0"/>
          </a:p>
          <a:p>
            <a:r>
              <a:rPr lang="el-GR" sz="2400" dirty="0" smtClean="0"/>
              <a:t>• Η διαμοίραση ψηφιακών πόρων (</a:t>
            </a:r>
            <a:r>
              <a:rPr lang="el-GR" sz="2400" dirty="0" err="1" smtClean="0"/>
              <a:t>sharing</a:t>
            </a:r>
            <a:r>
              <a:rPr lang="el-GR" sz="2400" dirty="0" smtClean="0"/>
              <a:t>).</a:t>
            </a:r>
          </a:p>
          <a:p>
            <a:endParaRPr lang="el-GR" sz="800" dirty="0" smtClean="0"/>
          </a:p>
          <a:p>
            <a:r>
              <a:rPr lang="el-GR" sz="2400" dirty="0" smtClean="0"/>
              <a:t>• Τα παιχνίδια ρόλων και συλλογικών κατασκευών (</a:t>
            </a:r>
            <a:r>
              <a:rPr lang="el-GR" sz="2400" dirty="0" err="1" smtClean="0"/>
              <a:t>role</a:t>
            </a:r>
            <a:r>
              <a:rPr lang="el-GR" sz="2400" dirty="0" smtClean="0"/>
              <a:t> </a:t>
            </a:r>
            <a:r>
              <a:rPr lang="el-GR" sz="2400" dirty="0" err="1" smtClean="0"/>
              <a:t>playing</a:t>
            </a:r>
            <a:r>
              <a:rPr lang="el-GR" sz="2400" dirty="0" smtClean="0"/>
              <a:t>)</a:t>
            </a:r>
          </a:p>
          <a:p>
            <a:endParaRPr lang="el-GR" sz="800" dirty="0" smtClean="0"/>
          </a:p>
          <a:p>
            <a:r>
              <a:rPr lang="el-GR" sz="2400" dirty="0" smtClean="0"/>
              <a:t>• Οι αλυσιδωτές ιστορίες (</a:t>
            </a:r>
            <a:r>
              <a:rPr lang="el-GR" sz="2400" dirty="0" err="1" smtClean="0"/>
              <a:t>chain</a:t>
            </a:r>
            <a:r>
              <a:rPr lang="el-GR" sz="2400" dirty="0" smtClean="0"/>
              <a:t> </a:t>
            </a:r>
            <a:r>
              <a:rPr lang="el-GR" sz="2400" dirty="0" err="1" smtClean="0"/>
              <a:t>stories</a:t>
            </a:r>
            <a:r>
              <a:rPr lang="el-GR" sz="2400" dirty="0" smtClean="0"/>
              <a:t>).</a:t>
            </a:r>
          </a:p>
          <a:p>
            <a:endParaRPr lang="el-GR" sz="800" dirty="0" smtClean="0"/>
          </a:p>
          <a:p>
            <a:r>
              <a:rPr lang="el-GR" sz="2400" dirty="0" smtClean="0"/>
              <a:t>• Η συμμετοχή σε κοινότητες (</a:t>
            </a:r>
            <a:r>
              <a:rPr lang="el-GR" sz="2400" dirty="0" err="1" smtClean="0"/>
              <a:t>forums</a:t>
            </a:r>
            <a:r>
              <a:rPr lang="el-GR" sz="2400" dirty="0" smtClean="0"/>
              <a:t>), </a:t>
            </a:r>
            <a:r>
              <a:rPr lang="el-GR" sz="2400" dirty="0" err="1" smtClean="0"/>
              <a:t>ιστολόγια</a:t>
            </a:r>
            <a:r>
              <a:rPr lang="el-GR" sz="2400" dirty="0" smtClean="0"/>
              <a:t> (</a:t>
            </a:r>
            <a:r>
              <a:rPr lang="el-GR" sz="2400" dirty="0" err="1" smtClean="0"/>
              <a:t>blogs</a:t>
            </a:r>
            <a:r>
              <a:rPr lang="el-GR" sz="2400" dirty="0" smtClean="0"/>
              <a:t>), </a:t>
            </a:r>
            <a:r>
              <a:rPr lang="el-GR" sz="2400" dirty="0" err="1" smtClean="0"/>
              <a:t>wikis</a:t>
            </a:r>
            <a:r>
              <a:rPr lang="el-GR" sz="2400" dirty="0" smtClean="0"/>
              <a:t>, </a:t>
            </a:r>
            <a:r>
              <a:rPr lang="el-GR" sz="2000" dirty="0" err="1" smtClean="0"/>
              <a:t>κ.α</a:t>
            </a:r>
            <a:endParaRPr lang="el-GR" sz="2000" dirty="0" smtClean="0"/>
          </a:p>
          <a:p>
            <a:endParaRPr lang="el-GR" sz="800" dirty="0" smtClean="0"/>
          </a:p>
          <a:p>
            <a:r>
              <a:rPr lang="el-GR" sz="2400" dirty="0" smtClean="0"/>
              <a:t>• Η συμμετοχή σε ψηφιακές κοινότητες μάθησης και πρακτικής.</a:t>
            </a:r>
          </a:p>
          <a:p>
            <a:r>
              <a:rPr lang="el-GR" sz="2400" dirty="0" smtClean="0">
                <a:latin typeface="Corbel" panose="020B0503020204020204" pitchFamily="34" charset="0"/>
              </a:rPr>
              <a:t>      (Ενότητα 1 Επιμορφωτικού Προγράμματος)</a:t>
            </a:r>
            <a:endParaRPr lang="el-GR" sz="2400" dirty="0">
              <a:latin typeface="Corbel" panose="020B0503020204020204" pitchFamily="34" charset="0"/>
            </a:endParaRPr>
          </a:p>
        </p:txBody>
      </p:sp>
      <p:sp>
        <p:nvSpPr>
          <p:cNvPr id="7" name="Rectangle 3"/>
          <p:cNvSpPr txBox="1">
            <a:spLocks noChangeArrowheads="1"/>
          </p:cNvSpPr>
          <p:nvPr/>
        </p:nvSpPr>
        <p:spPr bwMode="auto">
          <a:xfrm>
            <a:off x="899592" y="1412776"/>
            <a:ext cx="7920880" cy="1296144"/>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gn="ctr"/>
            <a:r>
              <a:rPr lang="el-GR" sz="2400" b="1" dirty="0" smtClean="0"/>
              <a:t>Παραδείγματα ενίσχυσης της επικοινωνίας εκπαιδευόμενου – εκπαιδευόμενου</a:t>
            </a:r>
          </a:p>
          <a:p>
            <a:pPr algn="ctr"/>
            <a:endParaRPr lang="el-GR" sz="800" b="1" dirty="0" smtClean="0"/>
          </a:p>
          <a:p>
            <a:pPr algn="ctr"/>
            <a:r>
              <a:rPr lang="el-GR" sz="2400" b="1" dirty="0" smtClean="0">
                <a:solidFill>
                  <a:srgbClr val="FF0000"/>
                </a:solidFill>
              </a:rPr>
              <a:t>Συνεργατικές δραστηριότητες</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1042988" y="188912"/>
            <a:ext cx="7567612" cy="1007839"/>
          </a:xfrm>
        </p:spPr>
        <p:txBody>
          <a:bodyPr>
            <a:normAutofit/>
          </a:bodyPr>
          <a:lstStyle/>
          <a:p>
            <a:r>
              <a:rPr lang="el-GR" b="1" dirty="0" smtClean="0"/>
              <a:t>1. Ο </a:t>
            </a:r>
            <a:r>
              <a:rPr lang="el-GR" b="1" dirty="0" smtClean="0"/>
              <a:t>άξονας της Επικοινωνίας</a:t>
            </a:r>
            <a:endParaRPr lang="el-GR" dirty="0"/>
          </a:p>
        </p:txBody>
      </p:sp>
      <p:sp>
        <p:nvSpPr>
          <p:cNvPr id="2" name="Θέση ημερομηνίας 1"/>
          <p:cNvSpPr>
            <a:spLocks noGrp="1"/>
          </p:cNvSpPr>
          <p:nvPr>
            <p:ph type="dt" sz="quarter" idx="10"/>
          </p:nvPr>
        </p:nvSpPr>
        <p:spPr/>
        <p:txBody>
          <a:bodyPr/>
          <a:lstStyle/>
          <a:p>
            <a:pPr>
              <a:defRPr/>
            </a:pPr>
            <a:fld id="{89AF2330-BC29-4175-9B7D-96A408FAED01}" type="datetime1">
              <a:rPr lang="el-GR"/>
              <a:pPr>
                <a:defRPr/>
              </a:pPr>
              <a:t>25/09/2020</a:t>
            </a:fld>
            <a:endParaRPr lang="en-GB" dirty="0"/>
          </a:p>
        </p:txBody>
      </p:sp>
      <p:sp>
        <p:nvSpPr>
          <p:cNvPr id="15365" name="Θέση αριθμού διαφάνειας 2"/>
          <p:cNvSpPr>
            <a:spLocks noGrp="1"/>
          </p:cNvSpPr>
          <p:nvPr>
            <p:ph type="sldNum" sz="quarter" idx="12"/>
          </p:nvPr>
        </p:nvSpPr>
        <p:spPr bwMode="auto">
          <a:noFill/>
          <a:ln>
            <a:miter lim="800000"/>
            <a:headEnd/>
            <a:tailEnd/>
          </a:ln>
        </p:spPr>
        <p:txBody>
          <a:bodyPr/>
          <a:lstStyle/>
          <a:p>
            <a:fld id="{908F483B-949B-4A21-BCD8-6B3D9D7E8C20}" type="slidenum">
              <a:rPr lang="en-GB" altLang="el-GR"/>
              <a:pPr/>
              <a:t>5</a:t>
            </a:fld>
            <a:endParaRPr lang="en-GB" altLang="el-GR"/>
          </a:p>
        </p:txBody>
      </p:sp>
      <p:sp>
        <p:nvSpPr>
          <p:cNvPr id="15367" name="Rectangle 3"/>
          <p:cNvSpPr txBox="1">
            <a:spLocks noChangeArrowheads="1"/>
          </p:cNvSpPr>
          <p:nvPr/>
        </p:nvSpPr>
        <p:spPr bwMode="auto">
          <a:xfrm>
            <a:off x="251520" y="2924944"/>
            <a:ext cx="8892480" cy="2808311"/>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buFont typeface="Arial" pitchFamily="34" charset="0"/>
              <a:buChar char="•"/>
            </a:pPr>
            <a:r>
              <a:rPr lang="el-GR" sz="2400" dirty="0" smtClean="0"/>
              <a:t>Συζητήσεις μικρών ομάδων </a:t>
            </a:r>
          </a:p>
          <a:p>
            <a:pPr>
              <a:buFont typeface="Arial" pitchFamily="34" charset="0"/>
              <a:buChar char="•"/>
            </a:pPr>
            <a:endParaRPr lang="el-GR" sz="2400" dirty="0" smtClean="0"/>
          </a:p>
          <a:p>
            <a:r>
              <a:rPr lang="el-GR" sz="2400" dirty="0" smtClean="0"/>
              <a:t>	Ιδιαίτερα χρήσιμη για τη διευκόλυνση μιας συζήτησης σε τάξεις με πολλούς μαθητές ή όταν υπάρχουν ειδικές ομάδες ενδιαφέροντος πάνω σε ένα ορισμένο αντικείμενο.</a:t>
            </a:r>
          </a:p>
          <a:p>
            <a:r>
              <a:rPr lang="el-GR" sz="2400" dirty="0" smtClean="0"/>
              <a:t>	Οι μαθητές προετοιμάζονται για την συζήτηση μελετώντας μαθησιακό υλικό που τους έχει δοθεί.</a:t>
            </a:r>
          </a:p>
          <a:p>
            <a:endParaRPr lang="el-GR" sz="2400" dirty="0" smtClean="0"/>
          </a:p>
          <a:p>
            <a:r>
              <a:rPr lang="el-GR" sz="2400" dirty="0" smtClean="0">
                <a:latin typeface="Corbel" panose="020B0503020204020204" pitchFamily="34" charset="0"/>
              </a:rPr>
              <a:t>      (Ενότητα 2 Επιμορφωτικού Προγράμματος)</a:t>
            </a:r>
            <a:endParaRPr lang="el-GR" sz="2400" dirty="0">
              <a:latin typeface="Corbel" panose="020B0503020204020204" pitchFamily="34" charset="0"/>
            </a:endParaRPr>
          </a:p>
        </p:txBody>
      </p:sp>
      <p:sp>
        <p:nvSpPr>
          <p:cNvPr id="7" name="Rectangle 3"/>
          <p:cNvSpPr txBox="1">
            <a:spLocks noChangeArrowheads="1"/>
          </p:cNvSpPr>
          <p:nvPr/>
        </p:nvSpPr>
        <p:spPr bwMode="auto">
          <a:xfrm>
            <a:off x="899592" y="1412776"/>
            <a:ext cx="7920880" cy="1080120"/>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gn="ctr"/>
            <a:r>
              <a:rPr lang="el-GR" sz="2400" b="1" dirty="0" smtClean="0"/>
              <a:t>Άλλες δραστηριότητες που ενισχύουν την επικοινωνία στη σύγχρονη ή ασύγχρονη διαδικτυακή τάξη</a:t>
            </a:r>
          </a:p>
          <a:p>
            <a:pPr algn="ctr"/>
            <a:endParaRPr lang="el-GR" sz="800" b="1" dirty="0" smtClean="0"/>
          </a:p>
          <a:p>
            <a:pPr algn="ctr"/>
            <a:endParaRPr lang="el-GR" sz="2400" b="1" dirty="0" smtClean="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1115616" y="404664"/>
            <a:ext cx="7567612" cy="1007839"/>
          </a:xfrm>
        </p:spPr>
        <p:txBody>
          <a:bodyPr>
            <a:normAutofit/>
          </a:bodyPr>
          <a:lstStyle/>
          <a:p>
            <a:r>
              <a:rPr lang="el-GR" b="1" dirty="0" smtClean="0"/>
              <a:t>1. Ο </a:t>
            </a:r>
            <a:r>
              <a:rPr lang="el-GR" b="1" dirty="0" smtClean="0"/>
              <a:t>άξονας της Επικοινωνίας</a:t>
            </a:r>
            <a:endParaRPr lang="el-GR" dirty="0"/>
          </a:p>
        </p:txBody>
      </p:sp>
      <p:sp>
        <p:nvSpPr>
          <p:cNvPr id="2" name="Θέση ημερομηνίας 1"/>
          <p:cNvSpPr>
            <a:spLocks noGrp="1"/>
          </p:cNvSpPr>
          <p:nvPr>
            <p:ph type="dt" sz="quarter" idx="10"/>
          </p:nvPr>
        </p:nvSpPr>
        <p:spPr/>
        <p:txBody>
          <a:bodyPr/>
          <a:lstStyle/>
          <a:p>
            <a:pPr>
              <a:defRPr/>
            </a:pPr>
            <a:fld id="{89AF2330-BC29-4175-9B7D-96A408FAED01}" type="datetime1">
              <a:rPr lang="el-GR"/>
              <a:pPr>
                <a:defRPr/>
              </a:pPr>
              <a:t>25/09/2020</a:t>
            </a:fld>
            <a:endParaRPr lang="en-GB" dirty="0"/>
          </a:p>
        </p:txBody>
      </p:sp>
      <p:sp>
        <p:nvSpPr>
          <p:cNvPr id="15365" name="Θέση αριθμού διαφάνειας 2"/>
          <p:cNvSpPr>
            <a:spLocks noGrp="1"/>
          </p:cNvSpPr>
          <p:nvPr>
            <p:ph type="sldNum" sz="quarter" idx="12"/>
          </p:nvPr>
        </p:nvSpPr>
        <p:spPr bwMode="auto">
          <a:noFill/>
          <a:ln>
            <a:miter lim="800000"/>
            <a:headEnd/>
            <a:tailEnd/>
          </a:ln>
        </p:spPr>
        <p:txBody>
          <a:bodyPr/>
          <a:lstStyle/>
          <a:p>
            <a:fld id="{908F483B-949B-4A21-BCD8-6B3D9D7E8C20}" type="slidenum">
              <a:rPr lang="en-GB" altLang="el-GR"/>
              <a:pPr/>
              <a:t>6</a:t>
            </a:fld>
            <a:endParaRPr lang="en-GB" altLang="el-GR"/>
          </a:p>
        </p:txBody>
      </p:sp>
      <p:sp>
        <p:nvSpPr>
          <p:cNvPr id="15367" name="Rectangle 3"/>
          <p:cNvSpPr txBox="1">
            <a:spLocks noChangeArrowheads="1"/>
          </p:cNvSpPr>
          <p:nvPr/>
        </p:nvSpPr>
        <p:spPr bwMode="auto">
          <a:xfrm>
            <a:off x="251520" y="2924944"/>
            <a:ext cx="8892480" cy="3024336"/>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buFont typeface="Arial" pitchFamily="34" charset="0"/>
              <a:buChar char="•"/>
            </a:pPr>
            <a:r>
              <a:rPr lang="el-GR" sz="2400" i="1" dirty="0" smtClean="0"/>
              <a:t>Μαθητικές ομάδες εκπόνησης συνθετικής εργασίας (</a:t>
            </a:r>
            <a:r>
              <a:rPr lang="en-US" sz="2400" i="1" dirty="0" smtClean="0"/>
              <a:t>project </a:t>
            </a:r>
            <a:r>
              <a:rPr lang="el-GR" sz="2400" dirty="0" smtClean="0"/>
              <a:t>ή επίλυση ενός προβλήματος</a:t>
            </a:r>
            <a:r>
              <a:rPr lang="en-US" sz="2400" i="1" dirty="0" smtClean="0"/>
              <a:t>)</a:t>
            </a:r>
            <a:r>
              <a:rPr lang="el-GR" sz="2400" dirty="0" smtClean="0"/>
              <a:t> </a:t>
            </a:r>
          </a:p>
          <a:p>
            <a:pPr>
              <a:buFont typeface="Arial" pitchFamily="34" charset="0"/>
              <a:buChar char="•"/>
            </a:pPr>
            <a:endParaRPr lang="el-GR" sz="2400" dirty="0" smtClean="0"/>
          </a:p>
          <a:p>
            <a:r>
              <a:rPr lang="el-GR" sz="2400" dirty="0" smtClean="0"/>
              <a:t>	 Η περάτωση ενός τέτοιου</a:t>
            </a:r>
            <a:r>
              <a:rPr lang="en-US" sz="2400" dirty="0" smtClean="0"/>
              <a:t> </a:t>
            </a:r>
            <a:r>
              <a:rPr lang="el-GR" sz="2400" dirty="0" smtClean="0"/>
              <a:t>έργου απαιτεί συνδυασμό</a:t>
            </a:r>
            <a:r>
              <a:rPr lang="en-US" sz="2400" dirty="0" smtClean="0"/>
              <a:t> </a:t>
            </a:r>
            <a:r>
              <a:rPr lang="el-GR" sz="2400" dirty="0" smtClean="0"/>
              <a:t>σύγχρονης και ασύγχρονης τηλεκπαίδευσης.</a:t>
            </a:r>
            <a:endParaRPr lang="en-US" sz="2400" dirty="0" smtClean="0"/>
          </a:p>
          <a:p>
            <a:r>
              <a:rPr lang="en-US" sz="2400" dirty="0" smtClean="0"/>
              <a:t>	A</a:t>
            </a:r>
            <a:r>
              <a:rPr lang="el-GR" sz="2400" dirty="0" err="1" smtClean="0"/>
              <a:t>παιτούνται</a:t>
            </a:r>
            <a:r>
              <a:rPr lang="el-GR" sz="2400" dirty="0" smtClean="0"/>
              <a:t> σαφώς ορισμένες διεργασίες</a:t>
            </a:r>
            <a:r>
              <a:rPr lang="en-US" sz="2400" dirty="0" smtClean="0"/>
              <a:t> (</a:t>
            </a:r>
            <a:r>
              <a:rPr lang="el-GR" sz="2400" dirty="0" smtClean="0"/>
              <a:t>όπως:</a:t>
            </a:r>
            <a:r>
              <a:rPr lang="en-US" sz="2400" dirty="0" smtClean="0"/>
              <a:t> </a:t>
            </a:r>
            <a:r>
              <a:rPr lang="el-GR" sz="2400" dirty="0" smtClean="0"/>
              <a:t>χωρισμός του συνολικού έργου σε </a:t>
            </a:r>
            <a:r>
              <a:rPr lang="el-GR" sz="2400" dirty="0" err="1" smtClean="0"/>
              <a:t>υπο</a:t>
            </a:r>
            <a:r>
              <a:rPr lang="el-GR" sz="2400" dirty="0" smtClean="0"/>
              <a:t>-έργα</a:t>
            </a:r>
            <a:r>
              <a:rPr lang="en-US" sz="2400" dirty="0" smtClean="0"/>
              <a:t>, </a:t>
            </a:r>
            <a:r>
              <a:rPr lang="el-GR" sz="2400" dirty="0" smtClean="0"/>
              <a:t>δραστηριότητες, απαιτήσεις, κατανομή ρόλων στα μέλη της κάθε ομάδας, κλπ.)</a:t>
            </a:r>
          </a:p>
          <a:p>
            <a:endParaRPr lang="el-GR" sz="2400" dirty="0" smtClean="0"/>
          </a:p>
          <a:p>
            <a:r>
              <a:rPr lang="el-GR" sz="2400" dirty="0" smtClean="0">
                <a:latin typeface="Corbel" panose="020B0503020204020204" pitchFamily="34" charset="0"/>
              </a:rPr>
              <a:t>      (Ενότητα 2 Επιμορφωτικού Προγράμματος)</a:t>
            </a:r>
            <a:endParaRPr lang="el-GR" sz="2400" dirty="0">
              <a:latin typeface="Corbel" panose="020B0503020204020204" pitchFamily="34" charset="0"/>
            </a:endParaRPr>
          </a:p>
        </p:txBody>
      </p:sp>
      <p:sp>
        <p:nvSpPr>
          <p:cNvPr id="7" name="Rectangle 3"/>
          <p:cNvSpPr txBox="1">
            <a:spLocks noChangeArrowheads="1"/>
          </p:cNvSpPr>
          <p:nvPr/>
        </p:nvSpPr>
        <p:spPr bwMode="auto">
          <a:xfrm>
            <a:off x="899592" y="1412776"/>
            <a:ext cx="7920880" cy="1080120"/>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gn="ctr"/>
            <a:r>
              <a:rPr lang="el-GR" sz="2400" b="1" dirty="0" smtClean="0"/>
              <a:t>Άλλες δραστηριότητες που ενισχύουν την επικοινωνία στη σύγχρονη ή ασύγχρονη διαδικτυακή τάξη</a:t>
            </a:r>
          </a:p>
          <a:p>
            <a:pPr algn="ctr"/>
            <a:endParaRPr lang="el-GR" sz="800" b="1" dirty="0" smtClean="0"/>
          </a:p>
          <a:p>
            <a:pPr algn="ctr"/>
            <a:endParaRPr lang="el-GR" sz="2400" b="1" dirty="0" smtClean="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1115616" y="404664"/>
            <a:ext cx="7567612" cy="1007839"/>
          </a:xfrm>
        </p:spPr>
        <p:txBody>
          <a:bodyPr>
            <a:normAutofit/>
          </a:bodyPr>
          <a:lstStyle/>
          <a:p>
            <a:r>
              <a:rPr lang="el-GR" b="1" dirty="0" smtClean="0"/>
              <a:t>1. Ο </a:t>
            </a:r>
            <a:r>
              <a:rPr lang="el-GR" b="1" dirty="0" smtClean="0"/>
              <a:t>άξονας της Επικοινωνίας</a:t>
            </a:r>
            <a:endParaRPr lang="el-GR" dirty="0"/>
          </a:p>
        </p:txBody>
      </p:sp>
      <p:sp>
        <p:nvSpPr>
          <p:cNvPr id="2" name="Θέση ημερομηνίας 1"/>
          <p:cNvSpPr>
            <a:spLocks noGrp="1"/>
          </p:cNvSpPr>
          <p:nvPr>
            <p:ph type="dt" sz="quarter" idx="10"/>
          </p:nvPr>
        </p:nvSpPr>
        <p:spPr/>
        <p:txBody>
          <a:bodyPr/>
          <a:lstStyle/>
          <a:p>
            <a:pPr>
              <a:defRPr/>
            </a:pPr>
            <a:fld id="{89AF2330-BC29-4175-9B7D-96A408FAED01}" type="datetime1">
              <a:rPr lang="el-GR"/>
              <a:pPr>
                <a:defRPr/>
              </a:pPr>
              <a:t>25/09/2020</a:t>
            </a:fld>
            <a:endParaRPr lang="en-GB" dirty="0"/>
          </a:p>
        </p:txBody>
      </p:sp>
      <p:sp>
        <p:nvSpPr>
          <p:cNvPr id="15365" name="Θέση αριθμού διαφάνειας 2"/>
          <p:cNvSpPr>
            <a:spLocks noGrp="1"/>
          </p:cNvSpPr>
          <p:nvPr>
            <p:ph type="sldNum" sz="quarter" idx="12"/>
          </p:nvPr>
        </p:nvSpPr>
        <p:spPr bwMode="auto">
          <a:noFill/>
          <a:ln>
            <a:miter lim="800000"/>
            <a:headEnd/>
            <a:tailEnd/>
          </a:ln>
        </p:spPr>
        <p:txBody>
          <a:bodyPr/>
          <a:lstStyle/>
          <a:p>
            <a:fld id="{908F483B-949B-4A21-BCD8-6B3D9D7E8C20}" type="slidenum">
              <a:rPr lang="en-GB" altLang="el-GR"/>
              <a:pPr/>
              <a:t>7</a:t>
            </a:fld>
            <a:endParaRPr lang="en-GB" altLang="el-GR"/>
          </a:p>
        </p:txBody>
      </p:sp>
      <p:sp>
        <p:nvSpPr>
          <p:cNvPr id="15367" name="Rectangle 3"/>
          <p:cNvSpPr txBox="1">
            <a:spLocks noChangeArrowheads="1"/>
          </p:cNvSpPr>
          <p:nvPr/>
        </p:nvSpPr>
        <p:spPr bwMode="auto">
          <a:xfrm>
            <a:off x="251520" y="2924944"/>
            <a:ext cx="8892480" cy="3024336"/>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buFont typeface="Arial" pitchFamily="34" charset="0"/>
              <a:buChar char="•"/>
            </a:pPr>
            <a:r>
              <a:rPr lang="en-US" sz="3200" i="1" dirty="0" smtClean="0"/>
              <a:t>Debates</a:t>
            </a:r>
            <a:r>
              <a:rPr lang="el-GR" sz="3200" dirty="0" smtClean="0"/>
              <a:t> </a:t>
            </a:r>
          </a:p>
          <a:p>
            <a:pPr>
              <a:buFont typeface="Arial" pitchFamily="34" charset="0"/>
              <a:buChar char="•"/>
            </a:pPr>
            <a:endParaRPr lang="el-GR" sz="2400" dirty="0" smtClean="0"/>
          </a:p>
          <a:p>
            <a:r>
              <a:rPr lang="el-GR" sz="2400" dirty="0" smtClean="0"/>
              <a:t>	 για θέματα με ανεπίλυτα αντικρουόμενα ζητήματα όπως διαφορετικές: ανταγωνιστικές θεωρίες, ερμηνείες δεδομένων, μεθοδολογικές προσεγγίσεις, αξιολογήσεις, προβλέψεις, ενδιαφέροντα, πολιτικές και τακτικές.</a:t>
            </a:r>
          </a:p>
          <a:p>
            <a:endParaRPr lang="el-GR" sz="2400" dirty="0" smtClean="0"/>
          </a:p>
          <a:p>
            <a:r>
              <a:rPr lang="el-GR" sz="2400" dirty="0" smtClean="0">
                <a:latin typeface="Corbel" panose="020B0503020204020204" pitchFamily="34" charset="0"/>
              </a:rPr>
              <a:t>      (Ενότητα 2 Επιμορφωτικού Προγράμματος)</a:t>
            </a:r>
            <a:endParaRPr lang="el-GR" sz="2400" dirty="0">
              <a:latin typeface="Corbel" panose="020B0503020204020204" pitchFamily="34" charset="0"/>
            </a:endParaRPr>
          </a:p>
        </p:txBody>
      </p:sp>
      <p:sp>
        <p:nvSpPr>
          <p:cNvPr id="7" name="Rectangle 3"/>
          <p:cNvSpPr txBox="1">
            <a:spLocks noChangeArrowheads="1"/>
          </p:cNvSpPr>
          <p:nvPr/>
        </p:nvSpPr>
        <p:spPr bwMode="auto">
          <a:xfrm>
            <a:off x="899592" y="1412776"/>
            <a:ext cx="7920880" cy="1080120"/>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gn="ctr"/>
            <a:r>
              <a:rPr lang="el-GR" sz="2400" b="1" dirty="0" smtClean="0"/>
              <a:t>Άλλες δραστηριότητες που ενισχύουν την επικοινωνία στη σύγχρονη ή ασύγχρονη διαδικτυακή τάξη</a:t>
            </a:r>
          </a:p>
          <a:p>
            <a:pPr algn="ctr"/>
            <a:endParaRPr lang="el-GR" sz="800" b="1" dirty="0" smtClean="0"/>
          </a:p>
          <a:p>
            <a:pPr algn="ctr"/>
            <a:endParaRPr lang="el-GR" sz="2400" b="1" dirty="0" smtClean="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1115616" y="0"/>
            <a:ext cx="7567612" cy="1007839"/>
          </a:xfrm>
        </p:spPr>
        <p:txBody>
          <a:bodyPr>
            <a:normAutofit/>
          </a:bodyPr>
          <a:lstStyle/>
          <a:p>
            <a:r>
              <a:rPr lang="el-GR" b="1" dirty="0" smtClean="0"/>
              <a:t>1. Ο </a:t>
            </a:r>
            <a:r>
              <a:rPr lang="el-GR" b="1" dirty="0" smtClean="0"/>
              <a:t>άξονας της Επικοινωνίας</a:t>
            </a:r>
            <a:endParaRPr lang="el-GR" dirty="0"/>
          </a:p>
        </p:txBody>
      </p:sp>
      <p:sp>
        <p:nvSpPr>
          <p:cNvPr id="2" name="Θέση ημερομηνίας 1"/>
          <p:cNvSpPr>
            <a:spLocks noGrp="1"/>
          </p:cNvSpPr>
          <p:nvPr>
            <p:ph type="dt" sz="quarter" idx="10"/>
          </p:nvPr>
        </p:nvSpPr>
        <p:spPr/>
        <p:txBody>
          <a:bodyPr/>
          <a:lstStyle/>
          <a:p>
            <a:pPr>
              <a:defRPr/>
            </a:pPr>
            <a:fld id="{89AF2330-BC29-4175-9B7D-96A408FAED01}" type="datetime1">
              <a:rPr lang="el-GR"/>
              <a:pPr>
                <a:defRPr/>
              </a:pPr>
              <a:t>25/09/2020</a:t>
            </a:fld>
            <a:endParaRPr lang="en-GB" dirty="0"/>
          </a:p>
        </p:txBody>
      </p:sp>
      <p:sp>
        <p:nvSpPr>
          <p:cNvPr id="15365" name="Θέση αριθμού διαφάνειας 2"/>
          <p:cNvSpPr>
            <a:spLocks noGrp="1"/>
          </p:cNvSpPr>
          <p:nvPr>
            <p:ph type="sldNum" sz="quarter" idx="12"/>
          </p:nvPr>
        </p:nvSpPr>
        <p:spPr bwMode="auto">
          <a:noFill/>
          <a:ln>
            <a:miter lim="800000"/>
            <a:headEnd/>
            <a:tailEnd/>
          </a:ln>
        </p:spPr>
        <p:txBody>
          <a:bodyPr/>
          <a:lstStyle/>
          <a:p>
            <a:fld id="{908F483B-949B-4A21-BCD8-6B3D9D7E8C20}" type="slidenum">
              <a:rPr lang="en-GB" altLang="el-GR"/>
              <a:pPr/>
              <a:t>8</a:t>
            </a:fld>
            <a:endParaRPr lang="en-GB" altLang="el-GR"/>
          </a:p>
        </p:txBody>
      </p:sp>
      <p:sp>
        <p:nvSpPr>
          <p:cNvPr id="15367" name="Rectangle 3"/>
          <p:cNvSpPr txBox="1">
            <a:spLocks noChangeArrowheads="1"/>
          </p:cNvSpPr>
          <p:nvPr/>
        </p:nvSpPr>
        <p:spPr bwMode="auto">
          <a:xfrm>
            <a:off x="251520" y="5805264"/>
            <a:ext cx="8892480" cy="432048"/>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gn="ctr"/>
            <a:r>
              <a:rPr lang="el-GR" sz="2400" dirty="0" smtClean="0">
                <a:latin typeface="Corbel" panose="020B0503020204020204" pitchFamily="34" charset="0"/>
              </a:rPr>
              <a:t>(</a:t>
            </a:r>
            <a:r>
              <a:rPr lang="el-GR" sz="2400" dirty="0" smtClean="0">
                <a:latin typeface="Corbel" panose="020B0503020204020204" pitchFamily="34" charset="0"/>
              </a:rPr>
              <a:t>Ενότητα 2 Επιμορφωτικού Προγράμματος)</a:t>
            </a:r>
            <a:endParaRPr lang="el-GR" sz="2400" dirty="0">
              <a:latin typeface="Corbel" panose="020B0503020204020204" pitchFamily="34" charset="0"/>
            </a:endParaRPr>
          </a:p>
        </p:txBody>
      </p:sp>
      <p:sp>
        <p:nvSpPr>
          <p:cNvPr id="7" name="Rectangle 3"/>
          <p:cNvSpPr txBox="1">
            <a:spLocks noChangeArrowheads="1"/>
          </p:cNvSpPr>
          <p:nvPr/>
        </p:nvSpPr>
        <p:spPr bwMode="auto">
          <a:xfrm>
            <a:off x="755576" y="980728"/>
            <a:ext cx="7920880" cy="1080120"/>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r>
              <a:rPr lang="el-GR" sz="2400" b="1" dirty="0" smtClean="0"/>
              <a:t>Τεχνικές προώθησης ενεργητικής συμμετοχής των μαθητών στην επικοινωνία στα πλαίσια της σύγχρονης εξ αποστάσεως εκπαίδευσης</a:t>
            </a:r>
          </a:p>
          <a:p>
            <a:pPr algn="ctr"/>
            <a:endParaRPr lang="el-GR" sz="800" b="1" dirty="0" smtClean="0"/>
          </a:p>
          <a:p>
            <a:pPr algn="ctr"/>
            <a:endParaRPr lang="el-GR" sz="2400" b="1" dirty="0" smtClean="0">
              <a:solidFill>
                <a:srgbClr val="FF0000"/>
              </a:solidFill>
            </a:endParaRPr>
          </a:p>
        </p:txBody>
      </p:sp>
      <p:sp>
        <p:nvSpPr>
          <p:cNvPr id="8" name="7 - Ορθογώνιο"/>
          <p:cNvSpPr/>
          <p:nvPr/>
        </p:nvSpPr>
        <p:spPr>
          <a:xfrm>
            <a:off x="611560" y="2492896"/>
            <a:ext cx="8352928" cy="3416320"/>
          </a:xfrm>
          <a:prstGeom prst="rect">
            <a:avLst/>
          </a:prstGeom>
        </p:spPr>
        <p:txBody>
          <a:bodyPr wrap="square">
            <a:spAutoFit/>
          </a:bodyPr>
          <a:lstStyle/>
          <a:p>
            <a:pPr marL="358775" indent="-358775">
              <a:buFont typeface="Wingdings" pitchFamily="2" charset="2"/>
              <a:buChar char="v"/>
            </a:pPr>
            <a:r>
              <a:rPr lang="el-GR" dirty="0" smtClean="0"/>
              <a:t>Δημιουργία φυσικής, ζεστής και υποστηρικτικής, ψυχολογικής ατμόσφαιρας</a:t>
            </a:r>
          </a:p>
          <a:p>
            <a:pPr marL="358775" indent="-358775">
              <a:buFont typeface="Wingdings" pitchFamily="2" charset="2"/>
              <a:buChar char="v"/>
            </a:pPr>
            <a:r>
              <a:rPr lang="el-GR" dirty="0" smtClean="0"/>
              <a:t>Δημιουργία κλίματος αποδοχής και καλής υποδοχής των μαθητών</a:t>
            </a:r>
          </a:p>
          <a:p>
            <a:pPr marL="358775" indent="-358775">
              <a:buFont typeface="Wingdings" pitchFamily="2" charset="2"/>
              <a:buChar char="v"/>
            </a:pPr>
            <a:r>
              <a:rPr lang="el-GR" dirty="0" smtClean="0"/>
              <a:t>Δημιουργία στάσεων υπευθυνότητας των μαθητών</a:t>
            </a:r>
          </a:p>
          <a:p>
            <a:pPr marL="358775" indent="-358775">
              <a:buFont typeface="Wingdings" pitchFamily="2" charset="2"/>
              <a:buChar char="v"/>
            </a:pPr>
            <a:r>
              <a:rPr lang="el-GR" dirty="0" smtClean="0"/>
              <a:t>Ενθάρρυνση των μαθητών για την εξωτερίκευση των απόψεών τους, και των πρότερων γνώσεων τους για το θέμα του μαθήματος.</a:t>
            </a:r>
          </a:p>
          <a:p>
            <a:pPr marL="358775" indent="-358775">
              <a:buFont typeface="Wingdings" pitchFamily="2" charset="2"/>
              <a:buChar char="v"/>
            </a:pPr>
            <a:r>
              <a:rPr lang="el-GR" dirty="0" smtClean="0"/>
              <a:t>Το ίδιο όσον αφορά στην έκφραση αποριών, των δυσκολιών αλλά και της κατανόησης των βασικών σημείων του αντικειμένου μάθησης κατά την εκπαιδευτική διαδικασία</a:t>
            </a:r>
          </a:p>
          <a:p>
            <a:pPr marL="358775" indent="-358775">
              <a:buFont typeface="Wingdings" pitchFamily="2" charset="2"/>
              <a:buChar char="v"/>
            </a:pPr>
            <a:r>
              <a:rPr lang="el-GR" dirty="0" smtClean="0"/>
              <a:t>Ενθάρρυνση των μαθητών για διαπραγμάτευση των απόψεών τους μέσω του</a:t>
            </a:r>
          </a:p>
          <a:p>
            <a:pPr marL="358775" indent="-358775">
              <a:buFont typeface="Wingdings" pitchFamily="2" charset="2"/>
              <a:buChar char="v"/>
            </a:pPr>
            <a:r>
              <a:rPr lang="el-GR" dirty="0" smtClean="0"/>
              <a:t>σχολιασμού και των απαντήσεων απόψεων των συμμαθητών τους</a:t>
            </a:r>
          </a:p>
          <a:p>
            <a:pPr marL="358775" indent="-358775">
              <a:buFont typeface="Wingdings" pitchFamily="2" charset="2"/>
              <a:buChar char="v"/>
            </a:pPr>
            <a:r>
              <a:rPr lang="el-GR" dirty="0" smtClean="0"/>
              <a:t>Θετική ανατροφοδότηση της συνεισφοράς μαθητών</a:t>
            </a:r>
          </a:p>
          <a:p>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1115616" y="0"/>
            <a:ext cx="7567612" cy="1007839"/>
          </a:xfrm>
        </p:spPr>
        <p:txBody>
          <a:bodyPr>
            <a:normAutofit/>
          </a:bodyPr>
          <a:lstStyle/>
          <a:p>
            <a:r>
              <a:rPr lang="el-GR" b="1" dirty="0" smtClean="0"/>
              <a:t>1. Ο </a:t>
            </a:r>
            <a:r>
              <a:rPr lang="el-GR" b="1" dirty="0" smtClean="0"/>
              <a:t>άξονας της Επικοινωνίας</a:t>
            </a:r>
            <a:endParaRPr lang="el-GR" dirty="0"/>
          </a:p>
        </p:txBody>
      </p:sp>
      <p:sp>
        <p:nvSpPr>
          <p:cNvPr id="2" name="Θέση ημερομηνίας 1"/>
          <p:cNvSpPr>
            <a:spLocks noGrp="1"/>
          </p:cNvSpPr>
          <p:nvPr>
            <p:ph type="dt" sz="quarter" idx="10"/>
          </p:nvPr>
        </p:nvSpPr>
        <p:spPr/>
        <p:txBody>
          <a:bodyPr/>
          <a:lstStyle/>
          <a:p>
            <a:pPr>
              <a:defRPr/>
            </a:pPr>
            <a:fld id="{89AF2330-BC29-4175-9B7D-96A408FAED01}" type="datetime1">
              <a:rPr lang="el-GR"/>
              <a:pPr>
                <a:defRPr/>
              </a:pPr>
              <a:t>25/09/2020</a:t>
            </a:fld>
            <a:endParaRPr lang="en-GB" dirty="0"/>
          </a:p>
        </p:txBody>
      </p:sp>
      <p:sp>
        <p:nvSpPr>
          <p:cNvPr id="15365" name="Θέση αριθμού διαφάνειας 2"/>
          <p:cNvSpPr>
            <a:spLocks noGrp="1"/>
          </p:cNvSpPr>
          <p:nvPr>
            <p:ph type="sldNum" sz="quarter" idx="12"/>
          </p:nvPr>
        </p:nvSpPr>
        <p:spPr bwMode="auto">
          <a:noFill/>
          <a:ln>
            <a:miter lim="800000"/>
            <a:headEnd/>
            <a:tailEnd/>
          </a:ln>
        </p:spPr>
        <p:txBody>
          <a:bodyPr/>
          <a:lstStyle/>
          <a:p>
            <a:fld id="{908F483B-949B-4A21-BCD8-6B3D9D7E8C20}" type="slidenum">
              <a:rPr lang="en-GB" altLang="el-GR"/>
              <a:pPr/>
              <a:t>9</a:t>
            </a:fld>
            <a:endParaRPr lang="en-GB" altLang="el-GR"/>
          </a:p>
        </p:txBody>
      </p:sp>
      <p:sp>
        <p:nvSpPr>
          <p:cNvPr id="15367" name="Rectangle 3"/>
          <p:cNvSpPr txBox="1">
            <a:spLocks noChangeArrowheads="1"/>
          </p:cNvSpPr>
          <p:nvPr/>
        </p:nvSpPr>
        <p:spPr bwMode="auto">
          <a:xfrm>
            <a:off x="251520" y="5805264"/>
            <a:ext cx="8892480" cy="432048"/>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gn="ctr"/>
            <a:r>
              <a:rPr lang="el-GR" sz="2400" dirty="0" smtClean="0">
                <a:latin typeface="Corbel" panose="020B0503020204020204" pitchFamily="34" charset="0"/>
              </a:rPr>
              <a:t>(</a:t>
            </a:r>
            <a:r>
              <a:rPr lang="el-GR" sz="2400" dirty="0" smtClean="0">
                <a:latin typeface="Corbel" panose="020B0503020204020204" pitchFamily="34" charset="0"/>
              </a:rPr>
              <a:t>Ενότητα </a:t>
            </a:r>
            <a:r>
              <a:rPr lang="el-GR" sz="2400" dirty="0" smtClean="0">
                <a:latin typeface="Corbel" panose="020B0503020204020204" pitchFamily="34" charset="0"/>
              </a:rPr>
              <a:t>3 </a:t>
            </a:r>
            <a:r>
              <a:rPr lang="el-GR" sz="2400" dirty="0" smtClean="0">
                <a:latin typeface="Corbel" panose="020B0503020204020204" pitchFamily="34" charset="0"/>
              </a:rPr>
              <a:t>Επιμορφωτικού Προγράμματος)</a:t>
            </a:r>
            <a:endParaRPr lang="el-GR" sz="2400" dirty="0">
              <a:latin typeface="Corbel" panose="020B0503020204020204" pitchFamily="34" charset="0"/>
            </a:endParaRPr>
          </a:p>
        </p:txBody>
      </p:sp>
      <p:sp>
        <p:nvSpPr>
          <p:cNvPr id="7" name="Rectangle 3"/>
          <p:cNvSpPr txBox="1">
            <a:spLocks noChangeArrowheads="1"/>
          </p:cNvSpPr>
          <p:nvPr/>
        </p:nvSpPr>
        <p:spPr bwMode="auto">
          <a:xfrm>
            <a:off x="755576" y="980728"/>
            <a:ext cx="7920880" cy="1080120"/>
          </a:xfrm>
          <a:prstGeom prst="rect">
            <a:avLst/>
          </a:prstGeom>
          <a:noFill/>
          <a:ln>
            <a:noFill/>
          </a:ln>
          <a:extLst/>
        </p:spPr>
        <p:txBody>
          <a:bodyPr/>
          <a:lstStyle>
            <a:lvl1pPr marL="365125" indent="-282575" eaLnBrk="0" hangingPunct="0">
              <a:defRPr>
                <a:solidFill>
                  <a:schemeClr val="tx1"/>
                </a:solidFill>
                <a:latin typeface="Gill Sans MT" panose="020B0502020104020203" pitchFamily="34" charset="0"/>
                <a:cs typeface="Arial" panose="020B0604020202020204" pitchFamily="34" charset="0"/>
              </a:defRPr>
            </a:lvl1pPr>
            <a:lvl2pPr marL="742950" indent="-285750" eaLnBrk="0" hangingPunct="0">
              <a:defRPr>
                <a:solidFill>
                  <a:schemeClr val="tx1"/>
                </a:solidFill>
                <a:latin typeface="Gill Sans MT" panose="020B0502020104020203" pitchFamily="34" charset="0"/>
                <a:cs typeface="Arial" panose="020B0604020202020204" pitchFamily="34" charset="0"/>
              </a:defRPr>
            </a:lvl2pPr>
            <a:lvl3pPr marL="1143000" indent="-228600" eaLnBrk="0" hangingPunct="0">
              <a:defRPr>
                <a:solidFill>
                  <a:schemeClr val="tx1"/>
                </a:solidFill>
                <a:latin typeface="Gill Sans MT" panose="020B0502020104020203" pitchFamily="34" charset="0"/>
                <a:cs typeface="Arial" panose="020B0604020202020204" pitchFamily="34" charset="0"/>
              </a:defRPr>
            </a:lvl3pPr>
            <a:lvl4pPr marL="1600200" indent="-228600" eaLnBrk="0" hangingPunct="0">
              <a:defRPr>
                <a:solidFill>
                  <a:schemeClr val="tx1"/>
                </a:solidFill>
                <a:latin typeface="Gill Sans MT" panose="020B0502020104020203" pitchFamily="34" charset="0"/>
                <a:cs typeface="Arial" panose="020B0604020202020204" pitchFamily="34" charset="0"/>
              </a:defRPr>
            </a:lvl4pPr>
            <a:lvl5pPr marL="2057400" indent="-228600" eaLnBrk="0" hangingPunct="0">
              <a:defRPr>
                <a:solidFill>
                  <a:schemeClr val="tx1"/>
                </a:solidFill>
                <a:latin typeface="Gill Sans MT" panose="020B05020201040202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r>
              <a:rPr lang="el-GR" sz="2400" b="1" dirty="0" smtClean="0"/>
              <a:t>Τεχνικές προώθησης ενεργητικής συμμετοχής των μαθητών στην επικοινωνία στα πλαίσια της σύγχρονης εξ αποστάσεως εκπαίδευσης</a:t>
            </a:r>
          </a:p>
          <a:p>
            <a:pPr algn="ctr"/>
            <a:endParaRPr lang="el-GR" sz="800" b="1" dirty="0" smtClean="0"/>
          </a:p>
          <a:p>
            <a:pPr algn="ctr"/>
            <a:endParaRPr lang="el-GR" sz="2400" b="1" dirty="0" smtClean="0">
              <a:solidFill>
                <a:srgbClr val="FF0000"/>
              </a:solidFill>
            </a:endParaRPr>
          </a:p>
        </p:txBody>
      </p:sp>
      <p:sp>
        <p:nvSpPr>
          <p:cNvPr id="8" name="7 - Ορθογώνιο"/>
          <p:cNvSpPr/>
          <p:nvPr/>
        </p:nvSpPr>
        <p:spPr>
          <a:xfrm>
            <a:off x="611560" y="2492896"/>
            <a:ext cx="8352928" cy="3139321"/>
          </a:xfrm>
          <a:prstGeom prst="rect">
            <a:avLst/>
          </a:prstGeom>
        </p:spPr>
        <p:txBody>
          <a:bodyPr wrap="square">
            <a:spAutoFit/>
          </a:bodyPr>
          <a:lstStyle/>
          <a:p>
            <a:pPr marL="358775" indent="-358775">
              <a:buFont typeface="Wingdings" pitchFamily="2" charset="2"/>
              <a:buChar char="v"/>
            </a:pPr>
            <a:r>
              <a:rPr lang="el-GR" dirty="0" smtClean="0"/>
              <a:t>Στην αρχή του μαθήματος, η κινητοποίηση των μαθητών (κίνητρο &amp; ενδιαφέρον) θα μπορούσε να γίνει μέσω:</a:t>
            </a:r>
          </a:p>
          <a:p>
            <a:pPr marL="815975" lvl="1" indent="-358775">
              <a:buFont typeface="Wingdings" pitchFamily="2" charset="2"/>
              <a:buChar char="v"/>
            </a:pPr>
            <a:r>
              <a:rPr lang="el-GR" dirty="0" smtClean="0"/>
              <a:t>Γνωστικής σύγκρουσης</a:t>
            </a:r>
          </a:p>
          <a:p>
            <a:pPr marL="815975" lvl="1" indent="-358775">
              <a:buFont typeface="Wingdings" pitchFamily="2" charset="2"/>
              <a:buChar char="v"/>
            </a:pPr>
            <a:r>
              <a:rPr lang="el-GR" dirty="0" smtClean="0"/>
              <a:t>Παρουσίασης κάποιου παραδείγματος</a:t>
            </a:r>
          </a:p>
          <a:p>
            <a:pPr marL="815975" lvl="1" indent="-358775">
              <a:buFont typeface="Wingdings" pitchFamily="2" charset="2"/>
              <a:buChar char="v"/>
            </a:pPr>
            <a:r>
              <a:rPr lang="el-GR" dirty="0" smtClean="0"/>
              <a:t>Παρουσίασης στοιχείων που θα λειτουργήσουν παρακινητικά προς τους μαθητές.</a:t>
            </a:r>
          </a:p>
          <a:p>
            <a:pPr marL="815975" lvl="1" indent="-358775">
              <a:buFont typeface="Wingdings" pitchFamily="2" charset="2"/>
              <a:buChar char="v"/>
            </a:pPr>
            <a:r>
              <a:rPr lang="el-GR" dirty="0" smtClean="0"/>
              <a:t>Εφαρμογή της στρατηγικής </a:t>
            </a:r>
            <a:r>
              <a:rPr lang="en-US" dirty="0" smtClean="0"/>
              <a:t>brainstorming (</a:t>
            </a:r>
            <a:r>
              <a:rPr lang="el-GR" dirty="0" smtClean="0"/>
              <a:t>“καταιγισμός ιδεών</a:t>
            </a:r>
            <a:r>
              <a:rPr lang="el-GR" dirty="0" smtClean="0"/>
              <a:t>”</a:t>
            </a:r>
            <a:r>
              <a:rPr lang="en-US" dirty="0" smtClean="0"/>
              <a:t>) </a:t>
            </a:r>
            <a:r>
              <a:rPr lang="el-GR" dirty="0" smtClean="0"/>
              <a:t>για να δοθεί η ευκαιρία στους μαθητές να εκφράσουν τις πρότερες ιδέες, γνώσεις και αντιλήψεις τους για το θέμα του μαθήματος.</a:t>
            </a:r>
          </a:p>
          <a:p>
            <a:pPr marL="815975" lvl="1" indent="-358775"/>
            <a:r>
              <a:rPr lang="el-GR" dirty="0" smtClean="0"/>
              <a:t>	Μπορεί να γίνει με όλη την τάξη μαζί (αν είναι μικρή) ή σε ομάδες</a:t>
            </a:r>
          </a:p>
          <a:p>
            <a:pPr marL="815975" lvl="1" indent="-358775">
              <a:buFont typeface="Wingdings" pitchFamily="2" charset="2"/>
              <a:buChar char="v"/>
            </a:pP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typoEAP">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100000" t="100000" r="100000" b="10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100000" t="100000" r="100000" b="10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51000" t="-20000" r="2000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FE6B03208763A44EB64B9FC8A84B4CC804005E48DE7B391D904E817F9F36E6EFDCBC" ma:contentTypeVersion="27" ma:contentTypeDescription="Create a new document." ma:contentTypeScope="" ma:versionID="f59015344ce38924cb8527d380e7ea99"/>
</file>

<file path=customXml/item2.xml><?xml version="1.0" encoding="utf-8"?>
<p:properties xmlns:p="http://schemas.microsoft.com/office/2006/metadata/properties" xmlns:xsi="http://www.w3.org/2001/XMLSchema-instance" xmlns:pc="http://schemas.microsoft.com/office/infopath/2007/PartnerControls"/>
</file>

<file path=customXml/itemProps1.xml><?xml version="1.0" encoding="utf-8"?>
<ds:datastoreItem xmlns:ds="http://schemas.openxmlformats.org/officeDocument/2006/customXml" ds:itemID="{D4F1E065-2D68-4C36-B55A-D5F840BCEFFE}">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9F371FE8-3EDE-46AD-AAFF-A75E0852AD9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ProtypoEAP</Template>
  <TotalTime>0</TotalTime>
  <Words>1960</Words>
  <Application>Microsoft Office PowerPoint</Application>
  <PresentationFormat>Προβολή στην οθόνη (4:3)</PresentationFormat>
  <Paragraphs>268</Paragraphs>
  <Slides>23</Slides>
  <Notes>23</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ProtypoEAP</vt:lpstr>
      <vt:lpstr>Διαφάνεια 1</vt:lpstr>
      <vt:lpstr>Τρεις σημαντικοί άξονες</vt:lpstr>
      <vt:lpstr>1. Ο άξονας της Επικοινωνίας</vt:lpstr>
      <vt:lpstr>1. Ο άξονας της Επικοινωνίας</vt:lpstr>
      <vt:lpstr>1. Ο άξονας της Επικοινωνίας</vt:lpstr>
      <vt:lpstr>1. Ο άξονας της Επικοινωνίας</vt:lpstr>
      <vt:lpstr>1. Ο άξονας της Επικοινωνίας</vt:lpstr>
      <vt:lpstr>1. Ο άξονας της Επικοινωνίας</vt:lpstr>
      <vt:lpstr>1. Ο άξονας της Επικοινωνίας</vt:lpstr>
      <vt:lpstr>1. Ο άξονας της Επικοινωνίας</vt:lpstr>
      <vt:lpstr>1. Ο άξονας της Επικοινωνίας</vt:lpstr>
      <vt:lpstr>1. Ο άξονας της Επικοινωνίας</vt:lpstr>
      <vt:lpstr>2. Συνεχής διαμορφωτική αξιολόγηση</vt:lpstr>
      <vt:lpstr>2. Συνεχής διαμορφωτική αξιολόγηση</vt:lpstr>
      <vt:lpstr>2. Συνεχής διαμορφωτική αξιολόγηση</vt:lpstr>
      <vt:lpstr>2. Συνεχής διαμορφωτική αξιολόγηση</vt:lpstr>
      <vt:lpstr>2. Συνεχής διαμορφωτική αξιολόγηση</vt:lpstr>
      <vt:lpstr>2. Συνεχής διαμορφωτική αξιολόγηση</vt:lpstr>
      <vt:lpstr>2. Συνεχής διαμορφωτική αξιολόγηση</vt:lpstr>
      <vt:lpstr>2. Συνεχής διαμορφωτική αξιολόγηση</vt:lpstr>
      <vt:lpstr>2. Συνεχής διαμορφωτική αξιολόγηση</vt:lpstr>
      <vt:lpstr>2. Συνεχής διαμορφωτική αξιολόγηση</vt:lpstr>
      <vt:lpstr>Διαφάνεια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2010-10-02T16:06:00Z</dcterms:created>
  <dcterms:modified xsi:type="dcterms:W3CDTF">2020-09-25T10:29:29Z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TC100822959990</vt:lpwstr>
  </property>
</Properties>
</file>