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9" r:id="rId21"/>
    <p:sldId id="310" r:id="rId22"/>
    <p:sldId id="311" r:id="rId23"/>
    <p:sldId id="312" r:id="rId24"/>
    <p:sldId id="313" r:id="rId25"/>
    <p:sldId id="314" r:id="rId26"/>
    <p:sldId id="280" r:id="rId27"/>
    <p:sldId id="260" r:id="rId28"/>
    <p:sldId id="262" r:id="rId29"/>
    <p:sldId id="275" r:id="rId30"/>
    <p:sldId id="274" r:id="rId31"/>
    <p:sldId id="277" r:id="rId32"/>
    <p:sldId id="276" r:id="rId33"/>
    <p:sldId id="272" r:id="rId34"/>
    <p:sldId id="273" r:id="rId35"/>
    <p:sldId id="270" r:id="rId36"/>
    <p:sldId id="281" r:id="rId37"/>
    <p:sldId id="279" r:id="rId38"/>
    <p:sldId id="282" r:id="rId39"/>
    <p:sldId id="283" r:id="rId40"/>
    <p:sldId id="268" r:id="rId41"/>
    <p:sldId id="259" r:id="rId42"/>
    <p:sldId id="285" r:id="rId43"/>
    <p:sldId id="286" r:id="rId44"/>
    <p:sldId id="287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D28F7-C464-4BF3-9015-FAEB359F8A59}" type="datetimeFigureOut">
              <a:rPr lang="el-GR" smtClean="0"/>
              <a:pPr/>
              <a:t>21/5/2019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132D8-D974-4174-B317-BAB38A976FA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D7696-D267-48C5-B3DD-75D98499AEF9}" type="datetimeFigureOut">
              <a:rPr lang="el-GR" smtClean="0"/>
              <a:pPr/>
              <a:t>21/5/2019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D7696-D267-48C5-B3DD-75D98499AEF9}" type="datetimeFigureOut">
              <a:rPr lang="el-GR" smtClean="0"/>
              <a:pPr/>
              <a:t>21/5/2019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D7696-D267-48C5-B3DD-75D98499AEF9}" type="datetimeFigureOut">
              <a:rPr lang="el-GR" smtClean="0"/>
              <a:pPr/>
              <a:t>21/5/2019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D7696-D267-48C5-B3DD-75D98499AEF9}" type="datetimeFigureOut">
              <a:rPr lang="el-GR" smtClean="0"/>
              <a:pPr/>
              <a:t>21/5/2019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D7696-D267-48C5-B3DD-75D98499AEF9}" type="datetimeFigureOut">
              <a:rPr lang="el-GR" smtClean="0"/>
              <a:pPr/>
              <a:t>21/5/2019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D7696-D267-48C5-B3DD-75D98499AEF9}" type="datetimeFigureOut">
              <a:rPr lang="el-GR" smtClean="0"/>
              <a:pPr/>
              <a:t>21/5/2019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D7696-D267-48C5-B3DD-75D98499AEF9}" type="datetimeFigureOut">
              <a:rPr lang="el-GR" smtClean="0"/>
              <a:pPr/>
              <a:t>21/5/2019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D7696-D267-48C5-B3DD-75D98499AEF9}" type="datetimeFigureOut">
              <a:rPr lang="el-GR" smtClean="0"/>
              <a:pPr/>
              <a:t>21/5/2019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D7696-D267-48C5-B3DD-75D98499AEF9}" type="datetimeFigureOut">
              <a:rPr lang="el-GR" smtClean="0"/>
              <a:pPr/>
              <a:t>21/5/2019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D7696-D267-48C5-B3DD-75D98499AEF9}" type="datetimeFigureOut">
              <a:rPr lang="el-GR" smtClean="0"/>
              <a:pPr/>
              <a:t>21/5/2019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D7696-D267-48C5-B3DD-75D98499AEF9}" type="datetimeFigureOut">
              <a:rPr lang="el-GR" smtClean="0"/>
              <a:pPr/>
              <a:t>21/5/2019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FD7696-D267-48C5-B3DD-75D98499AEF9}" type="datetimeFigureOut">
              <a:rPr lang="el-GR" smtClean="0"/>
              <a:pPr/>
              <a:t>21/5/2019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011486"/>
          </a:xfrm>
        </p:spPr>
        <p:txBody>
          <a:bodyPr>
            <a:normAutofit/>
          </a:bodyPr>
          <a:lstStyle/>
          <a:p>
            <a:r>
              <a:rPr lang="el-GR" sz="3100" dirty="0" smtClean="0"/>
              <a:t>Τι είναι η ανάδειξη και διαχείριση της πολιτιστικής κληρονομιάς σήμερα</a:t>
            </a:r>
            <a:r>
              <a:rPr lang="el-GR" dirty="0" smtClean="0"/>
              <a:t>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608" y="642918"/>
            <a:ext cx="7498080" cy="560548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   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Image result for the roman agora athens"/>
          <p:cNvSpPr>
            <a:spLocks noChangeAspect="1" noChangeArrowheads="1"/>
          </p:cNvSpPr>
          <p:nvPr/>
        </p:nvSpPr>
        <p:spPr bwMode="auto">
          <a:xfrm>
            <a:off x="155575" y="-1684338"/>
            <a:ext cx="46863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6" name="AutoShape 4" descr="Image result for the roman agora athens"/>
          <p:cNvSpPr>
            <a:spLocks noChangeAspect="1" noChangeArrowheads="1"/>
          </p:cNvSpPr>
          <p:nvPr/>
        </p:nvSpPr>
        <p:spPr bwMode="auto">
          <a:xfrm>
            <a:off x="155575" y="-1684338"/>
            <a:ext cx="46863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60" name="AutoShape 8" descr="Image result for the roman agora athens"/>
          <p:cNvSpPr>
            <a:spLocks noChangeAspect="1" noChangeArrowheads="1"/>
          </p:cNvSpPr>
          <p:nvPr/>
        </p:nvSpPr>
        <p:spPr bwMode="auto">
          <a:xfrm>
            <a:off x="155575" y="-1600200"/>
            <a:ext cx="4981575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3562" name="Picture 10" descr="Image result for the roman agora ath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792661" cy="5214974"/>
          </a:xfrm>
          <a:prstGeom prst="rect">
            <a:avLst/>
          </a:prstGeom>
          <a:noFill/>
        </p:spPr>
      </p:pic>
      <p:pic>
        <p:nvPicPr>
          <p:cNvPr id="7" name="Picture 6" descr="Image result for the roman agora athe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00042"/>
            <a:ext cx="2781287" cy="2085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Image result for museums cases"/>
          <p:cNvSpPr>
            <a:spLocks noChangeAspect="1" noChangeArrowheads="1"/>
          </p:cNvSpPr>
          <p:nvPr/>
        </p:nvSpPr>
        <p:spPr bwMode="auto">
          <a:xfrm>
            <a:off x="155575" y="-1684338"/>
            <a:ext cx="6296025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5604" name="Picture 4" descr="Image result for museums c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296025" cy="351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mycenaean pottery mountj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495550" cy="3514726"/>
          </a:xfrm>
          <a:prstGeom prst="rect">
            <a:avLst/>
          </a:prstGeom>
          <a:noFill/>
        </p:spPr>
      </p:pic>
      <p:pic>
        <p:nvPicPr>
          <p:cNvPr id="24580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357694"/>
            <a:ext cx="6276975" cy="1581151"/>
          </a:xfrm>
          <a:prstGeom prst="rect">
            <a:avLst/>
          </a:prstGeom>
          <a:noFill/>
        </p:spPr>
      </p:pic>
      <p:pic>
        <p:nvPicPr>
          <p:cNvPr id="4" name="Picture 2" descr="Image result for mycenaean pottery mountj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00042"/>
            <a:ext cx="2495550" cy="3514726"/>
          </a:xfrm>
          <a:prstGeom prst="rect">
            <a:avLst/>
          </a:prstGeom>
          <a:noFill/>
        </p:spPr>
      </p:pic>
      <p:pic>
        <p:nvPicPr>
          <p:cNvPr id="5" name="Picture 2" descr="Image result for mycenaean pottery mountj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500042"/>
            <a:ext cx="2495550" cy="351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prehistoric pottery drawin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4071966" cy="2878460"/>
          </a:xfrm>
          <a:prstGeom prst="rect">
            <a:avLst/>
          </a:prstGeom>
          <a:noFill/>
        </p:spPr>
      </p:pic>
      <p:pic>
        <p:nvPicPr>
          <p:cNvPr id="26628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00042"/>
            <a:ext cx="2881874" cy="1071570"/>
          </a:xfrm>
          <a:prstGeom prst="rect">
            <a:avLst/>
          </a:prstGeom>
          <a:noFill/>
        </p:spPr>
      </p:pic>
      <p:pic>
        <p:nvPicPr>
          <p:cNvPr id="26630" name="Picture 6" descr="Image result for ground plans of excav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500438"/>
            <a:ext cx="5738798" cy="2393499"/>
          </a:xfrm>
          <a:prstGeom prst="rect">
            <a:avLst/>
          </a:prstGeom>
          <a:noFill/>
        </p:spPr>
      </p:pic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857364"/>
            <a:ext cx="2881874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ΔΕΣΠΟΙΝΑ\PHOTOS\stra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3606800" cy="2413000"/>
          </a:xfrm>
          <a:prstGeom prst="rect">
            <a:avLst/>
          </a:prstGeom>
          <a:noFill/>
        </p:spPr>
      </p:pic>
      <p:pic>
        <p:nvPicPr>
          <p:cNvPr id="3075" name="Picture 3" descr="C:\Users\USER\Desktop\ΔΕΣΠΟΙΝΑ\PHOTOS\stra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071678"/>
            <a:ext cx="2731705" cy="3810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 smtClean="0"/>
              <a:t>Σύγχρονα μοντέλα διαχείρισης</a:t>
            </a:r>
            <a:br>
              <a:rPr lang="el-GR" sz="2800" b="1" dirty="0" smtClean="0"/>
            </a:br>
            <a:r>
              <a:rPr lang="el-GR" sz="2800" b="1" dirty="0" smtClean="0"/>
              <a:t>αρχαιολογικών χώρων και τόπων ιστορικής μνήμης</a:t>
            </a:r>
            <a:endParaRPr lang="el-GR" sz="2800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dirty="0" smtClean="0"/>
          </a:p>
          <a:p>
            <a:pPr algn="ctr"/>
            <a:r>
              <a:rPr lang="el-GR" sz="2400" dirty="0" smtClean="0"/>
              <a:t>έντονος προβληματισμός γύρω από τον κυρίαρχο ρόλο και την προνομιακή θέση των ειδικών στη μελέτη του παρελθόντος</a:t>
            </a:r>
          </a:p>
          <a:p>
            <a:pPr algn="ctr"/>
            <a:endParaRPr lang="el-GR" sz="2400" dirty="0" smtClean="0"/>
          </a:p>
          <a:p>
            <a:pPr algn="ctr"/>
            <a:r>
              <a:rPr lang="el-GR" sz="2400" dirty="0" smtClean="0"/>
              <a:t>ερμηνευτική πολυφωνία</a:t>
            </a:r>
          </a:p>
          <a:p>
            <a:pPr algn="ctr"/>
            <a:endParaRPr lang="el-GR" sz="2400" dirty="0" smtClean="0"/>
          </a:p>
          <a:p>
            <a:pPr algn="ctr"/>
            <a:r>
              <a:rPr lang="el-GR" sz="2400" dirty="0" smtClean="0"/>
              <a:t>το παρελθόν ως δυνητικό περιβάλλον</a:t>
            </a:r>
          </a:p>
          <a:p>
            <a:pPr algn="ctr"/>
            <a:endParaRPr lang="el-GR" sz="2400" dirty="0" smtClean="0"/>
          </a:p>
          <a:p>
            <a:pPr algn="ctr"/>
            <a:r>
              <a:rPr lang="el-GR" sz="2400" dirty="0" smtClean="0"/>
              <a:t>το παρελθόν ως μνήμη σε διαρκή ανακατασκευή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Image result for ρωμαΪκή αγορά βραδιά πανσεληνο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71810"/>
            <a:ext cx="6248400" cy="3514726"/>
          </a:xfrm>
          <a:prstGeom prst="rect">
            <a:avLst/>
          </a:prstGeom>
          <a:noFill/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2419350" cy="3514726"/>
          </a:xfrm>
          <a:prstGeom prst="rect">
            <a:avLst/>
          </a:prstGeom>
          <a:noFill/>
        </p:spPr>
      </p:pic>
      <p:pic>
        <p:nvPicPr>
          <p:cNvPr id="27654" name="Picture 6" descr="Image result for ΔΙΑΖΩΜΑ θεατρ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14290"/>
            <a:ext cx="4762500" cy="239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290"/>
            <a:ext cx="3333750" cy="2505076"/>
          </a:xfrm>
          <a:prstGeom prst="rect">
            <a:avLst/>
          </a:prstGeom>
          <a:noFill/>
        </p:spPr>
      </p:pic>
      <p:pic>
        <p:nvPicPr>
          <p:cNvPr id="30728" name="Picture 8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000372"/>
            <a:ext cx="6200775" cy="3514726"/>
          </a:xfrm>
          <a:prstGeom prst="rect">
            <a:avLst/>
          </a:prstGeom>
          <a:noFill/>
        </p:spPr>
      </p:pic>
      <p:pic>
        <p:nvPicPr>
          <p:cNvPr id="7" name="Picture 2" descr="Image result for excavation tourist pack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85728"/>
            <a:ext cx="3328978" cy="2496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ιστορικός περίπατος αθή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406700"/>
            <a:ext cx="4748209" cy="3179836"/>
          </a:xfrm>
          <a:prstGeom prst="rect">
            <a:avLst/>
          </a:prstGeom>
          <a:noFill/>
        </p:spPr>
      </p:pic>
      <p:pic>
        <p:nvPicPr>
          <p:cNvPr id="31750" name="Picture 6" descr="Image result for public περίπατος αθήν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429000"/>
            <a:ext cx="2262190" cy="3167066"/>
          </a:xfrm>
          <a:prstGeom prst="rect">
            <a:avLst/>
          </a:prstGeom>
          <a:noFill/>
        </p:spPr>
      </p:pic>
      <p:pic>
        <p:nvPicPr>
          <p:cNvPr id="31752" name="Picture 8" descr="Image result for public περίπατος αθήν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42852"/>
            <a:ext cx="5405432" cy="3068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85918" y="857232"/>
            <a:ext cx="621510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800" dirty="0" smtClean="0"/>
              <a:t>[1] </a:t>
            </a:r>
            <a:r>
              <a:rPr lang="el-GR" sz="2800" dirty="0" smtClean="0"/>
              <a:t>Το παρελθόν δεν </a:t>
            </a:r>
            <a:r>
              <a:rPr lang="en-US" sz="2800" dirty="0" smtClean="0"/>
              <a:t>“</a:t>
            </a:r>
            <a:r>
              <a:rPr lang="el-GR" sz="2800" dirty="0" smtClean="0"/>
              <a:t>είναι», δημιουργείται</a:t>
            </a:r>
          </a:p>
          <a:p>
            <a:endParaRPr lang="el-GR" sz="2800" dirty="0" smtClean="0"/>
          </a:p>
          <a:p>
            <a:r>
              <a:rPr lang="el-GR" sz="2800" dirty="0" smtClean="0"/>
              <a:t>[2] Το παρελθόν ανοίγει τις «πύλες» του</a:t>
            </a:r>
          </a:p>
          <a:p>
            <a:endParaRPr lang="el-GR" sz="2800" dirty="0" smtClean="0"/>
          </a:p>
          <a:p>
            <a:r>
              <a:rPr lang="el-GR" sz="2800" dirty="0" smtClean="0"/>
              <a:t>[3] Εναλλακτικές αφηγήσεις περί παρελθόντος</a:t>
            </a:r>
            <a:endParaRPr lang="el-G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214414" y="285728"/>
            <a:ext cx="6929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πληροφόρηση</a:t>
            </a:r>
            <a:r>
              <a:rPr lang="el-GR" dirty="0" smtClean="0"/>
              <a:t>, </a:t>
            </a:r>
            <a:r>
              <a:rPr lang="el-GR" b="1" dirty="0" smtClean="0"/>
              <a:t>εκπαίδευση</a:t>
            </a:r>
            <a:r>
              <a:rPr lang="el-GR" dirty="0" smtClean="0"/>
              <a:t> και </a:t>
            </a:r>
            <a:r>
              <a:rPr lang="el-GR" b="1" dirty="0" smtClean="0"/>
              <a:t>ενημέρωση του κοινού </a:t>
            </a:r>
            <a:r>
              <a:rPr lang="el-GR" dirty="0" smtClean="0"/>
              <a:t>σχετικά με την αρχαιολογική πολιτιστική κληρονομιά αλλά και την </a:t>
            </a:r>
            <a:r>
              <a:rPr lang="el-GR" b="1" dirty="0" err="1" smtClean="0"/>
              <a:t>εκλαϊκευση</a:t>
            </a:r>
            <a:r>
              <a:rPr lang="el-GR" b="1" dirty="0" smtClean="0"/>
              <a:t> της εικόνας </a:t>
            </a:r>
            <a:r>
              <a:rPr lang="el-GR" dirty="0" smtClean="0"/>
              <a:t>και παρουσίαση των αρχαιολογικών χώρων και μνημείων, στόχος που επιτυγχάνεται τόσο με συμβατικά μέσα, όπως η </a:t>
            </a:r>
            <a:r>
              <a:rPr lang="el-GR" b="1" dirty="0" smtClean="0"/>
              <a:t>διδακτική διευθέτηση </a:t>
            </a:r>
            <a:r>
              <a:rPr lang="el-GR" dirty="0" smtClean="0"/>
              <a:t>και παρουσίαση των αρχαιολογικών χώρων όσο και τολμηρότερες εκπαιδευτικές και διδακτικές </a:t>
            </a:r>
            <a:r>
              <a:rPr lang="el-GR" b="1" dirty="0" smtClean="0"/>
              <a:t>ανακατασκευές των μνημείων</a:t>
            </a:r>
            <a:r>
              <a:rPr lang="el-GR" dirty="0" smtClean="0"/>
              <a:t>” </a:t>
            </a:r>
            <a:endParaRPr lang="en-US" dirty="0" smtClean="0"/>
          </a:p>
          <a:p>
            <a:r>
              <a:rPr lang="el-GR" dirty="0" smtClean="0"/>
              <a:t>(</a:t>
            </a:r>
            <a:r>
              <a:rPr lang="el-GR" dirty="0" err="1" smtClean="0"/>
              <a:t>Μαλούχου</a:t>
            </a:r>
            <a:r>
              <a:rPr lang="el-GR" dirty="0" smtClean="0"/>
              <a:t> 2004, 9).</a:t>
            </a:r>
            <a:endParaRPr lang="el-GR" dirty="0"/>
          </a:p>
        </p:txBody>
      </p:sp>
      <p:pic>
        <p:nvPicPr>
          <p:cNvPr id="20485" name="Picture 5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643182"/>
            <a:ext cx="7048496" cy="3964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Image result for VR archaeology"/>
          <p:cNvSpPr>
            <a:spLocks noChangeAspect="1" noChangeArrowheads="1"/>
          </p:cNvSpPr>
          <p:nvPr/>
        </p:nvSpPr>
        <p:spPr bwMode="auto">
          <a:xfrm>
            <a:off x="155575" y="-1684338"/>
            <a:ext cx="58483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4820" name="Picture 4" descr="Image result for VR archae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572164" cy="3348744"/>
          </a:xfrm>
          <a:prstGeom prst="rect">
            <a:avLst/>
          </a:prstGeom>
          <a:noFill/>
        </p:spPr>
      </p:pic>
      <p:pic>
        <p:nvPicPr>
          <p:cNvPr id="34822" name="Picture 6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786190"/>
            <a:ext cx="4572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 result for VR archae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7810500" cy="2781300"/>
          </a:xfrm>
          <a:prstGeom prst="rect">
            <a:avLst/>
          </a:prstGeom>
          <a:noFill/>
        </p:spPr>
      </p:pic>
      <p:pic>
        <p:nvPicPr>
          <p:cNvPr id="35844" name="Picture 4" descr="Image result for CHESS acropol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000372"/>
            <a:ext cx="6248400" cy="351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143248"/>
            <a:ext cx="3457575" cy="3514726"/>
          </a:xfrm>
          <a:prstGeom prst="rect">
            <a:avLst/>
          </a:prstGeom>
          <a:noFill/>
        </p:spPr>
      </p:pic>
      <p:pic>
        <p:nvPicPr>
          <p:cNvPr id="33798" name="Picture 6" descr="Image result for archaeology and crowdsourc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3500462" cy="2707905"/>
          </a:xfrm>
          <a:prstGeom prst="rect">
            <a:avLst/>
          </a:prstGeom>
          <a:noFill/>
        </p:spPr>
      </p:pic>
      <p:pic>
        <p:nvPicPr>
          <p:cNvPr id="33800" name="Picture 8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28604"/>
            <a:ext cx="2857500" cy="2476501"/>
          </a:xfrm>
          <a:prstGeom prst="rect">
            <a:avLst/>
          </a:prstGeom>
          <a:noFill/>
        </p:spPr>
      </p:pic>
      <p:pic>
        <p:nvPicPr>
          <p:cNvPr id="33802" name="Picture 10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143248"/>
            <a:ext cx="2486025" cy="351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85918" y="857232"/>
            <a:ext cx="621510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800" dirty="0" smtClean="0"/>
              <a:t>[1] </a:t>
            </a:r>
            <a:r>
              <a:rPr lang="el-GR" sz="2800" dirty="0" smtClean="0"/>
              <a:t>Το παρελθόν δεν </a:t>
            </a:r>
            <a:r>
              <a:rPr lang="en-US" sz="2800" dirty="0" smtClean="0"/>
              <a:t>“</a:t>
            </a:r>
            <a:r>
              <a:rPr lang="el-GR" sz="2800" dirty="0" smtClean="0"/>
              <a:t>είναι», δημιουργείται</a:t>
            </a:r>
          </a:p>
          <a:p>
            <a:endParaRPr lang="el-GR" sz="2800" dirty="0" smtClean="0"/>
          </a:p>
          <a:p>
            <a:r>
              <a:rPr lang="el-GR" sz="2800" dirty="0" smtClean="0"/>
              <a:t>[2] Το παρελθόν ανοίγει τις «πύλες» του</a:t>
            </a:r>
          </a:p>
          <a:p>
            <a:endParaRPr lang="el-GR" sz="2800" dirty="0" smtClean="0"/>
          </a:p>
          <a:p>
            <a:r>
              <a:rPr lang="el-GR" sz="2800" dirty="0" smtClean="0"/>
              <a:t>[3] Εναλλακτικές αφηγήσεις περί παρελθόντος</a:t>
            </a:r>
            <a:endParaRPr lang="el-GR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857520"/>
          </a:xfrm>
        </p:spPr>
        <p:txBody>
          <a:bodyPr>
            <a:normAutofit/>
          </a:bodyPr>
          <a:lstStyle/>
          <a:p>
            <a:r>
              <a:rPr lang="el-GR" sz="3000" dirty="0" smtClean="0">
                <a:latin typeface="Arial" pitchFamily="34" charset="0"/>
                <a:cs typeface="Arial" pitchFamily="34" charset="0"/>
              </a:rPr>
              <a:t>         Μουσείο και Ψηφιακή Επικοινωνία</a:t>
            </a:r>
            <a:r>
              <a:rPr lang="el-G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3200" dirty="0" smtClean="0">
                <a:latin typeface="Arial" pitchFamily="34" charset="0"/>
                <a:cs typeface="Arial" pitchFamily="34" charset="0"/>
              </a:rPr>
            </a:br>
            <a:r>
              <a:rPr lang="el-G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3200" dirty="0" smtClean="0">
                <a:latin typeface="Arial" pitchFamily="34" charset="0"/>
                <a:cs typeface="Arial" pitchFamily="34" charset="0"/>
              </a:rPr>
            </a:br>
            <a:r>
              <a:rPr lang="el-GR" sz="3200" dirty="0">
                <a:latin typeface="Arial" pitchFamily="34" charset="0"/>
                <a:cs typeface="Arial" pitchFamily="34" charset="0"/>
              </a:rPr>
              <a:t/>
            </a:r>
            <a:br>
              <a:rPr lang="el-GR" sz="3200" dirty="0">
                <a:latin typeface="Arial" pitchFamily="34" charset="0"/>
                <a:cs typeface="Arial" pitchFamily="34" charset="0"/>
              </a:rPr>
            </a:br>
            <a:r>
              <a:rPr lang="el-G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3200" dirty="0" smtClean="0">
                <a:latin typeface="Arial" pitchFamily="34" charset="0"/>
                <a:cs typeface="Arial" pitchFamily="34" charset="0"/>
              </a:rPr>
            </a:b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785950"/>
          </a:xfrm>
        </p:spPr>
        <p:txBody>
          <a:bodyPr>
            <a:normAutofit/>
          </a:bodyPr>
          <a:lstStyle/>
          <a:p>
            <a:endParaRPr lang="el-GR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USER\Desktop\ΔΕΣΠΟΙΝΑ\PHOTOS\ΕΚΠΑ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85992"/>
            <a:ext cx="3548064" cy="3277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Νεωτερικό Μουσείο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dirty="0" smtClean="0"/>
          </a:p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Συλλογή</a:t>
            </a:r>
          </a:p>
          <a:p>
            <a:pPr algn="ctr"/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Ειδικός</a:t>
            </a:r>
          </a:p>
          <a:p>
            <a:pPr algn="ctr"/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Κοινό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ΔΕΣΠΟΙΝΑ\PHOTOS\ΗΜ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85728"/>
            <a:ext cx="4000528" cy="2910437"/>
          </a:xfrm>
          <a:prstGeom prst="rect">
            <a:avLst/>
          </a:prstGeom>
          <a:noFill/>
        </p:spPr>
      </p:pic>
      <p:pic>
        <p:nvPicPr>
          <p:cNvPr id="3" name="Picture 4" descr="Image result for museums cas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357562"/>
            <a:ext cx="5554928" cy="3101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ΔΕΣΠΟΙΝΑ\PHOTOS\HM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18"/>
            <a:ext cx="7315200" cy="550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785918" y="2857496"/>
            <a:ext cx="585791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 algn="ctr"/>
            <a:r>
              <a:rPr lang="el-GR" sz="2400" dirty="0" smtClean="0"/>
              <a:t>-Ι-</a:t>
            </a:r>
          </a:p>
          <a:p>
            <a:pPr algn="ctr"/>
            <a:r>
              <a:rPr lang="el-GR" sz="2000" dirty="0" smtClean="0">
                <a:latin typeface="Arial" pitchFamily="34" charset="0"/>
                <a:cs typeface="Arial" pitchFamily="34" charset="0"/>
              </a:rPr>
              <a:t>Η «ερμηνευτική στροφή» στη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μουσειολογία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ΔΕΣΠΟΙΝΑ\PHOTOS\H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85794"/>
            <a:ext cx="5189422" cy="3461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Pictures\Screenshots\Στιγμιότυπο οθόνης (2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7073478" cy="3976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Παραδοσιακά μοντέλα πολιτιστικής διαχείρισης</a:t>
            </a:r>
            <a:endParaRPr lang="el-GR" dirty="0"/>
          </a:p>
        </p:txBody>
      </p:sp>
      <p:pic>
        <p:nvPicPr>
          <p:cNvPr id="5" name="4 - Θέση εικόνας" descr="acropoli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Αντικειμενική αξία. </a:t>
            </a:r>
            <a:r>
              <a:rPr lang="el-GR" dirty="0" err="1" smtClean="0"/>
              <a:t>Ουσιοκρατική</a:t>
            </a:r>
            <a:r>
              <a:rPr lang="el-GR" dirty="0" smtClean="0"/>
              <a:t> προσέγγιση του παρελθόντος. </a:t>
            </a:r>
          </a:p>
          <a:p>
            <a:pPr marL="342900" indent="-342900">
              <a:buAutoNum type="arabicPeriod"/>
            </a:pPr>
            <a:r>
              <a:rPr lang="el-GR" dirty="0" smtClean="0"/>
              <a:t>Οριοθέτηση στο φυσικό χώρο-</a:t>
            </a:r>
            <a:r>
              <a:rPr lang="el-GR" dirty="0" err="1" smtClean="0"/>
              <a:t>Μνημειοποίηση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Συμβολική οριοθέτηση-Κυρίαρχη ιστορική αφήγηση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ΔΕΣΠΟΙΝΑ\PHOTOS\liqu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7191398" cy="3595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6000" y="1928802"/>
            <a:ext cx="578646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500" dirty="0" smtClean="0">
                <a:latin typeface="Arial" pitchFamily="34" charset="0"/>
                <a:cs typeface="Arial" pitchFamily="34" charset="0"/>
              </a:rPr>
              <a:t>-ΙΙ-</a:t>
            </a:r>
          </a:p>
          <a:p>
            <a:pPr algn="ctr"/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500" dirty="0" smtClean="0">
                <a:latin typeface="Arial" pitchFamily="34" charset="0"/>
                <a:cs typeface="Arial" pitchFamily="34" charset="0"/>
              </a:rPr>
              <a:t>Μουσείο &gt; Συλλογή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500" dirty="0" smtClean="0">
                <a:latin typeface="Arial" pitchFamily="34" charset="0"/>
                <a:cs typeface="Arial" pitchFamily="34" charset="0"/>
              </a:rPr>
              <a:t>Το μουσείο δεν είναι πλέον </a:t>
            </a:r>
          </a:p>
          <a:p>
            <a:pPr algn="ctr"/>
            <a:r>
              <a:rPr lang="el-GR" sz="2500" dirty="0" smtClean="0">
                <a:latin typeface="Arial" pitchFamily="34" charset="0"/>
                <a:cs typeface="Arial" pitchFamily="34" charset="0"/>
              </a:rPr>
              <a:t>αποκλειστικά και μόνον</a:t>
            </a:r>
          </a:p>
          <a:p>
            <a:pPr algn="ctr"/>
            <a:r>
              <a:rPr lang="el-GR" sz="2500" dirty="0" smtClean="0">
                <a:latin typeface="Arial" pitchFamily="34" charset="0"/>
                <a:cs typeface="Arial" pitchFamily="34" charset="0"/>
              </a:rPr>
              <a:t>η συλλογή του</a:t>
            </a:r>
            <a:endParaRPr lang="el-GR" sz="2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ΔΕΣΠΟΙΝΑ\PHOTOS\αρχψ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71546"/>
            <a:ext cx="6867429" cy="4171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ΔΕΣΠΟΙΝΑ\PHOTOS\cycladic late 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857232"/>
            <a:ext cx="6286544" cy="4629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ΔΕΣΠΟΙΝΑ\PHOTOS\φωταεριου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5824" y="1285860"/>
            <a:ext cx="7583861" cy="3950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ΔΕΣΠΟΙΝΑ\PHOTOS\kengo ku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6985000" cy="466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714613" y="2571744"/>
            <a:ext cx="49297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500" dirty="0" smtClean="0">
                <a:latin typeface="Arial" pitchFamily="34" charset="0"/>
                <a:cs typeface="Arial" pitchFamily="34" charset="0"/>
              </a:rPr>
              <a:t>-ΙΙΙ-</a:t>
            </a:r>
          </a:p>
          <a:p>
            <a:pPr algn="ctr"/>
            <a:r>
              <a:rPr lang="el-GR" sz="2500" dirty="0" smtClean="0">
                <a:latin typeface="Arial" pitchFamily="34" charset="0"/>
                <a:cs typeface="Arial" pitchFamily="34" charset="0"/>
              </a:rPr>
              <a:t>Δεν υπάρχει «ευρύ κοινό»</a:t>
            </a:r>
            <a:endParaRPr lang="el-GR" sz="2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824038" y="2786058"/>
            <a:ext cx="239103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dirty="0" smtClean="0"/>
          </a:p>
          <a:p>
            <a:pPr algn="ctr"/>
            <a:r>
              <a:rPr lang="en-US" sz="2500" dirty="0" smtClean="0">
                <a:latin typeface="Arial" pitchFamily="34" charset="0"/>
                <a:cs typeface="Arial" pitchFamily="34" charset="0"/>
              </a:rPr>
              <a:t>-IV-</a:t>
            </a:r>
            <a:endParaRPr lang="el-GR" sz="25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500" i="1" dirty="0" smtClean="0">
                <a:latin typeface="Arial" pitchFamily="34" charset="0"/>
                <a:cs typeface="Arial" pitchFamily="34" charset="0"/>
              </a:rPr>
              <a:t>Συν</a:t>
            </a:r>
            <a:r>
              <a:rPr lang="el-GR" sz="2500" dirty="0" smtClean="0">
                <a:latin typeface="Arial" pitchFamily="34" charset="0"/>
                <a:cs typeface="Arial" pitchFamily="34" charset="0"/>
              </a:rPr>
              <a:t>-επιμέλεια</a:t>
            </a:r>
            <a:endParaRPr lang="el-GR" sz="2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CHESS acropol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6248400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oin us! Make you own Imagined Museum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1192" y="1857364"/>
            <a:ext cx="7235617" cy="2637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mycenaean wall acropol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7967650" cy="5096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000372"/>
            <a:ext cx="3457575" cy="3514726"/>
          </a:xfrm>
          <a:prstGeom prst="rect">
            <a:avLst/>
          </a:prstGeom>
          <a:noFill/>
        </p:spPr>
      </p:pic>
      <p:pic>
        <p:nvPicPr>
          <p:cNvPr id="33798" name="Picture 6" descr="Image result for archaeology and crowdsourc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290"/>
            <a:ext cx="3500462" cy="2707905"/>
          </a:xfrm>
          <a:prstGeom prst="rect">
            <a:avLst/>
          </a:prstGeom>
          <a:noFill/>
        </p:spPr>
      </p:pic>
      <p:pic>
        <p:nvPicPr>
          <p:cNvPr id="33800" name="Picture 8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57166"/>
            <a:ext cx="2857500" cy="2476501"/>
          </a:xfrm>
          <a:prstGeom prst="rect">
            <a:avLst/>
          </a:prstGeom>
          <a:noFill/>
        </p:spPr>
      </p:pic>
      <p:pic>
        <p:nvPicPr>
          <p:cNvPr id="33802" name="Picture 10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143248"/>
            <a:ext cx="2486025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ΔΕΣΠΟΙΝΑ\PHOTOS\ΕΚΠΑ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85860"/>
            <a:ext cx="552450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Media: </a:t>
            </a:r>
            <a:r>
              <a:rPr lang="el-GR" sz="3600" dirty="0" smtClean="0"/>
              <a:t>Μορφολογία &amp; λειτουργία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l-GR" sz="2100" dirty="0" smtClean="0">
                <a:latin typeface="Arial" pitchFamily="34" charset="0"/>
                <a:cs typeface="Arial" pitchFamily="34" charset="0"/>
              </a:rPr>
              <a:t>[1] </a:t>
            </a:r>
            <a:r>
              <a:rPr lang="el-GR" sz="2100" b="1" dirty="0" smtClean="0">
                <a:latin typeface="Arial" pitchFamily="34" charset="0"/>
                <a:cs typeface="Arial" pitchFamily="34" charset="0"/>
              </a:rPr>
              <a:t>«Κοινωνική δικτύωση»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ονομάζεται (α) η συγκέντρωση ή η συμμετοχή υποκειμένων (ατόμων-μέσω-</a:t>
            </a:r>
            <a:r>
              <a:rPr lang="el-GR" sz="2100" dirty="0" err="1" smtClean="0">
                <a:latin typeface="Arial" pitchFamily="34" charset="0"/>
                <a:cs typeface="Arial" pitchFamily="34" charset="0"/>
              </a:rPr>
              <a:t>προφί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λ) σε συγκεκριμένες ομάδες και (β) οι σχέσεις που αναπτύσσονται ανάμεσα στα προφίλ. </a:t>
            </a:r>
          </a:p>
          <a:p>
            <a:pPr>
              <a:buFont typeface="Arial" charset="0"/>
              <a:buNone/>
            </a:pPr>
            <a:r>
              <a:rPr lang="el-GR" sz="2100" dirty="0" smtClean="0">
                <a:latin typeface="Arial" pitchFamily="34" charset="0"/>
                <a:cs typeface="Arial" pitchFamily="34" charset="0"/>
              </a:rPr>
              <a:t>[2] Ο όρος </a:t>
            </a:r>
            <a:r>
              <a:rPr lang="el-GR" sz="2100" b="1" dirty="0" smtClean="0">
                <a:latin typeface="Arial" pitchFamily="34" charset="0"/>
                <a:cs typeface="Arial" pitchFamily="34" charset="0"/>
              </a:rPr>
              <a:t>«προφίλ»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περιγράφει τη διαδικασία τροφοδότησης με δεδομένα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(data)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μίας σελίδας (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profile page),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η οποία μπορεί να συνδέεται με ένα άτομο, μία ομάδα (με δύο ή περισσότερα άτομα) ή και ένα φορέα (εταιρία, οργανισμό κλπ). </a:t>
            </a:r>
          </a:p>
          <a:p>
            <a:pPr>
              <a:buFont typeface="Arial" charset="0"/>
              <a:buNone/>
            </a:pPr>
            <a:r>
              <a:rPr lang="el-GR" sz="2100" dirty="0" smtClean="0">
                <a:latin typeface="Arial" pitchFamily="34" charset="0"/>
                <a:cs typeface="Arial" pitchFamily="34" charset="0"/>
              </a:rPr>
              <a:t>[3] Τα  μέσα κοινωνικής δικτύωσης (</a:t>
            </a:r>
            <a:r>
              <a:rPr lang="el-GR" sz="2100" b="1" dirty="0" smtClean="0">
                <a:latin typeface="Arial" pitchFamily="34" charset="0"/>
                <a:cs typeface="Arial" pitchFamily="34" charset="0"/>
              </a:rPr>
              <a:t>ΜΚΔ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) υποστηρίζουν ποικιλία μορφών περιεχομένου, όπως κείμενο, βίντεο , φωτογραφίες , ήχο κτλ και είναι </a:t>
            </a:r>
            <a:r>
              <a:rPr lang="el-GR" sz="2100" b="1" dirty="0" err="1" smtClean="0">
                <a:latin typeface="Arial" pitchFamily="34" charset="0"/>
                <a:cs typeface="Arial" pitchFamily="34" charset="0"/>
              </a:rPr>
              <a:t>προσβάσιμα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 από μία  πληθώρα ηλεκτρονικών συσκευών, από κινητά  έως ηλεκτρονικούς υπολογιστές. </a:t>
            </a:r>
            <a:endParaRPr lang="el-GR" sz="2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 Media: </a:t>
            </a:r>
            <a:r>
              <a:rPr lang="el-G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Κύρια χαρακτηριστικά</a:t>
            </a:r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3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Υβριδικότητα</a:t>
            </a:r>
            <a:endParaRPr lang="el-GR" sz="30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el-GR" sz="30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Συνδεσιμότητα</a:t>
            </a:r>
          </a:p>
          <a:p>
            <a:pPr algn="ctr">
              <a:buNone/>
            </a:pPr>
            <a:r>
              <a:rPr lang="el-GR" sz="3000" b="1" dirty="0" err="1" smtClean="0">
                <a:latin typeface="Arial" pitchFamily="34" charset="0"/>
                <a:cs typeface="Arial" pitchFamily="34" charset="0"/>
              </a:rPr>
              <a:t>Διαμεσικότητα</a:t>
            </a:r>
            <a:endParaRPr lang="el-GR" sz="3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3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Ρευστότητα</a:t>
            </a:r>
          </a:p>
          <a:p>
            <a:pPr algn="ctr">
              <a:buNone/>
            </a:pPr>
            <a:r>
              <a:rPr lang="el-GR" sz="3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Προφορικότητα</a:t>
            </a:r>
            <a:endParaRPr lang="el-GR" sz="3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el-GR" sz="3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Παιγνιοποίηση</a:t>
            </a:r>
            <a:endParaRPr lang="el-GR" sz="3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30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Αλληλοεπιτήρηση</a:t>
            </a:r>
            <a:endParaRPr lang="el-GR" sz="30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Social Media: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Προς μία νέα ανάγνωση της σημασίας τους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200" dirty="0" smtClean="0">
                <a:latin typeface="Arial" pitchFamily="34" charset="0"/>
                <a:cs typeface="Arial" pitchFamily="34" charset="0"/>
              </a:rPr>
              <a:t>Τα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social media 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αποτελούν </a:t>
            </a:r>
            <a:r>
              <a:rPr lang="el-GR" sz="2200" i="1" dirty="0" smtClean="0">
                <a:latin typeface="Arial" pitchFamily="34" charset="0"/>
                <a:cs typeface="Arial" pitchFamily="34" charset="0"/>
              </a:rPr>
              <a:t>περιβάλλοντα </a:t>
            </a:r>
            <a:r>
              <a:rPr lang="el-GR" sz="2200" i="1" dirty="0" err="1" smtClean="0">
                <a:latin typeface="Arial" pitchFamily="34" charset="0"/>
                <a:cs typeface="Arial" pitchFamily="34" charset="0"/>
              </a:rPr>
              <a:t>διάδρασης</a:t>
            </a:r>
            <a:r>
              <a:rPr lang="el-GR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και όχι απλά εργαλεία επικοινωνίας.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200" dirty="0" smtClean="0">
                <a:latin typeface="Arial" pitchFamily="34" charset="0"/>
                <a:cs typeface="Arial" pitchFamily="34" charset="0"/>
              </a:rPr>
              <a:t>Από την εικονική πραγματικότητα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(virtual reality) 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στην πραγματική εικονικότητα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(real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virtuality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l-GR" sz="2200" dirty="0" smtClean="0">
                <a:latin typeface="Arial" pitchFamily="34" charset="0"/>
                <a:cs typeface="Arial" pitchFamily="34" charset="0"/>
              </a:rPr>
              <a:t>Από την επίσκεψη (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visiting) 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στην κατοίκηση (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dwelling)</a:t>
            </a:r>
            <a:endParaRPr lang="el-GR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mycenaean wall acropol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6143668" cy="4207992"/>
          </a:xfrm>
          <a:prstGeom prst="rect">
            <a:avLst/>
          </a:prstGeom>
          <a:noFill/>
        </p:spPr>
      </p:pic>
      <p:pic>
        <p:nvPicPr>
          <p:cNvPr id="18434" name="Picture 2" descr="Image result for mycenaean wall acropol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286124"/>
            <a:ext cx="256222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286500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5715000" cy="4448175"/>
          </a:xfrm>
          <a:prstGeom prst="rect">
            <a:avLst/>
          </a:prstGeom>
          <a:noFill/>
        </p:spPr>
      </p:pic>
      <p:pic>
        <p:nvPicPr>
          <p:cNvPr id="3" name="Picture 2" descr="C:\Users\USER\Desktop\ΔΕΣΠΟΙΝΑ\PHOTOS\ATH TO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0042"/>
            <a:ext cx="3719213" cy="2505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ΔΕΣΠΟΙΝΑ\PHOTOS\acropol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1905000"/>
            <a:ext cx="67437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rysaki_ Francis Frith 1865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71744"/>
            <a:ext cx="5715000" cy="4029075"/>
          </a:xfrm>
          <a:prstGeom prst="rect">
            <a:avLst/>
          </a:prstGeom>
          <a:noFill/>
        </p:spPr>
      </p:pic>
      <p:pic>
        <p:nvPicPr>
          <p:cNvPr id="2052" name="Picture 4" descr="http://www.mixanitouxronou.gr/wp-content/uploads/2015/01/Akropolis-_vrysaki-n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66"/>
            <a:ext cx="6896093" cy="3077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972</TotalTime>
  <Words>412</Words>
  <Application>Microsoft Office PowerPoint</Application>
  <PresentationFormat>Προβολή στην οθόνη (4:3)</PresentationFormat>
  <Paragraphs>80</Paragraphs>
  <Slides>44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5" baseType="lpstr">
      <vt:lpstr>Ηλιοστάσιο</vt:lpstr>
      <vt:lpstr>Τι είναι η ανάδειξη και διαχείριση της πολιτιστικής κληρονομιάς σήμερα?</vt:lpstr>
      <vt:lpstr>Διαφάνεια 2</vt:lpstr>
      <vt:lpstr>Παραδοσιακά μοντέλα πολιτιστικής διαχείρισης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Σύγχρονα μοντέλα διαχείρισης αρχαιολογικών χώρων και τόπων ιστορικής μνήμης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         Μουσείο και Ψηφιακή Επικοινωνία    </vt:lpstr>
      <vt:lpstr>Νεωτερικό Μουσείο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Social Media: Μορφολογία &amp; λειτουργία</vt:lpstr>
      <vt:lpstr>Social Media: Κύρια χαρακτηριστικά</vt:lpstr>
      <vt:lpstr>Social Media:  Προς μία νέα ανάγνωση της σημασίας τους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Μουσείο και Ψηφιακή Επικοινωνία</dc:title>
  <dc:creator>USER</dc:creator>
  <cp:lastModifiedBy>USER</cp:lastModifiedBy>
  <cp:revision>15</cp:revision>
  <dcterms:created xsi:type="dcterms:W3CDTF">2019-05-07T16:29:27Z</dcterms:created>
  <dcterms:modified xsi:type="dcterms:W3CDTF">2019-05-21T08:38:42Z</dcterms:modified>
</cp:coreProperties>
</file>