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82" r:id="rId3"/>
    <p:sldId id="266" r:id="rId4"/>
    <p:sldId id="267" r:id="rId5"/>
    <p:sldId id="259" r:id="rId6"/>
    <p:sldId id="276" r:id="rId7"/>
    <p:sldId id="283" r:id="rId8"/>
    <p:sldId id="268" r:id="rId9"/>
    <p:sldId id="284" r:id="rId10"/>
    <p:sldId id="269" r:id="rId11"/>
    <p:sldId id="286" r:id="rId12"/>
    <p:sldId id="287" r:id="rId13"/>
    <p:sldId id="288" r:id="rId14"/>
    <p:sldId id="291" r:id="rId15"/>
    <p:sldId id="292" r:id="rId16"/>
    <p:sldId id="293" r:id="rId17"/>
    <p:sldId id="294" r:id="rId18"/>
    <p:sldId id="289" r:id="rId19"/>
    <p:sldId id="301" r:id="rId20"/>
    <p:sldId id="290" r:id="rId21"/>
    <p:sldId id="302" r:id="rId22"/>
    <p:sldId id="295" r:id="rId23"/>
    <p:sldId id="273" r:id="rId24"/>
    <p:sldId id="278" r:id="rId25"/>
    <p:sldId id="296" r:id="rId26"/>
    <p:sldId id="275" r:id="rId27"/>
    <p:sldId id="297" r:id="rId28"/>
    <p:sldId id="298" r:id="rId29"/>
    <p:sldId id="279" r:id="rId30"/>
    <p:sldId id="299" r:id="rId31"/>
    <p:sldId id="300" r:id="rId32"/>
    <p:sldId id="303" r:id="rId33"/>
    <p:sldId id="261" r:id="rId34"/>
    <p:sldId id="26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83D0C6D-841D-4636-87C4-34D7D18B23D7}" type="datetimeFigureOut">
              <a:rPr lang="en-US" smtClean="0"/>
              <a:pPr/>
              <a:t>11/2/2016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1F71A63-BEA9-4362-BDC4-5F0CE9C105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3D0C6D-841D-4636-87C4-34D7D18B23D7}" type="datetimeFigureOut">
              <a:rPr lang="en-US" smtClean="0"/>
              <a:pPr/>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71A63-BEA9-4362-BDC4-5F0CE9C105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83D0C6D-841D-4636-87C4-34D7D18B23D7}" type="datetimeFigureOut">
              <a:rPr lang="en-US" smtClean="0"/>
              <a:pPr/>
              <a:t>11/2/2016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1F71A63-BEA9-4362-BDC4-5F0CE9C1054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83D0C6D-841D-4636-87C4-34D7D18B23D7}" type="datetimeFigureOut">
              <a:rPr lang="en-US" smtClean="0"/>
              <a:pPr/>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1F71A63-BEA9-4362-BDC4-5F0CE9C1054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83D0C6D-841D-4636-87C4-34D7D18B23D7}" type="datetimeFigureOut">
              <a:rPr lang="en-US" smtClean="0"/>
              <a:pPr/>
              <a:t>11/2/2016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1F71A63-BEA9-4362-BDC4-5F0CE9C1054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83D0C6D-841D-4636-87C4-34D7D18B23D7}" type="datetimeFigureOut">
              <a:rPr lang="en-US" smtClean="0"/>
              <a:pPr/>
              <a:t>11/2/2016</a:t>
            </a:fld>
            <a:endParaRPr lang="en-US"/>
          </a:p>
        </p:txBody>
      </p:sp>
      <p:sp>
        <p:nvSpPr>
          <p:cNvPr id="10" name="Slide Number Placeholder 9"/>
          <p:cNvSpPr>
            <a:spLocks noGrp="1"/>
          </p:cNvSpPr>
          <p:nvPr>
            <p:ph type="sldNum" sz="quarter" idx="16"/>
          </p:nvPr>
        </p:nvSpPr>
        <p:spPr/>
        <p:txBody>
          <a:bodyPr rtlCol="0"/>
          <a:lstStyle/>
          <a:p>
            <a:fld id="{31F71A63-BEA9-4362-BDC4-5F0CE9C1054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83D0C6D-841D-4636-87C4-34D7D18B23D7}" type="datetimeFigureOut">
              <a:rPr lang="en-US" smtClean="0"/>
              <a:pPr/>
              <a:t>11/2/2016</a:t>
            </a:fld>
            <a:endParaRPr lang="en-US"/>
          </a:p>
        </p:txBody>
      </p:sp>
      <p:sp>
        <p:nvSpPr>
          <p:cNvPr id="12" name="Slide Number Placeholder 11"/>
          <p:cNvSpPr>
            <a:spLocks noGrp="1"/>
          </p:cNvSpPr>
          <p:nvPr>
            <p:ph type="sldNum" sz="quarter" idx="16"/>
          </p:nvPr>
        </p:nvSpPr>
        <p:spPr/>
        <p:txBody>
          <a:bodyPr rtlCol="0"/>
          <a:lstStyle/>
          <a:p>
            <a:fld id="{31F71A63-BEA9-4362-BDC4-5F0CE9C1054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3D0C6D-841D-4636-87C4-34D7D18B23D7}" type="datetimeFigureOut">
              <a:rPr lang="en-US" smtClean="0"/>
              <a:pPr/>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1F71A63-BEA9-4362-BDC4-5F0CE9C105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3D0C6D-841D-4636-87C4-34D7D18B23D7}" type="datetimeFigureOut">
              <a:rPr lang="en-US" smtClean="0"/>
              <a:pPr/>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1F71A63-BEA9-4362-BDC4-5F0CE9C105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83D0C6D-841D-4636-87C4-34D7D18B23D7}" type="datetimeFigureOut">
              <a:rPr lang="en-US" smtClean="0"/>
              <a:pPr/>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1F71A63-BEA9-4362-BDC4-5F0CE9C1054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83D0C6D-841D-4636-87C4-34D7D18B23D7}" type="datetimeFigureOut">
              <a:rPr lang="en-US" smtClean="0"/>
              <a:pPr/>
              <a:t>11/2/2016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1F71A63-BEA9-4362-BDC4-5F0CE9C1054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83D0C6D-841D-4636-87C4-34D7D18B23D7}" type="datetimeFigureOut">
              <a:rPr lang="en-US" smtClean="0"/>
              <a:pPr/>
              <a:t>11/2/2016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1F71A63-BEA9-4362-BDC4-5F0CE9C105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2500329"/>
          </a:xfrm>
        </p:spPr>
        <p:txBody>
          <a:bodyPr>
            <a:normAutofit fontScale="90000"/>
          </a:bodyPr>
          <a:lstStyle/>
          <a:p>
            <a:r>
              <a:rPr lang="el-GR" sz="3600" b="1" dirty="0" smtClean="0">
                <a:solidFill>
                  <a:schemeClr val="tx1"/>
                </a:solidFill>
              </a:rPr>
              <a:t>ΘΕΩΡΙΑ ΠΟΛΙΤΙΣΜΟΥ </a:t>
            </a:r>
            <a:r>
              <a:rPr lang="el-GR" sz="3600" b="1" dirty="0" smtClean="0"/>
              <a:t>Ι</a:t>
            </a:r>
            <a:br>
              <a:rPr lang="el-GR" sz="3600" b="1" dirty="0" smtClean="0"/>
            </a:br>
            <a:r>
              <a:rPr lang="el-GR" sz="3600" b="1" dirty="0" smtClean="0"/>
              <a:t/>
            </a:r>
            <a:br>
              <a:rPr lang="el-GR" sz="3600" b="1" dirty="0" smtClean="0"/>
            </a:br>
            <a:r>
              <a:rPr lang="el-GR" sz="3600" b="1" dirty="0" smtClean="0">
                <a:solidFill>
                  <a:schemeClr val="tx1"/>
                </a:solidFill>
              </a:rPr>
              <a:t>Μάθημα 2</a:t>
            </a:r>
            <a:br>
              <a:rPr lang="el-GR" sz="3600" b="1" dirty="0" smtClean="0">
                <a:solidFill>
                  <a:schemeClr val="tx1"/>
                </a:solidFill>
              </a:rPr>
            </a:br>
            <a:r>
              <a:rPr lang="el-GR" sz="3600" b="1" dirty="0" smtClean="0">
                <a:solidFill>
                  <a:schemeClr val="tx1"/>
                </a:solidFill>
              </a:rPr>
              <a:t>13 Οκτωβρίου 2008</a:t>
            </a:r>
            <a:r>
              <a:rPr lang="el-GR" sz="3600" b="1" dirty="0" smtClean="0"/>
              <a:t/>
            </a:r>
            <a:br>
              <a:rPr lang="el-GR" sz="3600" b="1" dirty="0" smtClean="0"/>
            </a:br>
            <a:endParaRPr lang="en-US" sz="3600" b="1" dirty="0"/>
          </a:p>
        </p:txBody>
      </p:sp>
      <p:sp>
        <p:nvSpPr>
          <p:cNvPr id="3" name="Subtitle 2"/>
          <p:cNvSpPr>
            <a:spLocks noGrp="1"/>
          </p:cNvSpPr>
          <p:nvPr>
            <p:ph type="subTitle" idx="1"/>
          </p:nvPr>
        </p:nvSpPr>
        <p:spPr>
          <a:xfrm>
            <a:off x="1571604" y="3357562"/>
            <a:ext cx="6400800" cy="1752600"/>
          </a:xfrm>
        </p:spPr>
        <p:txBody>
          <a:bodyPr/>
          <a:lstStyle/>
          <a:p>
            <a:endParaRPr lang="el-GR" dirty="0" smtClean="0"/>
          </a:p>
          <a:p>
            <a:r>
              <a:rPr lang="el-GR" sz="3000" b="1" i="1" dirty="0" smtClean="0">
                <a:solidFill>
                  <a:schemeClr val="tx1"/>
                </a:solidFill>
              </a:rPr>
              <a:t>Το Παράδειγμα της Νεωτερικότητας</a:t>
            </a:r>
            <a:endParaRPr lang="en-US" sz="3000" b="1" i="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Λόγος, Φως, Διαφωτισμός</a:t>
            </a:r>
            <a:endParaRPr lang="en-US" sz="3200" b="1" dirty="0">
              <a:solidFill>
                <a:schemeClr val="tx1"/>
              </a:solidFill>
            </a:endParaRPr>
          </a:p>
        </p:txBody>
      </p:sp>
      <p:pic>
        <p:nvPicPr>
          <p:cNvPr id="5122" name="Picture 2" descr="C:\Users\MARIOS\Pictures\photos for heritage\the scientist_1768_joseph wright of derby.jpg"/>
          <p:cNvPicPr>
            <a:picLocks noGrp="1" noChangeAspect="1" noChangeArrowheads="1"/>
          </p:cNvPicPr>
          <p:nvPr>
            <p:ph sz="quarter" idx="1"/>
          </p:nvPr>
        </p:nvPicPr>
        <p:blipFill>
          <a:blip r:embed="rId2"/>
          <a:srcRect/>
          <a:stretch>
            <a:fillRect/>
          </a:stretch>
        </p:blipFill>
        <p:spPr bwMode="auto">
          <a:xfrm>
            <a:off x="1636300" y="1600200"/>
            <a:ext cx="6106350" cy="44958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solidFill>
                  <a:schemeClr val="tx1"/>
                </a:solidFill>
              </a:rPr>
              <a:t>Επιστήμη</a:t>
            </a:r>
            <a:endParaRPr lang="en-US" sz="3200" b="1" dirty="0">
              <a:solidFill>
                <a:schemeClr val="tx1"/>
              </a:solidFill>
            </a:endParaRPr>
          </a:p>
        </p:txBody>
      </p:sp>
      <p:sp>
        <p:nvSpPr>
          <p:cNvPr id="3" name="Content Placeholder 2"/>
          <p:cNvSpPr>
            <a:spLocks noGrp="1"/>
          </p:cNvSpPr>
          <p:nvPr>
            <p:ph sz="quarter" idx="1"/>
          </p:nvPr>
        </p:nvSpPr>
        <p:spPr/>
        <p:txBody>
          <a:bodyPr/>
          <a:lstStyle/>
          <a:p>
            <a:r>
              <a:rPr lang="el-GR" sz="3000" dirty="0" smtClean="0"/>
              <a:t>Επίσταμαι-Κοιτάω από ψηλά</a:t>
            </a:r>
          </a:p>
          <a:p>
            <a:r>
              <a:rPr lang="el-GR" sz="3000" dirty="0" smtClean="0"/>
              <a:t>Επιβλέπω-Βλέπω</a:t>
            </a:r>
          </a:p>
          <a:p>
            <a:r>
              <a:rPr lang="el-GR" sz="3000" dirty="0" smtClean="0"/>
              <a:t>Έχω πλήρη/σφαιρική γνώση των πραγμάτων και του κόσμου.</a:t>
            </a:r>
          </a:p>
          <a:p>
            <a:r>
              <a:rPr lang="el-GR" sz="3000" dirty="0" smtClean="0"/>
              <a:t>Θεωρώ-Θέα-Θεωρία-Θεός</a:t>
            </a:r>
          </a:p>
          <a:p>
            <a:r>
              <a:rPr lang="el-GR" sz="3000" dirty="0" smtClean="0"/>
              <a:t>Η σημασία της όρασης και του τεκμήριου, της απόδειξης.</a:t>
            </a:r>
          </a:p>
          <a:p>
            <a:r>
              <a:rPr lang="el-GR" sz="3000" dirty="0" smtClean="0"/>
              <a:t>Επιστήμονας = Θεός</a:t>
            </a:r>
            <a:endParaRPr lang="en-US" sz="3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solidFill>
                  <a:schemeClr val="tx1"/>
                </a:solidFill>
              </a:rPr>
              <a:t>Φύση και Τεχνολογία</a:t>
            </a:r>
            <a:endParaRPr lang="en-US" sz="3200" b="1" dirty="0">
              <a:solidFill>
                <a:schemeClr val="tx1"/>
              </a:solidFill>
            </a:endParaRPr>
          </a:p>
        </p:txBody>
      </p:sp>
      <p:sp>
        <p:nvSpPr>
          <p:cNvPr id="3" name="Content Placeholder 2"/>
          <p:cNvSpPr>
            <a:spLocks noGrp="1"/>
          </p:cNvSpPr>
          <p:nvPr>
            <p:ph sz="quarter" idx="1"/>
          </p:nvPr>
        </p:nvSpPr>
        <p:spPr/>
        <p:txBody>
          <a:bodyPr>
            <a:normAutofit lnSpcReduction="10000"/>
          </a:bodyPr>
          <a:lstStyle/>
          <a:p>
            <a:r>
              <a:rPr lang="el-GR" sz="3000" dirty="0" smtClean="0"/>
              <a:t>Από τον κόσμο του Θεού (μεταφυσική) στον κόσμο της φύσης (φυσική).</a:t>
            </a:r>
          </a:p>
          <a:p>
            <a:r>
              <a:rPr lang="el-GR" sz="3000" dirty="0" smtClean="0"/>
              <a:t>Από το άγνωστο στο γνωστό.</a:t>
            </a:r>
          </a:p>
          <a:p>
            <a:r>
              <a:rPr lang="el-GR" sz="3000" dirty="0" smtClean="0"/>
              <a:t>Από το αόρατο στο ορατό/φανερό.</a:t>
            </a:r>
          </a:p>
          <a:p>
            <a:r>
              <a:rPr lang="el-GR" sz="3000" dirty="0" smtClean="0"/>
              <a:t>Μπορούμε να μελετήσουμε &amp; να κατανοήσουμε το φυσικό κόσμο.</a:t>
            </a:r>
          </a:p>
          <a:p>
            <a:r>
              <a:rPr lang="el-GR" sz="3000" dirty="0" smtClean="0"/>
              <a:t>Μέσα από τη μελέτη μπορούμε και να ελέγχουμε το φυσικό κόσμο. Επιστήμη και Τεχνολογία.</a:t>
            </a:r>
            <a:endParaRPr lang="en-US" sz="3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solidFill>
                  <a:schemeClr val="tx1"/>
                </a:solidFill>
              </a:rPr>
              <a:t>Σώμα</a:t>
            </a:r>
            <a:endParaRPr lang="en-US" sz="3200" b="1" dirty="0">
              <a:solidFill>
                <a:schemeClr val="tx1"/>
              </a:solidFill>
            </a:endParaRPr>
          </a:p>
        </p:txBody>
      </p:sp>
      <p:sp>
        <p:nvSpPr>
          <p:cNvPr id="3" name="Content Placeholder 2"/>
          <p:cNvSpPr>
            <a:spLocks noGrp="1"/>
          </p:cNvSpPr>
          <p:nvPr>
            <p:ph sz="quarter" idx="1"/>
          </p:nvPr>
        </p:nvSpPr>
        <p:spPr/>
        <p:txBody>
          <a:bodyPr>
            <a:normAutofit/>
          </a:bodyPr>
          <a:lstStyle/>
          <a:p>
            <a:r>
              <a:rPr lang="el-GR" sz="3000" dirty="0" smtClean="0"/>
              <a:t>Χριστιανισμός. </a:t>
            </a:r>
          </a:p>
          <a:p>
            <a:pPr>
              <a:buNone/>
            </a:pPr>
            <a:r>
              <a:rPr lang="el-GR" sz="3000" dirty="0" smtClean="0"/>
              <a:t>    Το σώμα ως ένδειξη (ατομικής και συλλογικής) αμαρτίας. Το καλυμμένο (κρυμμένο) σώμα.</a:t>
            </a:r>
          </a:p>
          <a:p>
            <a:pPr>
              <a:buNone/>
            </a:pPr>
            <a:endParaRPr lang="el-GR" sz="3000" dirty="0" smtClean="0"/>
          </a:p>
          <a:p>
            <a:r>
              <a:rPr lang="el-GR" sz="3000" dirty="0" smtClean="0"/>
              <a:t>Διαφωτισμός</a:t>
            </a:r>
          </a:p>
          <a:p>
            <a:pPr>
              <a:buNone/>
            </a:pPr>
            <a:r>
              <a:rPr lang="el-GR" sz="3000" dirty="0" smtClean="0"/>
              <a:t>    Ριζική αναθεώρηση του ανθρώπινου σώματος. Σώμα και Πνεύμα. «Σκέφτομαι άρα υπάρχω» (Ντεκάρτ).</a:t>
            </a:r>
          </a:p>
          <a:p>
            <a:pPr>
              <a:buNone/>
            </a:pPr>
            <a:endParaRPr lang="en-US" sz="3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Το «σώμα» στο Χριστιανισμό</a:t>
            </a:r>
            <a:endParaRPr lang="en-US" sz="3200" b="1" dirty="0">
              <a:solidFill>
                <a:schemeClr val="tx1"/>
              </a:solidFill>
            </a:endParaRPr>
          </a:p>
        </p:txBody>
      </p:sp>
      <p:pic>
        <p:nvPicPr>
          <p:cNvPr id="6146" name="Picture 2" descr="C:\Users\MARIOS\Pictures\crucifixion.jpg"/>
          <p:cNvPicPr>
            <a:picLocks noGrp="1" noChangeAspect="1" noChangeArrowheads="1"/>
          </p:cNvPicPr>
          <p:nvPr>
            <p:ph sz="quarter" idx="1"/>
          </p:nvPr>
        </p:nvPicPr>
        <p:blipFill>
          <a:blip r:embed="rId2"/>
          <a:srcRect/>
          <a:stretch>
            <a:fillRect/>
          </a:stretch>
        </p:blipFill>
        <p:spPr bwMode="auto">
          <a:xfrm>
            <a:off x="3042186" y="1600200"/>
            <a:ext cx="3294578" cy="44958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3200" b="1" dirty="0" smtClean="0">
                <a:solidFill>
                  <a:schemeClr val="tx1"/>
                </a:solidFill>
              </a:rPr>
              <a:t>David Hume</a:t>
            </a:r>
            <a:r>
              <a:rPr lang="el-GR" sz="3200" b="1" dirty="0" smtClean="0">
                <a:solidFill>
                  <a:schemeClr val="tx1"/>
                </a:solidFill>
              </a:rPr>
              <a:t/>
            </a:r>
            <a:br>
              <a:rPr lang="el-GR" sz="3200" b="1" dirty="0" smtClean="0">
                <a:solidFill>
                  <a:schemeClr val="tx1"/>
                </a:solidFill>
              </a:rPr>
            </a:br>
            <a:r>
              <a:rPr lang="el-GR" sz="3200" b="1" dirty="0" smtClean="0">
                <a:solidFill>
                  <a:schemeClr val="tx1"/>
                </a:solidFill>
              </a:rPr>
              <a:t>(Σκωτσέζος φιλόσοφος του 18</a:t>
            </a:r>
            <a:r>
              <a:rPr lang="el-GR" sz="3200" b="1" baseline="30000" dirty="0" smtClean="0">
                <a:solidFill>
                  <a:schemeClr val="tx1"/>
                </a:solidFill>
              </a:rPr>
              <a:t>ου</a:t>
            </a:r>
            <a:r>
              <a:rPr lang="el-GR" sz="3200" b="1" dirty="0" smtClean="0">
                <a:solidFill>
                  <a:schemeClr val="tx1"/>
                </a:solidFill>
              </a:rPr>
              <a:t> αιώνα)</a:t>
            </a:r>
            <a:endParaRPr lang="en-US" sz="3200" b="1" dirty="0">
              <a:solidFill>
                <a:schemeClr val="tx1"/>
              </a:solidFill>
            </a:endParaRPr>
          </a:p>
        </p:txBody>
      </p:sp>
      <p:sp>
        <p:nvSpPr>
          <p:cNvPr id="3" name="Content Placeholder 2"/>
          <p:cNvSpPr>
            <a:spLocks noGrp="1"/>
          </p:cNvSpPr>
          <p:nvPr>
            <p:ph sz="quarter" idx="1"/>
          </p:nvPr>
        </p:nvSpPr>
        <p:spPr/>
        <p:txBody>
          <a:bodyPr/>
          <a:lstStyle/>
          <a:p>
            <a:pPr algn="ctr">
              <a:buNone/>
            </a:pPr>
            <a:endParaRPr lang="en-GB" dirty="0" smtClean="0"/>
          </a:p>
          <a:p>
            <a:pPr algn="ctr">
              <a:buNone/>
            </a:pPr>
            <a:endParaRPr lang="en-GB" dirty="0" smtClean="0"/>
          </a:p>
          <a:p>
            <a:pPr algn="ctr">
              <a:buNone/>
            </a:pPr>
            <a:r>
              <a:rPr lang="el-GR" sz="3000" dirty="0" smtClean="0"/>
              <a:t>«Η ανθρώπινη φύση είναι </a:t>
            </a:r>
          </a:p>
          <a:p>
            <a:pPr algn="ctr">
              <a:buNone/>
            </a:pPr>
            <a:r>
              <a:rPr lang="el-GR" sz="3000" dirty="0" smtClean="0"/>
              <a:t>η μοναδική επιστήμη του ανθρώπου»</a:t>
            </a:r>
            <a:endParaRPr lang="en-GB" sz="3000" dirty="0" smtClean="0"/>
          </a:p>
          <a:p>
            <a:pPr algn="ctr">
              <a:buNone/>
            </a:pPr>
            <a:endParaRPr lang="en-GB" dirty="0" smtClean="0"/>
          </a:p>
          <a:p>
            <a:pPr algn="ctr">
              <a:buNone/>
            </a:pPr>
            <a:endParaRPr lang="en-GB" dirty="0" smtClean="0"/>
          </a:p>
          <a:p>
            <a:pPr algn="ct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«Σώμα» και «Λόγος»</a:t>
            </a:r>
            <a:endParaRPr lang="en-US" sz="3200" b="1" dirty="0">
              <a:solidFill>
                <a:schemeClr val="tx1"/>
              </a:solidFill>
            </a:endParaRPr>
          </a:p>
        </p:txBody>
      </p:sp>
      <p:pic>
        <p:nvPicPr>
          <p:cNvPr id="7172" name="Picture 4" descr="C:\Users\MARIOS\Pictures\seated man nude.jpg"/>
          <p:cNvPicPr>
            <a:picLocks noGrp="1" noChangeAspect="1" noChangeArrowheads="1"/>
          </p:cNvPicPr>
          <p:nvPr>
            <p:ph sz="quarter" idx="1"/>
          </p:nvPr>
        </p:nvPicPr>
        <p:blipFill>
          <a:blip r:embed="rId2"/>
          <a:srcRect/>
          <a:stretch>
            <a:fillRect/>
          </a:stretch>
        </p:blipFill>
        <p:spPr bwMode="auto">
          <a:xfrm>
            <a:off x="1071538" y="2071678"/>
            <a:ext cx="2143140" cy="3786214"/>
          </a:xfrm>
          <a:prstGeom prst="rect">
            <a:avLst/>
          </a:prstGeom>
          <a:noFill/>
        </p:spPr>
      </p:pic>
      <p:pic>
        <p:nvPicPr>
          <p:cNvPr id="7173" name="Picture 5" descr="C:\Users\MARIOS\Pictures\body anatomy.jpg"/>
          <p:cNvPicPr>
            <a:picLocks noChangeAspect="1" noChangeArrowheads="1"/>
          </p:cNvPicPr>
          <p:nvPr/>
        </p:nvPicPr>
        <p:blipFill>
          <a:blip r:embed="rId3"/>
          <a:srcRect/>
          <a:stretch>
            <a:fillRect/>
          </a:stretch>
        </p:blipFill>
        <p:spPr bwMode="auto">
          <a:xfrm>
            <a:off x="4286248" y="2071678"/>
            <a:ext cx="2643206" cy="1714512"/>
          </a:xfrm>
          <a:prstGeom prst="rect">
            <a:avLst/>
          </a:prstGeom>
          <a:noFill/>
        </p:spPr>
      </p:pic>
      <p:pic>
        <p:nvPicPr>
          <p:cNvPr id="7174" name="Picture 6" descr="C:\Users\MARIOS\Pictures\crowned by apollo.jpg"/>
          <p:cNvPicPr>
            <a:picLocks noChangeAspect="1" noChangeArrowheads="1"/>
          </p:cNvPicPr>
          <p:nvPr/>
        </p:nvPicPr>
        <p:blipFill>
          <a:blip r:embed="rId4"/>
          <a:srcRect/>
          <a:stretch>
            <a:fillRect/>
          </a:stretch>
        </p:blipFill>
        <p:spPr bwMode="auto">
          <a:xfrm>
            <a:off x="4286248" y="4000504"/>
            <a:ext cx="2714644" cy="1971684"/>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sz="3200" b="1" dirty="0" smtClean="0">
                <a:solidFill>
                  <a:schemeClr val="tx1"/>
                </a:solidFill>
              </a:rPr>
              <a:t>«Μάθημα Ανατομίας»</a:t>
            </a:r>
            <a:br>
              <a:rPr lang="el-GR" sz="3200" b="1" dirty="0" smtClean="0">
                <a:solidFill>
                  <a:schemeClr val="tx1"/>
                </a:solidFill>
              </a:rPr>
            </a:br>
            <a:r>
              <a:rPr lang="el-GR" sz="3200" b="1" dirty="0" smtClean="0">
                <a:solidFill>
                  <a:schemeClr val="tx1"/>
                </a:solidFill>
              </a:rPr>
              <a:t>Ρέμπραντ</a:t>
            </a:r>
            <a:endParaRPr lang="en-US" sz="3200" b="1" dirty="0">
              <a:solidFill>
                <a:schemeClr val="tx1"/>
              </a:solidFill>
            </a:endParaRPr>
          </a:p>
        </p:txBody>
      </p:sp>
      <p:pic>
        <p:nvPicPr>
          <p:cNvPr id="8194" name="Picture 2" descr="C:\Users\MARIOS\Pictures\anatomy lesson.jpg"/>
          <p:cNvPicPr>
            <a:picLocks noGrp="1" noChangeAspect="1" noChangeArrowheads="1"/>
          </p:cNvPicPr>
          <p:nvPr>
            <p:ph sz="quarter" idx="1"/>
          </p:nvPr>
        </p:nvPicPr>
        <p:blipFill>
          <a:blip r:embed="rId2"/>
          <a:srcRect/>
          <a:stretch>
            <a:fillRect/>
          </a:stretch>
        </p:blipFill>
        <p:spPr bwMode="auto">
          <a:xfrm>
            <a:off x="1889125" y="2006600"/>
            <a:ext cx="5600700" cy="3683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solidFill>
                  <a:schemeClr val="tx1"/>
                </a:solidFill>
              </a:rPr>
              <a:t>Σώμα (συνέχεια)</a:t>
            </a:r>
            <a:endParaRPr lang="en-US" sz="3200" dirty="0"/>
          </a:p>
        </p:txBody>
      </p:sp>
      <p:sp>
        <p:nvSpPr>
          <p:cNvPr id="3" name="Content Placeholder 2"/>
          <p:cNvSpPr>
            <a:spLocks noGrp="1"/>
          </p:cNvSpPr>
          <p:nvPr>
            <p:ph sz="quarter" idx="1"/>
          </p:nvPr>
        </p:nvSpPr>
        <p:spPr/>
        <p:txBody>
          <a:bodyPr>
            <a:normAutofit/>
          </a:bodyPr>
          <a:lstStyle/>
          <a:p>
            <a:r>
              <a:rPr lang="el-GR" sz="3000" dirty="0" smtClean="0"/>
              <a:t>Το βιολογικό σώμα δουλεύει με βάση τους νόμους της φύσης.</a:t>
            </a:r>
          </a:p>
          <a:p>
            <a:r>
              <a:rPr lang="el-GR" sz="3000" dirty="0" smtClean="0"/>
              <a:t>Η κοινωνία είναι ένα «σώμα» όπως και το βιολογικό σώμα. Δουλεύει και αυτή σύμφωνα με τους νόμους της φύσης.</a:t>
            </a:r>
          </a:p>
          <a:p>
            <a:r>
              <a:rPr lang="el-GR" sz="3000" dirty="0" smtClean="0"/>
              <a:t>Βιολογικό σώμα. Γέννηση, Ανάπτυξη, Παρακμή, Θάνατος.</a:t>
            </a:r>
          </a:p>
          <a:p>
            <a:r>
              <a:rPr lang="el-GR" sz="3000" dirty="0" smtClean="0"/>
              <a:t>Ανθρώπινη κοινωνία. Γέννηση, Ανάπτυξη, Παρακμή, Θάνατος.</a:t>
            </a:r>
            <a:endParaRPr lang="en-US" sz="3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000" b="1" dirty="0" smtClean="0">
                <a:solidFill>
                  <a:schemeClr val="tx1"/>
                </a:solidFill>
              </a:rPr>
              <a:t>Charles Darwin</a:t>
            </a:r>
            <a:endParaRPr lang="en-US" sz="3000" b="1" dirty="0">
              <a:solidFill>
                <a:schemeClr val="tx1"/>
              </a:solidFill>
            </a:endParaRPr>
          </a:p>
        </p:txBody>
      </p:sp>
      <p:pic>
        <p:nvPicPr>
          <p:cNvPr id="15362" name="Picture 2" descr="C:\Users\MARIOS\Pictures\photos for heritage\darwin.jpg"/>
          <p:cNvPicPr>
            <a:picLocks noGrp="1" noChangeAspect="1" noChangeArrowheads="1"/>
          </p:cNvPicPr>
          <p:nvPr>
            <p:ph sz="quarter" idx="1"/>
          </p:nvPr>
        </p:nvPicPr>
        <p:blipFill>
          <a:blip r:embed="rId2"/>
          <a:srcRect/>
          <a:stretch>
            <a:fillRect/>
          </a:stretch>
        </p:blipFill>
        <p:spPr bwMode="auto">
          <a:xfrm>
            <a:off x="3143240" y="2214554"/>
            <a:ext cx="3000396" cy="335758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Η Θεωρία πίσω από την πράξη</a:t>
            </a:r>
            <a:endParaRPr lang="en-US" sz="3200" b="1" dirty="0">
              <a:solidFill>
                <a:schemeClr val="tx1"/>
              </a:solidFill>
            </a:endParaRPr>
          </a:p>
        </p:txBody>
      </p:sp>
      <p:sp>
        <p:nvSpPr>
          <p:cNvPr id="3" name="Content Placeholder 2"/>
          <p:cNvSpPr>
            <a:spLocks noGrp="1"/>
          </p:cNvSpPr>
          <p:nvPr>
            <p:ph sz="quarter" idx="1"/>
          </p:nvPr>
        </p:nvSpPr>
        <p:spPr/>
        <p:txBody>
          <a:bodyPr/>
          <a:lstStyle/>
          <a:p>
            <a:endParaRPr lang="el-GR" dirty="0" smtClean="0"/>
          </a:p>
          <a:p>
            <a:pPr algn="ctr"/>
            <a:r>
              <a:rPr lang="el-GR" sz="3000" dirty="0" smtClean="0"/>
              <a:t>Υπάρχει αντικειμενική αλήθεια?</a:t>
            </a:r>
          </a:p>
          <a:p>
            <a:pPr algn="ctr"/>
            <a:endParaRPr lang="el-GR" sz="3000" dirty="0" smtClean="0"/>
          </a:p>
          <a:p>
            <a:pPr algn="ctr"/>
            <a:r>
              <a:rPr lang="el-GR" sz="3000" dirty="0" smtClean="0"/>
              <a:t>Μήπως η άποψη μας για τα πράγματα </a:t>
            </a:r>
          </a:p>
          <a:p>
            <a:pPr algn="ctr">
              <a:buNone/>
            </a:pPr>
            <a:r>
              <a:rPr lang="el-GR" sz="3000" dirty="0" smtClean="0"/>
              <a:t>είναι υποκειμενική?</a:t>
            </a:r>
            <a:endParaRPr lang="en-US" sz="3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b="1" dirty="0" smtClean="0">
                <a:solidFill>
                  <a:schemeClr val="tx1"/>
                </a:solidFill>
              </a:rPr>
              <a:t>Πώς μπορεί η ανθρώπινη κοινωνία </a:t>
            </a:r>
            <a:br>
              <a:rPr lang="el-GR" sz="3200" b="1" dirty="0" smtClean="0">
                <a:solidFill>
                  <a:schemeClr val="tx1"/>
                </a:solidFill>
              </a:rPr>
            </a:br>
            <a:r>
              <a:rPr lang="el-GR" sz="3200" b="1" dirty="0" smtClean="0">
                <a:solidFill>
                  <a:schemeClr val="tx1"/>
                </a:solidFill>
              </a:rPr>
              <a:t>να υπερβεί το θάνατο?</a:t>
            </a:r>
            <a:endParaRPr lang="en-US" sz="3200" b="1" dirty="0">
              <a:solidFill>
                <a:schemeClr val="tx1"/>
              </a:solidFill>
            </a:endParaRPr>
          </a:p>
        </p:txBody>
      </p:sp>
      <p:sp>
        <p:nvSpPr>
          <p:cNvPr id="3" name="Content Placeholder 2"/>
          <p:cNvSpPr>
            <a:spLocks noGrp="1"/>
          </p:cNvSpPr>
          <p:nvPr>
            <p:ph sz="quarter" idx="1"/>
          </p:nvPr>
        </p:nvSpPr>
        <p:spPr/>
        <p:txBody>
          <a:bodyPr/>
          <a:lstStyle/>
          <a:p>
            <a:endParaRPr lang="el-GR" dirty="0" smtClean="0"/>
          </a:p>
          <a:p>
            <a:pPr algn="ctr"/>
            <a:r>
              <a:rPr lang="el-GR" dirty="0" smtClean="0"/>
              <a:t>Λόγος</a:t>
            </a:r>
          </a:p>
          <a:p>
            <a:pPr algn="ctr"/>
            <a:endParaRPr lang="el-GR" dirty="0" smtClean="0"/>
          </a:p>
          <a:p>
            <a:pPr algn="ctr"/>
            <a:r>
              <a:rPr lang="el-GR" dirty="0" smtClean="0"/>
              <a:t>Τεχνολογία</a:t>
            </a:r>
          </a:p>
          <a:p>
            <a:pPr algn="ctr"/>
            <a:endParaRPr lang="el-GR" dirty="0" smtClean="0"/>
          </a:p>
          <a:p>
            <a:pPr algn="ctr"/>
            <a:r>
              <a:rPr lang="el-GR" dirty="0" smtClean="0"/>
              <a:t>Ο άνθρωπος ως ανώτερο βιολογικό ον.</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Η Βιομηχανική Επανάσταση</a:t>
            </a:r>
            <a:endParaRPr lang="en-US" sz="3200" b="1" dirty="0">
              <a:solidFill>
                <a:schemeClr val="tx1"/>
              </a:solidFill>
            </a:endParaRPr>
          </a:p>
        </p:txBody>
      </p:sp>
      <p:pic>
        <p:nvPicPr>
          <p:cNvPr id="16386" name="Picture 2" descr="C:\Users\MARIOS\Pictures\photos for heritage\industrial revolution.jpg"/>
          <p:cNvPicPr>
            <a:picLocks noGrp="1" noChangeAspect="1" noChangeArrowheads="1"/>
          </p:cNvPicPr>
          <p:nvPr>
            <p:ph sz="quarter" idx="1"/>
          </p:nvPr>
        </p:nvPicPr>
        <p:blipFill>
          <a:blip r:embed="rId2"/>
          <a:srcRect/>
          <a:stretch>
            <a:fillRect/>
          </a:stretch>
        </p:blipFill>
        <p:spPr bwMode="auto">
          <a:xfrm>
            <a:off x="1337735" y="1600200"/>
            <a:ext cx="6703479" cy="44958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solidFill>
                  <a:schemeClr val="tx1"/>
                </a:solidFill>
              </a:rPr>
              <a:t>Άνοδος της αστικής τάξης</a:t>
            </a:r>
            <a:endParaRPr lang="en-US" sz="3200" b="1" dirty="0">
              <a:solidFill>
                <a:schemeClr val="tx1"/>
              </a:solidFill>
            </a:endParaRPr>
          </a:p>
        </p:txBody>
      </p:sp>
      <p:sp>
        <p:nvSpPr>
          <p:cNvPr id="3" name="Content Placeholder 2"/>
          <p:cNvSpPr>
            <a:spLocks noGrp="1"/>
          </p:cNvSpPr>
          <p:nvPr>
            <p:ph sz="quarter" idx="1"/>
          </p:nvPr>
        </p:nvSpPr>
        <p:spPr/>
        <p:txBody>
          <a:bodyPr>
            <a:normAutofit/>
          </a:bodyPr>
          <a:lstStyle/>
          <a:p>
            <a:r>
              <a:rPr lang="el-GR" sz="3000" dirty="0" smtClean="0"/>
              <a:t>Η ανακάλυψη του Νέου Κόσμου.</a:t>
            </a:r>
          </a:p>
          <a:p>
            <a:r>
              <a:rPr lang="el-GR" sz="3000" dirty="0" smtClean="0"/>
              <a:t>Εμπόριο, ναυτιλία.</a:t>
            </a:r>
          </a:p>
          <a:p>
            <a:r>
              <a:rPr lang="el-GR" sz="3000" dirty="0" smtClean="0"/>
              <a:t>Νέες μορφές πλούτου. Από το κληρονομικό </a:t>
            </a:r>
            <a:r>
              <a:rPr lang="en-GB" sz="3000" dirty="0" smtClean="0"/>
              <a:t>status </a:t>
            </a:r>
            <a:r>
              <a:rPr lang="el-GR" sz="3000" dirty="0" smtClean="0"/>
              <a:t>στο επίκτητο </a:t>
            </a:r>
            <a:r>
              <a:rPr lang="en-GB" sz="3000" dirty="0" smtClean="0"/>
              <a:t>status</a:t>
            </a:r>
            <a:r>
              <a:rPr lang="el-GR" sz="3000" dirty="0" smtClean="0"/>
              <a:t>. </a:t>
            </a:r>
          </a:p>
          <a:p>
            <a:r>
              <a:rPr lang="el-GR" sz="3000" dirty="0" smtClean="0"/>
              <a:t>Κίνηση ανθρώπων, χρημάτων και αγαθών. </a:t>
            </a:r>
          </a:p>
          <a:p>
            <a:r>
              <a:rPr lang="el-GR" sz="3000" dirty="0" smtClean="0"/>
              <a:t>Ιδεολογία του χρήματος. Όλα αγοράζονται (και η δύναμη και η γνώση). </a:t>
            </a:r>
          </a:p>
          <a:p>
            <a:r>
              <a:rPr lang="el-GR" sz="3000" dirty="0" smtClean="0"/>
              <a:t>Πολυτέλεια. Αφθονία. Πίνακες «νεκρής φύσης».</a:t>
            </a:r>
            <a:endParaRPr lang="en-US" sz="3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«Παλιός» και «Νέος Κόσμος»</a:t>
            </a:r>
            <a:endParaRPr lang="en-US" sz="3200" b="1" dirty="0">
              <a:solidFill>
                <a:schemeClr val="tx1"/>
              </a:solidFill>
            </a:endParaRPr>
          </a:p>
        </p:txBody>
      </p:sp>
      <p:pic>
        <p:nvPicPr>
          <p:cNvPr id="9219" name="Picture 3" descr="C:\Users\MARIOS\Pictures\photos for heritage\map.jpg"/>
          <p:cNvPicPr>
            <a:picLocks noGrp="1" noChangeAspect="1" noChangeArrowheads="1"/>
          </p:cNvPicPr>
          <p:nvPr>
            <p:ph sz="quarter" idx="1"/>
          </p:nvPr>
        </p:nvPicPr>
        <p:blipFill>
          <a:blip r:embed="rId2"/>
          <a:srcRect/>
          <a:stretch>
            <a:fillRect/>
          </a:stretch>
        </p:blipFill>
        <p:spPr bwMode="auto">
          <a:xfrm>
            <a:off x="1537120" y="1600200"/>
            <a:ext cx="6304709" cy="44958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solidFill>
                  <a:schemeClr val="tx1"/>
                </a:solidFill>
              </a:rPr>
              <a:t>‘Ανοδος της Αστικής Τάξης</a:t>
            </a:r>
            <a:endParaRPr lang="en-US" b="1" dirty="0">
              <a:solidFill>
                <a:schemeClr val="tx1"/>
              </a:solidFill>
            </a:endParaRPr>
          </a:p>
        </p:txBody>
      </p:sp>
      <p:pic>
        <p:nvPicPr>
          <p:cNvPr id="17417" name="Picture 9" descr="C:\Users\MARIOS\Pictures\still life 5.jpg"/>
          <p:cNvPicPr>
            <a:picLocks noGrp="1" noChangeAspect="1" noChangeArrowheads="1"/>
          </p:cNvPicPr>
          <p:nvPr>
            <p:ph sz="quarter" idx="1"/>
          </p:nvPr>
        </p:nvPicPr>
        <p:blipFill>
          <a:blip r:embed="rId2"/>
          <a:srcRect/>
          <a:stretch>
            <a:fillRect/>
          </a:stretch>
        </p:blipFill>
        <p:spPr bwMode="auto">
          <a:xfrm>
            <a:off x="1142976" y="1785926"/>
            <a:ext cx="2357454" cy="2143140"/>
          </a:xfrm>
          <a:prstGeom prst="rect">
            <a:avLst/>
          </a:prstGeom>
          <a:noFill/>
        </p:spPr>
      </p:pic>
      <p:pic>
        <p:nvPicPr>
          <p:cNvPr id="17418" name="Picture 10" descr="C:\Users\MARIOS\Pictures\still life 4.jpg"/>
          <p:cNvPicPr>
            <a:picLocks noChangeAspect="1" noChangeArrowheads="1"/>
          </p:cNvPicPr>
          <p:nvPr/>
        </p:nvPicPr>
        <p:blipFill>
          <a:blip r:embed="rId3"/>
          <a:srcRect/>
          <a:stretch>
            <a:fillRect/>
          </a:stretch>
        </p:blipFill>
        <p:spPr bwMode="auto">
          <a:xfrm>
            <a:off x="5214942" y="1785926"/>
            <a:ext cx="2357454" cy="2214578"/>
          </a:xfrm>
          <a:prstGeom prst="rect">
            <a:avLst/>
          </a:prstGeom>
          <a:noFill/>
        </p:spPr>
      </p:pic>
      <p:pic>
        <p:nvPicPr>
          <p:cNvPr id="17419" name="Picture 11" descr="C:\Users\MARIOS\Pictures\still life 6.jpg"/>
          <p:cNvPicPr>
            <a:picLocks noChangeAspect="1" noChangeArrowheads="1"/>
          </p:cNvPicPr>
          <p:nvPr/>
        </p:nvPicPr>
        <p:blipFill>
          <a:blip r:embed="rId4"/>
          <a:srcRect/>
          <a:stretch>
            <a:fillRect/>
          </a:stretch>
        </p:blipFill>
        <p:spPr bwMode="auto">
          <a:xfrm>
            <a:off x="3071802" y="4357694"/>
            <a:ext cx="2643206" cy="2071702"/>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000" b="1" dirty="0" smtClean="0">
                <a:solidFill>
                  <a:schemeClr val="tx1"/>
                </a:solidFill>
              </a:rPr>
              <a:t>Γνωριμία με το «Νέο Κόσμο»</a:t>
            </a:r>
            <a:endParaRPr lang="en-US" sz="3000" b="1" dirty="0">
              <a:solidFill>
                <a:schemeClr val="tx1"/>
              </a:solidFill>
            </a:endParaRPr>
          </a:p>
        </p:txBody>
      </p:sp>
      <p:sp>
        <p:nvSpPr>
          <p:cNvPr id="3" name="Content Placeholder 2"/>
          <p:cNvSpPr>
            <a:spLocks noGrp="1"/>
          </p:cNvSpPr>
          <p:nvPr>
            <p:ph sz="quarter" idx="1"/>
          </p:nvPr>
        </p:nvSpPr>
        <p:spPr/>
        <p:txBody>
          <a:bodyPr/>
          <a:lstStyle/>
          <a:p>
            <a:endParaRPr lang="el-GR" dirty="0" smtClean="0"/>
          </a:p>
          <a:p>
            <a:r>
              <a:rPr lang="el-GR" dirty="0" smtClean="0"/>
              <a:t>Από το 15</a:t>
            </a:r>
            <a:r>
              <a:rPr lang="el-GR" baseline="30000" dirty="0" smtClean="0"/>
              <a:t>ο</a:t>
            </a:r>
            <a:r>
              <a:rPr lang="el-GR" dirty="0" smtClean="0"/>
              <a:t> αιώνα (Κολόμβος, 1492) αλλά κυρίως στη διάρκεια του 18</a:t>
            </a:r>
            <a:r>
              <a:rPr lang="el-GR" baseline="30000" dirty="0" smtClean="0"/>
              <a:t>ου</a:t>
            </a:r>
            <a:r>
              <a:rPr lang="el-GR" dirty="0" smtClean="0"/>
              <a:t> και 19</a:t>
            </a:r>
            <a:r>
              <a:rPr lang="el-GR" baseline="30000" dirty="0" smtClean="0"/>
              <a:t>ου</a:t>
            </a:r>
            <a:r>
              <a:rPr lang="el-GR" dirty="0" smtClean="0"/>
              <a:t> αιώνα.</a:t>
            </a:r>
          </a:p>
          <a:p>
            <a:r>
              <a:rPr lang="el-GR" dirty="0" smtClean="0"/>
              <a:t>Αμερική, Ινδία, Ινδονησία.</a:t>
            </a:r>
          </a:p>
          <a:p>
            <a:r>
              <a:rPr lang="el-GR" dirty="0" smtClean="0"/>
              <a:t>Ισπανικές, Πορτογαλικές, Γαλλικές και Βρετανικές αποστολές.</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Είναι «άνθρωποι» σαν εμάς?</a:t>
            </a:r>
            <a:endParaRPr lang="en-US" sz="3200" b="1" dirty="0">
              <a:solidFill>
                <a:schemeClr val="tx1"/>
              </a:solidFill>
            </a:endParaRPr>
          </a:p>
        </p:txBody>
      </p:sp>
      <p:sp>
        <p:nvSpPr>
          <p:cNvPr id="3" name="Content Placeholder 2"/>
          <p:cNvSpPr>
            <a:spLocks noGrp="1"/>
          </p:cNvSpPr>
          <p:nvPr>
            <p:ph sz="quarter" idx="1"/>
          </p:nvPr>
        </p:nvSpPr>
        <p:spPr/>
        <p:txBody>
          <a:bodyPr/>
          <a:lstStyle/>
          <a:p>
            <a:pPr>
              <a:buNone/>
            </a:pPr>
            <a:r>
              <a:rPr lang="el-GR" dirty="0" smtClean="0"/>
              <a:t>             </a:t>
            </a:r>
            <a:endParaRPr lang="en-US" dirty="0"/>
          </a:p>
        </p:txBody>
      </p:sp>
      <p:pic>
        <p:nvPicPr>
          <p:cNvPr id="11266" name="Picture 2" descr="C:\Users\MARIOS\Pictures\indians 3.jpg"/>
          <p:cNvPicPr>
            <a:picLocks noChangeAspect="1" noChangeArrowheads="1"/>
          </p:cNvPicPr>
          <p:nvPr/>
        </p:nvPicPr>
        <p:blipFill>
          <a:blip r:embed="rId2"/>
          <a:srcRect/>
          <a:stretch>
            <a:fillRect/>
          </a:stretch>
        </p:blipFill>
        <p:spPr bwMode="auto">
          <a:xfrm>
            <a:off x="1357290" y="2143116"/>
            <a:ext cx="6643734" cy="364333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b="1" dirty="0" smtClean="0">
                <a:solidFill>
                  <a:schemeClr val="tx1"/>
                </a:solidFill>
              </a:rPr>
              <a:t>Οι μύθοι των πρώτων ταξιδευτών</a:t>
            </a:r>
            <a:br>
              <a:rPr lang="el-GR" sz="3200" b="1" dirty="0" smtClean="0">
                <a:solidFill>
                  <a:schemeClr val="tx1"/>
                </a:solidFill>
              </a:rPr>
            </a:br>
            <a:r>
              <a:rPr lang="el-GR" sz="3200" b="1" dirty="0" smtClean="0">
                <a:solidFill>
                  <a:schemeClr val="tx1"/>
                </a:solidFill>
              </a:rPr>
              <a:t>Κείμενο του 15</a:t>
            </a:r>
            <a:r>
              <a:rPr lang="el-GR" sz="3200" b="1" baseline="30000" dirty="0" smtClean="0">
                <a:solidFill>
                  <a:schemeClr val="tx1"/>
                </a:solidFill>
              </a:rPr>
              <a:t>ου</a:t>
            </a:r>
            <a:r>
              <a:rPr lang="el-GR" sz="3200" b="1" dirty="0" smtClean="0">
                <a:solidFill>
                  <a:schemeClr val="tx1"/>
                </a:solidFill>
              </a:rPr>
              <a:t> μ.Χ. αιώνα</a:t>
            </a:r>
            <a:endParaRPr lang="en-US" sz="3200" b="1" dirty="0">
              <a:solidFill>
                <a:schemeClr val="tx1"/>
              </a:solidFill>
            </a:endParaRPr>
          </a:p>
        </p:txBody>
      </p:sp>
      <p:sp>
        <p:nvSpPr>
          <p:cNvPr id="3" name="Content Placeholder 2"/>
          <p:cNvSpPr>
            <a:spLocks noGrp="1"/>
          </p:cNvSpPr>
          <p:nvPr>
            <p:ph sz="quarter" idx="1"/>
          </p:nvPr>
        </p:nvSpPr>
        <p:spPr>
          <a:xfrm>
            <a:off x="612648" y="1600200"/>
            <a:ext cx="8153400" cy="4829196"/>
          </a:xfrm>
        </p:spPr>
        <p:txBody>
          <a:bodyPr>
            <a:normAutofit lnSpcReduction="10000"/>
          </a:bodyPr>
          <a:lstStyle/>
          <a:p>
            <a:pPr algn="ctr">
              <a:buNone/>
            </a:pPr>
            <a:endParaRPr lang="en-GB" dirty="0" smtClean="0"/>
          </a:p>
          <a:p>
            <a:pPr algn="ctr">
              <a:buNone/>
            </a:pPr>
            <a:r>
              <a:rPr lang="el-GR" dirty="0" smtClean="0"/>
              <a:t>«Στη χώρα των Ινδών υπάρχουν άνδρες με κεφάλια σκύλων που μιλούν γαβγίζοντας και τρέφονται πιάνοντας πουλιά. Άλλοι πάλι, έχουν μόνο ένα μάτι στο μέτωπο. Στη Λιβύη πολλοί γεννιούνται χωρίς κεφάλι και έχουν στόμα και μάτια. Πολλοί είναι και από τα δύο φύλα. Κοντά στον Γάγγη ποταμό, ζουν άνθρωποι που δεν τρώνε τίποτα. Στην Αιθιοπία πολλοί έχουν τέσσερα μάτια και στη Εριπία ζουν άνθρωποι με λαιμούς και ράμφη πελαργού».</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b="1" dirty="0" smtClean="0">
                <a:solidFill>
                  <a:schemeClr val="tx1"/>
                </a:solidFill>
              </a:rPr>
              <a:t>Η συμβολή του «άλλου» </a:t>
            </a:r>
            <a:br>
              <a:rPr lang="el-GR" sz="3200" b="1" dirty="0" smtClean="0">
                <a:solidFill>
                  <a:schemeClr val="tx1"/>
                </a:solidFill>
              </a:rPr>
            </a:br>
            <a:r>
              <a:rPr lang="el-GR" sz="3200" b="1" dirty="0" smtClean="0">
                <a:solidFill>
                  <a:schemeClr val="tx1"/>
                </a:solidFill>
              </a:rPr>
              <a:t>στη διαμόρφωση της ιστορίας</a:t>
            </a:r>
            <a:endParaRPr lang="en-US" sz="3200" dirty="0"/>
          </a:p>
        </p:txBody>
      </p:sp>
      <p:sp>
        <p:nvSpPr>
          <p:cNvPr id="3" name="Content Placeholder 2"/>
          <p:cNvSpPr>
            <a:spLocks noGrp="1"/>
          </p:cNvSpPr>
          <p:nvPr>
            <p:ph sz="quarter" idx="1"/>
          </p:nvPr>
        </p:nvSpPr>
        <p:spPr/>
        <p:txBody>
          <a:bodyPr>
            <a:normAutofit fontScale="92500"/>
          </a:bodyPr>
          <a:lstStyle/>
          <a:p>
            <a:pPr algn="ctr"/>
            <a:r>
              <a:rPr lang="el-GR" sz="3100" dirty="0" smtClean="0"/>
              <a:t>Αρχικά (18</a:t>
            </a:r>
            <a:r>
              <a:rPr lang="el-GR" sz="3100" baseline="30000" dirty="0" smtClean="0"/>
              <a:t>ος</a:t>
            </a:r>
            <a:r>
              <a:rPr lang="el-GR" sz="3100" dirty="0" smtClean="0"/>
              <a:t> αι.), σημειώνεται διάκριση στο ΧΩΡΟ. Αντιπαραβολή «παλιού» και «νέου» κόσμου.</a:t>
            </a:r>
          </a:p>
          <a:p>
            <a:pPr algn="ctr"/>
            <a:r>
              <a:rPr lang="el-GR" sz="3100" dirty="0" smtClean="0"/>
              <a:t>Στη συνέχεια (19</a:t>
            </a:r>
            <a:r>
              <a:rPr lang="el-GR" sz="3100" baseline="30000" dirty="0" smtClean="0"/>
              <a:t>ος</a:t>
            </a:r>
            <a:r>
              <a:rPr lang="el-GR" sz="3100" dirty="0" smtClean="0"/>
              <a:t> αι.), η διάκριση αυτή γίνεται με βάση το ΧΡΟΝΟ. Αντιπαραβολή ενός «πρωτόγονου» παρελθόντος και ενός «πολιτισμένου» παρόντος.</a:t>
            </a:r>
          </a:p>
          <a:p>
            <a:pPr algn="ctr">
              <a:buNone/>
            </a:pPr>
            <a:endParaRPr lang="el-GR" sz="3100" dirty="0" smtClean="0"/>
          </a:p>
          <a:p>
            <a:pPr algn="ctr">
              <a:buNone/>
            </a:pPr>
            <a:r>
              <a:rPr lang="en-GB" sz="3100" b="1" dirty="0" smtClean="0"/>
              <a:t>John Lock</a:t>
            </a:r>
            <a:r>
              <a:rPr lang="en-GB" sz="3100" dirty="0" smtClean="0"/>
              <a:t>:</a:t>
            </a:r>
            <a:endParaRPr lang="el-GR" sz="3100" dirty="0" smtClean="0"/>
          </a:p>
          <a:p>
            <a:pPr algn="ctr">
              <a:buNone/>
            </a:pPr>
            <a:r>
              <a:rPr lang="el-GR" sz="3100" dirty="0" smtClean="0"/>
              <a:t>«Στην αρχή, όλος ο κόσμος ήταν Αμερική»</a:t>
            </a:r>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b="1" dirty="0" smtClean="0">
                <a:solidFill>
                  <a:schemeClr val="tx1"/>
                </a:solidFill>
              </a:rPr>
              <a:t>Η συμβολή του «άλλου» </a:t>
            </a:r>
            <a:br>
              <a:rPr lang="el-GR" sz="3200" b="1" dirty="0" smtClean="0">
                <a:solidFill>
                  <a:schemeClr val="tx1"/>
                </a:solidFill>
              </a:rPr>
            </a:br>
            <a:r>
              <a:rPr lang="el-GR" sz="3200" b="1" dirty="0" smtClean="0">
                <a:solidFill>
                  <a:schemeClr val="tx1"/>
                </a:solidFill>
              </a:rPr>
              <a:t>διαμόρφωση της ιστορίας</a:t>
            </a:r>
            <a:endParaRPr lang="en-US" sz="3200" b="1" dirty="0">
              <a:solidFill>
                <a:schemeClr val="tx1"/>
              </a:solidFill>
            </a:endParaRPr>
          </a:p>
        </p:txBody>
      </p:sp>
      <p:pic>
        <p:nvPicPr>
          <p:cNvPr id="12291" name="Picture 3" descr="C:\Users\MARIOS\Pictures\indigenous 1.jpg"/>
          <p:cNvPicPr>
            <a:picLocks noGrp="1" noChangeAspect="1" noChangeArrowheads="1"/>
          </p:cNvPicPr>
          <p:nvPr>
            <p:ph sz="quarter" idx="1"/>
          </p:nvPr>
        </p:nvPicPr>
        <p:blipFill>
          <a:blip r:embed="rId2"/>
          <a:srcRect/>
          <a:stretch>
            <a:fillRect/>
          </a:stretch>
        </p:blipFill>
        <p:spPr bwMode="auto">
          <a:xfrm>
            <a:off x="785786" y="2000240"/>
            <a:ext cx="3286148" cy="3429024"/>
          </a:xfrm>
          <a:prstGeom prst="rect">
            <a:avLst/>
          </a:prstGeom>
          <a:noFill/>
        </p:spPr>
      </p:pic>
      <p:pic>
        <p:nvPicPr>
          <p:cNvPr id="12292" name="Picture 4" descr="C:\Users\MARIOS\Pictures\indigenous 2.jpg"/>
          <p:cNvPicPr>
            <a:picLocks noChangeAspect="1" noChangeArrowheads="1"/>
          </p:cNvPicPr>
          <p:nvPr/>
        </p:nvPicPr>
        <p:blipFill>
          <a:blip r:embed="rId3"/>
          <a:srcRect/>
          <a:stretch>
            <a:fillRect/>
          </a:stretch>
        </p:blipFill>
        <p:spPr bwMode="auto">
          <a:xfrm>
            <a:off x="4714876" y="2000240"/>
            <a:ext cx="3571900" cy="335758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000" b="1" dirty="0" smtClean="0">
                <a:solidFill>
                  <a:schemeClr val="tx1"/>
                </a:solidFill>
              </a:rPr>
              <a:t>Thomas Kuhn</a:t>
            </a:r>
            <a:endParaRPr lang="en-US" sz="3000" b="1" dirty="0">
              <a:solidFill>
                <a:schemeClr val="tx1"/>
              </a:solidFill>
            </a:endParaRPr>
          </a:p>
        </p:txBody>
      </p:sp>
      <p:pic>
        <p:nvPicPr>
          <p:cNvPr id="4" name="Content Placeholder 3" descr="C:\Users\MARIOS\Pictures\200px-Structure-of-scientific-revolutions-3rd-ed-pb.jpg"/>
          <p:cNvPicPr>
            <a:picLocks noGrp="1"/>
          </p:cNvPicPr>
          <p:nvPr>
            <p:ph sz="quarter" idx="1"/>
          </p:nvPr>
        </p:nvPicPr>
        <p:blipFill>
          <a:blip r:embed="rId2"/>
          <a:srcRect/>
          <a:stretch>
            <a:fillRect/>
          </a:stretch>
        </p:blipFill>
        <p:spPr bwMode="auto">
          <a:xfrm>
            <a:off x="3071802" y="1928802"/>
            <a:ext cx="3070239" cy="39100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sz="3200" b="1" dirty="0" smtClean="0">
                <a:solidFill>
                  <a:schemeClr val="tx1"/>
                </a:solidFill>
              </a:rPr>
              <a:t>Η εξελικτική πορεία προς τον πολιτισμό.</a:t>
            </a:r>
            <a:br>
              <a:rPr lang="el-GR" sz="3200" b="1" dirty="0" smtClean="0">
                <a:solidFill>
                  <a:schemeClr val="tx1"/>
                </a:solidFill>
              </a:rPr>
            </a:br>
            <a:r>
              <a:rPr lang="el-GR" sz="3200" b="1" dirty="0" smtClean="0">
                <a:solidFill>
                  <a:schemeClr val="tx1"/>
                </a:solidFill>
              </a:rPr>
              <a:t>Σημαντικοί σταθμοί.</a:t>
            </a:r>
            <a:endParaRPr lang="en-US" sz="3200" b="1" dirty="0">
              <a:solidFill>
                <a:schemeClr val="tx1"/>
              </a:solidFill>
            </a:endParaRPr>
          </a:p>
        </p:txBody>
      </p:sp>
      <p:pic>
        <p:nvPicPr>
          <p:cNvPr id="13314" name="Picture 2" descr="C:\Users\MARIOS\Pictures\photos for heritage\acropolis.jpg"/>
          <p:cNvPicPr>
            <a:picLocks noGrp="1" noChangeAspect="1" noChangeArrowheads="1"/>
          </p:cNvPicPr>
          <p:nvPr>
            <p:ph sz="quarter" idx="1"/>
          </p:nvPr>
        </p:nvPicPr>
        <p:blipFill>
          <a:blip r:embed="rId2"/>
          <a:srcRect/>
          <a:stretch>
            <a:fillRect/>
          </a:stretch>
        </p:blipFill>
        <p:spPr bwMode="auto">
          <a:xfrm>
            <a:off x="1958975" y="1924050"/>
            <a:ext cx="5461000" cy="38481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smtClean="0">
                <a:solidFill>
                  <a:schemeClr val="tx1"/>
                </a:solidFill>
              </a:rPr>
              <a:t>Η εξελικτική πορεία προς τον πολιτισμό.</a:t>
            </a:r>
            <a:br>
              <a:rPr lang="el-GR" sz="2800" b="1" dirty="0" smtClean="0">
                <a:solidFill>
                  <a:schemeClr val="tx1"/>
                </a:solidFill>
              </a:rPr>
            </a:br>
            <a:r>
              <a:rPr lang="el-GR" sz="2800" b="1" dirty="0" smtClean="0">
                <a:solidFill>
                  <a:schemeClr val="tx1"/>
                </a:solidFill>
              </a:rPr>
              <a:t>Σημαντικοί σταθμοί.</a:t>
            </a:r>
            <a:endParaRPr lang="en-US" sz="3000" dirty="0"/>
          </a:p>
        </p:txBody>
      </p:sp>
      <p:pic>
        <p:nvPicPr>
          <p:cNvPr id="14338" name="Picture 2" descr="C:\Users\MARIOS\Pictures\rome 2.jpg"/>
          <p:cNvPicPr>
            <a:picLocks noGrp="1" noChangeAspect="1" noChangeArrowheads="1"/>
          </p:cNvPicPr>
          <p:nvPr>
            <p:ph sz="quarter" idx="1"/>
          </p:nvPr>
        </p:nvPicPr>
        <p:blipFill>
          <a:blip r:embed="rId2"/>
          <a:srcRect/>
          <a:stretch>
            <a:fillRect/>
          </a:stretch>
        </p:blipFill>
        <p:spPr bwMode="auto">
          <a:xfrm>
            <a:off x="2571736" y="2071678"/>
            <a:ext cx="4286280" cy="3500462"/>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3200" b="1" dirty="0" smtClean="0">
                <a:solidFill>
                  <a:schemeClr val="tx1"/>
                </a:solidFill>
              </a:rPr>
              <a:t>Το «άλλο» στις μέρες μας</a:t>
            </a:r>
            <a:endParaRPr lang="en-US" sz="3200" b="1" dirty="0">
              <a:solidFill>
                <a:schemeClr val="tx1"/>
              </a:solidFill>
            </a:endParaRPr>
          </a:p>
        </p:txBody>
      </p:sp>
      <p:pic>
        <p:nvPicPr>
          <p:cNvPr id="18434" name="Picture 2" descr="C:\Users\MARIOS\Pictures\arab 3.jpg"/>
          <p:cNvPicPr>
            <a:picLocks noGrp="1" noChangeAspect="1" noChangeArrowheads="1"/>
          </p:cNvPicPr>
          <p:nvPr>
            <p:ph sz="quarter" idx="1"/>
          </p:nvPr>
        </p:nvPicPr>
        <p:blipFill>
          <a:blip r:embed="rId2"/>
          <a:srcRect/>
          <a:stretch>
            <a:fillRect/>
          </a:stretch>
        </p:blipFill>
        <p:spPr bwMode="auto">
          <a:xfrm>
            <a:off x="1315516" y="1600200"/>
            <a:ext cx="6747917" cy="449580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000132"/>
          </a:xfrm>
        </p:spPr>
        <p:txBody>
          <a:bodyPr>
            <a:noAutofit/>
          </a:bodyPr>
          <a:lstStyle/>
          <a:p>
            <a:r>
              <a:rPr lang="en-GB" sz="2600" b="1" dirty="0" smtClean="0">
                <a:solidFill>
                  <a:schemeClr val="tx1"/>
                </a:solidFill>
              </a:rPr>
              <a:t>E. Said </a:t>
            </a:r>
            <a:r>
              <a:rPr lang="el-GR" sz="2600" b="1" dirty="0" smtClean="0">
                <a:solidFill>
                  <a:schemeClr val="tx1"/>
                </a:solidFill>
              </a:rPr>
              <a:t>(Αμερικανο-Παλαιστίνιος θεωρητικός </a:t>
            </a:r>
            <a:r>
              <a:rPr lang="en-GB" sz="2600" b="1" dirty="0" smtClean="0">
                <a:solidFill>
                  <a:schemeClr val="tx1"/>
                </a:solidFill>
              </a:rPr>
              <a:t>&amp;</a:t>
            </a:r>
            <a:r>
              <a:rPr lang="el-GR" sz="2600" b="1" dirty="0" smtClean="0">
                <a:solidFill>
                  <a:schemeClr val="tx1"/>
                </a:solidFill>
              </a:rPr>
              <a:t>πολιτικός ακτιβιστής του 20</a:t>
            </a:r>
            <a:r>
              <a:rPr lang="el-GR" sz="2600" b="1" baseline="30000" dirty="0" smtClean="0">
                <a:solidFill>
                  <a:schemeClr val="tx1"/>
                </a:solidFill>
              </a:rPr>
              <a:t>ου</a:t>
            </a:r>
            <a:r>
              <a:rPr lang="el-GR" sz="2600" b="1" dirty="0" smtClean="0">
                <a:solidFill>
                  <a:schemeClr val="tx1"/>
                </a:solidFill>
              </a:rPr>
              <a:t> αιώνα)</a:t>
            </a:r>
            <a:r>
              <a:rPr lang="en-GB" sz="2600" b="1" dirty="0" smtClean="0">
                <a:solidFill>
                  <a:schemeClr val="tx1"/>
                </a:solidFill>
              </a:rPr>
              <a:t>, </a:t>
            </a:r>
            <a:r>
              <a:rPr lang="el-GR" sz="2600" b="1" dirty="0" smtClean="0">
                <a:solidFill>
                  <a:schemeClr val="tx1"/>
                </a:solidFill>
              </a:rPr>
              <a:t>Οριενταλισμός, 1985</a:t>
            </a:r>
            <a:endParaRPr lang="en-US" sz="2600" b="1" dirty="0">
              <a:solidFill>
                <a:schemeClr val="tx1"/>
              </a:solidFill>
            </a:endParaRPr>
          </a:p>
        </p:txBody>
      </p:sp>
      <p:sp>
        <p:nvSpPr>
          <p:cNvPr id="3" name="Content Placeholder 2"/>
          <p:cNvSpPr>
            <a:spLocks noGrp="1"/>
          </p:cNvSpPr>
          <p:nvPr>
            <p:ph sz="quarter" idx="1"/>
          </p:nvPr>
        </p:nvSpPr>
        <p:spPr>
          <a:xfrm>
            <a:off x="457200" y="2143116"/>
            <a:ext cx="8229600" cy="3983047"/>
          </a:xfrm>
        </p:spPr>
        <p:txBody>
          <a:bodyPr/>
          <a:lstStyle/>
          <a:p>
            <a:pPr algn="ctr">
              <a:buNone/>
            </a:pPr>
            <a:r>
              <a:rPr lang="el-GR" dirty="0" smtClean="0"/>
              <a:t>«Ισχυρίζομαι ότι ο ευρωπαϊκός πολιτισμός κατόρθωσε με τρομακτικά συστηματική πειθαρχία να χειραγωγήσει –ή ακόμα και να παραγάγει- την Ανατολή πολιτικά, κοινωνιολογικά, στρατιωτικά, ιδεολογικά, επιστημονικά και φαντασιακά κατά τη μετά το Διαφωτισμό περίοδο».</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071570"/>
          </a:xfrm>
        </p:spPr>
        <p:txBody>
          <a:bodyPr>
            <a:normAutofit fontScale="90000"/>
          </a:bodyPr>
          <a:lstStyle/>
          <a:p>
            <a:pPr algn="ctr"/>
            <a:r>
              <a:rPr lang="el-GR" sz="3300" dirty="0" smtClean="0"/>
              <a:t/>
            </a:r>
            <a:br>
              <a:rPr lang="el-GR" sz="3300" dirty="0" smtClean="0"/>
            </a:br>
            <a:r>
              <a:rPr lang="en-GB" sz="3000" b="1" dirty="0" smtClean="0">
                <a:solidFill>
                  <a:schemeClr val="tx1"/>
                </a:solidFill>
              </a:rPr>
              <a:t>E. Said </a:t>
            </a:r>
            <a:r>
              <a:rPr lang="el-GR" sz="3000" b="1" dirty="0" smtClean="0">
                <a:solidFill>
                  <a:schemeClr val="tx1"/>
                </a:solidFill>
              </a:rPr>
              <a:t>(Αμερικανο-Παλαιστίνιος θεωρητικός </a:t>
            </a:r>
            <a:r>
              <a:rPr lang="en-GB" sz="3000" b="1" dirty="0" smtClean="0">
                <a:solidFill>
                  <a:schemeClr val="tx1"/>
                </a:solidFill>
              </a:rPr>
              <a:t>&amp;</a:t>
            </a:r>
            <a:r>
              <a:rPr lang="el-GR" sz="3000" b="1" dirty="0" smtClean="0">
                <a:solidFill>
                  <a:schemeClr val="tx1"/>
                </a:solidFill>
              </a:rPr>
              <a:t> πολιτικός ακτιβιστής του 20</a:t>
            </a:r>
            <a:r>
              <a:rPr lang="el-GR" sz="3000" b="1" baseline="30000" dirty="0" smtClean="0">
                <a:solidFill>
                  <a:schemeClr val="tx1"/>
                </a:solidFill>
              </a:rPr>
              <a:t>ου</a:t>
            </a:r>
            <a:r>
              <a:rPr lang="el-GR" sz="3000" b="1" dirty="0" smtClean="0">
                <a:solidFill>
                  <a:schemeClr val="tx1"/>
                </a:solidFill>
              </a:rPr>
              <a:t> αιώνα)</a:t>
            </a:r>
            <a:r>
              <a:rPr lang="en-GB" sz="3000" b="1" dirty="0" smtClean="0">
                <a:solidFill>
                  <a:schemeClr val="tx1"/>
                </a:solidFill>
              </a:rPr>
              <a:t/>
            </a:r>
            <a:br>
              <a:rPr lang="en-GB" sz="3000" b="1" dirty="0" smtClean="0">
                <a:solidFill>
                  <a:schemeClr val="tx1"/>
                </a:solidFill>
              </a:rPr>
            </a:br>
            <a:r>
              <a:rPr lang="en-GB" sz="3000" b="1" dirty="0" smtClean="0">
                <a:solidFill>
                  <a:schemeClr val="tx1"/>
                </a:solidFill>
              </a:rPr>
              <a:t>O</a:t>
            </a:r>
            <a:r>
              <a:rPr lang="el-GR" sz="3000" b="1" dirty="0" smtClean="0">
                <a:solidFill>
                  <a:schemeClr val="tx1"/>
                </a:solidFill>
              </a:rPr>
              <a:t>ριενταλισμός, 1985</a:t>
            </a:r>
            <a:r>
              <a:rPr lang="en-US" sz="3000" dirty="0" smtClean="0"/>
              <a:t/>
            </a:r>
            <a:br>
              <a:rPr lang="en-US" sz="3000" dirty="0" smtClean="0"/>
            </a:br>
            <a:endParaRPr lang="en-US" sz="3000" dirty="0"/>
          </a:p>
        </p:txBody>
      </p:sp>
      <p:sp>
        <p:nvSpPr>
          <p:cNvPr id="3" name="Content Placeholder 2"/>
          <p:cNvSpPr>
            <a:spLocks noGrp="1"/>
          </p:cNvSpPr>
          <p:nvPr>
            <p:ph sz="quarter" idx="1"/>
          </p:nvPr>
        </p:nvSpPr>
        <p:spPr>
          <a:xfrm>
            <a:off x="457200" y="1928802"/>
            <a:ext cx="8229600" cy="4197361"/>
          </a:xfrm>
        </p:spPr>
        <p:txBody>
          <a:bodyPr>
            <a:normAutofit/>
          </a:bodyPr>
          <a:lstStyle/>
          <a:p>
            <a:pPr algn="ctr">
              <a:buNone/>
            </a:pPr>
            <a:endParaRPr lang="en-GB" sz="3000" dirty="0" smtClean="0"/>
          </a:p>
          <a:p>
            <a:pPr algn="ctr">
              <a:buNone/>
            </a:pPr>
            <a:r>
              <a:rPr lang="el-GR" sz="3000" dirty="0" smtClean="0"/>
              <a:t>«Η ουσία του Οριενταλισμού είναι η βαθιά ριζωμένη διάκριση ανάμεσα στη δυτική ανωτερότητα και στην ανατολίτικη κατωτερότητα».</a:t>
            </a:r>
            <a:endParaRPr lang="en-US" sz="3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000132"/>
          </a:xfrm>
        </p:spPr>
        <p:txBody>
          <a:bodyPr>
            <a:normAutofit fontScale="90000"/>
          </a:bodyPr>
          <a:lstStyle/>
          <a:p>
            <a:pPr algn="ctr"/>
            <a:r>
              <a:rPr lang="el-GR" sz="3600" dirty="0" smtClean="0"/>
              <a:t/>
            </a:r>
            <a:br>
              <a:rPr lang="el-GR" sz="3600" dirty="0" smtClean="0"/>
            </a:br>
            <a:r>
              <a:rPr lang="el-GR" sz="3300" b="1" dirty="0" smtClean="0">
                <a:solidFill>
                  <a:schemeClr val="tx1"/>
                </a:solidFill>
              </a:rPr>
              <a:t>Τι είναι το Παράδειγμα?</a:t>
            </a:r>
            <a:r>
              <a:rPr lang="en-GB" sz="3300" b="1" dirty="0" smtClean="0">
                <a:solidFill>
                  <a:schemeClr val="tx1"/>
                </a:solidFill>
              </a:rPr>
              <a:t> Thomas Kuhn</a:t>
            </a:r>
            <a:br>
              <a:rPr lang="en-GB" sz="3300" b="1" dirty="0" smtClean="0">
                <a:solidFill>
                  <a:schemeClr val="tx1"/>
                </a:solidFill>
              </a:rPr>
            </a:br>
            <a:r>
              <a:rPr lang="el-GR" sz="3300" b="1" dirty="0" smtClean="0">
                <a:solidFill>
                  <a:schemeClr val="tx1"/>
                </a:solidFill>
              </a:rPr>
              <a:t>Η δομή των Επιστημονικών Επαναστάσεων</a:t>
            </a:r>
            <a:r>
              <a:rPr lang="en-GB" sz="3300" b="1" dirty="0" smtClean="0">
                <a:solidFill>
                  <a:schemeClr val="tx1"/>
                </a:solidFill>
              </a:rPr>
              <a:t>, </a:t>
            </a:r>
            <a:r>
              <a:rPr lang="el-GR" sz="3300" b="1" dirty="0" smtClean="0">
                <a:solidFill>
                  <a:schemeClr val="tx1"/>
                </a:solidFill>
              </a:rPr>
              <a:t>1962</a:t>
            </a:r>
            <a:r>
              <a:rPr lang="en-GB" sz="3100" b="1" dirty="0" smtClean="0">
                <a:solidFill>
                  <a:schemeClr val="tx1"/>
                </a:solidFill>
              </a:rPr>
              <a:t/>
            </a:r>
            <a:br>
              <a:rPr lang="en-GB" sz="3100" b="1" dirty="0" smtClean="0">
                <a:solidFill>
                  <a:schemeClr val="tx1"/>
                </a:solidFill>
              </a:rPr>
            </a:br>
            <a:endParaRPr lang="en-US" sz="3100" b="1" dirty="0">
              <a:solidFill>
                <a:schemeClr val="tx1"/>
              </a:solidFill>
            </a:endParaRPr>
          </a:p>
        </p:txBody>
      </p:sp>
      <p:sp>
        <p:nvSpPr>
          <p:cNvPr id="3" name="Content Placeholder 2"/>
          <p:cNvSpPr>
            <a:spLocks noGrp="1"/>
          </p:cNvSpPr>
          <p:nvPr>
            <p:ph sz="quarter" idx="1"/>
          </p:nvPr>
        </p:nvSpPr>
        <p:spPr>
          <a:xfrm>
            <a:off x="457200" y="1928802"/>
            <a:ext cx="8229600" cy="4197361"/>
          </a:xfrm>
        </p:spPr>
        <p:txBody>
          <a:bodyPr/>
          <a:lstStyle/>
          <a:p>
            <a:pPr algn="ctr">
              <a:buNone/>
            </a:pPr>
            <a:endParaRPr lang="en-GB" dirty="0" smtClean="0"/>
          </a:p>
          <a:p>
            <a:pPr algn="ctr">
              <a:buNone/>
            </a:pPr>
            <a:r>
              <a:rPr lang="el-GR" dirty="0" smtClean="0"/>
              <a:t>Το </a:t>
            </a:r>
            <a:r>
              <a:rPr lang="el-GR" b="1" dirty="0" smtClean="0"/>
              <a:t>Παράδειγμα</a:t>
            </a:r>
            <a:r>
              <a:rPr lang="el-GR" dirty="0" smtClean="0"/>
              <a:t> αποτελεί το σύνολο των παραδοχών και γενικών νόμων, που για μεγάλα χρονικά διαστήματα, παρέχουν στους επιστήμονες –και την κοινωνία- μία συνεκτική εικόνα του κόσμου.</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000" b="1" dirty="0" smtClean="0">
                <a:solidFill>
                  <a:schemeClr val="tx1"/>
                </a:solidFill>
              </a:rPr>
              <a:t>Σκέψεις πάνω στην έννοια του </a:t>
            </a:r>
            <a:r>
              <a:rPr lang="el-GR" sz="3000" b="1" i="1" dirty="0" smtClean="0">
                <a:solidFill>
                  <a:schemeClr val="tx1"/>
                </a:solidFill>
              </a:rPr>
              <a:t>Παραδείγματος</a:t>
            </a:r>
            <a:endParaRPr lang="en-US" sz="3000" b="1" i="1" dirty="0">
              <a:solidFill>
                <a:schemeClr val="tx1"/>
              </a:solidFill>
            </a:endParaRPr>
          </a:p>
        </p:txBody>
      </p:sp>
      <p:sp>
        <p:nvSpPr>
          <p:cNvPr id="3" name="Content Placeholder 2"/>
          <p:cNvSpPr>
            <a:spLocks noGrp="1"/>
          </p:cNvSpPr>
          <p:nvPr>
            <p:ph sz="quarter" idx="1"/>
          </p:nvPr>
        </p:nvSpPr>
        <p:spPr/>
        <p:txBody>
          <a:bodyPr>
            <a:normAutofit/>
          </a:bodyPr>
          <a:lstStyle/>
          <a:p>
            <a:r>
              <a:rPr lang="el-GR" sz="2800" dirty="0" smtClean="0"/>
              <a:t>«Στη ρίζα όλων των κρίσεων μας υπάρχει ένας ορισμένος αριθμός θεμελιωδών ιδεών που κυριαρχούν στην πνευματική μας ζωή» (</a:t>
            </a:r>
            <a:r>
              <a:rPr lang="en-GB" sz="2800" dirty="0" smtClean="0"/>
              <a:t>E. </a:t>
            </a:r>
            <a:r>
              <a:rPr lang="en-GB" sz="2800" dirty="0" err="1" smtClean="0"/>
              <a:t>Durkeim</a:t>
            </a:r>
            <a:r>
              <a:rPr lang="en-GB" sz="2800" dirty="0" smtClean="0"/>
              <a:t>, </a:t>
            </a:r>
            <a:r>
              <a:rPr lang="en-GB" sz="2800" i="1" dirty="0" smtClean="0"/>
              <a:t>The Elementary forms of Religious Life</a:t>
            </a:r>
            <a:r>
              <a:rPr lang="en-GB" sz="2800" dirty="0" smtClean="0"/>
              <a:t>, 1912).</a:t>
            </a:r>
          </a:p>
          <a:p>
            <a:pPr>
              <a:buNone/>
            </a:pPr>
            <a:endParaRPr lang="en-GB" sz="2800" dirty="0" smtClean="0"/>
          </a:p>
          <a:p>
            <a:r>
              <a:rPr lang="en-GB" sz="2800" dirty="0" smtClean="0"/>
              <a:t>“</a:t>
            </a:r>
            <a:r>
              <a:rPr lang="el-GR" sz="2800" dirty="0" smtClean="0"/>
              <a:t>Η αλήθεια είναι ένα πράγμα αυτού του κόσμου... Κάθε κοινωνία έχει το δικό της καθεστώς αλήθειας, τη δική της «γενική πολιτική αλήθειας» (</a:t>
            </a:r>
            <a:r>
              <a:rPr lang="en-GB" sz="2800" dirty="0" smtClean="0"/>
              <a:t>M. Foucault, </a:t>
            </a:r>
            <a:r>
              <a:rPr lang="en-GB" sz="2800" i="1" dirty="0" smtClean="0"/>
              <a:t>Power/</a:t>
            </a:r>
            <a:r>
              <a:rPr lang="en-GB" sz="2800" i="1" dirty="0" err="1" smtClean="0"/>
              <a:t>Knowldge</a:t>
            </a:r>
            <a:r>
              <a:rPr lang="en-GB" sz="2800" dirty="0" smtClean="0"/>
              <a:t>, 1980).</a:t>
            </a:r>
            <a:r>
              <a:rPr lang="el-GR" sz="2800" dirty="0" smtClean="0"/>
              <a:t>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1071570"/>
          </a:xfrm>
        </p:spPr>
        <p:txBody>
          <a:bodyPr>
            <a:noAutofit/>
          </a:bodyPr>
          <a:lstStyle/>
          <a:p>
            <a:pPr algn="ctr"/>
            <a:r>
              <a:rPr lang="en-GB" sz="3000" b="1" dirty="0" smtClean="0">
                <a:solidFill>
                  <a:schemeClr val="tx1"/>
                </a:solidFill>
              </a:rPr>
              <a:t>M. Foucault (</a:t>
            </a:r>
            <a:r>
              <a:rPr lang="el-GR" sz="3000" b="1" dirty="0" smtClean="0">
                <a:solidFill>
                  <a:schemeClr val="tx1"/>
                </a:solidFill>
              </a:rPr>
              <a:t>Γάλλος Φιλόσοφος του 20</a:t>
            </a:r>
            <a:r>
              <a:rPr lang="el-GR" sz="3000" b="1" baseline="30000" dirty="0" smtClean="0">
                <a:solidFill>
                  <a:schemeClr val="tx1"/>
                </a:solidFill>
              </a:rPr>
              <a:t>ου</a:t>
            </a:r>
            <a:r>
              <a:rPr lang="el-GR" sz="3000" b="1" dirty="0" smtClean="0">
                <a:solidFill>
                  <a:schemeClr val="tx1"/>
                </a:solidFill>
              </a:rPr>
              <a:t> αιώνα</a:t>
            </a:r>
            <a:r>
              <a:rPr lang="en-GB" sz="3000" b="1" dirty="0" smtClean="0">
                <a:solidFill>
                  <a:schemeClr val="tx1"/>
                </a:solidFill>
              </a:rPr>
              <a:t>)</a:t>
            </a:r>
            <a:br>
              <a:rPr lang="en-GB" sz="3000" b="1" dirty="0" smtClean="0">
                <a:solidFill>
                  <a:schemeClr val="tx1"/>
                </a:solidFill>
              </a:rPr>
            </a:br>
            <a:r>
              <a:rPr lang="en-GB" sz="3000" b="1" i="1" dirty="0" smtClean="0">
                <a:solidFill>
                  <a:schemeClr val="tx1"/>
                </a:solidFill>
              </a:rPr>
              <a:t>Power/Knowledge</a:t>
            </a:r>
            <a:r>
              <a:rPr lang="en-GB" sz="3000" b="1" dirty="0" smtClean="0">
                <a:solidFill>
                  <a:schemeClr val="tx1"/>
                </a:solidFill>
              </a:rPr>
              <a:t>, 1980</a:t>
            </a:r>
            <a:endParaRPr lang="en-US" sz="3000" b="1" dirty="0">
              <a:solidFill>
                <a:schemeClr val="tx1"/>
              </a:solidFill>
            </a:endParaRPr>
          </a:p>
        </p:txBody>
      </p:sp>
      <p:sp>
        <p:nvSpPr>
          <p:cNvPr id="3" name="Content Placeholder 2"/>
          <p:cNvSpPr>
            <a:spLocks noGrp="1"/>
          </p:cNvSpPr>
          <p:nvPr>
            <p:ph sz="quarter" idx="1"/>
          </p:nvPr>
        </p:nvSpPr>
        <p:spPr>
          <a:xfrm>
            <a:off x="428596" y="1643050"/>
            <a:ext cx="8229600" cy="4929222"/>
          </a:xfrm>
        </p:spPr>
        <p:txBody>
          <a:bodyPr>
            <a:normAutofit/>
          </a:bodyPr>
          <a:lstStyle/>
          <a:p>
            <a:pPr algn="ctr">
              <a:buNone/>
            </a:pPr>
            <a:r>
              <a:rPr lang="el-GR" dirty="0" smtClean="0"/>
              <a:t>«Κάθε κοινωνία έχει δικό της καθεστώς αλήθειας, τη δική της «γενική πολιτική» αλήθειας.</a:t>
            </a:r>
          </a:p>
          <a:p>
            <a:pPr algn="ctr">
              <a:buNone/>
            </a:pPr>
            <a:r>
              <a:rPr lang="el-GR" dirty="0" smtClean="0"/>
              <a:t> Δηλαδή τους τύπους λόγου που αποδέχεται και κάνει να λειτουργούν ως «αληθείς». </a:t>
            </a:r>
          </a:p>
          <a:p>
            <a:pPr algn="ctr">
              <a:buNone/>
            </a:pPr>
            <a:r>
              <a:rPr lang="el-GR" dirty="0" smtClean="0"/>
              <a:t>Τους μηχανισμούς και τα κίνητρα που καθιστούν κάποιον ικανό να διακρίνει τις «αληθείς» και τις «ψευδείς» δηλώσεις. </a:t>
            </a:r>
          </a:p>
          <a:p>
            <a:pPr algn="ctr">
              <a:buNone/>
            </a:pPr>
            <a:r>
              <a:rPr lang="el-GR" dirty="0" smtClean="0"/>
              <a:t>Τα μέσα και το κύρος εκείνων που είναι επιφορτισμένοι με το να λένε τι μετράει ως «αληθές».</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000" b="1" dirty="0" smtClean="0">
                <a:solidFill>
                  <a:schemeClr val="tx1"/>
                </a:solidFill>
              </a:rPr>
              <a:t>Παρουσίαση του </a:t>
            </a:r>
            <a:r>
              <a:rPr lang="el-GR" sz="3000" b="1" i="1" dirty="0" smtClean="0">
                <a:solidFill>
                  <a:schemeClr val="tx1"/>
                </a:solidFill>
              </a:rPr>
              <a:t>Νεωτερικού Παραδείγματος</a:t>
            </a:r>
            <a:endParaRPr lang="en-US" sz="3000" b="1" i="1" dirty="0">
              <a:solidFill>
                <a:schemeClr val="tx1"/>
              </a:solidFill>
            </a:endParaRPr>
          </a:p>
        </p:txBody>
      </p:sp>
      <p:sp>
        <p:nvSpPr>
          <p:cNvPr id="3" name="Content Placeholder 2"/>
          <p:cNvSpPr>
            <a:spLocks noGrp="1"/>
          </p:cNvSpPr>
          <p:nvPr>
            <p:ph sz="quarter" idx="1"/>
          </p:nvPr>
        </p:nvSpPr>
        <p:spPr/>
        <p:txBody>
          <a:bodyPr/>
          <a:lstStyle/>
          <a:p>
            <a:r>
              <a:rPr lang="el-GR" sz="2800" dirty="0" smtClean="0"/>
              <a:t>Μία ριζική αλλαγή παρατηρείται στην Ευρώπη από το 18</a:t>
            </a:r>
            <a:r>
              <a:rPr lang="el-GR" sz="2800" baseline="30000" dirty="0" smtClean="0"/>
              <a:t>ο</a:t>
            </a:r>
            <a:r>
              <a:rPr lang="el-GR" sz="2800" dirty="0" smtClean="0"/>
              <a:t> αιώνα και εξής.</a:t>
            </a:r>
          </a:p>
          <a:p>
            <a:r>
              <a:rPr lang="el-GR" sz="2800" dirty="0" smtClean="0"/>
              <a:t>Οι ρίζες της αλλαγής αυτής τοποθετούνται στην περίοδο της Αναγέννησης (14</a:t>
            </a:r>
            <a:r>
              <a:rPr lang="el-GR" sz="2800" baseline="30000" dirty="0" smtClean="0"/>
              <a:t>ος</a:t>
            </a:r>
            <a:r>
              <a:rPr lang="el-GR" sz="2800" dirty="0" smtClean="0"/>
              <a:t>-17</a:t>
            </a:r>
            <a:r>
              <a:rPr lang="el-GR" sz="2800" baseline="30000" dirty="0" smtClean="0"/>
              <a:t>ος</a:t>
            </a:r>
            <a:r>
              <a:rPr lang="el-GR" sz="2800" dirty="0" smtClean="0"/>
              <a:t> αιώνας).</a:t>
            </a:r>
          </a:p>
          <a:p>
            <a:r>
              <a:rPr lang="el-GR" sz="2800" dirty="0" smtClean="0"/>
              <a:t>Από την περίοδο του Διαφωτισμού (18</a:t>
            </a:r>
            <a:r>
              <a:rPr lang="el-GR" sz="2800" baseline="30000" dirty="0" smtClean="0"/>
              <a:t>ος</a:t>
            </a:r>
            <a:r>
              <a:rPr lang="el-GR" sz="2800" dirty="0" smtClean="0"/>
              <a:t> αιώνας) σημειώνεται ξεκάθαρα πλέον, η μετάβαση από τη </a:t>
            </a:r>
            <a:r>
              <a:rPr lang="el-GR" sz="2800" i="1" dirty="0" smtClean="0"/>
              <a:t>Θεο</a:t>
            </a:r>
            <a:r>
              <a:rPr lang="el-GR" sz="2800" dirty="0" smtClean="0"/>
              <a:t>-κρατία στη </a:t>
            </a:r>
            <a:r>
              <a:rPr lang="el-GR" sz="2800" i="1" dirty="0" smtClean="0"/>
              <a:t>Λογο</a:t>
            </a:r>
            <a:r>
              <a:rPr lang="el-GR" sz="2800" dirty="0" smtClean="0"/>
              <a:t>-κρατία.</a:t>
            </a:r>
          </a:p>
          <a:p>
            <a:r>
              <a:rPr lang="el-GR" sz="2800" b="1" i="1" dirty="0" smtClean="0"/>
              <a:t>Λόγος</a:t>
            </a:r>
            <a:r>
              <a:rPr lang="el-GR" sz="2800" dirty="0" smtClean="0"/>
              <a:t> και </a:t>
            </a:r>
            <a:r>
              <a:rPr lang="el-GR" sz="2800" b="1" i="1" dirty="0" smtClean="0"/>
              <a:t>Φως</a:t>
            </a:r>
            <a:r>
              <a:rPr lang="el-GR" sz="2800" dirty="0" smtClean="0"/>
              <a:t> = </a:t>
            </a:r>
            <a:r>
              <a:rPr lang="el-GR" sz="2800" b="1" i="1" dirty="0" smtClean="0"/>
              <a:t>Νεωτερικό Παράδειγμα</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solidFill>
                  <a:schemeClr val="tx1"/>
                </a:solidFill>
              </a:rPr>
              <a:t>Από το Θεό στο Λόγο</a:t>
            </a:r>
            <a:endParaRPr lang="en-US" sz="3200" b="1" dirty="0">
              <a:solidFill>
                <a:schemeClr val="tx1"/>
              </a:solidFill>
            </a:endParaRPr>
          </a:p>
        </p:txBody>
      </p:sp>
      <p:pic>
        <p:nvPicPr>
          <p:cNvPr id="3074" name="Picture 2" descr="C:\Users\MARIOS\Pictures\photos for heritage\adam and eve.jpg"/>
          <p:cNvPicPr>
            <a:picLocks noGrp="1" noChangeAspect="1" noChangeArrowheads="1"/>
          </p:cNvPicPr>
          <p:nvPr>
            <p:ph sz="quarter" idx="1"/>
          </p:nvPr>
        </p:nvPicPr>
        <p:blipFill>
          <a:blip r:embed="rId2"/>
          <a:srcRect/>
          <a:stretch>
            <a:fillRect/>
          </a:stretch>
        </p:blipFill>
        <p:spPr bwMode="auto">
          <a:xfrm>
            <a:off x="2874962" y="1704975"/>
            <a:ext cx="3629025" cy="42862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8"/>
          </a:xfrm>
        </p:spPr>
        <p:txBody>
          <a:bodyPr>
            <a:normAutofit/>
          </a:bodyPr>
          <a:lstStyle/>
          <a:p>
            <a:pPr algn="ctr"/>
            <a:r>
              <a:rPr lang="en-GB" sz="3000" b="1" dirty="0" smtClean="0">
                <a:solidFill>
                  <a:schemeClr val="tx1"/>
                </a:solidFill>
              </a:rPr>
              <a:t>Alexander Pope</a:t>
            </a:r>
            <a:r>
              <a:rPr lang="el-GR" sz="3000" b="1" dirty="0" smtClean="0">
                <a:solidFill>
                  <a:schemeClr val="tx1"/>
                </a:solidFill>
              </a:rPr>
              <a:t>(ποιητής του 18</a:t>
            </a:r>
            <a:r>
              <a:rPr lang="el-GR" sz="3000" b="1" baseline="30000" dirty="0" smtClean="0">
                <a:solidFill>
                  <a:schemeClr val="tx1"/>
                </a:solidFill>
              </a:rPr>
              <a:t>ου</a:t>
            </a:r>
            <a:r>
              <a:rPr lang="el-GR" sz="3000" b="1" dirty="0" smtClean="0">
                <a:solidFill>
                  <a:schemeClr val="tx1"/>
                </a:solidFill>
              </a:rPr>
              <a:t> αιώνα) </a:t>
            </a:r>
            <a:br>
              <a:rPr lang="el-GR" sz="3000" b="1" dirty="0" smtClean="0">
                <a:solidFill>
                  <a:schemeClr val="tx1"/>
                </a:solidFill>
              </a:rPr>
            </a:br>
            <a:r>
              <a:rPr lang="el-GR" sz="3000" b="1" dirty="0" smtClean="0">
                <a:solidFill>
                  <a:schemeClr val="tx1"/>
                </a:solidFill>
              </a:rPr>
              <a:t>Επιστολή, </a:t>
            </a:r>
            <a:r>
              <a:rPr lang="el-GR" sz="3000" b="1" i="1" dirty="0" smtClean="0">
                <a:solidFill>
                  <a:schemeClr val="tx1"/>
                </a:solidFill>
              </a:rPr>
              <a:t>Δοκίμιο για τον άνθρωπο</a:t>
            </a:r>
            <a:endParaRPr lang="en-US" sz="3000" b="1" i="1" dirty="0">
              <a:solidFill>
                <a:schemeClr val="tx1"/>
              </a:solidFill>
            </a:endParaRPr>
          </a:p>
        </p:txBody>
      </p:sp>
      <p:sp>
        <p:nvSpPr>
          <p:cNvPr id="3" name="Content Placeholder 2"/>
          <p:cNvSpPr>
            <a:spLocks noGrp="1"/>
          </p:cNvSpPr>
          <p:nvPr>
            <p:ph sz="quarter" idx="1"/>
          </p:nvPr>
        </p:nvSpPr>
        <p:spPr>
          <a:xfrm>
            <a:off x="457200" y="1928802"/>
            <a:ext cx="8229600" cy="4197361"/>
          </a:xfrm>
        </p:spPr>
        <p:txBody>
          <a:bodyPr/>
          <a:lstStyle/>
          <a:p>
            <a:endParaRPr lang="el-GR" dirty="0" smtClean="0"/>
          </a:p>
          <a:p>
            <a:pPr algn="ctr">
              <a:buNone/>
            </a:pPr>
            <a:r>
              <a:rPr lang="el-GR" sz="3000" dirty="0" smtClean="0"/>
              <a:t>«Γνώθι σ΄αυτόν λοιπόν, </a:t>
            </a:r>
          </a:p>
          <a:p>
            <a:pPr algn="ctr">
              <a:buNone/>
            </a:pPr>
            <a:r>
              <a:rPr lang="el-GR" sz="3000" dirty="0" smtClean="0"/>
              <a:t>μη θεωρήσεις πως ερευνάς το Θεό, </a:t>
            </a:r>
          </a:p>
          <a:p>
            <a:pPr algn="ctr">
              <a:buNone/>
            </a:pPr>
            <a:r>
              <a:rPr lang="el-GR" sz="3000" dirty="0" smtClean="0"/>
              <a:t>αυτή καθ’ εαυτή </a:t>
            </a:r>
          </a:p>
          <a:p>
            <a:pPr algn="ctr">
              <a:buNone/>
            </a:pPr>
            <a:r>
              <a:rPr lang="el-GR" sz="3000" dirty="0" smtClean="0"/>
              <a:t>η μελέτη της ανθρωπότητας </a:t>
            </a:r>
          </a:p>
          <a:p>
            <a:pPr algn="ctr">
              <a:buNone/>
            </a:pPr>
            <a:r>
              <a:rPr lang="el-GR" sz="3000" dirty="0" smtClean="0"/>
              <a:t>είναι ο άνθρωπος» </a:t>
            </a:r>
            <a:endParaRPr lang="en-US" sz="3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219</TotalTime>
  <Words>925</Words>
  <Application>Microsoft Office PowerPoint</Application>
  <PresentationFormat>Προβολή στην οθόνη (4:3)</PresentationFormat>
  <Paragraphs>112</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Median</vt:lpstr>
      <vt:lpstr>ΘΕΩΡΙΑ ΠΟΛΙΤΙΣΜΟΥ Ι  Μάθημα 2 13 Οκτωβρίου 2008 </vt:lpstr>
      <vt:lpstr>Η Θεωρία πίσω από την πράξη</vt:lpstr>
      <vt:lpstr>Thomas Kuhn</vt:lpstr>
      <vt:lpstr> Τι είναι το Παράδειγμα? Thomas Kuhn Η δομή των Επιστημονικών Επαναστάσεων, 1962 </vt:lpstr>
      <vt:lpstr>Σκέψεις πάνω στην έννοια του Παραδείγματος</vt:lpstr>
      <vt:lpstr>M. Foucault (Γάλλος Φιλόσοφος του 20ου αιώνα) Power/Knowledge, 1980</vt:lpstr>
      <vt:lpstr>Παρουσίαση του Νεωτερικού Παραδείγματος</vt:lpstr>
      <vt:lpstr>Από το Θεό στο Λόγο</vt:lpstr>
      <vt:lpstr>Alexander Pope(ποιητής του 18ου αιώνα)  Επιστολή, Δοκίμιο για τον άνθρωπο</vt:lpstr>
      <vt:lpstr>Λόγος, Φως, Διαφωτισμός</vt:lpstr>
      <vt:lpstr>Επιστήμη</vt:lpstr>
      <vt:lpstr>Φύση και Τεχνολογία</vt:lpstr>
      <vt:lpstr>Σώμα</vt:lpstr>
      <vt:lpstr>Το «σώμα» στο Χριστιανισμό</vt:lpstr>
      <vt:lpstr>David Hume (Σκωτσέζος φιλόσοφος του 18ου αιώνα)</vt:lpstr>
      <vt:lpstr>«Σώμα» και «Λόγος»</vt:lpstr>
      <vt:lpstr>«Μάθημα Ανατομίας» Ρέμπραντ</vt:lpstr>
      <vt:lpstr>Σώμα (συνέχεια)</vt:lpstr>
      <vt:lpstr>Charles Darwin</vt:lpstr>
      <vt:lpstr>Πώς μπορεί η ανθρώπινη κοινωνία  να υπερβεί το θάνατο?</vt:lpstr>
      <vt:lpstr>Η Βιομηχανική Επανάσταση</vt:lpstr>
      <vt:lpstr>Άνοδος της αστικής τάξης</vt:lpstr>
      <vt:lpstr>«Παλιός» και «Νέος Κόσμος»</vt:lpstr>
      <vt:lpstr>‘Ανοδος της Αστικής Τάξης</vt:lpstr>
      <vt:lpstr>Γνωριμία με το «Νέο Κόσμο»</vt:lpstr>
      <vt:lpstr>Είναι «άνθρωποι» σαν εμάς?</vt:lpstr>
      <vt:lpstr>Οι μύθοι των πρώτων ταξιδευτών Κείμενο του 15ου μ.Χ. αιώνα</vt:lpstr>
      <vt:lpstr>Η συμβολή του «άλλου»  στη διαμόρφωση της ιστορίας</vt:lpstr>
      <vt:lpstr>Η συμβολή του «άλλου»  διαμόρφωση της ιστορίας</vt:lpstr>
      <vt:lpstr>Η εξελικτική πορεία προς τον πολιτισμό. Σημαντικοί σταθμοί.</vt:lpstr>
      <vt:lpstr>Η εξελικτική πορεία προς τον πολιτισμό. Σημαντικοί σταθμοί.</vt:lpstr>
      <vt:lpstr>Το «άλλο» στις μέρες μας</vt:lpstr>
      <vt:lpstr>E. Said (Αμερικανο-Παλαιστίνιος θεωρητικός &amp;πολιτικός ακτιβιστής του 20ου αιώνα), Οριενταλισμός, 1985</vt:lpstr>
      <vt:lpstr> E. Said (Αμερικανο-Παλαιστίνιος θεωρητικός &amp; πολιτικός ακτιβιστής του 20ου αιώνα) Oριενταλισμός, 1985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ΠΟΛΙΤΙΣΜΟΥ Ι Μάθημα 2 13 Οκτωβρίου 2008</dc:title>
  <dc:creator>MARIOS</dc:creator>
  <cp:lastModifiedBy>USER</cp:lastModifiedBy>
  <cp:revision>24</cp:revision>
  <dcterms:created xsi:type="dcterms:W3CDTF">2008-10-12T13:25:08Z</dcterms:created>
  <dcterms:modified xsi:type="dcterms:W3CDTF">2016-11-02T16:11:53Z</dcterms:modified>
</cp:coreProperties>
</file>